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B3116-1092-49D0-B63F-05DA11C7804E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3A3C3-D24B-4B48-99DF-5EF921587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89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12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dirty="0">
              <a:latin typeface="Calibri" panose="020F050202020403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BDDF74-B4F6-40FB-A546-784D32949468}" type="slidenum">
              <a:rPr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171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dirty="0">
              <a:latin typeface="Calibri" panose="020F050202020403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22CA93-F4EA-4581-9A60-0C42B300E616}" type="slidenum">
              <a:rPr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7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171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dirty="0">
              <a:latin typeface="Calibri" panose="020F050202020403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22CA93-F4EA-4581-9A60-0C42B300E616}" type="slidenum">
              <a:rPr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36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21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dirty="0">
              <a:latin typeface="Calibri" panose="020F050202020403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E5E0DB-2E1C-4E21-BD54-721A0127DDF7}" type="slidenum">
              <a:rPr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4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A167-1971-4A02-BCDC-70F35754517C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C7C1-9F36-47A6-AD73-0DAFE776E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97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A167-1971-4A02-BCDC-70F35754517C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C7C1-9F36-47A6-AD73-0DAFE776E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26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A167-1971-4A02-BCDC-70F35754517C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C7C1-9F36-47A6-AD73-0DAFE776E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87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A167-1971-4A02-BCDC-70F35754517C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C7C1-9F36-47A6-AD73-0DAFE776E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36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A167-1971-4A02-BCDC-70F35754517C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C7C1-9F36-47A6-AD73-0DAFE776E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56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A167-1971-4A02-BCDC-70F35754517C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C7C1-9F36-47A6-AD73-0DAFE776E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A167-1971-4A02-BCDC-70F35754517C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C7C1-9F36-47A6-AD73-0DAFE776E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1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A167-1971-4A02-BCDC-70F35754517C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C7C1-9F36-47A6-AD73-0DAFE776E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17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A167-1971-4A02-BCDC-70F35754517C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C7C1-9F36-47A6-AD73-0DAFE776E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65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A167-1971-4A02-BCDC-70F35754517C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C7C1-9F36-47A6-AD73-0DAFE776E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0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A167-1971-4A02-BCDC-70F35754517C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C7C1-9F36-47A6-AD73-0DAFE776E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67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EA167-1971-4A02-BCDC-70F35754517C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C7C1-9F36-47A6-AD73-0DAFE776E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5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44525" y="179390"/>
            <a:ext cx="7886700" cy="492125"/>
          </a:xfrm>
        </p:spPr>
        <p:txBody>
          <a:bodyPr anchorCtr="1"/>
          <a:lstStyle/>
          <a:p>
            <a:pPr algn="ctr" eaLnBrk="1" hangingPunct="1"/>
            <a:r>
              <a:rPr lang="en-GB" altLang="en-US" sz="1800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1: Materials Knowledge Mat – What is the best material?</a:t>
            </a:r>
          </a:p>
        </p:txBody>
      </p:sp>
      <p:graphicFrame>
        <p:nvGraphicFramePr>
          <p:cNvPr id="3" name="Content Placeholder 3">
            <a:extLst/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76226" y="671513"/>
          <a:ext cx="8758591" cy="607657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396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9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22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0036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Prior Knowledge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 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Sticky Knowledge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610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materials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What something is made of, e.g. wood or plastic.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lvl="0"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1.</a:t>
                      </a:r>
                    </a:p>
                    <a:p>
                      <a:pPr lvl="0" algn="ctr"/>
                      <a:endParaRPr lang="en-US" sz="1050" b="1" dirty="0" smtClean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lvl="0" algn="ctr"/>
                      <a:endParaRPr lang="en-US" sz="1050" b="1" dirty="0" smtClean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lvl="0" algn="ctr"/>
                      <a:endParaRPr lang="en-US" sz="1050" b="1" dirty="0" smtClean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lvl="0" algn="ctr"/>
                      <a:endParaRPr lang="en-US" sz="1050" b="1" dirty="0" smtClean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lvl="0"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. 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Foundation Stage: Knowledge of similarities and differences in relation to objects and materials (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eg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; clothes they wear in winter)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Objects feel and look different based on the material they are made from. </a:t>
                      </a:r>
                      <a:endParaRPr lang="en-GB" sz="105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1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Glass is used for …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610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wood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material that comes from a tree. It varies in hardness.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Windows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in houses and cars to see through.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Mirrors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– to see yourself – reflection.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376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plastic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A ‘man-made’ material that can be shaped or moulded to any shape.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550">
                <a:tc rowSpan="2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metal</a:t>
                      </a:r>
                      <a:endParaRPr lang="en-GB" sz="1800" dirty="0">
                        <a:solidFill>
                          <a:srgbClr val="7FC184"/>
                        </a:solidFill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tough and strong material which can be heated and shaped into anything.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Metal is used for …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8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algn="ctr"/>
                      <a:endParaRPr lang="en-GB" sz="1400" b="1" dirty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Strength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–in construction of planes, cars and trains and especially tall buildings.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glass 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hard brittle usually transparent substance commonly made from sand</a:t>
                      </a:r>
                      <a:endParaRPr lang="en-GB" sz="5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9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Investigate</a:t>
                      </a:r>
                      <a:r>
                        <a:rPr lang="en-US" b="1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419947"/>
                  </a:ext>
                </a:extLst>
              </a:tr>
              <a:tr h="24463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man</a:t>
                      </a:r>
                      <a:r>
                        <a:rPr lang="en-US" sz="1400" b="1" baseline="0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 made</a:t>
                      </a:r>
                      <a:endParaRPr lang="en-GB" sz="1400" b="1" dirty="0" smtClean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things that are created by people </a:t>
                      </a:r>
                      <a:endParaRPr lang="en-GB" sz="11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 grid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>
                          <a:latin typeface="Century Gothic" panose="020B0502020202020204" pitchFamily="34" charset="0"/>
                        </a:rPr>
                        <a:t>How are materials similar / different to each other?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>
                          <a:latin typeface="Century Gothic" panose="020B0502020202020204" pitchFamily="34" charset="0"/>
                        </a:rPr>
                        <a:t>Can you sort natural materials from man-made materials?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>
                          <a:latin typeface="Century Gothic" panose="020B0502020202020204" pitchFamily="34" charset="0"/>
                        </a:rPr>
                        <a:t>How are materials similar / different to each     other?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>
                          <a:latin typeface="Century Gothic" panose="020B0502020202020204" pitchFamily="34" charset="0"/>
                        </a:rPr>
                        <a:t>What is the</a:t>
                      </a:r>
                      <a:r>
                        <a:rPr lang="en-US" sz="1050" baseline="0" dirty="0" smtClean="0">
                          <a:latin typeface="Century Gothic" panose="020B0502020202020204" pitchFamily="34" charset="0"/>
                        </a:rPr>
                        <a:t> best material for……</a:t>
                      </a:r>
                      <a:endParaRPr lang="en-GB" sz="1050" dirty="0"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Wood is used for …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431">
                <a:tc vMerge="1">
                  <a:txBody>
                    <a:bodyPr/>
                    <a:lstStyle/>
                    <a:p>
                      <a:pPr lvl="0"/>
                      <a:endParaRPr lang="en-GB" sz="14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Doors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 most doors are made from wood.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Furniture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– most furniture is made of wood, often special wood.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580794"/>
                  </a:ext>
                </a:extLst>
              </a:tr>
              <a:tr h="414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natural </a:t>
                      </a:r>
                      <a:endParaRPr lang="en-GB" sz="1400" b="1" dirty="0" smtClean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things that exist in nature and are not made by people </a:t>
                      </a:r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lvl="0" algn="ctr"/>
                      <a:endParaRPr lang="en-GB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3" marB="4573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vl="0"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lvl="0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5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stretch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stretchy material is one that is like elastic.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3196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stiff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stiff material is firm and hard and not flexible.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548749"/>
                  </a:ext>
                </a:extLst>
              </a:tr>
              <a:tr h="3028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Plastic is moulded or shaped …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396626"/>
                  </a:ext>
                </a:extLst>
              </a:tr>
              <a:tr h="21537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C184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bend</a:t>
                      </a:r>
                      <a:endParaRPr lang="en-GB" sz="1800" dirty="0" smtClean="0"/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bendy material is one that can be twisted and is flexible.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099693"/>
                  </a:ext>
                </a:extLst>
              </a:tr>
              <a:tr h="2013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 form any shape from buckets to animal jelly casts.  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095908"/>
                  </a:ext>
                </a:extLst>
              </a:tr>
              <a:tr h="438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waterproof</a:t>
                      </a:r>
                    </a:p>
                    <a:p>
                      <a:pPr lvl="0"/>
                      <a:endParaRPr lang="en-GB" sz="14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material that does not allow water or liquid through.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vl="0"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lvl="0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38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shiny</a:t>
                      </a:r>
                    </a:p>
                    <a:p>
                      <a:pPr lvl="0"/>
                      <a:endParaRPr lang="en-GB" sz="14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shiny material is sparkly or glossy and sometimes glittery.</a:t>
                      </a:r>
                    </a:p>
                    <a:p>
                      <a:pPr lvl="0"/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014393"/>
                  </a:ext>
                </a:extLst>
              </a:tr>
            </a:tbl>
          </a:graphicData>
        </a:graphic>
      </p:graphicFrame>
      <p:pic>
        <p:nvPicPr>
          <p:cNvPr id="4180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3703690" y="2513889"/>
            <a:ext cx="2519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690" y="5281952"/>
            <a:ext cx="1172911" cy="14661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601" y="4708876"/>
            <a:ext cx="1260766" cy="126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447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125415" y="1"/>
            <a:ext cx="8867775" cy="649290"/>
          </a:xfrm>
        </p:spPr>
        <p:txBody>
          <a:bodyPr anchorCtr="1"/>
          <a:lstStyle/>
          <a:p>
            <a:pPr algn="ctr" eaLnBrk="1" hangingPunct="1"/>
            <a:r>
              <a:rPr lang="en-GB" altLang="en-US" sz="1800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1: Animals Knowledge Mat – Am I an animal?</a:t>
            </a:r>
          </a:p>
        </p:txBody>
      </p:sp>
      <p:graphicFrame>
        <p:nvGraphicFramePr>
          <p:cNvPr id="3" name="Content Placeholder 3">
            <a:extLst/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5414" y="432487"/>
          <a:ext cx="8867774" cy="642551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9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1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8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781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Vocabulary</a:t>
                      </a:r>
                      <a:endParaRPr lang="en-GB" sz="1800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Prior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 knowledge 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Sticky Knowledge about animals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29">
                <a:tc rowSpan="2"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fish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fish is a scaly skinned creature with a spine that swims in water and breathes using gills.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names of some common animals. </a:t>
                      </a:r>
                    </a:p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parts of the human body and how they are associated with each sense. 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vl="0" algn="ctr"/>
                      <a:endParaRPr lang="en-GB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0" marB="4573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5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900" b="1" u="sng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What</a:t>
                      </a:r>
                      <a:r>
                        <a:rPr lang="en-US" sz="900" b="1" u="sng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are vertebrates?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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Vertebrates are animals that have a  backbone. There are five groups of vertebrates:  mammals, fish ,birds, reptiles, amphibians 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710">
                <a:tc rowSpan="2"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amphibians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All amphibians begin their life in water with gills and tails. Examples are frogs and newts.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en-GB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4" marB="4573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2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9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</a:t>
                      </a:r>
                      <a:r>
                        <a:rPr lang="en-US" sz="900" b="1" i="0" u="sng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are mammals?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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They give birth to live young, usually have hair or fur, warm-blooded, cannot breathe underwater. Some common mammals are pets such as dogs, cats, hamsters; farm animals such as cows, sheep and horses; wild animals such as foxes, hedgehogs, lions and giraffes and humans.</a:t>
                      </a:r>
                      <a:endParaRPr lang="en-GB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343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reptiles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Are animals that are cold-blooded. Most lay eggs and their skin is covered with hard, dry scales.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/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en-GB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34" marB="4573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61">
                <a:tc rowSpan="2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birds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Birds have feathers and wings. They lay eggs and are warm-blooded animals.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Investigate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sz="180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endParaRPr lang="en-GB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397568"/>
                  </a:ext>
                </a:extLst>
              </a:tr>
              <a:tr h="241422">
                <a:tc vMerge="1">
                  <a:txBody>
                    <a:bodyPr/>
                    <a:lstStyle/>
                    <a:p>
                      <a:endParaRPr lang="en-GB" sz="14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 are fish? </a:t>
                      </a:r>
                      <a:r>
                        <a:rPr kumimoji="0" lang="en-US" sz="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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They have fins and scales; breathe underwater using gills; lay eggs in water and are cold-blooded. Some common fish are salmon, cod and tuna.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183">
                <a:tc rowSpan="3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mammals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Mammals are also warm blooded animals. They breath air and have a 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backbone.</a:t>
                      </a:r>
                    </a:p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some common mammals are: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pets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such as dogs, cats, hamsters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farm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animals such as cows, sheep and horses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wild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animals such as foxes, hedgehogs, lions and giraffes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humans 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use observations in the local environment to compare animals or through videos and photographs </a:t>
                      </a:r>
                    </a:p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describe how to identify and group animals </a:t>
                      </a:r>
                    </a:p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group animals according to what they eat </a:t>
                      </a:r>
                    </a:p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research how to take care of animals taken from the local                   environment and how to return them safely </a:t>
                      </a:r>
                    </a:p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endParaRPr lang="en-GB" sz="11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668796"/>
                  </a:ext>
                </a:extLst>
              </a:tr>
              <a:tr h="777392">
                <a:tc vMerge="1">
                  <a:txBody>
                    <a:bodyPr/>
                    <a:lstStyle/>
                    <a:p>
                      <a:endParaRPr lang="en-GB" sz="14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900" b="1" u="sng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What</a:t>
                      </a:r>
                      <a:r>
                        <a:rPr lang="en-US" sz="900" b="1" u="sng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are birds?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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They are warm-blooded; have wings and beaks; have feathers and lay eggs. Some common birds are ducks, chickens, penguins and pigeons.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9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00" b="1" u="sng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What are</a:t>
                      </a:r>
                      <a:r>
                        <a:rPr lang="en-US" sz="900" b="1" u="sng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reptiles?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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They are cold-blooded; lay eggs; have scales and cannot breathe underwater. Some common reptiles are snakes and lizards.</a:t>
                      </a:r>
                      <a:endParaRPr lang="en-GB" sz="9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3029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carnivore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carnivore is a meat-eating animal that gets its food from killing other animals.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695402"/>
                  </a:ext>
                </a:extLst>
              </a:tr>
              <a:tr h="304878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herbivore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herbivore eats plants.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00" b="1" u="sng" dirty="0" smtClean="0">
                          <a:latin typeface="Century Gothic" panose="020B0502020202020204" pitchFamily="34" charset="0"/>
                        </a:rPr>
                        <a:t>What</a:t>
                      </a:r>
                      <a:r>
                        <a:rPr lang="en-US" sz="900" b="1" u="sng" baseline="0" dirty="0" smtClean="0">
                          <a:latin typeface="Century Gothic" panose="020B0502020202020204" pitchFamily="34" charset="0"/>
                        </a:rPr>
                        <a:t> are amphibians?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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They are </a:t>
                      </a:r>
                      <a:r>
                        <a:rPr lang="en-US" sz="900" baseline="0" dirty="0" smtClean="0">
                          <a:latin typeface="Century Gothic" panose="020B0502020202020204" pitchFamily="34" charset="0"/>
                        </a:rPr>
                        <a:t>cold-blooded; lay eggs; live on land and water and can breathe underwater through gills. Some common amphibians are frogs and toads.</a:t>
                      </a:r>
                      <a:endParaRPr lang="en-US" sz="900" dirty="0" smtClean="0"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195364"/>
                  </a:ext>
                </a:extLst>
              </a:tr>
              <a:tr h="304878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omnivore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 omnivore eats plants and meat.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572717"/>
                  </a:ext>
                </a:extLst>
              </a:tr>
              <a:tr h="168595">
                <a:tc rowSpan="2">
                  <a:txBody>
                    <a:bodyPr/>
                    <a:lstStyle/>
                    <a:p>
                      <a:pPr lvl="0"/>
                      <a:r>
                        <a:rPr lang="en-US" sz="1400" b="1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vertebrates</a:t>
                      </a:r>
                      <a:r>
                        <a:rPr lang="en-US" sz="1400" b="1" baseline="0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Vertebrates are animals that have a  backbone. There are five groups of vertebrates: 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519171"/>
                  </a:ext>
                </a:extLst>
              </a:tr>
              <a:tr h="334433">
                <a:tc vMerge="1">
                  <a:txBody>
                    <a:bodyPr/>
                    <a:lstStyle/>
                    <a:p>
                      <a:pPr lvl="0"/>
                      <a:endParaRPr lang="en-GB" sz="14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/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 are invertebrates?</a:t>
                      </a:r>
                      <a:r>
                        <a:rPr lang="en-US" sz="900" b="1" i="0" u="sng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900" b="0" i="0" u="sng" strike="noStrike" kern="1200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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Invertebrates are animals that do not have a backbone such as flies, ladybirds and bees; arachnids such as spiders and molluscs such as snails .</a:t>
                      </a:r>
                      <a:endParaRPr lang="en-GB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106951"/>
                  </a:ext>
                </a:extLst>
              </a:tr>
              <a:tr h="442959">
                <a:tc>
                  <a:txBody>
                    <a:bodyPr/>
                    <a:lstStyle/>
                    <a:p>
                      <a:pPr lvl="0"/>
                      <a:r>
                        <a:rPr lang="en-US" sz="1200" b="1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Invertebrates</a:t>
                      </a:r>
                      <a:r>
                        <a:rPr lang="en-US" sz="1200" b="1" baseline="0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sz="12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Invertebrates are animals that do not have a backbone. 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357" y="5293056"/>
            <a:ext cx="1189303" cy="1564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3228" b="35760"/>
          <a:stretch/>
        </p:blipFill>
        <p:spPr>
          <a:xfrm>
            <a:off x="3628357" y="1998784"/>
            <a:ext cx="2447925" cy="625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020" y="5293056"/>
            <a:ext cx="1256262" cy="156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938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125415" y="157165"/>
            <a:ext cx="8867775" cy="492125"/>
          </a:xfrm>
        </p:spPr>
        <p:txBody>
          <a:bodyPr anchorCtr="1">
            <a:normAutofit fontScale="90000"/>
          </a:bodyPr>
          <a:lstStyle/>
          <a:p>
            <a:pPr algn="ctr" eaLnBrk="1" hangingPunct="1"/>
            <a:r>
              <a:rPr lang="en-GB" altLang="en-US" sz="1800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1: Plants Knowledge Mat - </a:t>
            </a:r>
            <a:r>
              <a:rPr lang="en-GB" sz="1800" b="1" dirty="0">
                <a:solidFill>
                  <a:srgbClr val="7FC184"/>
                </a:solidFill>
                <a:latin typeface="Century Gothic" panose="020B0502020202020204" pitchFamily="34" charset="0"/>
              </a:rPr>
              <a:t>Are all leaves the same?</a:t>
            </a:r>
            <a:r>
              <a:rPr lang="en-GB" sz="1800" dirty="0"/>
              <a:t/>
            </a:r>
            <a:br>
              <a:rPr lang="en-GB" sz="1800" dirty="0"/>
            </a:br>
            <a:endParaRPr lang="en-GB" altLang="en-US" sz="1800" b="1" dirty="0">
              <a:solidFill>
                <a:srgbClr val="7FC184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Content Placeholder 3">
            <a:extLst/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5413" y="485580"/>
          <a:ext cx="8867774" cy="630597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13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1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8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209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Prior Knowledge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/>
                      <a:r>
                        <a:rPr lang="en-GB" sz="1600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Sticky Knowledge about plants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022">
                <a:tc rowSpan="2">
                  <a:txBody>
                    <a:bodyPr/>
                    <a:lstStyle/>
                    <a:p>
                      <a:pPr lvl="0"/>
                      <a:r>
                        <a:rPr lang="en-US" sz="1400" b="1" dirty="0" smtClean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seed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lang="en-US" sz="88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small, hard part from which a new plant grows </a:t>
                      </a:r>
                      <a:endParaRPr lang="en-GB" sz="88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Make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observations of plants and know that plants grow</a:t>
                      </a:r>
                    </a:p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Talk about how plants can change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vl="0" algn="ctr"/>
                      <a:endParaRPr lang="en-GB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0" marB="4573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01">
                <a:tc vMerge="1">
                  <a:txBody>
                    <a:bodyPr/>
                    <a:lstStyle/>
                    <a:p>
                      <a:pPr lvl="0"/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900" b="1" u="sng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names of some common garden plants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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People may grow plants in their gardens and care for them.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 They may grow flowering plants which are beautiful to look at or beans and seeds to grow plants for food. 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 When plants are grown for food, this may be called a herb garden or vegetable patch.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 Common garden plants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such as roses, poppies and sunflowers</a:t>
                      </a:r>
                      <a:endParaRPr lang="en-US" sz="9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051724"/>
                  </a:ext>
                </a:extLst>
              </a:tr>
              <a:tr h="373677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bulbs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88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resting stage of a plant that is usually formed underground.</a:t>
                      </a:r>
                      <a:endParaRPr lang="en-GB" sz="88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258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deciduous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88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Deciduous is the name given to trees that lose their leaves in autumn and are bare in the winter.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323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evergreen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Evergreen is the name of trees that have leaves all year round.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trunk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8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large main stem from which the branches grow </a:t>
                      </a:r>
                      <a:endParaRPr lang="en-US" sz="88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Investigate!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900" b="1" u="sng" dirty="0" smtClean="0">
                          <a:latin typeface="Century Gothic" panose="020B0502020202020204" pitchFamily="34" charset="0"/>
                        </a:rPr>
                        <a:t>The names of some common wild plants</a:t>
                      </a:r>
                    </a:p>
                    <a:p>
                      <a:r>
                        <a:rPr lang="en-US" sz="900" dirty="0" smtClean="0">
                          <a:latin typeface="Century Gothic" panose="020B0502020202020204" pitchFamily="34" charset="0"/>
                        </a:rPr>
                        <a:t> A wild plant will grow by itself. </a:t>
                      </a:r>
                    </a:p>
                    <a:p>
                      <a:r>
                        <a:rPr lang="en-US" sz="900" dirty="0" smtClean="0">
                          <a:latin typeface="Century Gothic" panose="020B0502020202020204" pitchFamily="34" charset="0"/>
                        </a:rPr>
                        <a:t> It does not need to be cared for. </a:t>
                      </a:r>
                    </a:p>
                    <a:p>
                      <a:r>
                        <a:rPr lang="en-US" sz="900" dirty="0" smtClean="0">
                          <a:latin typeface="Century Gothic" panose="020B0502020202020204" pitchFamily="34" charset="0"/>
                        </a:rPr>
                        <a:t> If it grows somewhere unwanted, it may be a weed</a:t>
                      </a:r>
                      <a:r>
                        <a:rPr lang="en-US" sz="1050" dirty="0" smtClean="0"/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Century Gothic" panose="020B0502020202020204" pitchFamily="34" charset="0"/>
                        </a:rPr>
                        <a:t>Common</a:t>
                      </a:r>
                      <a:r>
                        <a:rPr lang="en-US" sz="900" baseline="0" dirty="0" smtClean="0">
                          <a:latin typeface="Century Gothic" panose="020B0502020202020204" pitchFamily="34" charset="0"/>
                        </a:rPr>
                        <a:t> wild plants such as dandelions, daisies, buttercups and nettles.</a:t>
                      </a:r>
                      <a:endParaRPr lang="en-GB" sz="1050" dirty="0"/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43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roots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900" dirty="0" smtClean="0">
                          <a:latin typeface="Century Gothic" panose="020B0502020202020204" pitchFamily="34" charset="0"/>
                        </a:rPr>
                        <a:t>the parts of a plant that grow under the ground </a:t>
                      </a:r>
                      <a:endParaRPr lang="en-GB" sz="900" dirty="0"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910506"/>
                  </a:ext>
                </a:extLst>
              </a:tr>
              <a:tr h="2385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Plant a bean or a seed and watch it grow. Record your observations in a diary.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 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Go on a wild plant hunt! Create a tally chart to show how many of each plant you have found and then use the  information to answer questions.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Go on a tree hunt around the School grounds - what types of trees can you see? Collect fallen leaves and identify which tree they came from using pictures to help you. Sort the leaves between deciduous and evergreen trees. </a:t>
                      </a: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lang="en-GB" sz="16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085">
                <a:tc rowSpan="2"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leaf/leaves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88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parts of a tree or plant that are flat, thin, and  usually green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900" dirty="0"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154076"/>
                  </a:ext>
                </a:extLst>
              </a:tr>
              <a:tr h="1556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900" b="1" u="sng" dirty="0" smtClean="0">
                          <a:latin typeface="Century Gothic" panose="020B0502020202020204" pitchFamily="34" charset="0"/>
                        </a:rPr>
                        <a:t>Deciduous and evergreen trees </a:t>
                      </a:r>
                    </a:p>
                    <a:p>
                      <a:r>
                        <a:rPr lang="en-US" sz="900" dirty="0" smtClean="0">
                          <a:latin typeface="Century Gothic" panose="020B0502020202020204" pitchFamily="34" charset="0"/>
                        </a:rPr>
                        <a:t> Deciduous trees lose their leaves in the autumn every year. Their leaves are generally broad, flat and have veins running through them. </a:t>
                      </a:r>
                    </a:p>
                    <a:p>
                      <a:r>
                        <a:rPr lang="en-US" sz="900" dirty="0" smtClean="0">
                          <a:latin typeface="Century Gothic" panose="020B0502020202020204" pitchFamily="34" charset="0"/>
                        </a:rPr>
                        <a:t> Evergreen trees have green leaves all year round. Their leaves are generally thick, waxy and narrow like needles. </a:t>
                      </a:r>
                      <a:endParaRPr lang="en-GB" sz="900" dirty="0"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087801"/>
                  </a:ext>
                </a:extLst>
              </a:tr>
              <a:tr h="476822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flowers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88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part of a plant which is often brightly coloured and grows at the end of a stem 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900" dirty="0"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749040"/>
                  </a:ext>
                </a:extLst>
              </a:tr>
              <a:tr h="391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petal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88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thin coloured or white parts which form part of the flower 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222697"/>
                  </a:ext>
                </a:extLst>
              </a:tr>
              <a:tr h="11664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C184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garden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FC184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8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piece of land next to a house, with flowers, vegetables, other plants, and often grass </a:t>
                      </a:r>
                      <a:endParaRPr kumimoji="0" lang="en-GB" sz="88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329313"/>
                  </a:ext>
                </a:extLst>
              </a:tr>
              <a:tr h="2578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900" b="1" u="sng" dirty="0" smtClean="0">
                          <a:latin typeface="Century Gothic" panose="020B0502020202020204" pitchFamily="34" charset="0"/>
                        </a:rPr>
                        <a:t>What are the parts of common trees and plants?</a:t>
                      </a:r>
                    </a:p>
                    <a:p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924047"/>
                  </a:ext>
                </a:extLst>
              </a:tr>
              <a:tr h="496405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wild</a:t>
                      </a:r>
                      <a:r>
                        <a:rPr lang="en-GB" sz="1400" b="1" baseline="0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88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plants that live or grow in natural surroundings and are not looked after by people 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877637"/>
                  </a:ext>
                </a:extLst>
              </a:tr>
              <a:tr h="508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vegetable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FC184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vegetable is a plant or part of a plant which is used as food, for example cabbage or potato.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432167"/>
                  </a:ext>
                </a:extLst>
              </a:tr>
              <a:tr h="442242">
                <a:tc>
                  <a:txBody>
                    <a:bodyPr/>
                    <a:lstStyle/>
                    <a:p>
                      <a:pPr lvl="0"/>
                      <a:r>
                        <a:rPr lang="en-GB" sz="1600" b="1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weed</a:t>
                      </a:r>
                      <a:endParaRPr lang="en-GB" sz="16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entury Gothic" panose="020B0502020202020204" pitchFamily="34" charset="0"/>
                        </a:rPr>
                        <a:t>a wild plant that grows in garden and prevents the plants that you want from growing  properly </a:t>
                      </a:r>
                      <a:endParaRPr lang="en-GB" sz="900" dirty="0"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93649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786" y="1759123"/>
            <a:ext cx="2430986" cy="804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8815" r="19211"/>
          <a:stretch/>
        </p:blipFill>
        <p:spPr>
          <a:xfrm>
            <a:off x="3661787" y="5255214"/>
            <a:ext cx="1346942" cy="15363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8858" t="8197" r="20691" b="16847"/>
          <a:stretch/>
        </p:blipFill>
        <p:spPr>
          <a:xfrm>
            <a:off x="6231203" y="5153217"/>
            <a:ext cx="1429987" cy="1519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7875" t="21400" r="16321" b="5600"/>
          <a:stretch/>
        </p:blipFill>
        <p:spPr>
          <a:xfrm>
            <a:off x="7808076" y="5175419"/>
            <a:ext cx="1038225" cy="1491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8729" y="5153217"/>
            <a:ext cx="1075588" cy="163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75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142877" y="57152"/>
            <a:ext cx="8867775" cy="492125"/>
          </a:xfrm>
        </p:spPr>
        <p:txBody>
          <a:bodyPr anchorCtr="1">
            <a:normAutofit fontScale="90000"/>
          </a:bodyPr>
          <a:lstStyle/>
          <a:p>
            <a:pPr algn="ctr" eaLnBrk="1" hangingPunct="1"/>
            <a:r>
              <a:rPr lang="en-GB" altLang="en-US" sz="3200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1: Seasonal Change Knowledge Mat</a:t>
            </a:r>
          </a:p>
        </p:txBody>
      </p:sp>
      <p:graphicFrame>
        <p:nvGraphicFramePr>
          <p:cNvPr id="3" name="Content Placeholder 3">
            <a:extLst/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42875" y="549277"/>
          <a:ext cx="8867774" cy="61987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13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6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9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395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Prior Knowledge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rowSpan="3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Sticky Knowledge about seasonal change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344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Autumn</a:t>
                      </a: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time of year between September and November. Many leaves fall off the trees.</a:t>
                      </a: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They talk about the features of their own immediate environment and how environments might vary from one another.</a:t>
                      </a:r>
                    </a:p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They can talk about the changes that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happen in these environments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vl="0" algn="ctr"/>
                      <a:endParaRPr lang="en-GB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0" marB="4573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27">
                <a:tc rowSpan="2"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Spring</a:t>
                      </a: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time of year between March and May. There is usually lots of signs of new growth in Spring.</a:t>
                      </a: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3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 the UK we have four seasons: spring, summer, autumn and winter. Summer is the hottest season and winter the coldest.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10">
                <a:tc rowSpan="2"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Summer</a:t>
                      </a: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hottest season in the UK. It happens between June and August.</a:t>
                      </a:r>
                    </a:p>
                    <a:p>
                      <a:pPr lvl="0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longest day is June 21</a:t>
                      </a:r>
                      <a:r>
                        <a:rPr lang="en-GB" sz="900" b="0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/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en-GB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4" marB="4573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2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Spring starts when the day and night are the same length (usually 21</a:t>
                      </a:r>
                      <a:r>
                        <a:rPr lang="en-GB" sz="1100" b="0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March. However, many say that Spring starts on March 1</a:t>
                      </a:r>
                      <a:r>
                        <a:rPr lang="en-GB" sz="1100" b="0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st)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344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Winter</a:t>
                      </a: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coldest season in the UK. We can have snow in this season. It occurs between December and February.</a:t>
                      </a: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Investigate</a:t>
                      </a:r>
                      <a:endParaRPr lang="en-GB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/>
                      <a:endParaRPr lang="en-GB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0" marB="4573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756">
                <a:tc rowSpan="2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seasons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seasons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are four different times during the year with different types of weather.</a:t>
                      </a:r>
                      <a:endParaRPr lang="en-GB" sz="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Go on a wild plant hunt and observe the changes in each season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Go on a tree hunt in the school grounds and identify the colour and shape of the leaves in the different seasons.</a:t>
                      </a:r>
                    </a:p>
                    <a:p>
                      <a:endParaRPr lang="en-GB" dirty="0"/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526">
                <a:tc vMerge="1">
                  <a:txBody>
                    <a:bodyPr/>
                    <a:lstStyle/>
                    <a:p>
                      <a:endParaRPr lang="en-GB" sz="14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6" marB="45736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6" marB="45736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vl="0" algn="ctr"/>
                      <a:endParaRPr lang="en-GB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 summer the longest day of the year is around June 21</a:t>
                      </a:r>
                      <a:r>
                        <a:rPr lang="en-GB" sz="1100" b="0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in winter the shortest day of the year is usually December 21</a:t>
                      </a:r>
                      <a:r>
                        <a:rPr lang="en-GB" sz="1100" b="0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6344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weather</a:t>
                      </a: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Weather is what the sky and the air outside are like, such as cold and cloudy.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027">
                <a:tc rowSpan="2"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temperature</a:t>
                      </a: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It is measurement of hot or cold that can be measured using a thermometer.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33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When we have our summer it is winter in the southern hemisphere. When we have our winter Australia has its summer.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5530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thermometer</a:t>
                      </a: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This is the instrument that measures the temperature.</a:t>
                      </a: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31990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weather symbol</a:t>
                      </a: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These are signs used to help us understand more about our daily weather.</a:t>
                      </a: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 the USA and many other countries the season ‘Autumn’ is known as the ‘Fall’. This is because so many leaves fall from the trees in Autumn.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6328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day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part of a day when it is light; the time between sunrise and sunset</a:t>
                      </a:r>
                      <a:endParaRPr lang="en-GB" sz="1000" dirty="0">
                        <a:latin typeface="Century Gothic" panose="020B0502020202020204" pitchFamily="34" charset="0"/>
                      </a:endParaRP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17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night</a:t>
                      </a:r>
                      <a:endParaRPr lang="en-GB" sz="1400" b="1" dirty="0" smtClean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dirty="0"/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time after sunset and before sunrise while it is dark outside (no sunlight is visible).</a:t>
                      </a:r>
                      <a:endParaRPr lang="en-GB" sz="1000" dirty="0">
                        <a:latin typeface="Century Gothic" panose="020B0502020202020204" pitchFamily="34" charset="0"/>
                      </a:endParaRPr>
                    </a:p>
                  </a:txBody>
                  <a:tcPr marT="45732" marB="457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Seasons change throughout the year because of the way the Earth travels around the Sun.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825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856" y="4947154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490" y="4309500"/>
            <a:ext cx="1349451" cy="1490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022" y="5172500"/>
            <a:ext cx="1418631" cy="157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703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1818</Words>
  <Application>Microsoft Office PowerPoint</Application>
  <PresentationFormat>On-screen Show (4:3)</PresentationFormat>
  <Paragraphs>199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Wingdings</vt:lpstr>
      <vt:lpstr>Office Theme</vt:lpstr>
      <vt:lpstr>Year 1: Materials Knowledge Mat – What is the best material?</vt:lpstr>
      <vt:lpstr>Year 1: Animals Knowledge Mat – Am I an animal?</vt:lpstr>
      <vt:lpstr>Year 1: Plants Knowledge Mat - Are all leaves the same? </vt:lpstr>
      <vt:lpstr>Year 1: Seasonal Change Knowledge Mat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1: Materials Knowledge Mat – What is the best material?</dc:title>
  <dc:creator>P Gornall</dc:creator>
  <cp:lastModifiedBy>P Gornall</cp:lastModifiedBy>
  <cp:revision>1</cp:revision>
  <dcterms:created xsi:type="dcterms:W3CDTF">2021-03-25T22:22:28Z</dcterms:created>
  <dcterms:modified xsi:type="dcterms:W3CDTF">2021-03-25T22:25:14Z</dcterms:modified>
</cp:coreProperties>
</file>