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7" r:id="rId2"/>
    <p:sldId id="258" r:id="rId3"/>
    <p:sldId id="259" r:id="rId4"/>
    <p:sldId id="260"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10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B3116-1092-49D0-B63F-05DA11C7804E}" type="datetimeFigureOut">
              <a:rPr lang="en-GB" smtClean="0"/>
              <a:t>25/03/2021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3A3C3-D24B-4B48-99DF-5EF921587008}" type="slidenum">
              <a:rPr lang="en-GB" smtClean="0"/>
              <a:t>‹#›</a:t>
            </a:fld>
            <a:endParaRPr lang="en-GB"/>
          </a:p>
        </p:txBody>
      </p:sp>
    </p:spTree>
    <p:extLst>
      <p:ext uri="{BB962C8B-B14F-4D97-AF65-F5344CB8AC3E}">
        <p14:creationId xmlns:p14="http://schemas.microsoft.com/office/powerpoint/2010/main" val="348089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1371600" y="1143000"/>
            <a:ext cx="4114800" cy="3086100"/>
          </a:xfrm>
          <a:ln/>
        </p:spPr>
      </p:sp>
      <p:sp>
        <p:nvSpPr>
          <p:cNvPr id="717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en-US" dirty="0">
              <a:latin typeface="Calibri" panose="020F0502020204030204"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822CA93-F4EA-4581-9A60-0C42B300E616}" type="slidenum">
              <a:rPr altLang="en-US" smtClean="0">
                <a:solidFill>
                  <a:srgbClr val="000000"/>
                </a:solidFill>
              </a:rPr>
              <a:pPr fontAlgn="base">
                <a:spcBef>
                  <a:spcPct val="0"/>
                </a:spcBef>
                <a:spcAft>
                  <a:spcPct val="0"/>
                </a:spcAft>
              </a:pPr>
              <a:t>4</a:t>
            </a:fld>
            <a:endParaRPr altLang="en-US" dirty="0">
              <a:solidFill>
                <a:srgbClr val="000000"/>
              </a:solidFill>
            </a:endParaRPr>
          </a:p>
        </p:txBody>
      </p:sp>
    </p:spTree>
    <p:extLst>
      <p:ext uri="{BB962C8B-B14F-4D97-AF65-F5344CB8AC3E}">
        <p14:creationId xmlns:p14="http://schemas.microsoft.com/office/powerpoint/2010/main" val="1735601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CEA167-1971-4A02-BCDC-70F35754517C}"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F7C7C1-9F36-47A6-AD73-0DAFE776EEC5}" type="slidenum">
              <a:rPr lang="en-GB" smtClean="0"/>
              <a:t>‹#›</a:t>
            </a:fld>
            <a:endParaRPr lang="en-GB"/>
          </a:p>
        </p:txBody>
      </p:sp>
    </p:spTree>
    <p:extLst>
      <p:ext uri="{BB962C8B-B14F-4D97-AF65-F5344CB8AC3E}">
        <p14:creationId xmlns:p14="http://schemas.microsoft.com/office/powerpoint/2010/main" val="3134976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CEA167-1971-4A02-BCDC-70F35754517C}"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F7C7C1-9F36-47A6-AD73-0DAFE776EEC5}" type="slidenum">
              <a:rPr lang="en-GB" smtClean="0"/>
              <a:t>‹#›</a:t>
            </a:fld>
            <a:endParaRPr lang="en-GB"/>
          </a:p>
        </p:txBody>
      </p:sp>
    </p:spTree>
    <p:extLst>
      <p:ext uri="{BB962C8B-B14F-4D97-AF65-F5344CB8AC3E}">
        <p14:creationId xmlns:p14="http://schemas.microsoft.com/office/powerpoint/2010/main" val="3674263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CEA167-1971-4A02-BCDC-70F35754517C}"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F7C7C1-9F36-47A6-AD73-0DAFE776EEC5}" type="slidenum">
              <a:rPr lang="en-GB" smtClean="0"/>
              <a:t>‹#›</a:t>
            </a:fld>
            <a:endParaRPr lang="en-GB"/>
          </a:p>
        </p:txBody>
      </p:sp>
    </p:spTree>
    <p:extLst>
      <p:ext uri="{BB962C8B-B14F-4D97-AF65-F5344CB8AC3E}">
        <p14:creationId xmlns:p14="http://schemas.microsoft.com/office/powerpoint/2010/main" val="392087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CEA167-1971-4A02-BCDC-70F35754517C}"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F7C7C1-9F36-47A6-AD73-0DAFE776EEC5}" type="slidenum">
              <a:rPr lang="en-GB" smtClean="0"/>
              <a:t>‹#›</a:t>
            </a:fld>
            <a:endParaRPr lang="en-GB"/>
          </a:p>
        </p:txBody>
      </p:sp>
    </p:spTree>
    <p:extLst>
      <p:ext uri="{BB962C8B-B14F-4D97-AF65-F5344CB8AC3E}">
        <p14:creationId xmlns:p14="http://schemas.microsoft.com/office/powerpoint/2010/main" val="166436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CEA167-1971-4A02-BCDC-70F35754517C}"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F7C7C1-9F36-47A6-AD73-0DAFE776EEC5}" type="slidenum">
              <a:rPr lang="en-GB" smtClean="0"/>
              <a:t>‹#›</a:t>
            </a:fld>
            <a:endParaRPr lang="en-GB"/>
          </a:p>
        </p:txBody>
      </p:sp>
    </p:spTree>
    <p:extLst>
      <p:ext uri="{BB962C8B-B14F-4D97-AF65-F5344CB8AC3E}">
        <p14:creationId xmlns:p14="http://schemas.microsoft.com/office/powerpoint/2010/main" val="1408562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CEA167-1971-4A02-BCDC-70F35754517C}" type="datetimeFigureOut">
              <a:rPr lang="en-GB" smtClean="0"/>
              <a:t>25/03/2021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F7C7C1-9F36-47A6-AD73-0DAFE776EEC5}" type="slidenum">
              <a:rPr lang="en-GB" smtClean="0"/>
              <a:t>‹#›</a:t>
            </a:fld>
            <a:endParaRPr lang="en-GB"/>
          </a:p>
        </p:txBody>
      </p:sp>
    </p:spTree>
    <p:extLst>
      <p:ext uri="{BB962C8B-B14F-4D97-AF65-F5344CB8AC3E}">
        <p14:creationId xmlns:p14="http://schemas.microsoft.com/office/powerpoint/2010/main" val="5911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CEA167-1971-4A02-BCDC-70F35754517C}" type="datetimeFigureOut">
              <a:rPr lang="en-GB" smtClean="0"/>
              <a:t>25/03/2021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F7C7C1-9F36-47A6-AD73-0DAFE776EEC5}" type="slidenum">
              <a:rPr lang="en-GB" smtClean="0"/>
              <a:t>‹#›</a:t>
            </a:fld>
            <a:endParaRPr lang="en-GB"/>
          </a:p>
        </p:txBody>
      </p:sp>
    </p:spTree>
    <p:extLst>
      <p:ext uri="{BB962C8B-B14F-4D97-AF65-F5344CB8AC3E}">
        <p14:creationId xmlns:p14="http://schemas.microsoft.com/office/powerpoint/2010/main" val="211311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CEA167-1971-4A02-BCDC-70F35754517C}" type="datetimeFigureOut">
              <a:rPr lang="en-GB" smtClean="0"/>
              <a:t>25/03/2021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F7C7C1-9F36-47A6-AD73-0DAFE776EEC5}" type="slidenum">
              <a:rPr lang="en-GB" smtClean="0"/>
              <a:t>‹#›</a:t>
            </a:fld>
            <a:endParaRPr lang="en-GB"/>
          </a:p>
        </p:txBody>
      </p:sp>
    </p:spTree>
    <p:extLst>
      <p:ext uri="{BB962C8B-B14F-4D97-AF65-F5344CB8AC3E}">
        <p14:creationId xmlns:p14="http://schemas.microsoft.com/office/powerpoint/2010/main" val="2732179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EA167-1971-4A02-BCDC-70F35754517C}" type="datetimeFigureOut">
              <a:rPr lang="en-GB" smtClean="0"/>
              <a:t>25/03/2021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F7C7C1-9F36-47A6-AD73-0DAFE776EEC5}" type="slidenum">
              <a:rPr lang="en-GB" smtClean="0"/>
              <a:t>‹#›</a:t>
            </a:fld>
            <a:endParaRPr lang="en-GB"/>
          </a:p>
        </p:txBody>
      </p:sp>
    </p:spTree>
    <p:extLst>
      <p:ext uri="{BB962C8B-B14F-4D97-AF65-F5344CB8AC3E}">
        <p14:creationId xmlns:p14="http://schemas.microsoft.com/office/powerpoint/2010/main" val="132565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CEA167-1971-4A02-BCDC-70F35754517C}" type="datetimeFigureOut">
              <a:rPr lang="en-GB" smtClean="0"/>
              <a:t>25/03/2021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F7C7C1-9F36-47A6-AD73-0DAFE776EEC5}" type="slidenum">
              <a:rPr lang="en-GB" smtClean="0"/>
              <a:t>‹#›</a:t>
            </a:fld>
            <a:endParaRPr lang="en-GB"/>
          </a:p>
        </p:txBody>
      </p:sp>
    </p:spTree>
    <p:extLst>
      <p:ext uri="{BB962C8B-B14F-4D97-AF65-F5344CB8AC3E}">
        <p14:creationId xmlns:p14="http://schemas.microsoft.com/office/powerpoint/2010/main" val="257380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CEA167-1971-4A02-BCDC-70F35754517C}" type="datetimeFigureOut">
              <a:rPr lang="en-GB" smtClean="0"/>
              <a:t>25/03/2021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F7C7C1-9F36-47A6-AD73-0DAFE776EEC5}" type="slidenum">
              <a:rPr lang="en-GB" smtClean="0"/>
              <a:t>‹#›</a:t>
            </a:fld>
            <a:endParaRPr lang="en-GB"/>
          </a:p>
        </p:txBody>
      </p:sp>
    </p:spTree>
    <p:extLst>
      <p:ext uri="{BB962C8B-B14F-4D97-AF65-F5344CB8AC3E}">
        <p14:creationId xmlns:p14="http://schemas.microsoft.com/office/powerpoint/2010/main" val="366267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EA167-1971-4A02-BCDC-70F35754517C}" type="datetimeFigureOut">
              <a:rPr lang="en-GB" smtClean="0"/>
              <a:t>25/03/2021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7C7C1-9F36-47A6-AD73-0DAFE776EEC5}" type="slidenum">
              <a:rPr lang="en-GB" smtClean="0"/>
              <a:t>‹#›</a:t>
            </a:fld>
            <a:endParaRPr lang="en-GB"/>
          </a:p>
        </p:txBody>
      </p:sp>
    </p:spTree>
    <p:extLst>
      <p:ext uri="{BB962C8B-B14F-4D97-AF65-F5344CB8AC3E}">
        <p14:creationId xmlns:p14="http://schemas.microsoft.com/office/powerpoint/2010/main" val="4201350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noGrp="1" noChangeArrowheads="1"/>
          </p:cNvSpPr>
          <p:nvPr>
            <p:ph type="title"/>
          </p:nvPr>
        </p:nvSpPr>
        <p:spPr>
          <a:xfrm>
            <a:off x="142877" y="0"/>
            <a:ext cx="8867775" cy="549277"/>
          </a:xfrm>
        </p:spPr>
        <p:txBody>
          <a:bodyPr anchorCtr="1"/>
          <a:lstStyle/>
          <a:p>
            <a:pPr algn="ctr" eaLnBrk="1" hangingPunct="1"/>
            <a:r>
              <a:rPr lang="en-GB" altLang="en-US" sz="1800" b="1" dirty="0">
                <a:solidFill>
                  <a:srgbClr val="7FC184"/>
                </a:solidFill>
                <a:latin typeface="Century Gothic" panose="020B0502020202020204" pitchFamily="34" charset="0"/>
              </a:rPr>
              <a:t>Year 2: Plants and Trees Knowledge Mat: How does your garden grow?</a:t>
            </a:r>
          </a:p>
        </p:txBody>
      </p:sp>
      <p:graphicFrame>
        <p:nvGraphicFramePr>
          <p:cNvPr id="3" name="Content Placeholder 3">
            <a:extLst/>
          </p:cNvPr>
          <p:cNvGraphicFramePr>
            <a:graphicFrameLocks noGrp="1"/>
          </p:cNvGraphicFramePr>
          <p:nvPr>
            <p:ph idx="1"/>
            <p:extLst/>
          </p:nvPr>
        </p:nvGraphicFramePr>
        <p:xfrm>
          <a:off x="142877" y="385010"/>
          <a:ext cx="8867775" cy="6296024"/>
        </p:xfrm>
        <a:graphic>
          <a:graphicData uri="http://schemas.openxmlformats.org/drawingml/2006/table">
            <a:tbl>
              <a:tblPr firstRow="1" bandRow="1">
                <a:effectLst/>
                <a:tableStyleId>{5C22544A-7EE6-4342-B048-85BDC9FD1C3A}</a:tableStyleId>
              </a:tblPr>
              <a:tblGrid>
                <a:gridCol w="1268369">
                  <a:extLst>
                    <a:ext uri="{9D8B030D-6E8A-4147-A177-3AD203B41FA5}">
                      <a16:colId xmlns:a16="http://schemas.microsoft.com/office/drawing/2014/main" val="20000"/>
                    </a:ext>
                  </a:extLst>
                </a:gridCol>
                <a:gridCol w="2174789">
                  <a:extLst>
                    <a:ext uri="{9D8B030D-6E8A-4147-A177-3AD203B41FA5}">
                      <a16:colId xmlns:a16="http://schemas.microsoft.com/office/drawing/2014/main" val="20001"/>
                    </a:ext>
                  </a:extLst>
                </a:gridCol>
                <a:gridCol w="3387472">
                  <a:extLst>
                    <a:ext uri="{9D8B030D-6E8A-4147-A177-3AD203B41FA5}">
                      <a16:colId xmlns:a16="http://schemas.microsoft.com/office/drawing/2014/main" val="20002"/>
                    </a:ext>
                  </a:extLst>
                </a:gridCol>
                <a:gridCol w="2037145">
                  <a:extLst>
                    <a:ext uri="{9D8B030D-6E8A-4147-A177-3AD203B41FA5}">
                      <a16:colId xmlns:a16="http://schemas.microsoft.com/office/drawing/2014/main" val="20003"/>
                    </a:ext>
                  </a:extLst>
                </a:gridCol>
              </a:tblGrid>
              <a:tr h="388882">
                <a:tc gridSpan="2">
                  <a:txBody>
                    <a:bodyPr/>
                    <a:lstStyle/>
                    <a:p>
                      <a:pPr lvl="0" algn="ctr"/>
                      <a:r>
                        <a:rPr lang="en-GB" sz="1800" dirty="0">
                          <a:solidFill>
                            <a:schemeClr val="bg1"/>
                          </a:solidFill>
                          <a:latin typeface="Century Gothic" pitchFamily="34"/>
                        </a:rPr>
                        <a:t>Subject Specific Vocabulary</a:t>
                      </a: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bg1"/>
                          </a:solidFill>
                          <a:latin typeface="Century Gothic" pitchFamily="34"/>
                        </a:rPr>
                        <a:t>Prior</a:t>
                      </a:r>
                      <a:r>
                        <a:rPr lang="en-GB" sz="1800" b="1" baseline="0" dirty="0" smtClean="0">
                          <a:solidFill>
                            <a:schemeClr val="bg1"/>
                          </a:solidFill>
                          <a:latin typeface="Century Gothic" pitchFamily="34"/>
                        </a:rPr>
                        <a:t> knowledge </a:t>
                      </a:r>
                      <a:endParaRPr lang="en-GB" sz="1800" b="1" dirty="0">
                        <a:solidFill>
                          <a:schemeClr val="bg1"/>
                        </a:solidFill>
                        <a:latin typeface="Century Gothic" pitchFamily="34"/>
                      </a:endParaRPr>
                    </a:p>
                  </a:txBody>
                  <a:tcPr marT="45721" marB="4572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rowSpan="2">
                  <a:txBody>
                    <a:bodyPr/>
                    <a:lstStyle/>
                    <a:p>
                      <a:pPr lvl="0" algn="ctr"/>
                      <a:r>
                        <a:rPr lang="en-GB" sz="1600" dirty="0">
                          <a:solidFill>
                            <a:srgbClr val="7FC184"/>
                          </a:solidFill>
                          <a:latin typeface="Century Gothic" pitchFamily="34"/>
                        </a:rPr>
                        <a:t>Sticky Knowledge about </a:t>
                      </a:r>
                      <a:r>
                        <a:rPr lang="en-GB" sz="1600" dirty="0" smtClean="0">
                          <a:solidFill>
                            <a:srgbClr val="7FC184"/>
                          </a:solidFill>
                          <a:latin typeface="Century Gothic" pitchFamily="34"/>
                        </a:rPr>
                        <a:t>plants</a:t>
                      </a:r>
                      <a:endParaRPr lang="en-GB" sz="1600" dirty="0">
                        <a:solidFill>
                          <a:srgbClr val="7FC184"/>
                        </a:solidFill>
                        <a:latin typeface="Century Gothic" pitchFamily="34"/>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0"/>
                  </a:ext>
                </a:extLst>
              </a:tr>
              <a:tr h="236761">
                <a:tc rowSpan="2">
                  <a:txBody>
                    <a:bodyPr/>
                    <a:lstStyle/>
                    <a:p>
                      <a:pPr lvl="0"/>
                      <a:r>
                        <a:rPr lang="en-GB" sz="1400" b="1" dirty="0">
                          <a:solidFill>
                            <a:srgbClr val="7FC184"/>
                          </a:solidFill>
                          <a:latin typeface="Century Gothic" pitchFamily="34"/>
                        </a:rPr>
                        <a:t>roots</a:t>
                      </a: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GB" sz="900" b="0" dirty="0">
                          <a:solidFill>
                            <a:schemeClr val="tx1"/>
                          </a:solidFill>
                          <a:latin typeface="Century Gothic" panose="020B0502020202020204" pitchFamily="34" charset="0"/>
                        </a:rPr>
                        <a:t>It is the part of a plant that is usually hidden under the ground. They make the plant stable and give it nutrients.</a:t>
                      </a: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5">
                  <a:txBody>
                    <a:bodyPr/>
                    <a:lstStyle/>
                    <a:p>
                      <a:pPr marL="171450" lvl="0" indent="-171450" algn="ctr">
                        <a:buFont typeface="Arial" panose="020B0604020202020204" pitchFamily="34" charset="0"/>
                        <a:buChar char="•"/>
                      </a:pPr>
                      <a:r>
                        <a:rPr lang="en-US" sz="1050" dirty="0" smtClean="0">
                          <a:solidFill>
                            <a:schemeClr val="tx1"/>
                          </a:solidFill>
                          <a:latin typeface="Century Gothic" panose="020B0502020202020204" pitchFamily="34" charset="0"/>
                        </a:rPr>
                        <a:t>Identify and name a variety of common wild and garden plants, including deciduous and evergreen trees.</a:t>
                      </a:r>
                    </a:p>
                    <a:p>
                      <a:pPr marL="171450" lvl="0" indent="-171450" algn="ctr">
                        <a:buFont typeface="Arial" panose="020B0604020202020204" pitchFamily="34" charset="0"/>
                        <a:buChar char="•"/>
                      </a:pPr>
                      <a:r>
                        <a:rPr lang="en-US" sz="1050" dirty="0" smtClean="0">
                          <a:solidFill>
                            <a:schemeClr val="tx1"/>
                          </a:solidFill>
                          <a:latin typeface="Century Gothic" panose="020B0502020202020204" pitchFamily="34" charset="0"/>
                        </a:rPr>
                        <a:t>Identify and describe the basic structure of a variety of common flowering plants, including trees.</a:t>
                      </a:r>
                    </a:p>
                    <a:p>
                      <a:pPr marL="171450" lvl="0" indent="-171450" algn="ctr">
                        <a:buFont typeface="Arial" panose="020B0604020202020204" pitchFamily="34" charset="0"/>
                        <a:buChar char="•"/>
                      </a:pPr>
                      <a:r>
                        <a:rPr lang="en-US" sz="1050" dirty="0" smtClean="0">
                          <a:solidFill>
                            <a:schemeClr val="tx1"/>
                          </a:solidFill>
                          <a:latin typeface="Century Gothic" panose="020B0502020202020204" pitchFamily="34" charset="0"/>
                        </a:rPr>
                        <a:t>Observe changes across the four seasons.</a:t>
                      </a:r>
                      <a:endParaRPr lang="en-GB" sz="1050" dirty="0">
                        <a:solidFill>
                          <a:schemeClr val="tx1"/>
                        </a:solidFill>
                        <a:latin typeface="Century Gothic" panose="020B0502020202020204" pitchFamily="34" charset="0"/>
                      </a:endParaRPr>
                    </a:p>
                  </a:txBody>
                  <a:tcPr marT="45721" marB="4572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lvl="0" algn="ctr"/>
                      <a:endParaRPr lang="en-GB" sz="1400" b="1" dirty="0">
                        <a:solidFill>
                          <a:schemeClr val="accent6">
                            <a:lumMod val="75000"/>
                          </a:schemeClr>
                        </a:solidFill>
                        <a:latin typeface="Century Gothic" pitchFamily="34"/>
                      </a:endParaRPr>
                    </a:p>
                  </a:txBody>
                  <a:tcPr marT="45730" marB="45730">
                    <a:solidFill>
                      <a:schemeClr val="accent6">
                        <a:lumMod val="40000"/>
                        <a:lumOff val="60000"/>
                      </a:schemeClr>
                    </a:solidFill>
                  </a:tcPr>
                </a:tc>
                <a:extLst>
                  <a:ext uri="{0D108BD9-81ED-4DB2-BD59-A6C34878D82A}">
                    <a16:rowId xmlns:a16="http://schemas.microsoft.com/office/drawing/2014/main" val="10001"/>
                  </a:ext>
                </a:extLst>
              </a:tr>
              <a:tr h="252780">
                <a:tc vMerge="1">
                  <a:txBody>
                    <a:bodyPr/>
                    <a:lstStyle/>
                    <a:p>
                      <a:endParaRPr lang="en-GB"/>
                    </a:p>
                  </a:txBody>
                  <a:tcPr/>
                </a:tc>
                <a:tc vMerge="1">
                  <a:txBody>
                    <a:bodyPr/>
                    <a:lstStyle/>
                    <a:p>
                      <a:endParaRPr lang="en-GB"/>
                    </a:p>
                  </a:txBody>
                  <a:tcPr/>
                </a:tc>
                <a:tc vMerge="1">
                  <a:txBody>
                    <a:bodyPr/>
                    <a:lstStyle/>
                    <a:p>
                      <a:endParaRPr lang="en-GB"/>
                    </a:p>
                  </a:txBody>
                  <a:tcPr/>
                </a:tc>
                <a:tc rowSpan="8">
                  <a:txBody>
                    <a:bodyPr/>
                    <a:lstStyle/>
                    <a:p>
                      <a:pPr marL="0" indent="0">
                        <a:buFont typeface="Wingdings" panose="05000000000000000000" pitchFamily="2" charset="2"/>
                        <a:buNone/>
                      </a:pPr>
                      <a:r>
                        <a:rPr lang="en-US" sz="1000" b="1" u="sng" dirty="0" smtClean="0">
                          <a:solidFill>
                            <a:schemeClr val="tx1"/>
                          </a:solidFill>
                          <a:latin typeface="Century Gothic" panose="020B0502020202020204" pitchFamily="34" charset="0"/>
                        </a:rPr>
                        <a:t>What are the</a:t>
                      </a:r>
                      <a:r>
                        <a:rPr lang="en-US" sz="1000" b="1" u="sng" baseline="0" dirty="0" smtClean="0">
                          <a:solidFill>
                            <a:schemeClr val="tx1"/>
                          </a:solidFill>
                          <a:latin typeface="Century Gothic" panose="020B0502020202020204" pitchFamily="34" charset="0"/>
                        </a:rPr>
                        <a:t> parts of seeds and bulbs?</a:t>
                      </a:r>
                    </a:p>
                    <a:p>
                      <a:pPr marL="0" indent="0">
                        <a:buFont typeface="Wingdings" panose="05000000000000000000" pitchFamily="2" charset="2"/>
                        <a:buNone/>
                      </a:pPr>
                      <a:endParaRPr lang="en-GB" sz="1000" b="0" dirty="0">
                        <a:solidFill>
                          <a:schemeClr val="tx1"/>
                        </a:solidFill>
                        <a:latin typeface="Century Gothic" panose="020B0502020202020204" pitchFamily="34"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2"/>
                  </a:ext>
                </a:extLst>
              </a:tr>
              <a:tr h="499102">
                <a:tc>
                  <a:txBody>
                    <a:bodyPr/>
                    <a:lstStyle/>
                    <a:p>
                      <a:pPr lvl="0"/>
                      <a:r>
                        <a:rPr lang="en-US" sz="1400" b="1" dirty="0" smtClean="0">
                          <a:solidFill>
                            <a:srgbClr val="7FC184"/>
                          </a:solidFill>
                          <a:latin typeface="Century Gothic" pitchFamily="34"/>
                        </a:rPr>
                        <a:t>nutrients</a:t>
                      </a:r>
                      <a:endParaRPr lang="en-GB" sz="1400" b="1" dirty="0">
                        <a:solidFill>
                          <a:srgbClr val="7FC184"/>
                        </a:solidFill>
                        <a:latin typeface="Century Gothic" pitchFamily="34"/>
                      </a:endParaRP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900" b="0" dirty="0" smtClean="0">
                          <a:solidFill>
                            <a:schemeClr val="tx1"/>
                          </a:solidFill>
                          <a:latin typeface="Century Gothic" panose="020B0502020202020204" pitchFamily="34" charset="0"/>
                        </a:rPr>
                        <a:t>a substance that provides nourishment essential for the maintenance of life and for growth.</a:t>
                      </a:r>
                      <a:endParaRPr lang="en-GB" sz="900" b="0" dirty="0">
                        <a:solidFill>
                          <a:schemeClr val="tx1"/>
                        </a:solidFill>
                        <a:latin typeface="Century Gothic" panose="020B0502020202020204" pitchFamily="34" charset="0"/>
                      </a:endParaRP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171450" indent="-171450">
                        <a:buFont typeface="Wingdings" panose="05000000000000000000" pitchFamily="2" charset="2"/>
                        <a:buChar char="q"/>
                      </a:pPr>
                      <a:endParaRPr lang="en-GB" sz="1200" b="0" dirty="0">
                        <a:solidFill>
                          <a:schemeClr val="tx1"/>
                        </a:solidFill>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02068">
                <a:tc>
                  <a:txBody>
                    <a:bodyPr/>
                    <a:lstStyle/>
                    <a:p>
                      <a:pPr lvl="0"/>
                      <a:r>
                        <a:rPr lang="en-GB" sz="1400" b="1" dirty="0">
                          <a:solidFill>
                            <a:srgbClr val="7FC184"/>
                          </a:solidFill>
                          <a:latin typeface="Century Gothic" pitchFamily="34"/>
                        </a:rPr>
                        <a:t>deciduous</a:t>
                      </a: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900" b="0" dirty="0">
                          <a:solidFill>
                            <a:schemeClr val="tx1"/>
                          </a:solidFill>
                          <a:latin typeface="Century Gothic" panose="020B0502020202020204" pitchFamily="34" charset="0"/>
                        </a:rPr>
                        <a:t>Deciduous trees are trees that shed their leaves in the Autumn and grow new leaves in the spring.</a:t>
                      </a: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706363097"/>
                  </a:ext>
                </a:extLst>
              </a:tr>
              <a:tr h="193649">
                <a:tc rowSpan="2">
                  <a:txBody>
                    <a:bodyPr/>
                    <a:lstStyle/>
                    <a:p>
                      <a:r>
                        <a:rPr lang="en-GB" sz="1400" b="1" dirty="0">
                          <a:solidFill>
                            <a:srgbClr val="7FC184"/>
                          </a:solidFill>
                          <a:latin typeface="Century Gothic" panose="020B0502020202020204" pitchFamily="34" charset="0"/>
                        </a:rPr>
                        <a:t>evergreen</a:t>
                      </a: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r>
                        <a:rPr lang="en-GB" sz="900" dirty="0">
                          <a:solidFill>
                            <a:schemeClr val="tx1"/>
                          </a:solidFill>
                          <a:latin typeface="Century Gothic" panose="020B0502020202020204" pitchFamily="34" charset="0"/>
                        </a:rPr>
                        <a:t>Evergreen trees are the same as coniferous trees. They do not lose their leaves in Autumn.</a:t>
                      </a: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315953841"/>
                  </a:ext>
                </a:extLst>
              </a:tr>
              <a:tr h="358182">
                <a:tc vMerge="1">
                  <a:txBody>
                    <a:bodyPr/>
                    <a:lstStyle/>
                    <a:p>
                      <a:endParaRPr lang="en-GB"/>
                    </a:p>
                  </a:txBody>
                  <a:tcPr/>
                </a:tc>
                <a:tc vMerge="1">
                  <a:txBody>
                    <a:bodyPr/>
                    <a:lstStyle/>
                    <a:p>
                      <a:endParaRPr lang="en-GB"/>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bg1"/>
                          </a:solidFill>
                          <a:latin typeface="Century Gothic" panose="020B0502020202020204" pitchFamily="34" charset="0"/>
                        </a:rPr>
                        <a:t>Investigate </a:t>
                      </a:r>
                      <a:endParaRPr lang="en-GB" sz="1800" b="1" dirty="0">
                        <a:solidFill>
                          <a:schemeClr val="bg1"/>
                        </a:solidFill>
                        <a:latin typeface="Century Gothic" panose="020B0502020202020204" pitchFamily="34" charset="0"/>
                      </a:endParaRPr>
                    </a:p>
                  </a:txBody>
                  <a:tcPr marT="45721" marB="4572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vMerge="1">
                  <a:txBody>
                    <a:bodyPr/>
                    <a:lstStyle/>
                    <a:p>
                      <a:endParaRPr lang="en-GB"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2523205038"/>
                  </a:ext>
                </a:extLst>
              </a:tr>
              <a:tr h="0">
                <a:tc rowSpan="2">
                  <a:txBody>
                    <a:bodyPr/>
                    <a:lstStyle/>
                    <a:p>
                      <a:r>
                        <a:rPr lang="en-GB" sz="1400" b="1" dirty="0" smtClean="0">
                          <a:solidFill>
                            <a:srgbClr val="7FC184"/>
                          </a:solidFill>
                          <a:latin typeface="Century Gothic" panose="020B0502020202020204" pitchFamily="34" charset="0"/>
                        </a:rPr>
                        <a:t>fruit </a:t>
                      </a:r>
                      <a:endParaRPr lang="en-GB" sz="1400" b="1" dirty="0">
                        <a:solidFill>
                          <a:srgbClr val="7FC184"/>
                        </a:solidFill>
                        <a:latin typeface="Century Gothic" panose="020B0502020202020204" pitchFamily="34" charset="0"/>
                      </a:endParaRP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r>
                        <a:rPr lang="en-US" sz="900" dirty="0" smtClean="0">
                          <a:solidFill>
                            <a:schemeClr val="tx1"/>
                          </a:solidFill>
                          <a:latin typeface="Century Gothic" panose="020B0502020202020204" pitchFamily="34" charset="0"/>
                        </a:rPr>
                        <a:t>the part of a plant which is often brightly coloured and grows at the end of a stem </a:t>
                      </a:r>
                      <a:endParaRPr lang="en-GB" sz="900" dirty="0">
                        <a:solidFill>
                          <a:schemeClr val="tx1"/>
                        </a:solidFill>
                        <a:latin typeface="Century Gothic" panose="020B0502020202020204" pitchFamily="34" charset="0"/>
                      </a:endParaRP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357592125"/>
                  </a:ext>
                </a:extLst>
              </a:tr>
              <a:tr h="428522">
                <a:tc vMerge="1">
                  <a:txBody>
                    <a:bodyPr/>
                    <a:lstStyle/>
                    <a:p>
                      <a:endParaRPr lang="en-GB"/>
                    </a:p>
                  </a:txBody>
                  <a:tcPr/>
                </a:tc>
                <a:tc vMerge="1">
                  <a:txBody>
                    <a:bodyPr/>
                    <a:lstStyle/>
                    <a:p>
                      <a:endParaRPr lang="en-GB"/>
                    </a:p>
                  </a:txBody>
                  <a:tcPr/>
                </a:tc>
                <a:tc rowSpan="10">
                  <a:txBody>
                    <a:bodyPr/>
                    <a:lstStyle/>
                    <a:p>
                      <a:pPr marL="171450" indent="-171450" algn="l">
                        <a:buFont typeface="Arial" panose="020B0604020202020204" pitchFamily="34" charset="0"/>
                        <a:buChar char="•"/>
                      </a:pPr>
                      <a:r>
                        <a:rPr lang="en-US" sz="1000" dirty="0" smtClean="0">
                          <a:latin typeface="Century Gothic" panose="020B0502020202020204" pitchFamily="34" charset="0"/>
                        </a:rPr>
                        <a:t>Sort through pictures to show which things are living, which are dead and things which have never been alive. </a:t>
                      </a:r>
                    </a:p>
                    <a:p>
                      <a:pPr marL="171450" indent="-171450" algn="l">
                        <a:buFont typeface="Arial" panose="020B0604020202020204" pitchFamily="34" charset="0"/>
                        <a:buChar char="•"/>
                      </a:pPr>
                      <a:r>
                        <a:rPr lang="en-US" sz="1000" dirty="0" smtClean="0">
                          <a:latin typeface="Century Gothic" panose="020B0502020202020204" pitchFamily="34" charset="0"/>
                        </a:rPr>
                        <a:t>Go on a plant/tree hunt. What do you notice about what they look like? What are their features? </a:t>
                      </a:r>
                    </a:p>
                    <a:p>
                      <a:pPr marL="171450" indent="-171450" algn="l">
                        <a:buFont typeface="Arial" panose="020B0604020202020204" pitchFamily="34" charset="0"/>
                        <a:buChar char="•"/>
                      </a:pPr>
                      <a:r>
                        <a:rPr lang="en-US" sz="1000" dirty="0" smtClean="0">
                          <a:latin typeface="Century Gothic" panose="020B0502020202020204" pitchFamily="34" charset="0"/>
                        </a:rPr>
                        <a:t>Compare the growth of that plant with a plant (using the same bulb or seed) where one of the conditions is different (no water, no light, a smaller container). </a:t>
                      </a:r>
                    </a:p>
                    <a:p>
                      <a:pPr marL="171450" indent="-171450" algn="l">
                        <a:buFont typeface="Arial" panose="020B0604020202020204" pitchFamily="34" charset="0"/>
                        <a:buChar char="•"/>
                      </a:pPr>
                      <a:r>
                        <a:rPr lang="en-US" sz="1000" dirty="0" smtClean="0">
                          <a:latin typeface="Century Gothic" panose="020B0502020202020204" pitchFamily="34" charset="0"/>
                        </a:rPr>
                        <a:t>Dissect a variety of fruits and locate where their seeds are. </a:t>
                      </a:r>
                    </a:p>
                    <a:p>
                      <a:pPr marL="171450" indent="-171450" algn="l">
                        <a:buFont typeface="Arial" panose="020B0604020202020204" pitchFamily="34" charset="0"/>
                        <a:buChar char="•"/>
                      </a:pPr>
                      <a:r>
                        <a:rPr lang="en-US" sz="1000" dirty="0" smtClean="0">
                          <a:latin typeface="Century Gothic" panose="020B0502020202020204" pitchFamily="34" charset="0"/>
                        </a:rPr>
                        <a:t>Eat a variety of vegetables and identify which part of the plant they come from </a:t>
                      </a:r>
                    </a:p>
                    <a:p>
                      <a:pPr marL="171450" indent="-171450" algn="l">
                        <a:buFont typeface="Arial" panose="020B0604020202020204" pitchFamily="34" charset="0"/>
                        <a:buChar char="•"/>
                      </a:pPr>
                      <a:r>
                        <a:rPr lang="en-US" sz="1000" dirty="0" smtClean="0">
                          <a:latin typeface="Century Gothic" panose="020B0502020202020204" pitchFamily="34" charset="0"/>
                        </a:rPr>
                        <a:t>Create a bar chart to show how tall your plants are to the nearest cm</a:t>
                      </a:r>
                      <a:endParaRPr lang="en-GB" sz="1000" dirty="0">
                        <a:latin typeface="Century Gothic" panose="020B0502020202020204" pitchFamily="34" charset="0"/>
                      </a:endParaRPr>
                    </a:p>
                  </a:txBody>
                  <a:tcPr marT="45721" marB="4572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3712778443"/>
                  </a:ext>
                </a:extLst>
              </a:tr>
              <a:tr h="110840">
                <a:tc rowSpan="2">
                  <a:txBody>
                    <a:bodyPr/>
                    <a:lstStyle/>
                    <a:p>
                      <a:r>
                        <a:rPr lang="en-GB" sz="1400" b="1" dirty="0">
                          <a:solidFill>
                            <a:srgbClr val="7FC184"/>
                          </a:solidFill>
                          <a:latin typeface="Century Gothic" panose="020B0502020202020204" pitchFamily="34" charset="0"/>
                        </a:rPr>
                        <a:t>bulb</a:t>
                      </a:r>
                      <a:endParaRPr lang="en-GB" sz="1800" dirty="0">
                        <a:solidFill>
                          <a:srgbClr val="7FC184"/>
                        </a:solidFill>
                      </a:endParaRP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r>
                        <a:rPr lang="en-GB" sz="900" dirty="0">
                          <a:solidFill>
                            <a:schemeClr val="tx1"/>
                          </a:solidFill>
                          <a:latin typeface="Century Gothic" panose="020B0502020202020204" pitchFamily="34" charset="0"/>
                        </a:rPr>
                        <a:t>Bulbs are underground masses of food storage from which plants grow.</a:t>
                      </a: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171450" indent="-171450" algn="l">
                        <a:buFont typeface="Arial" panose="020B0604020202020204" pitchFamily="34" charset="0"/>
                        <a:buChar char="•"/>
                      </a:pPr>
                      <a:endParaRPr lang="en-GB" sz="1000" dirty="0">
                        <a:latin typeface="Century Gothic" panose="020B0502020202020204" pitchFamily="34" charset="0"/>
                      </a:endParaRPr>
                    </a:p>
                  </a:txBody>
                  <a:tcPr marT="45721" marB="4572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2731607001"/>
                  </a:ext>
                </a:extLst>
              </a:tr>
              <a:tr h="197182">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dirty="0" smtClean="0">
                          <a:solidFill>
                            <a:schemeClr val="tx1"/>
                          </a:solidFill>
                          <a:latin typeface="Century Gothic" panose="020B0502020202020204" pitchFamily="34" charset="0"/>
                        </a:rPr>
                        <a:t>Most plants</a:t>
                      </a:r>
                      <a:r>
                        <a:rPr lang="en-US" sz="1000" b="0" baseline="0" dirty="0" smtClean="0">
                          <a:solidFill>
                            <a:schemeClr val="tx1"/>
                          </a:solidFill>
                          <a:latin typeface="Century Gothic" panose="020B0502020202020204" pitchFamily="34" charset="0"/>
                        </a:rPr>
                        <a:t> grow from seeds. For months or even years they remain dormant (inactive)</a:t>
                      </a:r>
                      <a:endParaRPr lang="en-GB" sz="1000" b="0" dirty="0" smtClean="0">
                        <a:solidFill>
                          <a:schemeClr val="tx1"/>
                        </a:solidFill>
                        <a:latin typeface="Century Gothic" panose="020B0502020202020204" pitchFamily="34"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2941917611"/>
                  </a:ext>
                </a:extLst>
              </a:tr>
              <a:tr h="281686">
                <a:tc rowSpan="2">
                  <a:txBody>
                    <a:bodyPr/>
                    <a:lstStyle/>
                    <a:p>
                      <a:r>
                        <a:rPr lang="en-US" sz="1400" b="1" dirty="0" smtClean="0">
                          <a:solidFill>
                            <a:srgbClr val="7FC184"/>
                          </a:solidFill>
                          <a:latin typeface="Century Gothic" panose="020B0502020202020204" pitchFamily="34" charset="0"/>
                        </a:rPr>
                        <a:t>seed</a:t>
                      </a:r>
                      <a:endParaRPr lang="en-GB" sz="1400" b="1" dirty="0">
                        <a:solidFill>
                          <a:srgbClr val="7FC184"/>
                        </a:solidFill>
                        <a:latin typeface="Century Gothic" panose="020B0502020202020204" pitchFamily="34" charset="0"/>
                      </a:endParaRP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r>
                        <a:rPr lang="en-US" sz="1050" dirty="0" smtClean="0">
                          <a:latin typeface="Century Gothic" panose="020B0502020202020204" pitchFamily="34" charset="0"/>
                        </a:rPr>
                        <a:t>the small, hard part from which a new plant grows.</a:t>
                      </a:r>
                      <a:r>
                        <a:rPr lang="en-US" sz="1050" baseline="0" dirty="0" smtClean="0">
                          <a:latin typeface="Century Gothic" panose="020B0502020202020204" pitchFamily="34" charset="0"/>
                        </a:rPr>
                        <a:t> </a:t>
                      </a:r>
                      <a:endParaRPr lang="en-US" sz="1050" dirty="0" smtClean="0">
                        <a:latin typeface="Century Gothic" panose="020B0502020202020204" pitchFamily="34" charset="0"/>
                      </a:endParaRP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1000" b="0" dirty="0" smtClean="0">
                        <a:solidFill>
                          <a:schemeClr val="tx1"/>
                        </a:solidFill>
                        <a:latin typeface="Century Gothic" panose="020B0502020202020204" pitchFamily="34"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2835536298"/>
                  </a:ext>
                </a:extLst>
              </a:tr>
              <a:tr h="159779">
                <a:tc vMerge="1">
                  <a:txBody>
                    <a:bodyPr/>
                    <a:lstStyle/>
                    <a:p>
                      <a:endParaRPr lang="en-GB"/>
                    </a:p>
                  </a:txBody>
                  <a:tcPr/>
                </a:tc>
                <a:tc vMerge="1">
                  <a:txBody>
                    <a:bodyPr/>
                    <a:lstStyle/>
                    <a:p>
                      <a:endParaRPr lang="en-GB"/>
                    </a:p>
                  </a:txBody>
                  <a:tcPr/>
                </a:tc>
                <a:tc vMerge="1">
                  <a:txBody>
                    <a:bodyPr/>
                    <a:lstStyle/>
                    <a:p>
                      <a:endParaRPr lang="en-GB"/>
                    </a:p>
                  </a:txBody>
                  <a:tcPr/>
                </a:tc>
                <a:tc rowSpan="4">
                  <a:txBody>
                    <a:bodyPr/>
                    <a:lstStyle/>
                    <a:p>
                      <a:pPr marL="171450" indent="-171450">
                        <a:buFont typeface="Wingdings" panose="05000000000000000000" pitchFamily="2" charset="2"/>
                        <a:buChar char="q"/>
                      </a:pPr>
                      <a:r>
                        <a:rPr lang="en-US" sz="1000" b="0" dirty="0" smtClean="0">
                          <a:solidFill>
                            <a:schemeClr val="tx1"/>
                          </a:solidFill>
                          <a:latin typeface="Century Gothic" panose="020B0502020202020204" pitchFamily="34" charset="0"/>
                        </a:rPr>
                        <a:t>Plants require things such as water, warmth, nutrients from soil and light to grow.</a:t>
                      </a:r>
                    </a:p>
                    <a:p>
                      <a:pPr marL="171450" indent="-171450">
                        <a:buFont typeface="Wingdings" panose="05000000000000000000" pitchFamily="2" charset="2"/>
                        <a:buChar char="q"/>
                      </a:pPr>
                      <a:r>
                        <a:rPr lang="en-US" sz="1000" b="0" dirty="0" smtClean="0">
                          <a:solidFill>
                            <a:schemeClr val="tx1"/>
                          </a:solidFill>
                          <a:latin typeface="Century Gothic" panose="020B0502020202020204" pitchFamily="34" charset="0"/>
                        </a:rPr>
                        <a:t>If they do not have one or more of these things, they may stop growing.</a:t>
                      </a:r>
                    </a:p>
                    <a:p>
                      <a:pPr marL="171450" indent="-171450">
                        <a:buFont typeface="Wingdings" panose="05000000000000000000" pitchFamily="2" charset="2"/>
                        <a:buChar char="q"/>
                      </a:pPr>
                      <a:r>
                        <a:rPr lang="en-US" sz="1000" b="0" dirty="0" smtClean="0">
                          <a:solidFill>
                            <a:schemeClr val="tx1"/>
                          </a:solidFill>
                          <a:latin typeface="Century Gothic" panose="020B0502020202020204" pitchFamily="34" charset="0"/>
                        </a:rPr>
                        <a:t>Plants can: move,</a:t>
                      </a:r>
                      <a:r>
                        <a:rPr lang="en-US" sz="1000" b="0" baseline="0" dirty="0" smtClean="0">
                          <a:solidFill>
                            <a:schemeClr val="tx1"/>
                          </a:solidFill>
                          <a:latin typeface="Century Gothic" panose="020B0502020202020204" pitchFamily="34" charset="0"/>
                        </a:rPr>
                        <a:t> </a:t>
                      </a:r>
                      <a:r>
                        <a:rPr lang="en-US" sz="1000" b="0" dirty="0" smtClean="0">
                          <a:solidFill>
                            <a:schemeClr val="tx1"/>
                          </a:solidFill>
                          <a:latin typeface="Century Gothic" panose="020B0502020202020204" pitchFamily="34" charset="0"/>
                        </a:rPr>
                        <a:t>grow, react to their surroundings (sense),</a:t>
                      </a:r>
                      <a:r>
                        <a:rPr lang="en-US" sz="1000" b="0" baseline="0" dirty="0" smtClean="0">
                          <a:solidFill>
                            <a:schemeClr val="tx1"/>
                          </a:solidFill>
                          <a:latin typeface="Century Gothic" panose="020B0502020202020204" pitchFamily="34" charset="0"/>
                        </a:rPr>
                        <a:t> </a:t>
                      </a:r>
                      <a:r>
                        <a:rPr lang="en-US" sz="1000" b="0" dirty="0" smtClean="0">
                          <a:solidFill>
                            <a:schemeClr val="tx1"/>
                          </a:solidFill>
                          <a:latin typeface="Century Gothic" panose="020B0502020202020204" pitchFamily="34" charset="0"/>
                        </a:rPr>
                        <a:t>absorb nutrients and reproduce </a:t>
                      </a:r>
                      <a:endParaRPr lang="en-GB" sz="1000" b="0" dirty="0">
                        <a:solidFill>
                          <a:schemeClr val="tx1"/>
                        </a:solidFill>
                        <a:latin typeface="Century Gothic" panose="020B0502020202020204" pitchFamily="34"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4158169145"/>
                  </a:ext>
                </a:extLst>
              </a:tr>
              <a:tr h="469155">
                <a:tc>
                  <a:txBody>
                    <a:bodyPr/>
                    <a:lstStyle/>
                    <a:p>
                      <a:pPr lvl="0"/>
                      <a:r>
                        <a:rPr lang="en-GB" sz="1400" b="1" dirty="0">
                          <a:solidFill>
                            <a:srgbClr val="7FC184"/>
                          </a:solidFill>
                          <a:latin typeface="Century Gothic" panose="020B0502020202020204" pitchFamily="34" charset="0"/>
                        </a:rPr>
                        <a:t>stem</a:t>
                      </a: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000" b="0" i="0" u="none" strike="noStrike" kern="1200" dirty="0">
                          <a:solidFill>
                            <a:schemeClr val="tx1"/>
                          </a:solidFill>
                          <a:effectLst/>
                          <a:latin typeface="Century Gothic" panose="020B0502020202020204" pitchFamily="34" charset="0"/>
                          <a:ea typeface="+mn-ea"/>
                          <a:cs typeface="+mn-cs"/>
                        </a:rPr>
                        <a:t>The stem is the main part of the plant. It supports the weight of the leaves, as well as the flowers or fruit.</a:t>
                      </a:r>
                      <a:endParaRPr lang="en-GB" sz="1000" b="0" dirty="0">
                        <a:solidFill>
                          <a:schemeClr val="tx1"/>
                        </a:solidFill>
                        <a:latin typeface="Century Gothic" panose="020B0502020202020204" pitchFamily="34" charset="0"/>
                      </a:endParaRP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171450" indent="-171450">
                        <a:buFont typeface="Wingdings" panose="05000000000000000000" pitchFamily="2" charset="2"/>
                        <a:buChar char="q"/>
                      </a:pPr>
                      <a:endParaRPr lang="en-GB" sz="1000" b="0" dirty="0">
                        <a:solidFill>
                          <a:schemeClr val="tx1"/>
                        </a:solidFill>
                        <a:latin typeface="Century Gothic" panose="020B0502020202020204" pitchFamily="34"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778031809"/>
                  </a:ext>
                </a:extLst>
              </a:tr>
              <a:tr h="544475">
                <a:tc>
                  <a:txBody>
                    <a:bodyPr/>
                    <a:lstStyle/>
                    <a:p>
                      <a:pPr lvl="0"/>
                      <a:r>
                        <a:rPr lang="en-US" sz="1400" b="1" dirty="0" smtClean="0">
                          <a:solidFill>
                            <a:srgbClr val="7FC184"/>
                          </a:solidFill>
                          <a:latin typeface="Century Gothic" panose="020B0502020202020204" pitchFamily="34" charset="0"/>
                        </a:rPr>
                        <a:t>temperature</a:t>
                      </a:r>
                      <a:endParaRPr lang="en-GB" sz="1400" b="1" dirty="0">
                        <a:solidFill>
                          <a:srgbClr val="7FC184"/>
                        </a:solidFill>
                        <a:latin typeface="Century Gothic" panose="020B0502020202020204" pitchFamily="34" charset="0"/>
                      </a:endParaRP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1000" b="0" i="0" u="none" strike="noStrike" kern="1200" dirty="0" smtClean="0">
                          <a:solidFill>
                            <a:srgbClr val="000000"/>
                          </a:solidFill>
                          <a:effectLst/>
                          <a:latin typeface="Century Gothic" panose="020B0502020202020204" pitchFamily="34" charset="0"/>
                          <a:ea typeface="+mn-ea"/>
                          <a:cs typeface="+mn-cs"/>
                        </a:rPr>
                        <a:t>When we take a temperature, we are measuring how hot or cold it is.</a:t>
                      </a:r>
                      <a:endParaRPr lang="en-GB" sz="300" b="0" dirty="0">
                        <a:solidFill>
                          <a:schemeClr val="tx1"/>
                        </a:solidFill>
                        <a:latin typeface="Century Gothic" panose="020B0502020202020204" pitchFamily="34" charset="0"/>
                      </a:endParaRP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171450" indent="-171450">
                        <a:buFont typeface="Wingdings" panose="05000000000000000000" pitchFamily="2" charset="2"/>
                        <a:buChar char="q"/>
                      </a:pPr>
                      <a:endParaRPr lang="en-GB" sz="1000" b="0" dirty="0">
                        <a:solidFill>
                          <a:schemeClr val="tx1"/>
                        </a:solidFill>
                        <a:latin typeface="Century Gothic" panose="020B0502020202020204" pitchFamily="34"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12"/>
                  </a:ext>
                </a:extLst>
              </a:tr>
              <a:tr h="181198">
                <a:tc rowSpan="2">
                  <a:txBody>
                    <a:bodyPr/>
                    <a:lstStyle/>
                    <a:p>
                      <a:pPr lvl="0"/>
                      <a:r>
                        <a:rPr lang="en-US" sz="1400" b="1" dirty="0" smtClean="0">
                          <a:solidFill>
                            <a:srgbClr val="7FC184"/>
                          </a:solidFill>
                          <a:latin typeface="Century Gothic" panose="020B0502020202020204" pitchFamily="34" charset="0"/>
                        </a:rPr>
                        <a:t>growth </a:t>
                      </a:r>
                      <a:endParaRPr lang="en-GB" sz="1400" b="1" dirty="0">
                        <a:solidFill>
                          <a:srgbClr val="7FC184"/>
                        </a:solidFill>
                        <a:latin typeface="Century Gothic" panose="020B0502020202020204" pitchFamily="34" charset="0"/>
                      </a:endParaRP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US" sz="900" b="0" dirty="0" smtClean="0">
                          <a:solidFill>
                            <a:schemeClr val="tx1"/>
                          </a:solidFill>
                          <a:latin typeface="Century Gothic" panose="020B0502020202020204" pitchFamily="34" charset="0"/>
                        </a:rPr>
                        <a:t>something that has grown or is growing.</a:t>
                      </a:r>
                      <a:endParaRPr lang="en-GB" sz="900" b="0" dirty="0">
                        <a:solidFill>
                          <a:schemeClr val="tx1"/>
                        </a:solidFill>
                        <a:latin typeface="Century Gothic" panose="020B0502020202020204" pitchFamily="34" charset="0"/>
                      </a:endParaRP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02741456"/>
                  </a:ext>
                </a:extLst>
              </a:tr>
              <a:tr h="382897">
                <a:tc vMerge="1">
                  <a:txBody>
                    <a:bodyPr/>
                    <a:lstStyle/>
                    <a:p>
                      <a:pPr lvl="0"/>
                      <a:endParaRPr lang="en-GB" sz="1400" b="1" dirty="0">
                        <a:solidFill>
                          <a:srgbClr val="7FC184"/>
                        </a:solidFill>
                        <a:latin typeface="Century Gothic" panose="020B0502020202020204" pitchFamily="34" charset="0"/>
                      </a:endParaRP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lvl="0"/>
                      <a:endParaRPr lang="en-GB" sz="900" b="0" dirty="0">
                        <a:solidFill>
                          <a:schemeClr val="tx1"/>
                        </a:solidFill>
                        <a:latin typeface="Century Gothic" panose="020B0502020202020204" pitchFamily="34" charset="0"/>
                      </a:endParaRP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rowSpan="2">
                  <a:txBody>
                    <a:bodyPr/>
                    <a:lstStyle/>
                    <a:p>
                      <a:pPr marL="171450" indent="-171450">
                        <a:buFont typeface="Wingdings" panose="05000000000000000000" pitchFamily="2" charset="2"/>
                        <a:buChar char="q"/>
                      </a:pPr>
                      <a:r>
                        <a:rPr lang="en-US" sz="1000" b="0" i="0" u="none" strike="noStrike" kern="1200" dirty="0" smtClean="0">
                          <a:solidFill>
                            <a:srgbClr val="000000"/>
                          </a:solidFill>
                          <a:effectLst/>
                          <a:latin typeface="Century Gothic" panose="020B0502020202020204" pitchFamily="34" charset="0"/>
                          <a:ea typeface="+mn-ea"/>
                          <a:cs typeface="+mn-cs"/>
                        </a:rPr>
                        <a:t>Plant roots are covered with root hairs that are used to absorb minerals and water.</a:t>
                      </a:r>
                      <a:endParaRPr lang="en-GB" sz="400" b="0" dirty="0">
                        <a:solidFill>
                          <a:schemeClr val="tx1"/>
                        </a:solidFill>
                        <a:latin typeface="Century Gothic" panose="020B0502020202020204" pitchFamily="34"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306705896"/>
                  </a:ext>
                </a:extLst>
              </a:tr>
              <a:tr h="393233">
                <a:tc>
                  <a:txBody>
                    <a:bodyPr/>
                    <a:lstStyle/>
                    <a:p>
                      <a:pPr lvl="0"/>
                      <a:r>
                        <a:rPr lang="en-US" sz="1400" b="1" dirty="0" smtClean="0">
                          <a:solidFill>
                            <a:srgbClr val="7FC184"/>
                          </a:solidFill>
                          <a:latin typeface="Century Gothic" panose="020B0502020202020204" pitchFamily="34" charset="0"/>
                        </a:rPr>
                        <a:t>survival </a:t>
                      </a:r>
                      <a:endParaRPr lang="en-GB" sz="1400" b="1" dirty="0">
                        <a:solidFill>
                          <a:srgbClr val="7FC184"/>
                        </a:solidFill>
                        <a:latin typeface="Century Gothic" panose="020B0502020202020204" pitchFamily="34" charset="0"/>
                      </a:endParaRP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1000" b="0" i="0" u="none" strike="noStrike" kern="1200" dirty="0" smtClean="0">
                          <a:solidFill>
                            <a:srgbClr val="000000"/>
                          </a:solidFill>
                          <a:effectLst/>
                          <a:latin typeface="Century Gothic" panose="020B0502020202020204" pitchFamily="34" charset="0"/>
                          <a:ea typeface="+mn-ea"/>
                          <a:cs typeface="+mn-cs"/>
                        </a:rPr>
                        <a:t>the act or fact of living or continuing to live. </a:t>
                      </a:r>
                      <a:endParaRPr lang="en-GB" sz="300" b="0" dirty="0">
                        <a:solidFill>
                          <a:schemeClr val="tx1"/>
                        </a:solidFill>
                        <a:latin typeface="Century Gothic" panose="020B0502020202020204" pitchFamily="34" charset="0"/>
                      </a:endParaRPr>
                    </a:p>
                  </a:txBody>
                  <a:tcPr marT="45721" marB="4572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lvl="0"/>
                      <a:endParaRPr lang="en-GB" sz="1200" b="1" dirty="0">
                        <a:solidFill>
                          <a:schemeClr val="accent6">
                            <a:lumMod val="75000"/>
                          </a:schemeClr>
                        </a:solidFill>
                        <a:latin typeface="Century Gothic" pitchFamily="34"/>
                      </a:endParaRPr>
                    </a:p>
                  </a:txBody>
                  <a:tcPr marT="45726" marB="45726">
                    <a:solidFill>
                      <a:schemeClr val="accent6">
                        <a:lumMod val="40000"/>
                        <a:lumOff val="60000"/>
                      </a:schemeClr>
                    </a:solidFill>
                  </a:tcPr>
                </a:tc>
                <a:tc vMerge="1">
                  <a:txBody>
                    <a:bodyPr/>
                    <a:lstStyle/>
                    <a:p>
                      <a:pPr lvl="0"/>
                      <a:endParaRPr lang="en-GB" sz="1100" b="0" dirty="0">
                        <a:solidFill>
                          <a:schemeClr val="accent6">
                            <a:lumMod val="75000"/>
                          </a:schemeClr>
                        </a:solidFill>
                        <a:latin typeface="Century Gothic" pitchFamily="34"/>
                      </a:endParaRPr>
                    </a:p>
                  </a:txBody>
                  <a:tcPr marT="45726" marB="45726">
                    <a:solidFill>
                      <a:schemeClr val="accent6">
                        <a:lumMod val="20000"/>
                        <a:lumOff val="80000"/>
                      </a:schemeClr>
                    </a:solidFill>
                  </a:tcPr>
                </a:tc>
                <a:extLst>
                  <a:ext uri="{0D108BD9-81ED-4DB2-BD59-A6C34878D82A}">
                    <a16:rowId xmlns:a16="http://schemas.microsoft.com/office/drawing/2014/main" val="10016"/>
                  </a:ext>
                </a:extLst>
              </a:tr>
            </a:tbl>
          </a:graphicData>
        </a:graphic>
      </p:graphicFrame>
      <p:pic>
        <p:nvPicPr>
          <p:cNvPr id="2" name="Picture 1"/>
          <p:cNvPicPr>
            <a:picLocks noChangeAspect="1"/>
          </p:cNvPicPr>
          <p:nvPr/>
        </p:nvPicPr>
        <p:blipFill>
          <a:blip r:embed="rId2"/>
          <a:stretch>
            <a:fillRect/>
          </a:stretch>
        </p:blipFill>
        <p:spPr>
          <a:xfrm>
            <a:off x="3768227" y="1974510"/>
            <a:ext cx="3053678" cy="624312"/>
          </a:xfrm>
          <a:prstGeom prst="rect">
            <a:avLst/>
          </a:prstGeom>
        </p:spPr>
      </p:pic>
      <p:pic>
        <p:nvPicPr>
          <p:cNvPr id="4" name="Picture 3"/>
          <p:cNvPicPr>
            <a:picLocks noChangeAspect="1"/>
          </p:cNvPicPr>
          <p:nvPr/>
        </p:nvPicPr>
        <p:blipFill>
          <a:blip r:embed="rId3"/>
          <a:stretch>
            <a:fillRect/>
          </a:stretch>
        </p:blipFill>
        <p:spPr>
          <a:xfrm>
            <a:off x="3916964" y="5559754"/>
            <a:ext cx="1200946" cy="1067018"/>
          </a:xfrm>
          <a:prstGeom prst="rect">
            <a:avLst/>
          </a:prstGeom>
        </p:spPr>
      </p:pic>
      <p:pic>
        <p:nvPicPr>
          <p:cNvPr id="5" name="Picture 4"/>
          <p:cNvPicPr>
            <a:picLocks noChangeAspect="1"/>
          </p:cNvPicPr>
          <p:nvPr/>
        </p:nvPicPr>
        <p:blipFill>
          <a:blip r:embed="rId4"/>
          <a:stretch>
            <a:fillRect/>
          </a:stretch>
        </p:blipFill>
        <p:spPr>
          <a:xfrm>
            <a:off x="5584079" y="5410416"/>
            <a:ext cx="1237825" cy="1216356"/>
          </a:xfrm>
          <a:prstGeom prst="rect">
            <a:avLst/>
          </a:prstGeom>
        </p:spPr>
      </p:pic>
      <p:pic>
        <p:nvPicPr>
          <p:cNvPr id="6" name="Picture 5"/>
          <p:cNvPicPr>
            <a:picLocks noChangeAspect="1"/>
          </p:cNvPicPr>
          <p:nvPr/>
        </p:nvPicPr>
        <p:blipFill>
          <a:blip r:embed="rId5"/>
          <a:stretch>
            <a:fillRect/>
          </a:stretch>
        </p:blipFill>
        <p:spPr>
          <a:xfrm>
            <a:off x="7023543" y="1382280"/>
            <a:ext cx="1337533" cy="891689"/>
          </a:xfrm>
          <a:prstGeom prst="rect">
            <a:avLst/>
          </a:prstGeom>
        </p:spPr>
      </p:pic>
      <p:pic>
        <p:nvPicPr>
          <p:cNvPr id="7" name="Picture 6"/>
          <p:cNvPicPr>
            <a:picLocks noChangeAspect="1"/>
          </p:cNvPicPr>
          <p:nvPr/>
        </p:nvPicPr>
        <p:blipFill>
          <a:blip r:embed="rId6"/>
          <a:stretch>
            <a:fillRect/>
          </a:stretch>
        </p:blipFill>
        <p:spPr>
          <a:xfrm>
            <a:off x="7023543" y="2273970"/>
            <a:ext cx="1325723" cy="1239252"/>
          </a:xfrm>
          <a:prstGeom prst="rect">
            <a:avLst/>
          </a:prstGeom>
        </p:spPr>
      </p:pic>
    </p:spTree>
    <p:extLst>
      <p:ext uri="{BB962C8B-B14F-4D97-AF65-F5344CB8AC3E}">
        <p14:creationId xmlns:p14="http://schemas.microsoft.com/office/powerpoint/2010/main" val="293622383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noGrp="1" noChangeArrowheads="1"/>
          </p:cNvSpPr>
          <p:nvPr>
            <p:ph type="title"/>
          </p:nvPr>
        </p:nvSpPr>
        <p:spPr>
          <a:xfrm>
            <a:off x="142877" y="117477"/>
            <a:ext cx="8867775" cy="492125"/>
          </a:xfrm>
        </p:spPr>
        <p:txBody>
          <a:bodyPr anchorCtr="1">
            <a:normAutofit fontScale="90000"/>
          </a:bodyPr>
          <a:lstStyle/>
          <a:p>
            <a:pPr algn="ctr" eaLnBrk="1" hangingPunct="1"/>
            <a:r>
              <a:rPr lang="en-GB" altLang="en-US" sz="1400" b="1" dirty="0">
                <a:solidFill>
                  <a:srgbClr val="7FC184"/>
                </a:solidFill>
                <a:latin typeface="Century Gothic" panose="020B0502020202020204" pitchFamily="34" charset="0"/>
              </a:rPr>
              <a:t>Year 2: Living things and their habitats Knowledge Mat: </a:t>
            </a:r>
            <a:r>
              <a:rPr lang="en-US" altLang="en-US" sz="1400" b="1" dirty="0">
                <a:solidFill>
                  <a:srgbClr val="7FC184"/>
                </a:solidFill>
                <a:latin typeface="Century Gothic" panose="020B0502020202020204" pitchFamily="34" charset="0"/>
              </a:rPr>
              <a:t>Do living things depend on each other?</a:t>
            </a:r>
            <a:r>
              <a:rPr lang="en-US" altLang="en-US" sz="1800" b="1" dirty="0">
                <a:solidFill>
                  <a:srgbClr val="7FC184"/>
                </a:solidFill>
                <a:latin typeface="Century Gothic" panose="020B0502020202020204" pitchFamily="34" charset="0"/>
              </a:rPr>
              <a:t/>
            </a:r>
            <a:br>
              <a:rPr lang="en-US" altLang="en-US" sz="1800" b="1" dirty="0">
                <a:solidFill>
                  <a:srgbClr val="7FC184"/>
                </a:solidFill>
                <a:latin typeface="Century Gothic" panose="020B0502020202020204" pitchFamily="34" charset="0"/>
              </a:rPr>
            </a:br>
            <a:endParaRPr lang="en-GB" altLang="en-US" sz="1800" b="1" dirty="0">
              <a:solidFill>
                <a:srgbClr val="7FC184"/>
              </a:solidFill>
              <a:latin typeface="Century Gothic" panose="020B0502020202020204" pitchFamily="34" charset="0"/>
            </a:endParaRPr>
          </a:p>
        </p:txBody>
      </p:sp>
      <p:graphicFrame>
        <p:nvGraphicFramePr>
          <p:cNvPr id="3" name="Content Placeholder 3">
            <a:extLst/>
          </p:cNvPr>
          <p:cNvGraphicFramePr>
            <a:graphicFrameLocks noGrp="1"/>
          </p:cNvGraphicFramePr>
          <p:nvPr>
            <p:ph idx="1"/>
            <p:extLst/>
          </p:nvPr>
        </p:nvGraphicFramePr>
        <p:xfrm>
          <a:off x="142877" y="380017"/>
          <a:ext cx="8934870" cy="6355020"/>
        </p:xfrm>
        <a:graphic>
          <a:graphicData uri="http://schemas.openxmlformats.org/drawingml/2006/table">
            <a:tbl>
              <a:tblPr firstRow="1" bandRow="1">
                <a:effectLst/>
                <a:tableStyleId>{5C22544A-7EE6-4342-B048-85BDC9FD1C3A}</a:tableStyleId>
              </a:tblPr>
              <a:tblGrid>
                <a:gridCol w="1413702">
                  <a:extLst>
                    <a:ext uri="{9D8B030D-6E8A-4147-A177-3AD203B41FA5}">
                      <a16:colId xmlns:a16="http://schemas.microsoft.com/office/drawing/2014/main" val="20000"/>
                    </a:ext>
                  </a:extLst>
                </a:gridCol>
                <a:gridCol w="1852826">
                  <a:extLst>
                    <a:ext uri="{9D8B030D-6E8A-4147-A177-3AD203B41FA5}">
                      <a16:colId xmlns:a16="http://schemas.microsoft.com/office/drawing/2014/main" val="20001"/>
                    </a:ext>
                  </a:extLst>
                </a:gridCol>
                <a:gridCol w="2490080">
                  <a:extLst>
                    <a:ext uri="{9D8B030D-6E8A-4147-A177-3AD203B41FA5}">
                      <a16:colId xmlns:a16="http://schemas.microsoft.com/office/drawing/2014/main" val="20002"/>
                    </a:ext>
                  </a:extLst>
                </a:gridCol>
                <a:gridCol w="3178262">
                  <a:extLst>
                    <a:ext uri="{9D8B030D-6E8A-4147-A177-3AD203B41FA5}">
                      <a16:colId xmlns:a16="http://schemas.microsoft.com/office/drawing/2014/main" val="20003"/>
                    </a:ext>
                  </a:extLst>
                </a:gridCol>
              </a:tblGrid>
              <a:tr h="624908">
                <a:tc gridSpan="2">
                  <a:txBody>
                    <a:bodyPr/>
                    <a:lstStyle/>
                    <a:p>
                      <a:pPr lvl="0" algn="ctr"/>
                      <a:r>
                        <a:rPr lang="en-GB" sz="1800" dirty="0">
                          <a:solidFill>
                            <a:schemeClr val="bg1"/>
                          </a:solidFill>
                          <a:latin typeface="Century Gothic" pitchFamily="34"/>
                        </a:rPr>
                        <a:t>Subject Specific Vocabulary</a:t>
                      </a:r>
                    </a:p>
                  </a:txBody>
                  <a:tcPr marT="45717" marB="4571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bg1"/>
                          </a:solidFill>
                          <a:latin typeface="Century Gothic" pitchFamily="34"/>
                        </a:rPr>
                        <a:t>Prior</a:t>
                      </a:r>
                      <a:r>
                        <a:rPr lang="en-GB" sz="1800" b="1" baseline="0" dirty="0" smtClean="0">
                          <a:solidFill>
                            <a:schemeClr val="bg1"/>
                          </a:solidFill>
                          <a:latin typeface="Century Gothic" pitchFamily="34"/>
                        </a:rPr>
                        <a:t> Knowledge </a:t>
                      </a:r>
                      <a:endParaRPr lang="en-GB" sz="1800" b="1" dirty="0">
                        <a:solidFill>
                          <a:schemeClr val="bg1"/>
                        </a:solidFill>
                        <a:latin typeface="Century Gothic" pitchFamily="34"/>
                      </a:endParaRPr>
                    </a:p>
                  </a:txBody>
                  <a:tcPr marT="45717" marB="45717">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rowSpan="2">
                  <a:txBody>
                    <a:bodyPr/>
                    <a:lstStyle/>
                    <a:p>
                      <a:pPr lvl="0" algn="ctr"/>
                      <a:r>
                        <a:rPr lang="en-GB" sz="1800" dirty="0">
                          <a:solidFill>
                            <a:srgbClr val="7FC184"/>
                          </a:solidFill>
                          <a:latin typeface="Century Gothic" pitchFamily="34"/>
                        </a:rPr>
                        <a:t>Sticky Knowledge about habitats</a:t>
                      </a: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0"/>
                  </a:ext>
                </a:extLst>
              </a:tr>
              <a:tr h="0">
                <a:tc rowSpan="2">
                  <a:txBody>
                    <a:bodyPr/>
                    <a:lstStyle/>
                    <a:p>
                      <a:r>
                        <a:rPr lang="en-US" sz="1400" b="1" dirty="0" smtClean="0">
                          <a:solidFill>
                            <a:srgbClr val="7FC184"/>
                          </a:solidFill>
                          <a:latin typeface="Century Gothic" panose="020B0502020202020204" pitchFamily="34" charset="0"/>
                        </a:rPr>
                        <a:t>Life</a:t>
                      </a:r>
                      <a:r>
                        <a:rPr lang="en-US" sz="1400" b="1" baseline="0" dirty="0" smtClean="0">
                          <a:solidFill>
                            <a:srgbClr val="7FC184"/>
                          </a:solidFill>
                          <a:latin typeface="Century Gothic" panose="020B0502020202020204" pitchFamily="34" charset="0"/>
                        </a:rPr>
                        <a:t> processes </a:t>
                      </a:r>
                      <a:endParaRPr lang="en-GB" sz="1400" b="1" dirty="0">
                        <a:solidFill>
                          <a:srgbClr val="7FC184"/>
                        </a:solidFill>
                        <a:latin typeface="Century Gothic" panose="020B0502020202020204" pitchFamily="34" charset="0"/>
                      </a:endParaRPr>
                    </a:p>
                  </a:txBody>
                  <a:tcPr marT="45717" marB="4571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tc rowSpan="2">
                  <a:txBody>
                    <a:bodyPr/>
                    <a:lstStyle/>
                    <a:p>
                      <a:pPr lvl="0"/>
                      <a:r>
                        <a:rPr lang="en-US" sz="900" b="0" dirty="0" smtClean="0">
                          <a:solidFill>
                            <a:schemeClr val="tx1"/>
                          </a:solidFill>
                          <a:latin typeface="Century Gothic" panose="020B0502020202020204" pitchFamily="34" charset="0"/>
                        </a:rPr>
                        <a:t>M- movement</a:t>
                      </a:r>
                      <a:r>
                        <a:rPr lang="en-US" sz="900" b="0" baseline="0" dirty="0" smtClean="0">
                          <a:solidFill>
                            <a:schemeClr val="tx1"/>
                          </a:solidFill>
                          <a:latin typeface="Century Gothic" panose="020B0502020202020204" pitchFamily="34" charset="0"/>
                        </a:rPr>
                        <a:t>  </a:t>
                      </a:r>
                      <a:r>
                        <a:rPr lang="en-US" sz="900" b="0" dirty="0" smtClean="0">
                          <a:solidFill>
                            <a:schemeClr val="tx1"/>
                          </a:solidFill>
                          <a:latin typeface="Century Gothic" panose="020B0502020202020204" pitchFamily="34" charset="0"/>
                        </a:rPr>
                        <a:t>R- respiration </a:t>
                      </a:r>
                    </a:p>
                    <a:p>
                      <a:pPr lvl="0"/>
                      <a:r>
                        <a:rPr lang="en-US" sz="900" b="0" dirty="0" smtClean="0">
                          <a:solidFill>
                            <a:schemeClr val="tx1"/>
                          </a:solidFill>
                          <a:latin typeface="Century Gothic" panose="020B0502020202020204" pitchFamily="34" charset="0"/>
                        </a:rPr>
                        <a:t>S – sensitivity </a:t>
                      </a:r>
                      <a:r>
                        <a:rPr lang="en-US" sz="900" b="0" baseline="0" dirty="0" smtClean="0">
                          <a:solidFill>
                            <a:schemeClr val="tx1"/>
                          </a:solidFill>
                          <a:latin typeface="Century Gothic" panose="020B0502020202020204" pitchFamily="34" charset="0"/>
                        </a:rPr>
                        <a:t> </a:t>
                      </a:r>
                      <a:r>
                        <a:rPr lang="en-US" sz="900" b="0" dirty="0" smtClean="0">
                          <a:solidFill>
                            <a:schemeClr val="tx1"/>
                          </a:solidFill>
                          <a:latin typeface="Century Gothic" panose="020B0502020202020204" pitchFamily="34" charset="0"/>
                        </a:rPr>
                        <a:t>G- growth</a:t>
                      </a:r>
                      <a:r>
                        <a:rPr lang="en-US" sz="900" b="0" baseline="0" dirty="0" smtClean="0">
                          <a:solidFill>
                            <a:schemeClr val="tx1"/>
                          </a:solidFill>
                          <a:latin typeface="Century Gothic" panose="020B0502020202020204" pitchFamily="34" charset="0"/>
                        </a:rPr>
                        <a:t> </a:t>
                      </a:r>
                      <a:endParaRPr lang="en-US" sz="900" b="0" dirty="0" smtClean="0">
                        <a:solidFill>
                          <a:schemeClr val="tx1"/>
                        </a:solidFill>
                        <a:latin typeface="Century Gothic" panose="020B0502020202020204" pitchFamily="34" charset="0"/>
                      </a:endParaRPr>
                    </a:p>
                    <a:p>
                      <a:pPr lvl="0"/>
                      <a:r>
                        <a:rPr lang="en-US" sz="900" b="0" dirty="0" smtClean="0">
                          <a:solidFill>
                            <a:schemeClr val="tx1"/>
                          </a:solidFill>
                          <a:latin typeface="Century Gothic" panose="020B0502020202020204" pitchFamily="34" charset="0"/>
                        </a:rPr>
                        <a:t>R- reproduction E- excretion</a:t>
                      </a:r>
                      <a:r>
                        <a:rPr lang="en-US" sz="900" b="0" baseline="0" dirty="0" smtClean="0">
                          <a:solidFill>
                            <a:schemeClr val="tx1"/>
                          </a:solidFill>
                          <a:latin typeface="Century Gothic" panose="020B0502020202020204" pitchFamily="34" charset="0"/>
                        </a:rPr>
                        <a:t> </a:t>
                      </a:r>
                      <a:endParaRPr lang="en-US" sz="900" b="0" dirty="0" smtClean="0">
                        <a:solidFill>
                          <a:schemeClr val="tx1"/>
                        </a:solidFill>
                        <a:latin typeface="Century Gothic" panose="020B0502020202020204" pitchFamily="34" charset="0"/>
                      </a:endParaRPr>
                    </a:p>
                    <a:p>
                      <a:pPr lvl="0"/>
                      <a:r>
                        <a:rPr lang="en-US" sz="900" b="0" dirty="0" smtClean="0">
                          <a:solidFill>
                            <a:schemeClr val="tx1"/>
                          </a:solidFill>
                          <a:latin typeface="Century Gothic" panose="020B0502020202020204" pitchFamily="34" charset="0"/>
                        </a:rPr>
                        <a:t>N-</a:t>
                      </a:r>
                      <a:r>
                        <a:rPr lang="en-US" sz="900" b="0" baseline="0" dirty="0" smtClean="0">
                          <a:solidFill>
                            <a:schemeClr val="tx1"/>
                          </a:solidFill>
                          <a:latin typeface="Century Gothic" panose="020B0502020202020204" pitchFamily="34" charset="0"/>
                        </a:rPr>
                        <a:t> nutrition </a:t>
                      </a:r>
                      <a:endParaRPr lang="en-GB" sz="900" b="0" dirty="0">
                        <a:solidFill>
                          <a:schemeClr val="tx1"/>
                        </a:solidFill>
                        <a:latin typeface="Century Gothic" panose="020B0502020202020204" pitchFamily="34" charset="0"/>
                      </a:endParaRPr>
                    </a:p>
                  </a:txBody>
                  <a:tcPr marT="45717" marB="4571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4">
                  <a:txBody>
                    <a:bodyPr/>
                    <a:lstStyle/>
                    <a:p>
                      <a:pPr marL="171450" lvl="0" indent="-171450" algn="ctr">
                        <a:buFont typeface="Arial" panose="020B0604020202020204" pitchFamily="34" charset="0"/>
                        <a:buChar char="•"/>
                      </a:pPr>
                      <a:r>
                        <a:rPr lang="en-US" sz="900" dirty="0" smtClean="0">
                          <a:solidFill>
                            <a:schemeClr val="tx1"/>
                          </a:solidFill>
                          <a:latin typeface="Century Gothic" panose="020B0502020202020204" pitchFamily="34" charset="0"/>
                        </a:rPr>
                        <a:t>The names of some common plants and types of trees.</a:t>
                      </a:r>
                    </a:p>
                    <a:p>
                      <a:pPr marL="171450" lvl="0" indent="-171450" algn="ctr">
                        <a:buFont typeface="Arial" panose="020B0604020202020204" pitchFamily="34" charset="0"/>
                        <a:buChar char="•"/>
                      </a:pPr>
                      <a:r>
                        <a:rPr lang="en-US" sz="900" dirty="0" smtClean="0">
                          <a:solidFill>
                            <a:schemeClr val="tx1"/>
                          </a:solidFill>
                          <a:latin typeface="Century Gothic" panose="020B0502020202020204" pitchFamily="34" charset="0"/>
                        </a:rPr>
                        <a:t> Some animals are suitable to be kept as pets but others are not.</a:t>
                      </a:r>
                    </a:p>
                    <a:p>
                      <a:pPr marL="171450" lvl="0" indent="-171450" algn="ctr">
                        <a:buFont typeface="Arial" panose="020B0604020202020204" pitchFamily="34" charset="0"/>
                        <a:buChar char="•"/>
                      </a:pPr>
                      <a:r>
                        <a:rPr lang="en-US" sz="900" dirty="0" smtClean="0">
                          <a:solidFill>
                            <a:schemeClr val="tx1"/>
                          </a:solidFill>
                          <a:latin typeface="Century Gothic" panose="020B0502020202020204" pitchFamily="34" charset="0"/>
                        </a:rPr>
                        <a:t> All animals need water, air and food to survive</a:t>
                      </a:r>
                    </a:p>
                    <a:p>
                      <a:pPr marL="171450" lvl="0" indent="-171450" algn="ctr">
                        <a:buFont typeface="Arial" panose="020B0604020202020204" pitchFamily="34" charset="0"/>
                        <a:buChar char="•"/>
                      </a:pPr>
                      <a:r>
                        <a:rPr lang="en-US" sz="900" dirty="0" smtClean="0">
                          <a:solidFill>
                            <a:schemeClr val="tx1"/>
                          </a:solidFill>
                          <a:latin typeface="Century Gothic" panose="020B0502020202020204" pitchFamily="34" charset="0"/>
                        </a:rPr>
                        <a:t> Animals can be grouped into vertebrates and invertebrates </a:t>
                      </a:r>
                    </a:p>
                    <a:p>
                      <a:pPr marL="171450" lvl="0" indent="-171450" algn="ctr">
                        <a:buFont typeface="Arial" panose="020B0604020202020204" pitchFamily="34" charset="0"/>
                        <a:buChar char="•"/>
                      </a:pPr>
                      <a:r>
                        <a:rPr lang="en-US" sz="900" dirty="0" smtClean="0">
                          <a:solidFill>
                            <a:schemeClr val="tx1"/>
                          </a:solidFill>
                          <a:latin typeface="Century Gothic" panose="020B0502020202020204" pitchFamily="34" charset="0"/>
                        </a:rPr>
                        <a:t>Animals can be grouped into carnivores, herbivores and omnivores.</a:t>
                      </a:r>
                    </a:p>
                    <a:p>
                      <a:pPr marL="171450" lvl="0" indent="-171450" algn="ctr">
                        <a:buFont typeface="Arial" panose="020B0604020202020204" pitchFamily="34" charset="0"/>
                        <a:buChar char="•"/>
                      </a:pPr>
                      <a:r>
                        <a:rPr lang="en-US" sz="900" dirty="0" smtClean="0">
                          <a:solidFill>
                            <a:schemeClr val="tx1"/>
                          </a:solidFill>
                          <a:latin typeface="Century Gothic" panose="020B0502020202020204" pitchFamily="34" charset="0"/>
                        </a:rPr>
                        <a:t>Which things are living</a:t>
                      </a:r>
                      <a:r>
                        <a:rPr lang="en-US" sz="900" baseline="0" dirty="0" smtClean="0">
                          <a:solidFill>
                            <a:schemeClr val="tx1"/>
                          </a:solidFill>
                          <a:latin typeface="Century Gothic" panose="020B0502020202020204" pitchFamily="34" charset="0"/>
                        </a:rPr>
                        <a:t> and </a:t>
                      </a:r>
                      <a:r>
                        <a:rPr lang="en-US" sz="900" dirty="0" smtClean="0">
                          <a:solidFill>
                            <a:schemeClr val="tx1"/>
                          </a:solidFill>
                          <a:latin typeface="Century Gothic" panose="020B0502020202020204" pitchFamily="34" charset="0"/>
                        </a:rPr>
                        <a:t>dead. </a:t>
                      </a:r>
                    </a:p>
                  </a:txBody>
                  <a:tcPr marT="45717" marB="45717">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lvl="0" algn="ctr"/>
                      <a:endParaRPr lang="en-GB" sz="1400" b="1" dirty="0">
                        <a:solidFill>
                          <a:schemeClr val="accent6">
                            <a:lumMod val="75000"/>
                          </a:schemeClr>
                        </a:solidFill>
                        <a:latin typeface="Century Gothic" pitchFamily="34"/>
                      </a:endParaRPr>
                    </a:p>
                  </a:txBody>
                  <a:tcPr marT="45730" marB="45730">
                    <a:solidFill>
                      <a:schemeClr val="accent6">
                        <a:lumMod val="40000"/>
                        <a:lumOff val="60000"/>
                      </a:schemeClr>
                    </a:solidFill>
                  </a:tcPr>
                </a:tc>
                <a:extLst>
                  <a:ext uri="{0D108BD9-81ED-4DB2-BD59-A6C34878D82A}">
                    <a16:rowId xmlns:a16="http://schemas.microsoft.com/office/drawing/2014/main" val="10001"/>
                  </a:ext>
                </a:extLst>
              </a:tr>
              <a:tr h="555476">
                <a:tc vMerge="1">
                  <a:txBody>
                    <a:bodyPr/>
                    <a:lstStyle/>
                    <a:p>
                      <a:pPr lvl="0"/>
                      <a:endParaRPr lang="en-GB" sz="1400" b="1" dirty="0">
                        <a:solidFill>
                          <a:schemeClr val="accent6">
                            <a:lumMod val="75000"/>
                          </a:schemeClr>
                        </a:solidFill>
                        <a:latin typeface="Century Gothic" pitchFamily="34"/>
                      </a:endParaRPr>
                    </a:p>
                  </a:txBody>
                  <a:tcPr marT="45737" marB="45737">
                    <a:solidFill>
                      <a:schemeClr val="accent6">
                        <a:lumMod val="20000"/>
                        <a:lumOff val="80000"/>
                      </a:schemeClr>
                    </a:solidFill>
                  </a:tcPr>
                </a:tc>
                <a:tc vMerge="1">
                  <a:txBody>
                    <a:bodyPr/>
                    <a:lstStyle/>
                    <a:p>
                      <a:pPr lvl="0"/>
                      <a:endParaRPr lang="en-GB" sz="800" b="0" dirty="0">
                        <a:solidFill>
                          <a:schemeClr val="accent6">
                            <a:lumMod val="75000"/>
                          </a:schemeClr>
                        </a:solidFill>
                        <a:latin typeface="Century Gothic" panose="020B0502020202020204" pitchFamily="34" charset="0"/>
                      </a:endParaRPr>
                    </a:p>
                  </a:txBody>
                  <a:tcPr marT="45737" marB="45737">
                    <a:solidFill>
                      <a:schemeClr val="accent6">
                        <a:lumMod val="20000"/>
                        <a:lumOff val="80000"/>
                      </a:schemeClr>
                    </a:solidFill>
                  </a:tcPr>
                </a:tc>
                <a:tc vMerge="1">
                  <a:txBody>
                    <a:bodyPr/>
                    <a:lstStyle/>
                    <a:p>
                      <a:endParaRPr lang="en-GB"/>
                    </a:p>
                  </a:txBody>
                  <a:tcPr/>
                </a:tc>
                <a:tc rowSpan="3">
                  <a:txBody>
                    <a:bodyPr/>
                    <a:lstStyle/>
                    <a:p>
                      <a:pPr marL="0" indent="0">
                        <a:buFont typeface="Wingdings" panose="05000000000000000000" pitchFamily="2" charset="2"/>
                        <a:buNone/>
                      </a:pPr>
                      <a:r>
                        <a:rPr lang="en-US" sz="1000" b="1" u="sng" dirty="0" smtClean="0">
                          <a:solidFill>
                            <a:schemeClr val="tx1"/>
                          </a:solidFill>
                          <a:latin typeface="Century Gothic" panose="020B0502020202020204" pitchFamily="34" charset="0"/>
                        </a:rPr>
                        <a:t>What</a:t>
                      </a:r>
                      <a:r>
                        <a:rPr lang="en-US" sz="1000" b="1" u="sng" baseline="0" dirty="0" smtClean="0">
                          <a:solidFill>
                            <a:schemeClr val="tx1"/>
                          </a:solidFill>
                          <a:latin typeface="Century Gothic" panose="020B0502020202020204" pitchFamily="34" charset="0"/>
                        </a:rPr>
                        <a:t> is a habitat</a:t>
                      </a:r>
                      <a:r>
                        <a:rPr lang="en-US" sz="1000" b="0" baseline="0" dirty="0" smtClean="0">
                          <a:solidFill>
                            <a:schemeClr val="tx1"/>
                          </a:solidFill>
                          <a:latin typeface="Century Gothic" panose="020B0502020202020204" pitchFamily="34" charset="0"/>
                        </a:rPr>
                        <a:t>? </a:t>
                      </a:r>
                    </a:p>
                    <a:p>
                      <a:pPr marL="171450" indent="-171450">
                        <a:buFont typeface="Wingdings" panose="05000000000000000000" pitchFamily="2" charset="2"/>
                        <a:buChar char="q"/>
                      </a:pPr>
                      <a:r>
                        <a:rPr lang="en-US" sz="1000" b="0" dirty="0" smtClean="0">
                          <a:solidFill>
                            <a:schemeClr val="tx1"/>
                          </a:solidFill>
                          <a:latin typeface="Century Gothic" panose="020B0502020202020204" pitchFamily="34" charset="0"/>
                        </a:rPr>
                        <a:t> A habitat is a place where living things can find all of the things they need to survive. This includes food, water, air, space to move and grow and some shelter. </a:t>
                      </a:r>
                    </a:p>
                    <a:p>
                      <a:pPr marL="171450" indent="-171450">
                        <a:buFont typeface="Wingdings" panose="05000000000000000000" pitchFamily="2" charset="2"/>
                        <a:buChar char="q"/>
                      </a:pPr>
                      <a:r>
                        <a:rPr lang="en-US" sz="1000" b="0" dirty="0" smtClean="0">
                          <a:solidFill>
                            <a:schemeClr val="tx1"/>
                          </a:solidFill>
                          <a:latin typeface="Century Gothic" panose="020B0502020202020204" pitchFamily="34" charset="0"/>
                        </a:rPr>
                        <a:t>Some habitats are large, like the ocean, and some are very small, such as under a log.</a:t>
                      </a:r>
                    </a:p>
                    <a:p>
                      <a:pPr marL="171450" indent="-171450">
                        <a:buFont typeface="Wingdings" panose="05000000000000000000" pitchFamily="2" charset="2"/>
                        <a:buChar char="q"/>
                      </a:pPr>
                      <a:r>
                        <a:rPr lang="en-US" sz="1000" b="0" dirty="0" smtClean="0">
                          <a:solidFill>
                            <a:schemeClr val="tx1"/>
                          </a:solidFill>
                          <a:latin typeface="Century Gothic" panose="020B0502020202020204" pitchFamily="34" charset="0"/>
                        </a:rPr>
                        <a:t> Some habitats in our local area include the river and woodlands. Other habitats include the coast and the forest</a:t>
                      </a:r>
                      <a:endParaRPr lang="en-GB" sz="1000" b="0" dirty="0">
                        <a:solidFill>
                          <a:schemeClr val="tx1"/>
                        </a:solidFill>
                        <a:latin typeface="Century Gothic" panose="020B0502020202020204" pitchFamily="34" charset="0"/>
                      </a:endParaRP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2"/>
                  </a:ext>
                </a:extLst>
              </a:tr>
              <a:tr h="624908">
                <a:tc>
                  <a:txBody>
                    <a:bodyPr/>
                    <a:lstStyle/>
                    <a:p>
                      <a:r>
                        <a:rPr lang="en-GB" sz="1400" b="1" dirty="0" smtClean="0">
                          <a:solidFill>
                            <a:srgbClr val="7FC184"/>
                          </a:solidFill>
                          <a:latin typeface="Century Gothic" panose="020B0502020202020204" pitchFamily="34" charset="0"/>
                        </a:rPr>
                        <a:t>Indigenous</a:t>
                      </a:r>
                      <a:endParaRPr lang="en-GB" sz="1400" b="1" dirty="0">
                        <a:solidFill>
                          <a:srgbClr val="7FC184"/>
                        </a:solidFill>
                        <a:latin typeface="Century Gothic" panose="020B0502020202020204" pitchFamily="34" charset="0"/>
                      </a:endParaRPr>
                    </a:p>
                  </a:txBody>
                  <a:tcPr marT="45717" marB="4571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tc>
                  <a:txBody>
                    <a:bodyPr/>
                    <a:lstStyle/>
                    <a:p>
                      <a:pPr lvl="0"/>
                      <a:r>
                        <a:rPr lang="en-GB" sz="900" b="0" i="0" u="none" strike="noStrike" kern="1200" dirty="0">
                          <a:solidFill>
                            <a:schemeClr val="tx1"/>
                          </a:solidFill>
                          <a:effectLst/>
                          <a:latin typeface="Century Gothic" panose="020B0502020202020204" pitchFamily="34" charset="0"/>
                          <a:ea typeface="+mn-ea"/>
                          <a:cs typeface="+mn-cs"/>
                        </a:rPr>
                        <a:t>Produced, growing, living, or occurring naturally in a particular region or environment.</a:t>
                      </a:r>
                      <a:endParaRPr lang="en-GB" sz="900" b="0" dirty="0">
                        <a:solidFill>
                          <a:schemeClr val="tx1"/>
                        </a:solidFill>
                        <a:latin typeface="Century Gothic" panose="020B0502020202020204" pitchFamily="34" charset="0"/>
                      </a:endParaRPr>
                    </a:p>
                  </a:txBody>
                  <a:tcPr marT="45717" marB="4571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171450" indent="-171450">
                        <a:buFont typeface="Wingdings" panose="05000000000000000000" pitchFamily="2" charset="2"/>
                        <a:buChar char="q"/>
                      </a:pPr>
                      <a:endParaRPr lang="en-GB" sz="1600" b="0" dirty="0">
                        <a:solidFill>
                          <a:schemeClr val="tx1"/>
                        </a:solidFill>
                      </a:endParaRP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3"/>
                  </a:ext>
                </a:extLst>
              </a:tr>
              <a:tr h="490998">
                <a:tc>
                  <a:txBody>
                    <a:bodyPr/>
                    <a:lstStyle/>
                    <a:p>
                      <a:r>
                        <a:rPr lang="en-US" sz="1400" b="1" dirty="0" smtClean="0">
                          <a:solidFill>
                            <a:srgbClr val="7FC184"/>
                          </a:solidFill>
                          <a:latin typeface="Century Gothic" panose="020B0502020202020204" pitchFamily="34" charset="0"/>
                        </a:rPr>
                        <a:t>environment</a:t>
                      </a:r>
                      <a:r>
                        <a:rPr lang="en-US" sz="1400" b="1" baseline="0" dirty="0" smtClean="0">
                          <a:solidFill>
                            <a:srgbClr val="7FC184"/>
                          </a:solidFill>
                          <a:latin typeface="Century Gothic" panose="020B0502020202020204" pitchFamily="34" charset="0"/>
                        </a:rPr>
                        <a:t> </a:t>
                      </a:r>
                      <a:endParaRPr lang="en-GB" sz="1400" b="1" dirty="0">
                        <a:solidFill>
                          <a:srgbClr val="7FC184"/>
                        </a:solidFill>
                        <a:latin typeface="Century Gothic" panose="020B0502020202020204" pitchFamily="34" charset="0"/>
                      </a:endParaRPr>
                    </a:p>
                  </a:txBody>
                  <a:tcPr marT="45717" marB="4571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tc>
                  <a:txBody>
                    <a:bodyPr/>
                    <a:lstStyle/>
                    <a:p>
                      <a:pPr lvl="0"/>
                      <a:r>
                        <a:rPr lang="en-US" sz="900" b="0" dirty="0" smtClean="0">
                          <a:solidFill>
                            <a:schemeClr val="tx1"/>
                          </a:solidFill>
                          <a:latin typeface="Century Gothic" panose="020B0502020202020204" pitchFamily="34" charset="0"/>
                        </a:rPr>
                        <a:t>All the physical surroundings on Earth are called the environment</a:t>
                      </a:r>
                      <a:endParaRPr lang="en-GB" sz="900" b="0" dirty="0">
                        <a:solidFill>
                          <a:schemeClr val="tx1"/>
                        </a:solidFill>
                        <a:latin typeface="Century Gothic" panose="020B0502020202020204" pitchFamily="34" charset="0"/>
                      </a:endParaRPr>
                    </a:p>
                  </a:txBody>
                  <a:tcPr marT="45717" marB="4571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466302256"/>
                  </a:ext>
                </a:extLst>
              </a:tr>
              <a:tr h="565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7FC184"/>
                          </a:solidFill>
                          <a:latin typeface="Century Gothic" panose="020B0502020202020204" pitchFamily="34" charset="0"/>
                        </a:rPr>
                        <a:t>herbivore</a:t>
                      </a:r>
                      <a:r>
                        <a:rPr lang="en-US" sz="1400" b="1" baseline="0" dirty="0" smtClean="0">
                          <a:solidFill>
                            <a:srgbClr val="7FC184"/>
                          </a:solidFill>
                          <a:latin typeface="Century Gothic" panose="020B0502020202020204" pitchFamily="34" charset="0"/>
                        </a:rPr>
                        <a:t> </a:t>
                      </a:r>
                      <a:endParaRPr lang="en-GB" sz="1400" b="1" dirty="0" smtClean="0">
                        <a:solidFill>
                          <a:srgbClr val="7FC184"/>
                        </a:solidFill>
                        <a:latin typeface="Century Gothic" panose="020B0502020202020204" pitchFamily="34" charset="0"/>
                      </a:endParaRPr>
                    </a:p>
                    <a:p>
                      <a:endParaRPr lang="en-GB" sz="1400" b="1" dirty="0">
                        <a:solidFill>
                          <a:srgbClr val="7FC184"/>
                        </a:solidFill>
                        <a:latin typeface="Century Gothic" panose="020B0502020202020204" pitchFamily="34" charset="0"/>
                      </a:endParaRPr>
                    </a:p>
                  </a:txBody>
                  <a:tcPr marT="45717" marB="4571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entury Gothic" panose="020B0502020202020204" pitchFamily="34" charset="0"/>
                        </a:rPr>
                        <a:t>an animal that feeds on plants.</a:t>
                      </a:r>
                      <a:endParaRPr lang="en-GB" sz="900" dirty="0" smtClean="0">
                        <a:latin typeface="Century Gothic" panose="020B0502020202020204" pitchFamily="34" charset="0"/>
                      </a:endParaRPr>
                    </a:p>
                    <a:p>
                      <a:pPr lvl="0"/>
                      <a:endParaRPr lang="en-GB" sz="900" b="0" dirty="0">
                        <a:solidFill>
                          <a:schemeClr val="tx1"/>
                        </a:solidFill>
                        <a:latin typeface="Century Gothic" panose="020B0502020202020204" pitchFamily="34" charset="0"/>
                      </a:endParaRPr>
                    </a:p>
                  </a:txBody>
                  <a:tcPr marT="45717" marB="4571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1" dirty="0" smtClean="0">
                        <a:solidFill>
                          <a:schemeClr val="bg1"/>
                        </a:solidFill>
                        <a:latin typeface="Century Gothic" pitchFamily="34"/>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1" dirty="0" smtClean="0">
                        <a:solidFill>
                          <a:schemeClr val="bg1"/>
                        </a:solidFill>
                        <a:latin typeface="Century Gothic" pitchFamily="34"/>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smtClean="0">
                          <a:solidFill>
                            <a:schemeClr val="bg1"/>
                          </a:solidFill>
                          <a:latin typeface="Century Gothic" pitchFamily="34"/>
                        </a:rPr>
                        <a:t>Investigate</a:t>
                      </a:r>
                      <a:endParaRPr lang="en-GB" sz="1400" dirty="0" smtClean="0"/>
                    </a:p>
                  </a:txBody>
                  <a:tcPr marT="45717" marB="45717">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rowSpan="5">
                  <a:txBody>
                    <a:bodyPr/>
                    <a:lstStyle/>
                    <a:p>
                      <a:pPr marL="0" indent="0">
                        <a:buFont typeface="Wingdings" panose="05000000000000000000" pitchFamily="2" charset="2"/>
                        <a:buNone/>
                      </a:pPr>
                      <a:r>
                        <a:rPr lang="en-US" sz="1000" b="1" u="sng" dirty="0" smtClean="0">
                          <a:solidFill>
                            <a:schemeClr val="tx1"/>
                          </a:solidFill>
                          <a:latin typeface="Century Gothic" panose="020B0502020202020204" pitchFamily="34" charset="0"/>
                        </a:rPr>
                        <a:t>What</a:t>
                      </a:r>
                      <a:r>
                        <a:rPr lang="en-US" sz="1000" b="1" u="sng" baseline="0" dirty="0" smtClean="0">
                          <a:solidFill>
                            <a:schemeClr val="tx1"/>
                          </a:solidFill>
                          <a:latin typeface="Century Gothic" panose="020B0502020202020204" pitchFamily="34" charset="0"/>
                        </a:rPr>
                        <a:t> is a microhabitat?</a:t>
                      </a:r>
                    </a:p>
                    <a:p>
                      <a:pPr marL="171450" indent="-171450">
                        <a:buFont typeface="Wingdings" panose="05000000000000000000" pitchFamily="2" charset="2"/>
                        <a:buChar char="q"/>
                      </a:pPr>
                      <a:r>
                        <a:rPr lang="en-US" sz="1000" b="0" u="none" dirty="0" smtClean="0">
                          <a:solidFill>
                            <a:schemeClr val="tx1"/>
                          </a:solidFill>
                          <a:latin typeface="Century Gothic" panose="020B0502020202020204" pitchFamily="34" charset="0"/>
                        </a:rPr>
                        <a:t> Microhabitats are very small habitats where minibeasts may live.</a:t>
                      </a:r>
                    </a:p>
                    <a:p>
                      <a:pPr marL="171450" indent="-171450">
                        <a:buFont typeface="Wingdings" panose="05000000000000000000" pitchFamily="2" charset="2"/>
                        <a:buChar char="q"/>
                      </a:pPr>
                      <a:r>
                        <a:rPr lang="en-US" sz="1000" b="0" u="none" dirty="0" smtClean="0">
                          <a:solidFill>
                            <a:schemeClr val="tx1"/>
                          </a:solidFill>
                          <a:latin typeface="Century Gothic" panose="020B0502020202020204" pitchFamily="34" charset="0"/>
                        </a:rPr>
                        <a:t>Examples of microhabitats include under stones, in grass, under fallen leaves and in the soil. </a:t>
                      </a:r>
                    </a:p>
                    <a:p>
                      <a:pPr marL="171450" indent="-171450">
                        <a:buFont typeface="Wingdings" panose="05000000000000000000" pitchFamily="2" charset="2"/>
                        <a:buChar char="q"/>
                      </a:pPr>
                      <a:r>
                        <a:rPr lang="en-US" sz="1000" b="0" u="none" dirty="0" smtClean="0">
                          <a:solidFill>
                            <a:schemeClr val="tx1"/>
                          </a:solidFill>
                          <a:latin typeface="Century Gothic" panose="020B0502020202020204" pitchFamily="34" charset="0"/>
                        </a:rPr>
                        <a:t>Minibeasts that can be found there include worms, snails, ants, centipedes, millipedes, and butterflies and they help to keep the microhabitat healthy.</a:t>
                      </a:r>
                    </a:p>
                    <a:p>
                      <a:pPr marL="171450" indent="-171450">
                        <a:buFont typeface="Wingdings" panose="05000000000000000000" pitchFamily="2" charset="2"/>
                        <a:buChar char="q"/>
                      </a:pPr>
                      <a:r>
                        <a:rPr lang="en-US" sz="1000" b="0" u="none" dirty="0" smtClean="0">
                          <a:solidFill>
                            <a:schemeClr val="tx1"/>
                          </a:solidFill>
                          <a:latin typeface="Century Gothic" panose="020B0502020202020204" pitchFamily="34" charset="0"/>
                        </a:rPr>
                        <a:t>Minibeasts are able to survive in their   habitats because they can find the things they need to survive there, such as food and water. </a:t>
                      </a:r>
                      <a:endParaRPr lang="en-GB" sz="1000" b="0" dirty="0">
                        <a:solidFill>
                          <a:schemeClr val="tx1"/>
                        </a:solidFill>
                        <a:latin typeface="Century Gothic" panose="020B0502020202020204" pitchFamily="34" charset="0"/>
                      </a:endParaRP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3061513406"/>
                  </a:ext>
                </a:extLst>
              </a:tr>
              <a:tr h="6249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rgbClr val="7FC184"/>
                          </a:solidFill>
                          <a:latin typeface="Century Gothic" panose="020B0502020202020204" pitchFamily="34" charset="0"/>
                        </a:rPr>
                        <a:t>omnivore</a:t>
                      </a:r>
                      <a:endParaRPr lang="en-GB" sz="1800" dirty="0" smtClean="0">
                        <a:solidFill>
                          <a:srgbClr val="7FC184"/>
                        </a:solidFill>
                      </a:endParaRPr>
                    </a:p>
                    <a:p>
                      <a:endParaRPr lang="en-GB" sz="1400" b="1" dirty="0">
                        <a:solidFill>
                          <a:srgbClr val="7FC184"/>
                        </a:solidFill>
                        <a:latin typeface="Century Gothic" panose="020B0502020202020204" pitchFamily="34" charset="0"/>
                      </a:endParaRPr>
                    </a:p>
                  </a:txBody>
                  <a:tcPr marT="45717" marB="4571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entury Gothic" panose="020B0502020202020204" pitchFamily="34" charset="0"/>
                        </a:rPr>
                        <a:t>an animal or person that eats a variety of food of both plant and animal origin</a:t>
                      </a:r>
                      <a:endParaRPr lang="en-GB" sz="900" dirty="0" smtClean="0">
                        <a:latin typeface="Century Gothic" panose="020B0502020202020204" pitchFamily="34" charset="0"/>
                      </a:endParaRPr>
                    </a:p>
                    <a:p>
                      <a:pPr lvl="0"/>
                      <a:endParaRPr lang="en-GB" sz="900" b="0" dirty="0">
                        <a:solidFill>
                          <a:schemeClr val="tx1"/>
                        </a:solidFill>
                        <a:latin typeface="Century Gothic" panose="020B0502020202020204" pitchFamily="34" charset="0"/>
                      </a:endParaRPr>
                    </a:p>
                  </a:txBody>
                  <a:tcPr marT="45717" marB="4571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6">
                  <a:txBody>
                    <a:bodyPr/>
                    <a:lstStyle/>
                    <a:p>
                      <a:pPr marL="171450" indent="-171450" algn="l">
                        <a:buFont typeface="Arial" panose="020B0604020202020204" pitchFamily="34" charset="0"/>
                        <a:buChar char="•"/>
                      </a:pPr>
                      <a:r>
                        <a:rPr lang="en-US" sz="900" dirty="0" smtClean="0">
                          <a:latin typeface="Century Gothic" panose="020B0502020202020204" pitchFamily="34" charset="0"/>
                        </a:rPr>
                        <a:t>Compare two different habitats and explain what animals and plants can be found there. </a:t>
                      </a:r>
                    </a:p>
                    <a:p>
                      <a:pPr marL="171450" indent="-171450" algn="l">
                        <a:buFont typeface="Arial" panose="020B0604020202020204" pitchFamily="34" charset="0"/>
                        <a:buChar char="•"/>
                      </a:pPr>
                      <a:r>
                        <a:rPr lang="en-US" sz="900" dirty="0" smtClean="0">
                          <a:latin typeface="Century Gothic" panose="020B0502020202020204" pitchFamily="34" charset="0"/>
                        </a:rPr>
                        <a:t>Go on a minibeast hunt. What minibeasts can you find? Why can they   survive in their habitat? Create a tally chart or pictogram to show your results. </a:t>
                      </a:r>
                    </a:p>
                    <a:p>
                      <a:pPr marL="171450" indent="-171450" algn="l">
                        <a:buFont typeface="Arial" panose="020B0604020202020204" pitchFamily="34" charset="0"/>
                        <a:buChar char="•"/>
                      </a:pPr>
                      <a:r>
                        <a:rPr lang="en-US" sz="900" dirty="0" smtClean="0">
                          <a:latin typeface="Century Gothic" panose="020B0502020202020204" pitchFamily="34" charset="0"/>
                        </a:rPr>
                        <a:t>Compare two different microhabitats. What do you notice about the minibeasts that live in each one? Why do  you think that is? Discuss how the minibeasts help keep the microhabitat healthy.</a:t>
                      </a:r>
                      <a:endParaRPr lang="en-GB" sz="900" dirty="0" smtClean="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smtClean="0"/>
                    </a:p>
                  </a:txBody>
                  <a:tcPr marT="45717" marB="45717">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877654430"/>
                  </a:ext>
                </a:extLst>
              </a:tr>
              <a:tr h="5058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rgbClr val="7FC184"/>
                          </a:solidFill>
                          <a:latin typeface="Century Gothic" panose="020B0502020202020204" pitchFamily="34" charset="0"/>
                        </a:rPr>
                        <a:t>carnivore</a:t>
                      </a:r>
                    </a:p>
                    <a:p>
                      <a:endParaRPr lang="en-GB" sz="1400" b="1" dirty="0">
                        <a:solidFill>
                          <a:srgbClr val="7FC184"/>
                        </a:solidFill>
                        <a:latin typeface="Century Gothic" panose="020B0502020202020204" pitchFamily="34" charset="0"/>
                      </a:endParaRPr>
                    </a:p>
                  </a:txBody>
                  <a:tcPr marT="45717" marB="4571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entury Gothic" panose="020B0502020202020204" pitchFamily="34" charset="0"/>
                        </a:rPr>
                        <a:t>an animal that feeds on other animals</a:t>
                      </a:r>
                      <a:endParaRPr lang="en-GB" sz="1000" dirty="0" smtClean="0">
                        <a:latin typeface="Century Gothic" panose="020B0502020202020204" pitchFamily="34" charset="0"/>
                      </a:endParaRPr>
                    </a:p>
                  </a:txBody>
                  <a:tcPr marT="45717" marB="4571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464777059"/>
                  </a:ext>
                </a:extLst>
              </a:tr>
              <a:tr h="535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rgbClr val="7FC184"/>
                          </a:solidFill>
                          <a:latin typeface="Century Gothic" panose="020B0502020202020204" pitchFamily="34" charset="0"/>
                        </a:rPr>
                        <a:t>food chain </a:t>
                      </a:r>
                      <a:endParaRPr lang="en-GB" sz="1800" dirty="0" smtClean="0">
                        <a:solidFill>
                          <a:srgbClr val="7FC184"/>
                        </a:solidFill>
                      </a:endParaRPr>
                    </a:p>
                    <a:p>
                      <a:endParaRPr lang="en-GB" sz="1400" b="1" dirty="0">
                        <a:solidFill>
                          <a:srgbClr val="7FC184"/>
                        </a:solidFill>
                        <a:latin typeface="Century Gothic" panose="020B0502020202020204" pitchFamily="34" charset="0"/>
                      </a:endParaRPr>
                    </a:p>
                  </a:txBody>
                  <a:tcPr marT="45717" marB="4571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entury Gothic" panose="020B0502020202020204" pitchFamily="34" charset="0"/>
                        </a:rPr>
                        <a:t>a series of organisms each dependent on the next as a source of food.</a:t>
                      </a:r>
                      <a:endParaRPr lang="en-GB" sz="1000" dirty="0" smtClean="0">
                        <a:latin typeface="Century Gothic" panose="020B0502020202020204" pitchFamily="34" charset="0"/>
                      </a:endParaRPr>
                    </a:p>
                  </a:txBody>
                  <a:tcPr marT="45717" marB="4571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85138118"/>
                  </a:ext>
                </a:extLst>
              </a:tr>
              <a:tr h="11899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rgbClr val="7FC184"/>
                          </a:solidFill>
                          <a:latin typeface="Century Gothic" panose="020B0502020202020204" pitchFamily="34" charset="0"/>
                        </a:rPr>
                        <a:t>habitat </a:t>
                      </a:r>
                    </a:p>
                    <a:p>
                      <a:endParaRPr lang="en-GB" sz="1400" b="1" dirty="0">
                        <a:solidFill>
                          <a:srgbClr val="7FC184"/>
                        </a:solidFill>
                        <a:latin typeface="Century Gothic" panose="020B0502020202020204" pitchFamily="34" charset="0"/>
                      </a:endParaRPr>
                    </a:p>
                  </a:txBody>
                  <a:tcPr marT="45717" marB="4571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rgbClr val="E8F4E9"/>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smtClean="0">
                          <a:solidFill>
                            <a:schemeClr val="tx1"/>
                          </a:solidFill>
                          <a:effectLst/>
                          <a:latin typeface="Century Gothic" panose="020B0502020202020204" pitchFamily="34" charset="0"/>
                          <a:ea typeface="+mn-ea"/>
                          <a:cs typeface="+mn-cs"/>
                        </a:rPr>
                        <a:t>A group of animals, plants or other living things that all share common characteristic.</a:t>
                      </a:r>
                      <a:r>
                        <a:rPr lang="en-GB" sz="1000" b="0" i="0" u="none" strike="noStrike" kern="1200" baseline="0" dirty="0" smtClean="0">
                          <a:solidFill>
                            <a:schemeClr val="tx1"/>
                          </a:solidFill>
                          <a:effectLst/>
                          <a:latin typeface="Century Gothic" panose="020B0502020202020204" pitchFamily="34" charset="0"/>
                          <a:ea typeface="+mn-ea"/>
                          <a:cs typeface="+mn-cs"/>
                        </a:rPr>
                        <a:t> </a:t>
                      </a:r>
                      <a:endParaRPr lang="en-GB" sz="1000" b="0" dirty="0" smtClean="0">
                        <a:solidFill>
                          <a:schemeClr val="tx1"/>
                        </a:solidFill>
                        <a:latin typeface="Century Gothic" panose="020B0502020202020204" pitchFamily="34" charset="0"/>
                      </a:endParaRPr>
                    </a:p>
                  </a:txBody>
                  <a:tcPr marT="45717" marB="4571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92584139"/>
                  </a:ext>
                </a:extLst>
              </a:tr>
              <a:tr h="565432">
                <a:tc vMerge="1">
                  <a:txBody>
                    <a:bodyPr/>
                    <a:lstStyle/>
                    <a:p>
                      <a:endParaRPr lang="en-GB" sz="1400" b="1" dirty="0">
                        <a:solidFill>
                          <a:srgbClr val="7FC184"/>
                        </a:solidFill>
                        <a:latin typeface="Century Gothic" panose="020B0502020202020204" pitchFamily="34" charset="0"/>
                      </a:endParaRPr>
                    </a:p>
                  </a:txBody>
                  <a:tcPr marT="45717" marB="4571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rgbClr val="E8F4E9"/>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smtClean="0">
                        <a:latin typeface="Century Gothic" panose="020B0502020202020204" pitchFamily="34" charset="0"/>
                      </a:endParaRPr>
                    </a:p>
                  </a:txBody>
                  <a:tcPr marT="45717" marB="4571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noFill/>
                  </a:tcPr>
                </a:tc>
                <a:tc vMerge="1">
                  <a:txBody>
                    <a:bodyPr/>
                    <a:lstStyle/>
                    <a:p>
                      <a:pPr marL="171450" indent="-171450" algn="l">
                        <a:buFont typeface="Arial" panose="020B0604020202020204" pitchFamily="34" charset="0"/>
                        <a:buChar char="•"/>
                      </a:pPr>
                      <a:endParaRPr lang="en-GB" sz="1000" dirty="0">
                        <a:latin typeface="Century Gothic" panose="020B0502020202020204" pitchFamily="34" charset="0"/>
                      </a:endParaRPr>
                    </a:p>
                  </a:txBody>
                  <a:tcPr marT="45717" marB="45717">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rowSpan="2">
                  <a:txBody>
                    <a:bodyPr/>
                    <a:lstStyle/>
                    <a:p>
                      <a:pPr marL="0" indent="0">
                        <a:buFont typeface="Wingdings" panose="05000000000000000000" pitchFamily="2" charset="2"/>
                        <a:buNone/>
                      </a:pPr>
                      <a:r>
                        <a:rPr lang="en-US" sz="1000" b="1" u="sng" dirty="0" smtClean="0">
                          <a:solidFill>
                            <a:schemeClr val="tx1"/>
                          </a:solidFill>
                          <a:latin typeface="Century Gothic" panose="020B0502020202020204" pitchFamily="34" charset="0"/>
                        </a:rPr>
                        <a:t>How do animals and plants depend on each other?</a:t>
                      </a:r>
                    </a:p>
                    <a:p>
                      <a:pPr marL="171450" indent="-171450">
                        <a:buFont typeface="Wingdings" panose="05000000000000000000" pitchFamily="2" charset="2"/>
                        <a:buChar char="q"/>
                      </a:pPr>
                      <a:r>
                        <a:rPr lang="en-US" sz="1000" b="0" dirty="0" smtClean="0">
                          <a:solidFill>
                            <a:schemeClr val="tx1"/>
                          </a:solidFill>
                          <a:latin typeface="Century Gothic" panose="020B0502020202020204" pitchFamily="34" charset="0"/>
                        </a:rPr>
                        <a:t> Animals and plants depend on each other to  survive. </a:t>
                      </a:r>
                    </a:p>
                    <a:p>
                      <a:pPr marL="171450" indent="-171450">
                        <a:buFont typeface="Wingdings" panose="05000000000000000000" pitchFamily="2" charset="2"/>
                        <a:buChar char="q"/>
                      </a:pPr>
                      <a:r>
                        <a:rPr lang="en-US" sz="1000" b="0" dirty="0" smtClean="0">
                          <a:solidFill>
                            <a:schemeClr val="tx1"/>
                          </a:solidFill>
                          <a:latin typeface="Century Gothic" panose="020B0502020202020204" pitchFamily="34" charset="0"/>
                        </a:rPr>
                        <a:t>Birds also need worms because they eat them. Worms are a source of food for birds. This called a food chain. </a:t>
                      </a: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462053157"/>
                  </a:ext>
                </a:extLst>
              </a:tr>
              <a:tr h="9279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rgbClr val="7FC184"/>
                          </a:solidFill>
                          <a:latin typeface="Century Gothic" panose="020B0502020202020204" pitchFamily="34" charset="0"/>
                        </a:rPr>
                        <a:t>microhabitats</a:t>
                      </a:r>
                      <a:endParaRPr lang="en-GB" sz="1800" dirty="0" smtClean="0">
                        <a:solidFill>
                          <a:srgbClr val="7FC184"/>
                        </a:solidFill>
                        <a:latin typeface="Century Gothic" panose="020B0502020202020204" pitchFamily="34" charset="0"/>
                      </a:endParaRPr>
                    </a:p>
                    <a:p>
                      <a:endParaRPr lang="en-GB" sz="1800" dirty="0">
                        <a:solidFill>
                          <a:srgbClr val="7FC184"/>
                        </a:solidFill>
                      </a:endParaRPr>
                    </a:p>
                    <a:p>
                      <a:endParaRPr lang="en-GB" sz="1400" b="1" dirty="0">
                        <a:solidFill>
                          <a:srgbClr val="7FC184"/>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smtClean="0">
                        <a:solidFill>
                          <a:schemeClr val="tx1"/>
                        </a:solidFill>
                        <a:latin typeface="Century Gothic" panose="020B0502020202020204" pitchFamily="34" charset="0"/>
                      </a:endParaRPr>
                    </a:p>
                  </a:txBody>
                  <a:tcPr marT="45717" marB="45717">
                    <a:lnB w="6350" cap="flat" cmpd="sng" algn="ctr">
                      <a:solidFill>
                        <a:schemeClr val="tx1"/>
                      </a:solidFill>
                      <a:prstDash val="solid"/>
                      <a:round/>
                      <a:headEnd type="none" w="med" len="med"/>
                      <a:tailEnd type="none" w="med" len="med"/>
                    </a:lnB>
                    <a:solidFill>
                      <a:srgbClr val="E8F4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smtClean="0">
                          <a:solidFill>
                            <a:schemeClr val="tx1"/>
                          </a:solidFill>
                          <a:effectLst/>
                          <a:latin typeface="Century Gothic" panose="020B0502020202020204" pitchFamily="34" charset="0"/>
                          <a:ea typeface="+mn-ea"/>
                          <a:cs typeface="+mn-cs"/>
                        </a:rPr>
                        <a:t>Microhabitats are the small-scale physical requirements of a particular organism or a community of organisms.</a:t>
                      </a:r>
                      <a:r>
                        <a:rPr lang="en-GB" sz="1000" b="0" i="0" u="none" strike="noStrike" kern="1200" baseline="0" dirty="0" smtClean="0">
                          <a:solidFill>
                            <a:schemeClr val="tx1"/>
                          </a:solidFill>
                          <a:effectLst/>
                          <a:latin typeface="Century Gothic" panose="020B0502020202020204" pitchFamily="34" charset="0"/>
                          <a:ea typeface="+mn-ea"/>
                          <a:cs typeface="+mn-cs"/>
                        </a:rPr>
                        <a:t> </a:t>
                      </a:r>
                      <a:endParaRPr lang="en-GB" sz="1000" dirty="0" smtClean="0">
                        <a:latin typeface="Century Gothic" panose="020B0502020202020204" pitchFamily="34" charset="0"/>
                      </a:endParaRPr>
                    </a:p>
                  </a:txBody>
                  <a:tcPr marT="45717" marB="45717">
                    <a:lnB w="6350" cap="flat" cmpd="sng" algn="ctr">
                      <a:solidFill>
                        <a:schemeClr val="tx1"/>
                      </a:solidFill>
                      <a:prstDash val="solid"/>
                      <a:round/>
                      <a:headEnd type="none" w="med" len="med"/>
                      <a:tailEnd type="none" w="med" len="med"/>
                    </a:lnB>
                    <a:solidFill>
                      <a:schemeClr val="bg1"/>
                    </a:solidFill>
                  </a:tcPr>
                </a:tc>
                <a:tc vMerge="1">
                  <a:txBody>
                    <a:bodyPr/>
                    <a:lstStyle/>
                    <a:p>
                      <a:pPr marL="171450" indent="-171450" algn="l">
                        <a:buFont typeface="Arial" panose="020B0604020202020204" pitchFamily="34" charset="0"/>
                        <a:buChar char="•"/>
                      </a:pPr>
                      <a:endParaRPr lang="en-GB" sz="1000" dirty="0">
                        <a:latin typeface="Century Gothic" panose="020B0502020202020204" pitchFamily="34" charset="0"/>
                      </a:endParaRPr>
                    </a:p>
                  </a:txBody>
                  <a:tcPr marT="45717" marB="45717">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2824463990"/>
                  </a:ext>
                </a:extLst>
              </a:tr>
            </a:tbl>
          </a:graphicData>
        </a:graphic>
      </p:graphicFrame>
      <p:pic>
        <p:nvPicPr>
          <p:cNvPr id="2" name="Picture 1"/>
          <p:cNvPicPr>
            <a:picLocks noChangeAspect="1"/>
          </p:cNvPicPr>
          <p:nvPr/>
        </p:nvPicPr>
        <p:blipFill rotWithShape="1">
          <a:blip r:embed="rId2"/>
          <a:srcRect t="915" b="19492"/>
          <a:stretch/>
        </p:blipFill>
        <p:spPr>
          <a:xfrm>
            <a:off x="3442582" y="2591226"/>
            <a:ext cx="2404766" cy="540393"/>
          </a:xfrm>
          <a:prstGeom prst="rect">
            <a:avLst/>
          </a:prstGeom>
        </p:spPr>
      </p:pic>
      <p:pic>
        <p:nvPicPr>
          <p:cNvPr id="4" name="Picture 3"/>
          <p:cNvPicPr>
            <a:picLocks noChangeAspect="1"/>
          </p:cNvPicPr>
          <p:nvPr/>
        </p:nvPicPr>
        <p:blipFill>
          <a:blip r:embed="rId3"/>
          <a:stretch>
            <a:fillRect/>
          </a:stretch>
        </p:blipFill>
        <p:spPr>
          <a:xfrm>
            <a:off x="3442582" y="5431810"/>
            <a:ext cx="1279543" cy="1303228"/>
          </a:xfrm>
          <a:prstGeom prst="rect">
            <a:avLst/>
          </a:prstGeom>
        </p:spPr>
      </p:pic>
      <p:pic>
        <p:nvPicPr>
          <p:cNvPr id="5" name="Picture 4"/>
          <p:cNvPicPr>
            <a:picLocks noChangeAspect="1"/>
          </p:cNvPicPr>
          <p:nvPr/>
        </p:nvPicPr>
        <p:blipFill>
          <a:blip r:embed="rId4"/>
          <a:stretch>
            <a:fillRect/>
          </a:stretch>
        </p:blipFill>
        <p:spPr>
          <a:xfrm>
            <a:off x="4722125" y="5431809"/>
            <a:ext cx="1125223" cy="1303227"/>
          </a:xfrm>
          <a:prstGeom prst="rect">
            <a:avLst/>
          </a:prstGeom>
        </p:spPr>
      </p:pic>
    </p:spTree>
    <p:extLst>
      <p:ext uri="{BB962C8B-B14F-4D97-AF65-F5344CB8AC3E}">
        <p14:creationId xmlns:p14="http://schemas.microsoft.com/office/powerpoint/2010/main" val="315582733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noGrp="1" noChangeArrowheads="1"/>
          </p:cNvSpPr>
          <p:nvPr>
            <p:ph type="title"/>
          </p:nvPr>
        </p:nvSpPr>
        <p:spPr>
          <a:xfrm>
            <a:off x="142877" y="1"/>
            <a:ext cx="8867775" cy="660402"/>
          </a:xfrm>
        </p:spPr>
        <p:txBody>
          <a:bodyPr anchorCtr="1"/>
          <a:lstStyle/>
          <a:p>
            <a:pPr eaLnBrk="1" hangingPunct="1"/>
            <a:r>
              <a:rPr lang="en-GB" altLang="en-US" sz="1600" b="1" dirty="0">
                <a:solidFill>
                  <a:srgbClr val="7FC184"/>
                </a:solidFill>
                <a:latin typeface="Century Gothic" panose="020B0502020202020204" pitchFamily="34" charset="0"/>
              </a:rPr>
              <a:t>Year 2: </a:t>
            </a:r>
            <a:r>
              <a:rPr lang="en-GB" sz="1600" b="1" dirty="0">
                <a:solidFill>
                  <a:srgbClr val="7FC184"/>
                </a:solidFill>
                <a:latin typeface="Century Gothic" panose="020B0502020202020204" pitchFamily="34" charset="0"/>
              </a:rPr>
              <a:t>Animals including </a:t>
            </a:r>
            <a:r>
              <a:rPr lang="en-GB" sz="1600" b="1" dirty="0" smtClean="0">
                <a:solidFill>
                  <a:srgbClr val="7FC184"/>
                </a:solidFill>
                <a:latin typeface="Century Gothic" panose="020B0502020202020204" pitchFamily="34" charset="0"/>
              </a:rPr>
              <a:t>humans </a:t>
            </a:r>
            <a:r>
              <a:rPr lang="en-GB" altLang="en-US" sz="1600" b="1" dirty="0">
                <a:solidFill>
                  <a:srgbClr val="7FC184"/>
                </a:solidFill>
                <a:latin typeface="Century Gothic" panose="020B0502020202020204" pitchFamily="34" charset="0"/>
              </a:rPr>
              <a:t>Knowledge Mat</a:t>
            </a:r>
            <a:r>
              <a:rPr lang="en-GB" sz="1600" b="1" dirty="0" smtClean="0">
                <a:solidFill>
                  <a:srgbClr val="7FC184"/>
                </a:solidFill>
                <a:latin typeface="Century Gothic" panose="020B0502020202020204" pitchFamily="34" charset="0"/>
              </a:rPr>
              <a:t> – How will I grow up healthy?</a:t>
            </a:r>
            <a:endParaRPr lang="en-GB" altLang="en-US" sz="1600" b="1" dirty="0">
              <a:solidFill>
                <a:srgbClr val="7FC184"/>
              </a:solidFill>
              <a:latin typeface="Century Gothic" panose="020B0502020202020204" pitchFamily="34" charset="0"/>
            </a:endParaRPr>
          </a:p>
        </p:txBody>
      </p:sp>
      <p:graphicFrame>
        <p:nvGraphicFramePr>
          <p:cNvPr id="3" name="Content Placeholder 3">
            <a:extLst/>
          </p:cNvPr>
          <p:cNvGraphicFramePr>
            <a:graphicFrameLocks noGrp="1"/>
          </p:cNvGraphicFramePr>
          <p:nvPr>
            <p:ph idx="1"/>
            <p:extLst/>
          </p:nvPr>
        </p:nvGraphicFramePr>
        <p:xfrm>
          <a:off x="119063" y="471056"/>
          <a:ext cx="8891588" cy="6365325"/>
        </p:xfrm>
        <a:graphic>
          <a:graphicData uri="http://schemas.openxmlformats.org/drawingml/2006/table">
            <a:tbl>
              <a:tblPr firstRow="1" bandRow="1">
                <a:effectLst/>
                <a:tableStyleId>{5C22544A-7EE6-4342-B048-85BDC9FD1C3A}</a:tableStyleId>
              </a:tblPr>
              <a:tblGrid>
                <a:gridCol w="1475930">
                  <a:extLst>
                    <a:ext uri="{9D8B030D-6E8A-4147-A177-3AD203B41FA5}">
                      <a16:colId xmlns:a16="http://schemas.microsoft.com/office/drawing/2014/main" val="20000"/>
                    </a:ext>
                  </a:extLst>
                </a:gridCol>
                <a:gridCol w="2375887">
                  <a:extLst>
                    <a:ext uri="{9D8B030D-6E8A-4147-A177-3AD203B41FA5}">
                      <a16:colId xmlns:a16="http://schemas.microsoft.com/office/drawing/2014/main" val="20001"/>
                    </a:ext>
                  </a:extLst>
                </a:gridCol>
                <a:gridCol w="2644220">
                  <a:extLst>
                    <a:ext uri="{9D8B030D-6E8A-4147-A177-3AD203B41FA5}">
                      <a16:colId xmlns:a16="http://schemas.microsoft.com/office/drawing/2014/main" val="20002"/>
                    </a:ext>
                  </a:extLst>
                </a:gridCol>
                <a:gridCol w="2395551">
                  <a:extLst>
                    <a:ext uri="{9D8B030D-6E8A-4147-A177-3AD203B41FA5}">
                      <a16:colId xmlns:a16="http://schemas.microsoft.com/office/drawing/2014/main" val="20003"/>
                    </a:ext>
                  </a:extLst>
                </a:gridCol>
              </a:tblGrid>
              <a:tr h="357472">
                <a:tc gridSpan="2">
                  <a:txBody>
                    <a:bodyPr/>
                    <a:lstStyle/>
                    <a:p>
                      <a:pPr lvl="0" algn="ctr"/>
                      <a:r>
                        <a:rPr lang="en-GB" sz="1800" dirty="0">
                          <a:solidFill>
                            <a:schemeClr val="bg1"/>
                          </a:solidFill>
                          <a:latin typeface="Century Gothic" pitchFamily="34"/>
                        </a:rPr>
                        <a:t>Subject Specific Vocabulary</a:t>
                      </a:r>
                    </a:p>
                  </a:txBody>
                  <a:tcPr marL="91436" marR="91436"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bg1"/>
                          </a:solidFill>
                          <a:latin typeface="Century Gothic" pitchFamily="34"/>
                        </a:rPr>
                        <a:t>Prior Knowledge</a:t>
                      </a:r>
                      <a:endParaRPr lang="en-GB" sz="1800" b="1" dirty="0">
                        <a:solidFill>
                          <a:schemeClr val="bg1"/>
                        </a:solidFill>
                        <a:latin typeface="Century Gothic" pitchFamily="34"/>
                      </a:endParaRPr>
                    </a:p>
                  </a:txBody>
                  <a:tcPr marL="91436" marR="91436" marT="45725" marB="45725">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rowSpan="2">
                  <a:txBody>
                    <a:bodyPr/>
                    <a:lstStyle/>
                    <a:p>
                      <a:pPr lvl="0" algn="ctr"/>
                      <a:r>
                        <a:rPr lang="en-GB" sz="1800" dirty="0">
                          <a:solidFill>
                            <a:srgbClr val="7FC184"/>
                          </a:solidFill>
                          <a:latin typeface="Century Gothic" pitchFamily="34"/>
                        </a:rPr>
                        <a:t>Sticky Knowledge about healthy living</a:t>
                      </a:r>
                    </a:p>
                  </a:txBody>
                  <a:tcPr marL="91436" marR="91436"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0"/>
                  </a:ext>
                </a:extLst>
              </a:tr>
              <a:tr h="268096">
                <a:tc rowSpan="2">
                  <a:txBody>
                    <a:bodyPr/>
                    <a:lstStyle/>
                    <a:p>
                      <a:r>
                        <a:rPr lang="en-GB" sz="1400" b="1" dirty="0">
                          <a:solidFill>
                            <a:srgbClr val="7FC184"/>
                          </a:solidFill>
                          <a:latin typeface="Century Gothic" panose="020B0502020202020204" pitchFamily="34" charset="0"/>
                        </a:rPr>
                        <a:t>healthy</a:t>
                      </a:r>
                    </a:p>
                  </a:txBody>
                  <a:tcPr marL="91436" marR="91436"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GB" sz="900" b="0" i="0" u="none" strike="noStrike" kern="1200" dirty="0">
                          <a:solidFill>
                            <a:schemeClr val="tx1"/>
                          </a:solidFill>
                          <a:effectLst/>
                          <a:latin typeface="Century Gothic" panose="020B0502020202020204" pitchFamily="34" charset="0"/>
                          <a:ea typeface="+mn-ea"/>
                          <a:cs typeface="+mn-cs"/>
                        </a:rPr>
                        <a:t>Keeping healthy means doing things that are good for your body – things like eating nutritious foods, exercising, brushing your teeth and getting enough sleep</a:t>
                      </a:r>
                      <a:endParaRPr lang="en-GB" sz="900" b="0" dirty="0">
                        <a:solidFill>
                          <a:schemeClr val="tx1"/>
                        </a:solidFill>
                        <a:latin typeface="Century Gothic" panose="020B0502020202020204" pitchFamily="34" charset="0"/>
                      </a:endParaRPr>
                    </a:p>
                  </a:txBody>
                  <a:tcPr marL="91436" marR="91436"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7">
                  <a:txBody>
                    <a:bodyPr/>
                    <a:lstStyle/>
                    <a:p>
                      <a:pPr marL="171450" lvl="0" indent="-171450" algn="ctr">
                        <a:buFont typeface="Arial" panose="020B0604020202020204" pitchFamily="34" charset="0"/>
                        <a:buChar char="•"/>
                      </a:pPr>
                      <a:r>
                        <a:rPr lang="en-US" sz="1000" dirty="0" smtClean="0">
                          <a:solidFill>
                            <a:schemeClr val="tx1"/>
                          </a:solidFill>
                          <a:latin typeface="Century Gothic" panose="020B0502020202020204" pitchFamily="34" charset="0"/>
                        </a:rPr>
                        <a:t>There are five types of vertebrates (mammals, fish, reptiles, amphibians, birds) </a:t>
                      </a:r>
                    </a:p>
                    <a:p>
                      <a:pPr marL="171450" lvl="0" indent="-171450" algn="ctr">
                        <a:buFont typeface="Arial" panose="020B0604020202020204" pitchFamily="34" charset="0"/>
                        <a:buChar char="•"/>
                      </a:pPr>
                      <a:r>
                        <a:rPr lang="en-US" sz="1000" dirty="0" smtClean="0">
                          <a:solidFill>
                            <a:schemeClr val="tx1"/>
                          </a:solidFill>
                          <a:latin typeface="Century Gothic" panose="020B0502020202020204" pitchFamily="34" charset="0"/>
                        </a:rPr>
                        <a:t>Vertebrates are animals that have a backbone. </a:t>
                      </a:r>
                    </a:p>
                    <a:p>
                      <a:pPr marL="171450" lvl="0" indent="-171450" algn="ctr">
                        <a:buFont typeface="Arial" panose="020B0604020202020204" pitchFamily="34" charset="0"/>
                        <a:buChar char="•"/>
                      </a:pPr>
                      <a:r>
                        <a:rPr lang="en-US" sz="1000" dirty="0" smtClean="0">
                          <a:solidFill>
                            <a:schemeClr val="tx1"/>
                          </a:solidFill>
                          <a:latin typeface="Century Gothic" panose="020B0502020202020204" pitchFamily="34" charset="0"/>
                        </a:rPr>
                        <a:t>Some animals are suitable to be kept as pets but others are not. </a:t>
                      </a:r>
                    </a:p>
                    <a:p>
                      <a:pPr marL="171450" lvl="0" indent="-171450" algn="ctr">
                        <a:buFont typeface="Arial" panose="020B0604020202020204" pitchFamily="34" charset="0"/>
                        <a:buChar char="•"/>
                      </a:pPr>
                      <a:r>
                        <a:rPr lang="en-US" sz="1000" dirty="0" smtClean="0">
                          <a:solidFill>
                            <a:schemeClr val="tx1"/>
                          </a:solidFill>
                          <a:latin typeface="Century Gothic" panose="020B0502020202020204" pitchFamily="34" charset="0"/>
                        </a:rPr>
                        <a:t>Some animals give birth to live young but others lay eggs. </a:t>
                      </a:r>
                    </a:p>
                    <a:p>
                      <a:pPr marL="171450" lvl="0" indent="-171450" algn="ctr">
                        <a:buFont typeface="Arial" panose="020B0604020202020204" pitchFamily="34" charset="0"/>
                        <a:buChar char="•"/>
                      </a:pPr>
                      <a:r>
                        <a:rPr lang="en-US" sz="1000" dirty="0" smtClean="0">
                          <a:solidFill>
                            <a:schemeClr val="tx1"/>
                          </a:solidFill>
                          <a:latin typeface="Century Gothic" panose="020B0502020202020204" pitchFamily="34" charset="0"/>
                        </a:rPr>
                        <a:t>Doctors and nurses give us medicine when we are poorly. </a:t>
                      </a:r>
                    </a:p>
                    <a:p>
                      <a:pPr marL="171450" lvl="0" indent="-171450" algn="ctr">
                        <a:buFont typeface="Arial" panose="020B0604020202020204" pitchFamily="34" charset="0"/>
                        <a:buChar char="•"/>
                      </a:pPr>
                      <a:endParaRPr lang="en-US" sz="1000" dirty="0" smtClean="0">
                        <a:solidFill>
                          <a:schemeClr val="tx1"/>
                        </a:solidFill>
                        <a:latin typeface="Century Gothic" panose="020B0502020202020204" pitchFamily="34" charset="0"/>
                      </a:endParaRPr>
                    </a:p>
                    <a:p>
                      <a:pPr marL="171450" lvl="0" indent="-171450" algn="ctr">
                        <a:buFont typeface="Arial" panose="020B0604020202020204" pitchFamily="34" charset="0"/>
                        <a:buChar char="•"/>
                      </a:pPr>
                      <a:endParaRPr lang="en-US" sz="1000" dirty="0" smtClean="0">
                        <a:solidFill>
                          <a:schemeClr val="tx1"/>
                        </a:solidFill>
                        <a:latin typeface="Century Gothic" panose="020B0502020202020204" pitchFamily="34" charset="0"/>
                      </a:endParaRPr>
                    </a:p>
                    <a:p>
                      <a:pPr marL="171450" lvl="0" indent="-171450" algn="ctr">
                        <a:buFont typeface="Arial" panose="020B0604020202020204" pitchFamily="34" charset="0"/>
                        <a:buChar char="•"/>
                      </a:pPr>
                      <a:endParaRPr lang="en-GB" sz="1000" dirty="0">
                        <a:solidFill>
                          <a:schemeClr val="tx1"/>
                        </a:solidFill>
                        <a:latin typeface="Century Gothic" panose="020B0502020202020204" pitchFamily="34" charset="0"/>
                      </a:endParaRPr>
                    </a:p>
                  </a:txBody>
                  <a:tcPr marL="91436" marR="91436" marT="45725" marB="45725">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lvl="0" algn="ctr"/>
                      <a:endParaRPr lang="en-GB" sz="1400" b="1" dirty="0">
                        <a:solidFill>
                          <a:schemeClr val="accent6">
                            <a:lumMod val="75000"/>
                          </a:schemeClr>
                        </a:solidFill>
                        <a:latin typeface="Century Gothic" pitchFamily="34"/>
                      </a:endParaRPr>
                    </a:p>
                  </a:txBody>
                  <a:tcPr marT="45730" marB="45730">
                    <a:solidFill>
                      <a:schemeClr val="accent6">
                        <a:lumMod val="40000"/>
                        <a:lumOff val="60000"/>
                      </a:schemeClr>
                    </a:solidFill>
                  </a:tcPr>
                </a:tc>
                <a:extLst>
                  <a:ext uri="{0D108BD9-81ED-4DB2-BD59-A6C34878D82A}">
                    <a16:rowId xmlns:a16="http://schemas.microsoft.com/office/drawing/2014/main" val="10001"/>
                  </a:ext>
                </a:extLst>
              </a:tr>
              <a:tr h="491521">
                <a:tc vMerge="1">
                  <a:txBody>
                    <a:bodyPr/>
                    <a:lstStyle/>
                    <a:p>
                      <a:pPr lvl="0"/>
                      <a:endParaRPr lang="en-GB" sz="1400" b="1" dirty="0">
                        <a:solidFill>
                          <a:schemeClr val="accent6">
                            <a:lumMod val="75000"/>
                          </a:schemeClr>
                        </a:solidFill>
                        <a:latin typeface="Century Gothic" pitchFamily="34"/>
                      </a:endParaRPr>
                    </a:p>
                  </a:txBody>
                  <a:tcPr marT="45737" marB="45737">
                    <a:solidFill>
                      <a:schemeClr val="accent6">
                        <a:lumMod val="20000"/>
                        <a:lumOff val="80000"/>
                      </a:schemeClr>
                    </a:solidFill>
                  </a:tcPr>
                </a:tc>
                <a:tc vMerge="1">
                  <a:txBody>
                    <a:bodyPr/>
                    <a:lstStyle/>
                    <a:p>
                      <a:pPr lvl="0"/>
                      <a:endParaRPr lang="en-GB" sz="800" b="0" dirty="0">
                        <a:solidFill>
                          <a:schemeClr val="accent6">
                            <a:lumMod val="75000"/>
                          </a:schemeClr>
                        </a:solidFill>
                        <a:latin typeface="Century Gothic" panose="020B0502020202020204" pitchFamily="34" charset="0"/>
                      </a:endParaRPr>
                    </a:p>
                  </a:txBody>
                  <a:tcPr marT="45737" marB="45737">
                    <a:solidFill>
                      <a:schemeClr val="accent6">
                        <a:lumMod val="20000"/>
                        <a:lumOff val="80000"/>
                      </a:schemeClr>
                    </a:solidFill>
                  </a:tcPr>
                </a:tc>
                <a:tc vMerge="1">
                  <a:txBody>
                    <a:bodyPr/>
                    <a:lstStyle/>
                    <a:p>
                      <a:endParaRPr lang="en-GB"/>
                    </a:p>
                  </a:txBody>
                  <a:tcPr/>
                </a:tc>
                <a:tc rowSpan="5">
                  <a:txBody>
                    <a:bodyPr/>
                    <a:lstStyle/>
                    <a:p>
                      <a:pPr marL="0" lvl="0" indent="0" algn="l">
                        <a:buFont typeface="Arial" panose="020B0604020202020204" pitchFamily="34" charset="0"/>
                        <a:buNone/>
                      </a:pPr>
                      <a:r>
                        <a:rPr lang="en-GB" sz="900" b="1" u="sng" dirty="0" smtClean="0">
                          <a:solidFill>
                            <a:schemeClr val="tx1"/>
                          </a:solidFill>
                          <a:latin typeface="Century Gothic" pitchFamily="34"/>
                        </a:rPr>
                        <a:t>Know that animals, including humans, have young animals that</a:t>
                      </a:r>
                      <a:r>
                        <a:rPr lang="en-GB" sz="900" b="1" u="sng" baseline="0" dirty="0" smtClean="0">
                          <a:solidFill>
                            <a:schemeClr val="tx1"/>
                          </a:solidFill>
                          <a:latin typeface="Century Gothic" pitchFamily="34"/>
                        </a:rPr>
                        <a:t> </a:t>
                      </a:r>
                      <a:r>
                        <a:rPr lang="en-GB" sz="900" b="1" u="sng" dirty="0" smtClean="0">
                          <a:solidFill>
                            <a:schemeClr val="tx1"/>
                          </a:solidFill>
                          <a:latin typeface="Century Gothic" pitchFamily="34"/>
                        </a:rPr>
                        <a:t> will grow into adults.</a:t>
                      </a:r>
                    </a:p>
                    <a:p>
                      <a:pPr marL="0" lvl="0" indent="0" algn="l">
                        <a:buFont typeface="Arial" panose="020B0604020202020204" pitchFamily="34" charset="0"/>
                        <a:buNone/>
                      </a:pPr>
                      <a:r>
                        <a:rPr lang="en-US" sz="1000" b="1" dirty="0" smtClean="0">
                          <a:solidFill>
                            <a:schemeClr val="tx1"/>
                          </a:solidFill>
                          <a:latin typeface="Century Gothic" pitchFamily="34"/>
                        </a:rPr>
                        <a:t> </a:t>
                      </a:r>
                      <a:r>
                        <a:rPr lang="en-US" sz="900" b="0" dirty="0" smtClean="0">
                          <a:solidFill>
                            <a:schemeClr val="tx1"/>
                          </a:solidFill>
                          <a:latin typeface="Century Gothic" pitchFamily="34"/>
                        </a:rPr>
                        <a:t>A life cycle is the series of changes that an animal or plant passes through from the beginning of its life until its death. </a:t>
                      </a:r>
                    </a:p>
                    <a:p>
                      <a:pPr marL="0" lvl="0" indent="0" algn="l">
                        <a:buFont typeface="Arial" panose="020B0604020202020204" pitchFamily="34" charset="0"/>
                        <a:buNone/>
                      </a:pPr>
                      <a:endParaRPr lang="en-GB" sz="900" b="0" dirty="0" smtClean="0">
                        <a:solidFill>
                          <a:schemeClr val="tx1"/>
                        </a:solidFill>
                        <a:latin typeface="Century Gothic" pitchFamily="34"/>
                      </a:endParaRPr>
                    </a:p>
                    <a:p>
                      <a:pPr marL="0" indent="0">
                        <a:buFont typeface="Wingdings" panose="05000000000000000000" pitchFamily="2" charset="2"/>
                        <a:buNone/>
                      </a:pPr>
                      <a:endParaRPr lang="en-GB" sz="1000" b="0" dirty="0">
                        <a:solidFill>
                          <a:schemeClr val="tx1"/>
                        </a:solidFill>
                        <a:latin typeface="Century Gothic" panose="020B0502020202020204" pitchFamily="34" charset="0"/>
                      </a:endParaRPr>
                    </a:p>
                  </a:txBody>
                  <a:tcPr marL="91436" marR="91436"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2"/>
                  </a:ext>
                </a:extLst>
              </a:tr>
              <a:tr h="491521">
                <a:tc>
                  <a:txBody>
                    <a:bodyPr/>
                    <a:lstStyle/>
                    <a:p>
                      <a:r>
                        <a:rPr lang="en-GB" sz="1400" b="1" dirty="0">
                          <a:solidFill>
                            <a:srgbClr val="7FC184"/>
                          </a:solidFill>
                          <a:latin typeface="Century Gothic" panose="020B0502020202020204" pitchFamily="34" charset="0"/>
                        </a:rPr>
                        <a:t>diet</a:t>
                      </a:r>
                    </a:p>
                  </a:txBody>
                  <a:tcPr marL="91436" marR="91436"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900" b="0" i="0" u="none" strike="noStrike" kern="1200" dirty="0">
                          <a:solidFill>
                            <a:schemeClr val="tx1"/>
                          </a:solidFill>
                          <a:effectLst/>
                          <a:latin typeface="Century Gothic" panose="020B0502020202020204" pitchFamily="34" charset="0"/>
                          <a:ea typeface="+mn-ea"/>
                          <a:cs typeface="+mn-cs"/>
                        </a:rPr>
                        <a:t>Eating a balanced diet means choosing foods in the right amounts from each of the food groups.</a:t>
                      </a:r>
                      <a:endParaRPr lang="en-GB" sz="900" b="0" dirty="0">
                        <a:solidFill>
                          <a:schemeClr val="tx1"/>
                        </a:solidFill>
                        <a:latin typeface="Century Gothic" panose="020B0502020202020204" pitchFamily="34" charset="0"/>
                      </a:endParaRPr>
                    </a:p>
                  </a:txBody>
                  <a:tcPr marL="91436" marR="91436"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3"/>
                  </a:ext>
                </a:extLst>
              </a:tr>
              <a:tr h="357472">
                <a:tc>
                  <a:txBody>
                    <a:bodyPr/>
                    <a:lstStyle/>
                    <a:p>
                      <a:r>
                        <a:rPr lang="en-GB" sz="1400" b="1" dirty="0">
                          <a:solidFill>
                            <a:srgbClr val="7FC184"/>
                          </a:solidFill>
                          <a:latin typeface="Century Gothic" panose="020B0502020202020204" pitchFamily="34" charset="0"/>
                        </a:rPr>
                        <a:t>off-spring</a:t>
                      </a:r>
                    </a:p>
                  </a:txBody>
                  <a:tcPr marL="91436" marR="91436"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900" b="0" dirty="0">
                          <a:solidFill>
                            <a:schemeClr val="tx1"/>
                          </a:solidFill>
                          <a:latin typeface="Century Gothic" panose="020B0502020202020204" pitchFamily="34" charset="0"/>
                        </a:rPr>
                        <a:t>You can refer to a person’s children or an animal’s young as their off-spring.</a:t>
                      </a:r>
                    </a:p>
                  </a:txBody>
                  <a:tcPr marL="91436" marR="91436"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171450" indent="-171450">
                        <a:buFont typeface="Wingdings" panose="05000000000000000000" pitchFamily="2" charset="2"/>
                        <a:buChar char="q"/>
                      </a:pPr>
                      <a:endParaRPr lang="en-GB" sz="1050" b="0" dirty="0">
                        <a:solidFill>
                          <a:schemeClr val="tx1"/>
                        </a:solidFill>
                        <a:latin typeface="Century Gothic" panose="020B0502020202020204" pitchFamily="34" charset="0"/>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57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rgbClr val="7FC184"/>
                          </a:solidFill>
                          <a:latin typeface="Century Gothic" panose="020B0502020202020204" pitchFamily="34" charset="0"/>
                        </a:rPr>
                        <a:t>disease</a:t>
                      </a:r>
                    </a:p>
                  </a:txBody>
                  <a:tcPr marL="91436" marR="91436"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900" b="0" dirty="0" smtClean="0">
                          <a:solidFill>
                            <a:schemeClr val="tx1"/>
                          </a:solidFill>
                          <a:latin typeface="Century Gothic" panose="020B0502020202020204" pitchFamily="34" charset="0"/>
                        </a:rPr>
                        <a:t>an illness which affects people, animals, or plant</a:t>
                      </a:r>
                      <a:endParaRPr lang="en-GB" sz="900" b="0" dirty="0">
                        <a:solidFill>
                          <a:schemeClr val="tx1"/>
                        </a:solidFill>
                        <a:latin typeface="Century Gothic" panose="020B0502020202020204" pitchFamily="34" charset="0"/>
                      </a:endParaRPr>
                    </a:p>
                  </a:txBody>
                  <a:tcPr marL="91436" marR="91436"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06196037"/>
                  </a:ext>
                </a:extLst>
              </a:tr>
              <a:tr h="625569">
                <a:tc>
                  <a:txBody>
                    <a:bodyPr/>
                    <a:lstStyle/>
                    <a:p>
                      <a:r>
                        <a:rPr lang="en-GB" sz="1400" b="1" dirty="0">
                          <a:solidFill>
                            <a:srgbClr val="7FC184"/>
                          </a:solidFill>
                          <a:latin typeface="Century Gothic" panose="020B0502020202020204" pitchFamily="34" charset="0"/>
                        </a:rPr>
                        <a:t>exercise</a:t>
                      </a:r>
                    </a:p>
                  </a:txBody>
                  <a:tcPr marL="91436" marR="91436"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900" b="0" dirty="0">
                          <a:solidFill>
                            <a:schemeClr val="tx1"/>
                          </a:solidFill>
                          <a:latin typeface="Century Gothic" panose="020B0502020202020204" pitchFamily="34" charset="0"/>
                        </a:rPr>
                        <a:t>Means to keep your body healthy by running, walking and playing. You will need to feel out of breath if you have exercised properly.</a:t>
                      </a:r>
                    </a:p>
                  </a:txBody>
                  <a:tcPr marL="91436" marR="91436"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171450" indent="-171450">
                        <a:buFont typeface="Wingdings" panose="05000000000000000000" pitchFamily="2" charset="2"/>
                        <a:buChar char="q"/>
                      </a:pPr>
                      <a:endParaRPr lang="en-GB" sz="1200" b="1" dirty="0">
                        <a:solidFill>
                          <a:schemeClr val="accent6">
                            <a:lumMod val="75000"/>
                          </a:schemeClr>
                        </a:solidFill>
                        <a:latin typeface="Century Gothic" panose="020B0502020202020204" pitchFamily="34" charset="0"/>
                      </a:endParaRPr>
                    </a:p>
                  </a:txBody>
                  <a:tcPr marT="45728" marB="45728">
                    <a:solidFill>
                      <a:schemeClr val="accent6">
                        <a:lumMod val="40000"/>
                        <a:lumOff val="60000"/>
                      </a:schemeClr>
                    </a:solidFill>
                  </a:tcPr>
                </a:tc>
                <a:extLst>
                  <a:ext uri="{0D108BD9-81ED-4DB2-BD59-A6C34878D82A}">
                    <a16:rowId xmlns:a16="http://schemas.microsoft.com/office/drawing/2014/main" val="10006"/>
                  </a:ext>
                </a:extLst>
              </a:tr>
              <a:tr h="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rgbClr val="7FC184"/>
                          </a:solidFill>
                          <a:latin typeface="Century Gothic" panose="020B0502020202020204" pitchFamily="34" charset="0"/>
                        </a:rPr>
                        <a:t>humans</a:t>
                      </a:r>
                    </a:p>
                    <a:p>
                      <a:endParaRPr lang="en-GB" dirty="0"/>
                    </a:p>
                  </a:txBody>
                  <a:tcPr marL="91436" marR="91436"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US" sz="900" b="0" i="0" u="none" strike="noStrike" kern="1200" dirty="0" smtClean="0">
                          <a:solidFill>
                            <a:srgbClr val="000000"/>
                          </a:solidFill>
                          <a:effectLst/>
                          <a:latin typeface="Century Gothic" panose="020B0502020202020204" pitchFamily="34" charset="0"/>
                          <a:ea typeface="+mn-ea"/>
                          <a:cs typeface="+mn-cs"/>
                        </a:rPr>
                        <a:t>Growing into adults can include reference to </a:t>
                      </a:r>
                      <a:r>
                        <a:rPr lang="en-US" sz="900" b="1" i="0" u="none" strike="noStrike" kern="1200" dirty="0" smtClean="0">
                          <a:solidFill>
                            <a:srgbClr val="000000"/>
                          </a:solidFill>
                          <a:effectLst/>
                          <a:latin typeface="Century Gothic" panose="020B0502020202020204" pitchFamily="34" charset="0"/>
                          <a:ea typeface="+mn-ea"/>
                          <a:cs typeface="+mn-cs"/>
                        </a:rPr>
                        <a:t>baby, toddler, child, teenager, adult.</a:t>
                      </a:r>
                      <a:endParaRPr lang="en-GB" sz="200" b="1" dirty="0">
                        <a:solidFill>
                          <a:schemeClr val="tx1"/>
                        </a:solidFill>
                        <a:latin typeface="Century Gothic" panose="020B0502020202020204" pitchFamily="34" charset="0"/>
                      </a:endParaRPr>
                    </a:p>
                  </a:txBody>
                  <a:tcPr marL="91436" marR="91436"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rowSpan="3">
                  <a:txBody>
                    <a:bodyPr/>
                    <a:lstStyle/>
                    <a:p>
                      <a:pPr marL="0" indent="0">
                        <a:buFont typeface="Wingdings" panose="05000000000000000000" pitchFamily="2" charset="2"/>
                        <a:buNone/>
                      </a:pPr>
                      <a:r>
                        <a:rPr lang="en-US" sz="900" b="1" u="sng" dirty="0" smtClean="0">
                          <a:solidFill>
                            <a:schemeClr val="tx1"/>
                          </a:solidFill>
                          <a:latin typeface="Century Gothic" panose="020B0502020202020204" pitchFamily="34" charset="0"/>
                        </a:rPr>
                        <a:t>What do all animals need to survive? </a:t>
                      </a:r>
                    </a:p>
                    <a:p>
                      <a:pPr marL="171450" indent="-171450">
                        <a:buFont typeface="Wingdings" panose="05000000000000000000" pitchFamily="2" charset="2"/>
                        <a:buChar char="q"/>
                      </a:pPr>
                      <a:r>
                        <a:rPr lang="en-US" sz="900" b="0" dirty="0" smtClean="0">
                          <a:solidFill>
                            <a:schemeClr val="tx1"/>
                          </a:solidFill>
                          <a:latin typeface="Century Gothic" panose="020B0502020202020204" pitchFamily="34" charset="0"/>
                        </a:rPr>
                        <a:t>All animals need water, air and food to survive.</a:t>
                      </a:r>
                      <a:endParaRPr lang="en-GB" sz="900" b="0" dirty="0">
                        <a:solidFill>
                          <a:schemeClr val="tx1"/>
                        </a:solidFill>
                        <a:latin typeface="Century Gothic" panose="020B0502020202020204" pitchFamily="34" charset="0"/>
                      </a:endParaRPr>
                    </a:p>
                  </a:txBody>
                  <a:tcPr marL="91436" marR="91436"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656710759"/>
                  </a:ext>
                </a:extLst>
              </a:tr>
              <a:tr h="496481">
                <a:tc vMerge="1">
                  <a:txBody>
                    <a:bodyPr/>
                    <a:lstStyle/>
                    <a:p>
                      <a:endParaRPr lang="en-GB"/>
                    </a:p>
                  </a:txBody>
                  <a:tcPr/>
                </a:tc>
                <a:tc vMerge="1">
                  <a:txBody>
                    <a:bodyPr/>
                    <a:lstStyle/>
                    <a:p>
                      <a:endParaRPr lang="en-GB"/>
                    </a:p>
                  </a:txBody>
                  <a:tcPr/>
                </a:tc>
                <a:tc>
                  <a:txBody>
                    <a:bodyPr/>
                    <a:lstStyle/>
                    <a:p>
                      <a:pPr marL="0" lvl="0" indent="0" algn="ctr">
                        <a:buFont typeface="Arial" panose="020B0604020202020204" pitchFamily="34" charset="0"/>
                        <a:buNone/>
                      </a:pPr>
                      <a:r>
                        <a:rPr lang="en-US" sz="1800" b="1" dirty="0" smtClean="0">
                          <a:solidFill>
                            <a:schemeClr val="bg1"/>
                          </a:solidFill>
                          <a:latin typeface="Century Gothic" panose="020B0502020202020204" pitchFamily="34" charset="0"/>
                        </a:rPr>
                        <a:t>Investigate</a:t>
                      </a:r>
                      <a:endParaRPr lang="en-GB" sz="1800" b="1" dirty="0">
                        <a:solidFill>
                          <a:schemeClr val="bg1"/>
                        </a:solidFill>
                        <a:latin typeface="Century Gothic" panose="020B0502020202020204" pitchFamily="34" charset="0"/>
                      </a:endParaRPr>
                    </a:p>
                  </a:txBody>
                  <a:tcPr marL="91436" marR="91436" marT="45725" marB="45725">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vMerge="1">
                  <a:txBody>
                    <a:bodyPr/>
                    <a:lstStyle/>
                    <a:p>
                      <a:endParaRPr lang="en-GB"/>
                    </a:p>
                  </a:txBody>
                  <a:tcPr/>
                </a:tc>
                <a:extLst>
                  <a:ext uri="{0D108BD9-81ED-4DB2-BD59-A6C34878D82A}">
                    <a16:rowId xmlns:a16="http://schemas.microsoft.com/office/drawing/2014/main" val="4216597018"/>
                  </a:ext>
                </a:extLst>
              </a:tr>
              <a:tr h="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rgbClr val="7FC184"/>
                          </a:solidFill>
                          <a:latin typeface="Century Gothic" panose="020B0502020202020204" pitchFamily="34" charset="0"/>
                        </a:rPr>
                        <a:t>life cycle</a:t>
                      </a:r>
                    </a:p>
                    <a:p>
                      <a:endParaRPr lang="en-GB" sz="1400" b="1" dirty="0">
                        <a:solidFill>
                          <a:srgbClr val="7FC184"/>
                        </a:solidFill>
                        <a:latin typeface="Century Gothic" panose="020B0502020202020204" pitchFamily="34" charset="0"/>
                      </a:endParaRPr>
                    </a:p>
                  </a:txBody>
                  <a:tcPr marL="91436" marR="91436"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r>
                        <a:rPr lang="en-US" sz="900" b="0" dirty="0" smtClean="0">
                          <a:solidFill>
                            <a:schemeClr val="tx1"/>
                          </a:solidFill>
                          <a:latin typeface="Century Gothic" panose="020B0502020202020204" pitchFamily="34" charset="0"/>
                        </a:rPr>
                        <a:t>The series of changes that an animal or plant passes through from the beginning of its life until its death </a:t>
                      </a:r>
                      <a:endParaRPr lang="en-GB" sz="900" b="0" dirty="0">
                        <a:solidFill>
                          <a:schemeClr val="tx1"/>
                        </a:solidFill>
                        <a:latin typeface="Century Gothic" panose="020B0502020202020204" pitchFamily="34" charset="0"/>
                      </a:endParaRPr>
                    </a:p>
                  </a:txBody>
                  <a:tcPr marL="91436" marR="91436"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4">
                  <a:txBody>
                    <a:bodyPr/>
                    <a:lstStyle/>
                    <a:p>
                      <a:pPr marL="171450" lvl="0" indent="-171450" algn="l">
                        <a:buFont typeface="Arial" panose="020B0604020202020204" pitchFamily="34" charset="0"/>
                        <a:buChar char="•"/>
                      </a:pPr>
                      <a:r>
                        <a:rPr lang="en-US" sz="1000" b="0" dirty="0" smtClean="0">
                          <a:solidFill>
                            <a:schemeClr val="tx1"/>
                          </a:solidFill>
                          <a:latin typeface="Century Gothic" pitchFamily="34"/>
                        </a:rPr>
                        <a:t>Match animals to their offspring </a:t>
                      </a:r>
                    </a:p>
                    <a:p>
                      <a:pPr marL="171450" lvl="0" indent="-171450" algn="l">
                        <a:buFont typeface="Arial" panose="020B0604020202020204" pitchFamily="34" charset="0"/>
                        <a:buChar char="•"/>
                      </a:pPr>
                      <a:r>
                        <a:rPr lang="en-US" sz="1000" b="0" dirty="0" smtClean="0">
                          <a:solidFill>
                            <a:schemeClr val="tx1"/>
                          </a:solidFill>
                          <a:latin typeface="Century Gothic" pitchFamily="34"/>
                        </a:rPr>
                        <a:t>Compare and contrast offspring to their parents. Compare the heights/hand spans of people at different stages of their lives. </a:t>
                      </a:r>
                    </a:p>
                    <a:p>
                      <a:pPr marL="171450" lvl="0" indent="-171450" algn="l">
                        <a:buFont typeface="Arial" panose="020B0604020202020204" pitchFamily="34" charset="0"/>
                        <a:buChar char="•"/>
                      </a:pPr>
                      <a:r>
                        <a:rPr lang="en-US" sz="1000" b="0" dirty="0" smtClean="0">
                          <a:solidFill>
                            <a:schemeClr val="tx1"/>
                          </a:solidFill>
                          <a:latin typeface="Century Gothic" pitchFamily="34"/>
                        </a:rPr>
                        <a:t>Order the stages in human life.</a:t>
                      </a:r>
                      <a:endParaRPr lang="en-US" sz="1000" b="0" dirty="0" smtClean="0">
                        <a:solidFill>
                          <a:schemeClr val="bg1"/>
                        </a:solidFill>
                        <a:latin typeface="Century Gothic" pitchFamily="34"/>
                      </a:endParaRPr>
                    </a:p>
                    <a:p>
                      <a:pPr marL="171450" lvl="0" indent="-171450" algn="l">
                        <a:buFont typeface="Arial" panose="020B0604020202020204" pitchFamily="34" charset="0"/>
                        <a:buChar char="•"/>
                      </a:pPr>
                      <a:r>
                        <a:rPr lang="en-US" sz="1000" b="0" dirty="0" smtClean="0">
                          <a:solidFill>
                            <a:schemeClr val="tx1"/>
                          </a:solidFill>
                          <a:latin typeface="Century Gothic" pitchFamily="34"/>
                        </a:rPr>
                        <a:t>Participate in a series of exercises and investigate how each exercise: </a:t>
                      </a:r>
                    </a:p>
                    <a:p>
                      <a:pPr marL="0" lvl="0" indent="0" algn="l">
                        <a:buFont typeface="Arial" panose="020B0604020202020204" pitchFamily="34" charset="0"/>
                        <a:buNone/>
                      </a:pPr>
                      <a:r>
                        <a:rPr lang="en-US" sz="1000" b="0" dirty="0" smtClean="0">
                          <a:solidFill>
                            <a:schemeClr val="tx1"/>
                          </a:solidFill>
                          <a:latin typeface="Century Gothic" pitchFamily="34"/>
                        </a:rPr>
                        <a:t>               makes your body feel </a:t>
                      </a:r>
                    </a:p>
                    <a:p>
                      <a:pPr marL="0" lvl="0" indent="0" algn="l">
                        <a:buFont typeface="Arial" panose="020B0604020202020204" pitchFamily="34" charset="0"/>
                        <a:buNone/>
                      </a:pPr>
                      <a:r>
                        <a:rPr lang="en-US" sz="1000" b="0" dirty="0" smtClean="0">
                          <a:solidFill>
                            <a:schemeClr val="tx1"/>
                          </a:solidFill>
                          <a:latin typeface="Century Gothic" pitchFamily="34"/>
                        </a:rPr>
                        <a:t>               affects your breathing</a:t>
                      </a:r>
                    </a:p>
                    <a:p>
                      <a:pPr marL="0" lvl="0" indent="0" algn="l">
                        <a:buFont typeface="Arial" panose="020B0604020202020204" pitchFamily="34" charset="0"/>
                        <a:buNone/>
                      </a:pPr>
                      <a:r>
                        <a:rPr lang="en-US" sz="1000" b="0" baseline="0" dirty="0" smtClean="0">
                          <a:solidFill>
                            <a:schemeClr val="tx1"/>
                          </a:solidFill>
                          <a:latin typeface="Century Gothic" pitchFamily="34"/>
                        </a:rPr>
                        <a:t>              </a:t>
                      </a:r>
                      <a:r>
                        <a:rPr lang="en-US" sz="1000" b="0" dirty="0" smtClean="0">
                          <a:solidFill>
                            <a:schemeClr val="tx1"/>
                          </a:solidFill>
                          <a:latin typeface="Century Gothic" pitchFamily="34"/>
                        </a:rPr>
                        <a:t> uses each of your muscles</a:t>
                      </a:r>
                      <a:endParaRPr lang="en-GB" sz="1300" b="1" dirty="0">
                        <a:solidFill>
                          <a:schemeClr val="bg1"/>
                        </a:solidFill>
                        <a:latin typeface="Century Gothic" pitchFamily="34"/>
                      </a:endParaRPr>
                    </a:p>
                  </a:txBody>
                  <a:tcPr marL="91436" marR="91436" marT="45725" marB="45725">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0" indent="0">
                        <a:buFont typeface="Wingdings" panose="05000000000000000000" pitchFamily="2" charset="2"/>
                        <a:buNone/>
                      </a:pPr>
                      <a:endParaRPr lang="en-GB" sz="900" b="0" dirty="0">
                        <a:solidFill>
                          <a:schemeClr val="tx1"/>
                        </a:solidFill>
                        <a:latin typeface="Century Gothic" panose="020B0502020202020204" pitchFamily="34" charset="0"/>
                      </a:endParaRPr>
                    </a:p>
                  </a:txBody>
                  <a:tcPr marL="91436" marR="91436"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2742662690"/>
                  </a:ext>
                </a:extLst>
              </a:tr>
              <a:tr h="436903">
                <a:tc vMerge="1">
                  <a:txBody>
                    <a:bodyPr/>
                    <a:lstStyle/>
                    <a:p>
                      <a:endParaRPr lang="en-GB"/>
                    </a:p>
                  </a:txBody>
                  <a:tcPr/>
                </a:tc>
                <a:tc vMerge="1">
                  <a:txBody>
                    <a:bodyPr/>
                    <a:lstStyle/>
                    <a:p>
                      <a:endParaRPr lang="en-GB"/>
                    </a:p>
                  </a:txBody>
                  <a:tcPr/>
                </a:tc>
                <a:tc vMerge="1">
                  <a:txBody>
                    <a:bodyPr/>
                    <a:lstStyle/>
                    <a:p>
                      <a:endParaRPr lang="en-GB"/>
                    </a:p>
                  </a:txBody>
                  <a:tcPr/>
                </a:tc>
                <a:tc rowSpan="3">
                  <a:txBody>
                    <a:bodyPr/>
                    <a:lstStyle/>
                    <a:p>
                      <a:r>
                        <a:rPr lang="en-US" sz="900" b="1" u="sng" dirty="0" smtClean="0">
                          <a:latin typeface="Century Gothic" panose="020B0502020202020204" pitchFamily="34" charset="0"/>
                        </a:rPr>
                        <a:t>What do humans need to be healthy? </a:t>
                      </a:r>
                    </a:p>
                    <a:p>
                      <a:r>
                        <a:rPr lang="en-US" sz="900" dirty="0" smtClean="0">
                          <a:latin typeface="Century Gothic" panose="020B0502020202020204" pitchFamily="34" charset="0"/>
                        </a:rPr>
                        <a:t>To keep healthy, humans need</a:t>
                      </a:r>
                      <a:r>
                        <a:rPr lang="en-US" sz="900" baseline="0" dirty="0" smtClean="0">
                          <a:latin typeface="Century Gothic" panose="020B0502020202020204" pitchFamily="34" charset="0"/>
                        </a:rPr>
                        <a:t> to:</a:t>
                      </a:r>
                    </a:p>
                    <a:p>
                      <a:r>
                        <a:rPr lang="en-US" sz="900" dirty="0" smtClean="0">
                          <a:latin typeface="Century Gothic" panose="020B0502020202020204" pitchFamily="34" charset="0"/>
                        </a:rPr>
                        <a:t> eat a balanced diet and healthy food (which includes eating 5 fruit</a:t>
                      </a:r>
                      <a:r>
                        <a:rPr lang="en-US" sz="900" baseline="0" dirty="0" smtClean="0">
                          <a:latin typeface="Century Gothic" panose="020B0502020202020204" pitchFamily="34" charset="0"/>
                        </a:rPr>
                        <a:t> and vegetables every day).</a:t>
                      </a:r>
                      <a:endParaRPr lang="en-US" sz="900" dirty="0" smtClean="0">
                        <a:latin typeface="Century Gothic" panose="020B0502020202020204" pitchFamily="34" charset="0"/>
                      </a:endParaRPr>
                    </a:p>
                    <a:p>
                      <a:r>
                        <a:rPr lang="en-US" sz="900" dirty="0" smtClean="0">
                          <a:latin typeface="Century Gothic" panose="020B0502020202020204" pitchFamily="34" charset="0"/>
                        </a:rPr>
                        <a:t> do some exercise to keep their muscles and bones healthy (</a:t>
                      </a:r>
                      <a:r>
                        <a:rPr lang="en-GB" sz="900" b="0" i="0" u="none" strike="noStrike" kern="1200" dirty="0" smtClean="0">
                          <a:solidFill>
                            <a:schemeClr val="tx1"/>
                          </a:solidFill>
                          <a:effectLst/>
                          <a:latin typeface="Century Gothic" panose="020B0502020202020204" pitchFamily="34" charset="0"/>
                          <a:ea typeface="+mn-ea"/>
                          <a:cs typeface="+mn-cs"/>
                        </a:rPr>
                        <a:t>It’s important to have 30-60 minutes of exercise every day. This can include running around and playing games with friends.)</a:t>
                      </a:r>
                      <a:endParaRPr lang="en-US" sz="900" dirty="0" smtClean="0">
                        <a:latin typeface="Century Gothic" panose="020B0502020202020204" pitchFamily="34" charset="0"/>
                      </a:endParaRPr>
                    </a:p>
                    <a:p>
                      <a:r>
                        <a:rPr lang="en-US" sz="900" dirty="0" smtClean="0">
                          <a:latin typeface="Century Gothic" panose="020B0502020202020204" pitchFamily="34" charset="0"/>
                        </a:rPr>
                        <a:t> to take medicines that are given by doctors and nurses when feeling poorly  to keep good hygiene by washing regularly, having clean clothes, brushing teeth and hair. </a:t>
                      </a:r>
                    </a:p>
                    <a:p>
                      <a:endParaRPr lang="en-US" sz="900" dirty="0" smtClean="0">
                        <a:latin typeface="Century Gothic" panose="020B0502020202020204" pitchFamily="34" charset="0"/>
                      </a:endParaRPr>
                    </a:p>
                    <a:p>
                      <a:endParaRPr lang="en-US" sz="900" dirty="0" smtClean="0">
                        <a:latin typeface="Century Gothic" panose="020B0502020202020204" pitchFamily="34" charset="0"/>
                      </a:endParaRPr>
                    </a:p>
                    <a:p>
                      <a:endParaRPr lang="en-GB" sz="900" dirty="0">
                        <a:latin typeface="Century Gothic" panose="020B0502020202020204" pitchFamily="34" charset="0"/>
                      </a:endParaRPr>
                    </a:p>
                  </a:txBody>
                  <a:tcPr marL="91436" marR="91436"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3863223896"/>
                  </a:ext>
                </a:extLst>
              </a:tr>
              <a:tr h="553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rgbClr val="7FC184"/>
                          </a:solidFill>
                          <a:latin typeface="Century Gothic" panose="020B0502020202020204" pitchFamily="34" charset="0"/>
                        </a:rPr>
                        <a:t>hygiene</a:t>
                      </a:r>
                    </a:p>
                    <a:p>
                      <a:endParaRPr lang="en-GB" sz="1400" b="1" dirty="0">
                        <a:solidFill>
                          <a:srgbClr val="7FC184"/>
                        </a:solidFill>
                        <a:latin typeface="Century Gothic" panose="020B0502020202020204" pitchFamily="34" charset="0"/>
                      </a:endParaRPr>
                    </a:p>
                  </a:txBody>
                  <a:tcPr marL="91436" marR="91436"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900" b="0" smtClean="0">
                          <a:solidFill>
                            <a:schemeClr val="tx1"/>
                          </a:solidFill>
                          <a:latin typeface="Century Gothic" panose="020B0502020202020204" pitchFamily="34" charset="0"/>
                        </a:rPr>
                        <a:t>Keeping </a:t>
                      </a:r>
                      <a:r>
                        <a:rPr lang="en-US" sz="900" b="0" dirty="0" smtClean="0">
                          <a:solidFill>
                            <a:schemeClr val="tx1"/>
                          </a:solidFill>
                          <a:latin typeface="Century Gothic" panose="020B0502020202020204" pitchFamily="34" charset="0"/>
                        </a:rPr>
                        <a:t>yourself and your surroundings clean, especially in order to prevent illness or the spread of diseases </a:t>
                      </a:r>
                      <a:endParaRPr lang="en-GB" sz="900" b="0" dirty="0">
                        <a:solidFill>
                          <a:schemeClr val="tx1"/>
                        </a:solidFill>
                        <a:latin typeface="Century Gothic" panose="020B0502020202020204" pitchFamily="34" charset="0"/>
                      </a:endParaRPr>
                    </a:p>
                  </a:txBody>
                  <a:tcPr marL="91436" marR="91436"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sz="900" dirty="0">
                        <a:latin typeface="Century Gothic" panose="020B0502020202020204" pitchFamily="34" charset="0"/>
                      </a:endParaRPr>
                    </a:p>
                  </a:txBody>
                  <a:tcPr marL="91436" marR="91436"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877927819"/>
                  </a:ext>
                </a:extLst>
              </a:tr>
              <a:tr h="1645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rgbClr val="7FC184"/>
                          </a:solidFill>
                          <a:latin typeface="Century Gothic" panose="020B0502020202020204" pitchFamily="34" charset="0"/>
                        </a:rPr>
                        <a:t>nutrition</a:t>
                      </a:r>
                    </a:p>
                    <a:p>
                      <a:endParaRPr lang="en-GB" sz="1400" b="1" dirty="0">
                        <a:solidFill>
                          <a:srgbClr val="7FC184"/>
                        </a:solidFill>
                        <a:latin typeface="Century Gothic" panose="020B0502020202020204" pitchFamily="34" charset="0"/>
                      </a:endParaRPr>
                    </a:p>
                  </a:txBody>
                  <a:tcPr marL="91436" marR="91436"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000" b="0" i="0" u="none" strike="noStrike" kern="1200" dirty="0" smtClean="0">
                          <a:solidFill>
                            <a:srgbClr val="000000"/>
                          </a:solidFill>
                          <a:effectLst/>
                          <a:latin typeface="Century Gothic" panose="020B0502020202020204" pitchFamily="34" charset="0"/>
                          <a:ea typeface="+mn-ea"/>
                          <a:cs typeface="+mn-cs"/>
                        </a:rPr>
                        <a:t>Food provides essential substances</a:t>
                      </a:r>
                      <a:r>
                        <a:rPr lang="en-US" sz="1000" b="0" i="0" u="none" strike="noStrike" kern="1200" baseline="0" dirty="0" smtClean="0">
                          <a:solidFill>
                            <a:srgbClr val="000000"/>
                          </a:solidFill>
                          <a:effectLst/>
                          <a:latin typeface="Century Gothic" panose="020B0502020202020204" pitchFamily="34" charset="0"/>
                          <a:ea typeface="+mn-ea"/>
                          <a:cs typeface="+mn-cs"/>
                        </a:rPr>
                        <a:t> c</a:t>
                      </a:r>
                      <a:r>
                        <a:rPr lang="en-US" sz="1000" b="0" i="0" u="none" strike="noStrike" kern="1200" dirty="0" smtClean="0">
                          <a:solidFill>
                            <a:srgbClr val="000000"/>
                          </a:solidFill>
                          <a:effectLst/>
                          <a:latin typeface="Century Gothic" panose="020B0502020202020204" pitchFamily="34" charset="0"/>
                          <a:ea typeface="+mn-ea"/>
                          <a:cs typeface="+mn-cs"/>
                        </a:rPr>
                        <a:t>alled nutrients.</a:t>
                      </a:r>
                      <a:r>
                        <a:rPr lang="en-US" sz="1800" b="0" i="0" u="none" strike="noStrike" kern="1200" dirty="0" smtClean="0">
                          <a:solidFill>
                            <a:srgbClr val="000000"/>
                          </a:solidFill>
                          <a:effectLst/>
                          <a:latin typeface="+mn-lt"/>
                          <a:ea typeface="+mn-ea"/>
                          <a:cs typeface="+mn-cs"/>
                        </a:rPr>
                        <a:t> </a:t>
                      </a:r>
                      <a:r>
                        <a:rPr lang="en-US" sz="1000" b="0" i="0" u="none" strike="noStrike" kern="1200" dirty="0" smtClean="0">
                          <a:solidFill>
                            <a:srgbClr val="000000"/>
                          </a:solidFill>
                          <a:effectLst/>
                          <a:latin typeface="Century Gothic" panose="020B0502020202020204" pitchFamily="34" charset="0"/>
                          <a:ea typeface="+mn-ea"/>
                          <a:cs typeface="+mn-cs"/>
                        </a:rPr>
                        <a:t>Nutrition includes all the stuff that's in your food, such as vitamins, protein, fat, and more. It's important to eat a variety of foods, including fruits, vegetables, dairy products, and grains, so you have what you need to grow and be healthy.</a:t>
                      </a:r>
                      <a:endParaRPr lang="en-GB" sz="100" b="0" dirty="0">
                        <a:solidFill>
                          <a:schemeClr val="tx1"/>
                        </a:solidFill>
                        <a:latin typeface="Century Gothic" panose="020B0502020202020204" pitchFamily="34" charset="0"/>
                      </a:endParaRPr>
                    </a:p>
                  </a:txBody>
                  <a:tcPr marL="91436" marR="91436"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dirty="0"/>
                    </a:p>
                  </a:txBody>
                  <a:tcPr marT="45728" marB="45728">
                    <a:solidFill>
                      <a:schemeClr val="accent6">
                        <a:lumMod val="40000"/>
                        <a:lumOff val="60000"/>
                      </a:schemeClr>
                    </a:solidFill>
                  </a:tcPr>
                </a:tc>
                <a:extLst>
                  <a:ext uri="{0D108BD9-81ED-4DB2-BD59-A6C34878D82A}">
                    <a16:rowId xmlns:a16="http://schemas.microsoft.com/office/drawing/2014/main" val="10010"/>
                  </a:ext>
                </a:extLst>
              </a:tr>
            </a:tbl>
          </a:graphicData>
        </a:graphic>
      </p:graphicFrame>
      <p:pic>
        <p:nvPicPr>
          <p:cNvPr id="1234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93450" y="5831410"/>
            <a:ext cx="1166628" cy="97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a:srcRect l="32801" t="47902" r="52164" b="26986"/>
          <a:stretch/>
        </p:blipFill>
        <p:spPr>
          <a:xfrm>
            <a:off x="6766137" y="2176859"/>
            <a:ext cx="1643563" cy="1202830"/>
          </a:xfrm>
          <a:prstGeom prst="rect">
            <a:avLst/>
          </a:prstGeom>
        </p:spPr>
      </p:pic>
      <p:pic>
        <p:nvPicPr>
          <p:cNvPr id="4" name="Picture 3"/>
          <p:cNvPicPr>
            <a:picLocks noChangeAspect="1"/>
          </p:cNvPicPr>
          <p:nvPr/>
        </p:nvPicPr>
        <p:blipFill>
          <a:blip r:embed="rId4"/>
          <a:stretch>
            <a:fillRect/>
          </a:stretch>
        </p:blipFill>
        <p:spPr>
          <a:xfrm>
            <a:off x="4169539" y="2562852"/>
            <a:ext cx="2258970" cy="942750"/>
          </a:xfrm>
          <a:prstGeom prst="rect">
            <a:avLst/>
          </a:prstGeom>
        </p:spPr>
      </p:pic>
      <p:pic>
        <p:nvPicPr>
          <p:cNvPr id="6" name="Picture 5"/>
          <p:cNvPicPr>
            <a:picLocks noChangeAspect="1"/>
          </p:cNvPicPr>
          <p:nvPr/>
        </p:nvPicPr>
        <p:blipFill>
          <a:blip r:embed="rId5"/>
          <a:stretch>
            <a:fillRect/>
          </a:stretch>
        </p:blipFill>
        <p:spPr>
          <a:xfrm>
            <a:off x="5417126" y="5800515"/>
            <a:ext cx="1120151" cy="1004972"/>
          </a:xfrm>
          <a:prstGeom prst="rect">
            <a:avLst/>
          </a:prstGeom>
        </p:spPr>
      </p:pic>
    </p:spTree>
    <p:extLst>
      <p:ext uri="{BB962C8B-B14F-4D97-AF65-F5344CB8AC3E}">
        <p14:creationId xmlns:p14="http://schemas.microsoft.com/office/powerpoint/2010/main" val="157283779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noGrp="1" noChangeArrowheads="1"/>
          </p:cNvSpPr>
          <p:nvPr>
            <p:ph type="title"/>
          </p:nvPr>
        </p:nvSpPr>
        <p:spPr>
          <a:xfrm>
            <a:off x="125415" y="157165"/>
            <a:ext cx="8867775" cy="492125"/>
          </a:xfrm>
        </p:spPr>
        <p:txBody>
          <a:bodyPr anchorCtr="1"/>
          <a:lstStyle/>
          <a:p>
            <a:pPr eaLnBrk="1" hangingPunct="1"/>
            <a:r>
              <a:rPr lang="en-GB" altLang="en-US" sz="1800" b="1" dirty="0">
                <a:solidFill>
                  <a:srgbClr val="7FC184"/>
                </a:solidFill>
                <a:latin typeface="Century Gothic" panose="020B0502020202020204" pitchFamily="34" charset="0"/>
              </a:rPr>
              <a:t>Year 2: Materials Knowledge </a:t>
            </a:r>
            <a:r>
              <a:rPr lang="en-GB" altLang="en-US" sz="1800" b="1" dirty="0" smtClean="0">
                <a:solidFill>
                  <a:srgbClr val="7FC184"/>
                </a:solidFill>
                <a:latin typeface="Century Gothic" panose="020B0502020202020204" pitchFamily="34" charset="0"/>
              </a:rPr>
              <a:t>Mat:  How useful are materials?</a:t>
            </a:r>
            <a:endParaRPr lang="en-GB" altLang="en-US" sz="1800" b="1" dirty="0">
              <a:solidFill>
                <a:srgbClr val="7FC184"/>
              </a:solidFill>
              <a:latin typeface="Century Gothic" panose="020B0502020202020204" pitchFamily="34" charset="0"/>
            </a:endParaRPr>
          </a:p>
        </p:txBody>
      </p:sp>
      <p:graphicFrame>
        <p:nvGraphicFramePr>
          <p:cNvPr id="3" name="Content Placeholder 3">
            <a:extLst/>
          </p:cNvPr>
          <p:cNvGraphicFramePr>
            <a:graphicFrameLocks noGrp="1"/>
          </p:cNvGraphicFramePr>
          <p:nvPr>
            <p:ph idx="1"/>
            <p:extLst/>
          </p:nvPr>
        </p:nvGraphicFramePr>
        <p:xfrm>
          <a:off x="125416" y="649290"/>
          <a:ext cx="8867774" cy="6162642"/>
        </p:xfrm>
        <a:graphic>
          <a:graphicData uri="http://schemas.openxmlformats.org/drawingml/2006/table">
            <a:tbl>
              <a:tblPr firstRow="1" bandRow="1">
                <a:effectLst/>
                <a:tableStyleId>{5C22544A-7EE6-4342-B048-85BDC9FD1C3A}</a:tableStyleId>
              </a:tblPr>
              <a:tblGrid>
                <a:gridCol w="1271587">
                  <a:extLst>
                    <a:ext uri="{9D8B030D-6E8A-4147-A177-3AD203B41FA5}">
                      <a16:colId xmlns:a16="http://schemas.microsoft.com/office/drawing/2014/main" val="20000"/>
                    </a:ext>
                  </a:extLst>
                </a:gridCol>
                <a:gridCol w="2185989">
                  <a:extLst>
                    <a:ext uri="{9D8B030D-6E8A-4147-A177-3AD203B41FA5}">
                      <a16:colId xmlns:a16="http://schemas.microsoft.com/office/drawing/2014/main" val="20001"/>
                    </a:ext>
                  </a:extLst>
                </a:gridCol>
                <a:gridCol w="2551829">
                  <a:extLst>
                    <a:ext uri="{9D8B030D-6E8A-4147-A177-3AD203B41FA5}">
                      <a16:colId xmlns:a16="http://schemas.microsoft.com/office/drawing/2014/main" val="20002"/>
                    </a:ext>
                  </a:extLst>
                </a:gridCol>
                <a:gridCol w="2858369">
                  <a:extLst>
                    <a:ext uri="{9D8B030D-6E8A-4147-A177-3AD203B41FA5}">
                      <a16:colId xmlns:a16="http://schemas.microsoft.com/office/drawing/2014/main" val="20003"/>
                    </a:ext>
                  </a:extLst>
                </a:gridCol>
              </a:tblGrid>
              <a:tr h="425243">
                <a:tc gridSpan="2">
                  <a:txBody>
                    <a:bodyPr/>
                    <a:lstStyle/>
                    <a:p>
                      <a:pPr lvl="0" algn="ctr"/>
                      <a:r>
                        <a:rPr lang="en-GB" sz="1800" dirty="0">
                          <a:solidFill>
                            <a:schemeClr val="bg1"/>
                          </a:solidFill>
                          <a:latin typeface="Century Gothic" pitchFamily="34"/>
                        </a:rPr>
                        <a:t>Subject Specific Vocabulary</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bg1"/>
                          </a:solidFill>
                          <a:latin typeface="Century Gothic" pitchFamily="34"/>
                        </a:rPr>
                        <a:t>Prior Knowledge</a:t>
                      </a:r>
                      <a:endParaRPr lang="en-GB" sz="1800" b="1" dirty="0">
                        <a:solidFill>
                          <a:schemeClr val="bg1"/>
                        </a:solidFill>
                        <a:latin typeface="Century Gothic" pitchFamily="34"/>
                      </a:endParaRPr>
                    </a:p>
                  </a:txBody>
                  <a:tcPr marT="45735" marB="45735">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rowSpan="2">
                  <a:txBody>
                    <a:bodyPr/>
                    <a:lstStyle/>
                    <a:p>
                      <a:pPr lvl="0" algn="ctr"/>
                      <a:r>
                        <a:rPr lang="en-GB" sz="1800" dirty="0">
                          <a:solidFill>
                            <a:srgbClr val="7FC184"/>
                          </a:solidFill>
                          <a:latin typeface="Century Gothic" pitchFamily="34"/>
                        </a:rPr>
                        <a:t>Sticky Knowledge about materials</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0"/>
                  </a:ext>
                </a:extLst>
              </a:tr>
              <a:tr h="295069">
                <a:tc rowSpan="2">
                  <a:txBody>
                    <a:bodyPr/>
                    <a:lstStyle/>
                    <a:p>
                      <a:pPr lvl="0"/>
                      <a:r>
                        <a:rPr lang="en-GB" sz="1400" b="1" dirty="0">
                          <a:solidFill>
                            <a:srgbClr val="7FC184"/>
                          </a:solidFill>
                          <a:latin typeface="Century Gothic" pitchFamily="34"/>
                        </a:rPr>
                        <a:t>metal</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GB" sz="900" b="0" i="0" u="none" strike="noStrike" kern="1200" dirty="0">
                          <a:solidFill>
                            <a:schemeClr val="tx1"/>
                          </a:solidFill>
                          <a:effectLst/>
                          <a:latin typeface="Century Gothic" panose="020B0502020202020204" pitchFamily="34" charset="0"/>
                          <a:ea typeface="+mn-ea"/>
                          <a:cs typeface="+mn-cs"/>
                        </a:rPr>
                        <a:t>When heated, metals can be shaped into anything from a tiny paperclip to a huge aircraft. </a:t>
                      </a:r>
                      <a:endParaRPr lang="en-GB" sz="900" b="0" dirty="0">
                        <a:solidFill>
                          <a:schemeClr val="tx1"/>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7">
                  <a:txBody>
                    <a:bodyPr/>
                    <a:lstStyle/>
                    <a:p>
                      <a:pPr marL="171450" lvl="0" indent="-171450" algn="ctr">
                        <a:buFont typeface="Arial" panose="020B0604020202020204" pitchFamily="34" charset="0"/>
                        <a:buChar char="•"/>
                      </a:pPr>
                      <a:r>
                        <a:rPr lang="en-US" sz="1200" dirty="0" smtClean="0">
                          <a:solidFill>
                            <a:schemeClr val="tx1"/>
                          </a:solidFill>
                          <a:latin typeface="Century Gothic" panose="020B0502020202020204" pitchFamily="34" charset="0"/>
                        </a:rPr>
                        <a:t> </a:t>
                      </a:r>
                      <a:r>
                        <a:rPr lang="en-US" sz="1050" dirty="0" smtClean="0">
                          <a:solidFill>
                            <a:schemeClr val="tx1"/>
                          </a:solidFill>
                          <a:latin typeface="Century Gothic" panose="020B0502020202020204" pitchFamily="34" charset="0"/>
                        </a:rPr>
                        <a:t>Objects are things that you can touch or see. </a:t>
                      </a:r>
                    </a:p>
                    <a:p>
                      <a:pPr marL="171450" lvl="0" indent="-171450" algn="ctr">
                        <a:buFont typeface="Arial" panose="020B0604020202020204" pitchFamily="34" charset="0"/>
                        <a:buChar char="•"/>
                      </a:pPr>
                      <a:r>
                        <a:rPr lang="en-US" sz="1050" dirty="0" smtClean="0">
                          <a:solidFill>
                            <a:schemeClr val="tx1"/>
                          </a:solidFill>
                          <a:latin typeface="Century Gothic" panose="020B0502020202020204" pitchFamily="34" charset="0"/>
                        </a:rPr>
                        <a:t>Objects are made from materials. </a:t>
                      </a:r>
                    </a:p>
                    <a:p>
                      <a:pPr marL="171450" lvl="0" indent="-171450" algn="ctr">
                        <a:buFont typeface="Arial" panose="020B0604020202020204" pitchFamily="34" charset="0"/>
                        <a:buChar char="•"/>
                      </a:pPr>
                      <a:r>
                        <a:rPr lang="en-US" sz="1050" dirty="0" smtClean="0">
                          <a:solidFill>
                            <a:schemeClr val="tx1"/>
                          </a:solidFill>
                          <a:latin typeface="Century Gothic" panose="020B0502020202020204" pitchFamily="34" charset="0"/>
                        </a:rPr>
                        <a:t>Some materials that objects are made from (e.g. glass, wood, plastic) </a:t>
                      </a:r>
                    </a:p>
                    <a:p>
                      <a:pPr marL="171450" lvl="0" indent="-171450" algn="ctr">
                        <a:buFont typeface="Arial" panose="020B0604020202020204" pitchFamily="34" charset="0"/>
                        <a:buChar char="•"/>
                      </a:pPr>
                      <a:r>
                        <a:rPr lang="en-US" sz="1050" dirty="0" smtClean="0">
                          <a:solidFill>
                            <a:schemeClr val="tx1"/>
                          </a:solidFill>
                          <a:latin typeface="Century Gothic" panose="020B0502020202020204" pitchFamily="34" charset="0"/>
                        </a:rPr>
                        <a:t>Some words to describe materials (e.g. shiny, soft, rough,</a:t>
                      </a:r>
                      <a:r>
                        <a:rPr lang="en-US" sz="1050" baseline="0" dirty="0" smtClean="0">
                          <a:solidFill>
                            <a:schemeClr val="tx1"/>
                          </a:solidFill>
                          <a:latin typeface="Century Gothic" panose="020B0502020202020204" pitchFamily="34" charset="0"/>
                        </a:rPr>
                        <a:t> </a:t>
                      </a:r>
                      <a:r>
                        <a:rPr lang="en-US" sz="1050" dirty="0" smtClean="0">
                          <a:solidFill>
                            <a:schemeClr val="tx1"/>
                          </a:solidFill>
                          <a:latin typeface="Century Gothic" panose="020B0502020202020204" pitchFamily="34" charset="0"/>
                        </a:rPr>
                        <a:t>absorbent)</a:t>
                      </a:r>
                    </a:p>
                    <a:p>
                      <a:pPr marL="171450" lvl="0" indent="-171450" algn="ctr">
                        <a:buFont typeface="Arial" panose="020B0604020202020204" pitchFamily="34" charset="0"/>
                        <a:buChar char="•"/>
                      </a:pPr>
                      <a:r>
                        <a:rPr lang="en-US" sz="1050" dirty="0" smtClean="0">
                          <a:solidFill>
                            <a:schemeClr val="tx1"/>
                          </a:solidFill>
                          <a:latin typeface="Century Gothic" panose="020B0502020202020204" pitchFamily="34" charset="0"/>
                        </a:rPr>
                        <a:t>Materials which are natural and which are man-made</a:t>
                      </a:r>
                      <a:r>
                        <a:rPr lang="en-US" sz="1200" dirty="0" smtClean="0">
                          <a:solidFill>
                            <a:schemeClr val="tx1"/>
                          </a:solidFill>
                          <a:latin typeface="Century Gothic" panose="020B0502020202020204" pitchFamily="34" charset="0"/>
                        </a:rPr>
                        <a:t>. </a:t>
                      </a:r>
                      <a:endParaRPr lang="en-GB" sz="1200" dirty="0">
                        <a:solidFill>
                          <a:schemeClr val="tx1"/>
                        </a:solidFill>
                        <a:latin typeface="Century Gothic" panose="020B0502020202020204" pitchFamily="34" charset="0"/>
                      </a:endParaRPr>
                    </a:p>
                    <a:p>
                      <a:pPr marL="0" lvl="0" indent="0" algn="l">
                        <a:buFont typeface="Arial" panose="020B0604020202020204" pitchFamily="34" charset="0"/>
                        <a:buNone/>
                      </a:pPr>
                      <a:endParaRPr lang="en-GB" sz="1200" b="1" dirty="0" smtClean="0">
                        <a:solidFill>
                          <a:schemeClr val="bg1"/>
                        </a:solidFill>
                        <a:latin typeface="Century Gothic" pitchFamily="34"/>
                      </a:endParaRPr>
                    </a:p>
                    <a:p>
                      <a:pPr marL="0" lvl="0" indent="0" algn="ctr">
                        <a:buFont typeface="Arial" panose="020B0604020202020204" pitchFamily="34" charset="0"/>
                        <a:buNone/>
                      </a:pPr>
                      <a:endParaRPr lang="en-GB" sz="1600" b="1" dirty="0" smtClean="0">
                        <a:solidFill>
                          <a:schemeClr val="bg1"/>
                        </a:solidFill>
                        <a:latin typeface="Century Gothic" pitchFamily="34"/>
                      </a:endParaRPr>
                    </a:p>
                  </a:txBody>
                  <a:tcPr marT="45735" marB="45735">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lvl="0" algn="ctr"/>
                      <a:endParaRPr lang="en-GB" sz="1400" b="1" dirty="0">
                        <a:solidFill>
                          <a:schemeClr val="accent6">
                            <a:lumMod val="75000"/>
                          </a:schemeClr>
                        </a:solidFill>
                        <a:latin typeface="Century Gothic" pitchFamily="34"/>
                      </a:endParaRPr>
                    </a:p>
                  </a:txBody>
                  <a:tcPr marT="45730" marB="45730">
                    <a:solidFill>
                      <a:schemeClr val="accent6">
                        <a:lumMod val="40000"/>
                        <a:lumOff val="60000"/>
                      </a:schemeClr>
                    </a:solidFill>
                  </a:tcPr>
                </a:tc>
                <a:extLst>
                  <a:ext uri="{0D108BD9-81ED-4DB2-BD59-A6C34878D82A}">
                    <a16:rowId xmlns:a16="http://schemas.microsoft.com/office/drawing/2014/main" val="10001"/>
                  </a:ext>
                </a:extLst>
              </a:tr>
              <a:tr h="250565">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171450" indent="-171450">
                        <a:buFont typeface="Wingdings" panose="05000000000000000000" pitchFamily="2" charset="2"/>
                        <a:buChar char="q"/>
                      </a:pPr>
                      <a:r>
                        <a:rPr lang="en-GB" sz="1100" b="0" i="0" u="none" strike="noStrike" kern="1200" dirty="0">
                          <a:solidFill>
                            <a:schemeClr val="tx1"/>
                          </a:solidFill>
                          <a:effectLst/>
                          <a:latin typeface="Century Gothic" panose="020B0502020202020204" pitchFamily="34" charset="0"/>
                          <a:ea typeface="+mn-ea"/>
                          <a:cs typeface="+mn-cs"/>
                        </a:rPr>
                        <a:t>Wood is used to make buildings and furniture and for making fires and heating.</a:t>
                      </a:r>
                      <a:endParaRPr lang="en-GB" sz="1100" b="0" dirty="0">
                        <a:solidFill>
                          <a:schemeClr val="tx1"/>
                        </a:solidFill>
                        <a:latin typeface="Century Gothic" panose="020B0502020202020204" pitchFamily="34" charset="0"/>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94262">
                <a:tc rowSpan="2">
                  <a:txBody>
                    <a:bodyPr/>
                    <a:lstStyle/>
                    <a:p>
                      <a:pPr lvl="0"/>
                      <a:r>
                        <a:rPr lang="en-GB" sz="1400" b="1" dirty="0">
                          <a:solidFill>
                            <a:srgbClr val="7FC184"/>
                          </a:solidFill>
                          <a:latin typeface="Century Gothic" pitchFamily="34"/>
                        </a:rPr>
                        <a:t>plastic</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GB" sz="900" b="0" i="0" u="none" strike="noStrike" kern="1200" dirty="0">
                          <a:solidFill>
                            <a:schemeClr val="tx1"/>
                          </a:solidFill>
                          <a:effectLst/>
                          <a:latin typeface="Century Gothic" panose="020B0502020202020204" pitchFamily="34" charset="0"/>
                          <a:ea typeface="+mn-ea"/>
                          <a:cs typeface="+mn-cs"/>
                        </a:rPr>
                        <a:t>Plastics are made from natural materials such as wood, coal and oil.</a:t>
                      </a:r>
                      <a:endParaRPr lang="en-GB" sz="900" b="0" dirty="0">
                        <a:solidFill>
                          <a:schemeClr val="tx1"/>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171450" indent="-171450">
                        <a:buFont typeface="Wingdings" panose="05000000000000000000" pitchFamily="2" charset="2"/>
                        <a:buChar char="q"/>
                      </a:pPr>
                      <a:endParaRPr lang="en-GB" sz="1100" b="1" dirty="0">
                        <a:solidFill>
                          <a:schemeClr val="tx1"/>
                        </a:solidFill>
                        <a:latin typeface="Century Gothic" panose="020B0502020202020204" pitchFamily="34" charset="0"/>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72792">
                <a:tc vMerge="1">
                  <a:txBody>
                    <a:bodyPr/>
                    <a:lstStyle/>
                    <a:p>
                      <a:endParaRPr lang="en-GB" sz="1400" b="1" dirty="0">
                        <a:solidFill>
                          <a:srgbClr val="7FC184"/>
                        </a:solidFill>
                        <a:latin typeface="Century Gothic" panose="020B0502020202020204" pitchFamily="34" charset="0"/>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chemeClr val="tx1"/>
                        </a:solidFill>
                        <a:latin typeface="Century Gothic" panose="020B0502020202020204" pitchFamily="34" charset="0"/>
                      </a:endParaRPr>
                    </a:p>
                  </a:txBody>
                  <a:tcPr/>
                </a:tc>
                <a:tc vMerge="1">
                  <a:txBody>
                    <a:bodyPr/>
                    <a:lstStyle/>
                    <a:p>
                      <a:endParaRPr lang="en-GB"/>
                    </a:p>
                  </a:txBody>
                  <a:tcPr/>
                </a:tc>
                <a:tc rowSpan="2">
                  <a:txBody>
                    <a:bodyPr/>
                    <a:lstStyle/>
                    <a:p>
                      <a:pPr marL="171450" indent="-171450">
                        <a:buFont typeface="Wingdings" panose="05000000000000000000" pitchFamily="2" charset="2"/>
                        <a:buChar char="q"/>
                      </a:pPr>
                      <a:r>
                        <a:rPr lang="en-GB" sz="1100" b="0" i="0" u="none" strike="noStrike" kern="1200" dirty="0">
                          <a:solidFill>
                            <a:schemeClr val="tx1"/>
                          </a:solidFill>
                          <a:effectLst/>
                          <a:latin typeface="Century Gothic" panose="020B0502020202020204" pitchFamily="34" charset="0"/>
                          <a:ea typeface="+mn-ea"/>
                          <a:cs typeface="+mn-cs"/>
                        </a:rPr>
                        <a:t>Most of the paper or cardboard we use came from trees.</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93922">
                <a:tc rowSpan="2">
                  <a:txBody>
                    <a:bodyPr/>
                    <a:lstStyle/>
                    <a:p>
                      <a:r>
                        <a:rPr lang="en-US" sz="1400" b="1" dirty="0" smtClean="0">
                          <a:solidFill>
                            <a:srgbClr val="7FC184"/>
                          </a:solidFill>
                          <a:latin typeface="Century Gothic" panose="020B0502020202020204" pitchFamily="34" charset="0"/>
                        </a:rPr>
                        <a:t>Suitable</a:t>
                      </a:r>
                      <a:r>
                        <a:rPr lang="en-US" sz="1400" b="1" baseline="0" dirty="0" smtClean="0">
                          <a:solidFill>
                            <a:srgbClr val="7FC184"/>
                          </a:solidFill>
                          <a:latin typeface="Century Gothic" panose="020B0502020202020204" pitchFamily="34" charset="0"/>
                        </a:rPr>
                        <a:t> </a:t>
                      </a:r>
                      <a:endParaRPr lang="en-GB" sz="1400" b="1" dirty="0">
                        <a:solidFill>
                          <a:srgbClr val="7FC184"/>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latin typeface="Century Gothic" panose="020B0502020202020204" pitchFamily="34" charset="0"/>
                        </a:rPr>
                        <a:t>Something that</a:t>
                      </a:r>
                      <a:r>
                        <a:rPr lang="en-US" sz="900" baseline="0" dirty="0" smtClean="0">
                          <a:solidFill>
                            <a:schemeClr val="tx1"/>
                          </a:solidFill>
                          <a:latin typeface="Century Gothic" panose="020B0502020202020204" pitchFamily="34" charset="0"/>
                        </a:rPr>
                        <a:t> is suitable for a particular purpose or occasion is right or acceptable for it. </a:t>
                      </a:r>
                      <a:endParaRPr lang="en-GB" sz="900" dirty="0" smtClean="0">
                        <a:solidFill>
                          <a:schemeClr val="tx1"/>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chemeClr val="tx1"/>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sz="1800"/>
                    </a:p>
                  </a:txBody>
                  <a:tcPr marT="45733" marB="45733">
                    <a:solidFill>
                      <a:schemeClr val="accent6">
                        <a:lumMod val="40000"/>
                        <a:lumOff val="60000"/>
                      </a:schemeClr>
                    </a:solidFill>
                  </a:tcPr>
                </a:tc>
                <a:tc vMerge="1">
                  <a:txBody>
                    <a:bodyPr/>
                    <a:lstStyle/>
                    <a:p>
                      <a:pPr marL="171450" indent="-171450">
                        <a:buFont typeface="Wingdings" panose="05000000000000000000" pitchFamily="2" charset="2"/>
                        <a:buChar char="q"/>
                      </a:pPr>
                      <a:endParaRPr lang="en-GB" sz="1100" b="1" i="0" u="none" strike="noStrike" kern="1200" dirty="0">
                        <a:solidFill>
                          <a:schemeClr val="tx1"/>
                        </a:solidFill>
                        <a:effectLst/>
                        <a:latin typeface="Century Gothic" panose="020B0502020202020204" pitchFamily="34" charset="0"/>
                        <a:ea typeface="+mn-ea"/>
                        <a:cs typeface="+mn-cs"/>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78206">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171450" indent="-171450">
                        <a:buFont typeface="Wingdings" panose="05000000000000000000" pitchFamily="2" charset="2"/>
                        <a:buChar char="q"/>
                      </a:pPr>
                      <a:r>
                        <a:rPr lang="en-GB" sz="1100" b="0" i="0" u="none" strike="noStrike" kern="1200" dirty="0">
                          <a:solidFill>
                            <a:schemeClr val="tx1"/>
                          </a:solidFill>
                          <a:effectLst/>
                          <a:latin typeface="Century Gothic" panose="020B0502020202020204" pitchFamily="34" charset="0"/>
                          <a:ea typeface="+mn-ea"/>
                          <a:cs typeface="+mn-cs"/>
                        </a:rPr>
                        <a:t>Glass is a hard transparent material that can be made in many shapes.</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7255648"/>
                  </a:ext>
                </a:extLst>
              </a:tr>
              <a:tr h="381015">
                <a:tc rowSpan="2">
                  <a:txBody>
                    <a:bodyPr/>
                    <a:lstStyle/>
                    <a:p>
                      <a:r>
                        <a:rPr lang="en-US" sz="1400" b="1" dirty="0" smtClean="0">
                          <a:solidFill>
                            <a:srgbClr val="7FC184"/>
                          </a:solidFill>
                          <a:latin typeface="Century Gothic" panose="020B0502020202020204" pitchFamily="34" charset="0"/>
                        </a:rPr>
                        <a:t>Natural </a:t>
                      </a:r>
                      <a:endParaRPr lang="en-GB" sz="1400" b="1" dirty="0">
                        <a:solidFill>
                          <a:srgbClr val="7FC184"/>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r>
                        <a:rPr lang="en-US" sz="900" dirty="0" smtClean="0">
                          <a:solidFill>
                            <a:schemeClr val="tx1"/>
                          </a:solidFill>
                          <a:latin typeface="Century Gothic" panose="020B0502020202020204" pitchFamily="34" charset="0"/>
                        </a:rPr>
                        <a:t>Things that exist in nature and are not made by people. </a:t>
                      </a:r>
                      <a:endParaRPr lang="en-GB" sz="900" dirty="0">
                        <a:solidFill>
                          <a:schemeClr val="tx1"/>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0" lvl="0" indent="0" algn="ctr">
                        <a:buFont typeface="Arial" panose="020B0604020202020204" pitchFamily="34" charset="0"/>
                        <a:buNone/>
                      </a:pPr>
                      <a:endParaRPr lang="en-GB" sz="1600" b="1" dirty="0" smtClean="0">
                        <a:solidFill>
                          <a:schemeClr val="bg1"/>
                        </a:solidFill>
                        <a:latin typeface="Century Gothic" pitchFamily="34"/>
                      </a:endParaRPr>
                    </a:p>
                  </a:txBody>
                  <a:tcPr marT="45735" marB="45735">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171450" indent="-171450">
                        <a:buFont typeface="Wingdings" panose="05000000000000000000" pitchFamily="2" charset="2"/>
                        <a:buChar char="q"/>
                      </a:pPr>
                      <a:r>
                        <a:rPr lang="en-GB" sz="1100" b="0" dirty="0">
                          <a:solidFill>
                            <a:schemeClr val="tx1"/>
                          </a:solidFill>
                          <a:latin typeface="Century Gothic" panose="020B0502020202020204" pitchFamily="34" charset="0"/>
                        </a:rPr>
                        <a:t>Glass is usually transparent, which means you can see through it, but can also come in different colours.</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26167">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dirty="0" smtClean="0">
                          <a:solidFill>
                            <a:schemeClr val="bg1"/>
                          </a:solidFill>
                          <a:latin typeface="Century Gothic" pitchFamily="34"/>
                        </a:rPr>
                        <a:t>Investigate</a:t>
                      </a:r>
                    </a:p>
                  </a:txBody>
                  <a:tcPr marT="45735" marB="45735">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vMerge="1">
                  <a:txBody>
                    <a:bodyPr/>
                    <a:lstStyle/>
                    <a:p>
                      <a:endParaRPr lang="en-GB"/>
                    </a:p>
                  </a:txBody>
                  <a:tcPr/>
                </a:tc>
                <a:extLst>
                  <a:ext uri="{0D108BD9-81ED-4DB2-BD59-A6C34878D82A}">
                    <a16:rowId xmlns:a16="http://schemas.microsoft.com/office/drawing/2014/main" val="996378421"/>
                  </a:ext>
                </a:extLst>
              </a:tr>
              <a:tr h="562161">
                <a:tc>
                  <a:txBody>
                    <a:bodyPr/>
                    <a:lstStyle/>
                    <a:p>
                      <a:r>
                        <a:rPr lang="en-GB" sz="1400" b="1" dirty="0">
                          <a:solidFill>
                            <a:srgbClr val="7FC184"/>
                          </a:solidFill>
                          <a:latin typeface="Century Gothic" panose="020B0502020202020204" pitchFamily="34" charset="0"/>
                        </a:rPr>
                        <a:t>wood</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900" dirty="0">
                          <a:solidFill>
                            <a:schemeClr val="tx1"/>
                          </a:solidFill>
                          <a:latin typeface="Century Gothic" panose="020B0502020202020204" pitchFamily="34" charset="0"/>
                        </a:rPr>
                        <a:t>Wood is a material that comes from trees and is used to make furniture, floors and many other things</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7">
                  <a:txBody>
                    <a:bodyPr/>
                    <a:lstStyle/>
                    <a:p>
                      <a:pPr marL="285750" lvl="0" indent="-285750" algn="l">
                        <a:buFont typeface="Arial" panose="020B0604020202020204" pitchFamily="34" charset="0"/>
                        <a:buChar char="•"/>
                      </a:pPr>
                      <a:r>
                        <a:rPr lang="en-US" sz="1000" b="0" dirty="0" smtClean="0">
                          <a:solidFill>
                            <a:schemeClr val="tx1"/>
                          </a:solidFill>
                          <a:latin typeface="Century Gothic" pitchFamily="34"/>
                        </a:rPr>
                        <a:t>Explore the properties of different kitchen papers and disposable cloths. Rise to the challenge of mopping water from the floor. Which paper is the most absorbent? Which will be the best for mopping up the spillage?</a:t>
                      </a:r>
                    </a:p>
                    <a:p>
                      <a:pPr marL="285750" lvl="0" indent="-285750" algn="l">
                        <a:buFont typeface="Arial" panose="020B0604020202020204" pitchFamily="34" charset="0"/>
                        <a:buChar char="•"/>
                      </a:pPr>
                      <a:r>
                        <a:rPr lang="en-US" sz="1000" b="0" dirty="0" smtClean="0">
                          <a:solidFill>
                            <a:schemeClr val="tx1"/>
                          </a:solidFill>
                          <a:latin typeface="Century Gothic" pitchFamily="34"/>
                        </a:rPr>
                        <a:t>How can we make the fabrics waterproof? </a:t>
                      </a:r>
                      <a:r>
                        <a:rPr lang="en-US" sz="1000" b="0" dirty="0" err="1" smtClean="0">
                          <a:solidFill>
                            <a:schemeClr val="tx1"/>
                          </a:solidFill>
                          <a:latin typeface="Century Gothic" pitchFamily="34"/>
                        </a:rPr>
                        <a:t>Colour</a:t>
                      </a:r>
                      <a:r>
                        <a:rPr lang="en-US" sz="1000" b="0" dirty="0" smtClean="0">
                          <a:solidFill>
                            <a:schemeClr val="tx1"/>
                          </a:solidFill>
                          <a:latin typeface="Century Gothic" pitchFamily="34"/>
                        </a:rPr>
                        <a:t> them in with wax crayon and repeat the investigation</a:t>
                      </a:r>
                      <a:r>
                        <a:rPr lang="en-US" sz="1100" b="0" dirty="0" smtClean="0">
                          <a:solidFill>
                            <a:schemeClr val="tx1"/>
                          </a:solidFill>
                          <a:latin typeface="Century Gothic" pitchFamily="34"/>
                        </a:rPr>
                        <a:t>!</a:t>
                      </a:r>
                      <a:endParaRPr lang="en-GB" sz="1100" b="0" dirty="0">
                        <a:solidFill>
                          <a:schemeClr val="tx1"/>
                        </a:solidFill>
                        <a:latin typeface="Century Gothic" pitchFamily="34"/>
                      </a:endParaRPr>
                    </a:p>
                  </a:txBody>
                  <a:tcPr marT="45735" marB="45735">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buFont typeface="Wingdings" panose="05000000000000000000" pitchFamily="2" charset="2"/>
                        <a:buChar char="q"/>
                      </a:pPr>
                      <a:r>
                        <a:rPr lang="en-GB" sz="1100" b="0" dirty="0">
                          <a:solidFill>
                            <a:schemeClr val="tx1"/>
                          </a:solidFill>
                          <a:latin typeface="Century Gothic" panose="020B0502020202020204" pitchFamily="34" charset="0"/>
                        </a:rPr>
                        <a:t>Glass is often used to make windows and bottles. </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463859">
                <a:tc>
                  <a:txBody>
                    <a:bodyPr/>
                    <a:lstStyle/>
                    <a:p>
                      <a:pPr lvl="0"/>
                      <a:r>
                        <a:rPr lang="en-GB" sz="1400" b="1" dirty="0">
                          <a:solidFill>
                            <a:srgbClr val="7FC184"/>
                          </a:solidFill>
                          <a:latin typeface="Century Gothic" panose="020B0502020202020204" pitchFamily="34" charset="0"/>
                        </a:rPr>
                        <a:t>squashing</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900" dirty="0">
                          <a:solidFill>
                            <a:schemeClr val="tx1"/>
                          </a:solidFill>
                          <a:latin typeface="Century Gothic" panose="020B0502020202020204" pitchFamily="34" charset="0"/>
                        </a:rPr>
                        <a:t>Squashing is pushing things closely together.</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rowSpan="2">
                  <a:txBody>
                    <a:bodyPr/>
                    <a:lstStyle/>
                    <a:p>
                      <a:pPr marL="171450" indent="-171450">
                        <a:buFont typeface="Wingdings" panose="05000000000000000000" pitchFamily="2" charset="2"/>
                        <a:buChar char="q"/>
                      </a:pPr>
                      <a:r>
                        <a:rPr lang="en-GB" sz="1100" b="0" dirty="0">
                          <a:solidFill>
                            <a:schemeClr val="tx1"/>
                          </a:solidFill>
                          <a:latin typeface="Century Gothic" panose="020B0502020202020204" pitchFamily="34" charset="0"/>
                        </a:rPr>
                        <a:t>Many churches have special coloured glass often used to make religious pictures.</a:t>
                      </a:r>
                      <a:endParaRPr lang="en-GB" dirty="0">
                        <a:solidFill>
                          <a:schemeClr val="tx1"/>
                        </a:solidFill>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89220">
                <a:tc rowSpan="2">
                  <a:txBody>
                    <a:bodyPr/>
                    <a:lstStyle/>
                    <a:p>
                      <a:pPr lvl="0"/>
                      <a:r>
                        <a:rPr lang="en-GB" sz="1400" b="1" dirty="0">
                          <a:solidFill>
                            <a:srgbClr val="7FC184"/>
                          </a:solidFill>
                          <a:latin typeface="Century Gothic" panose="020B0502020202020204" pitchFamily="34" charset="0"/>
                        </a:rPr>
                        <a:t>bending</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GB" sz="900" dirty="0">
                          <a:solidFill>
                            <a:schemeClr val="tx1"/>
                          </a:solidFill>
                          <a:latin typeface="Century Gothic" panose="020B0502020202020204" pitchFamily="34" charset="0"/>
                        </a:rPr>
                        <a:t>Bending is changing the shape and direction of something.</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vMerge="1">
                  <a:txBody>
                    <a:bodyPr/>
                    <a:lstStyle/>
                    <a:p>
                      <a:pPr marL="171450" indent="-171450">
                        <a:buFont typeface="Wingdings" panose="05000000000000000000" pitchFamily="2" charset="2"/>
                        <a:buChar char="q"/>
                      </a:pPr>
                      <a:endParaRPr lang="en-GB" sz="1600" b="0" dirty="0">
                        <a:solidFill>
                          <a:schemeClr val="tx1"/>
                        </a:solidFill>
                      </a:endParaRPr>
                    </a:p>
                  </a:txBody>
                  <a:tcPr marT="45735" marB="45735">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48443161"/>
                  </a:ext>
                </a:extLst>
              </a:tr>
              <a:tr h="207609">
                <a:tc vMerge="1">
                  <a:txBody>
                    <a:bodyPr/>
                    <a:lstStyle/>
                    <a:p>
                      <a:pPr lvl="0"/>
                      <a:r>
                        <a:rPr lang="en-GB" sz="1400" b="1" dirty="0">
                          <a:solidFill>
                            <a:srgbClr val="7FC184"/>
                          </a:solidFill>
                          <a:latin typeface="Century Gothic" panose="020B0502020202020204" pitchFamily="34" charset="0"/>
                        </a:rPr>
                        <a:t>bending</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lvl="0"/>
                      <a:endParaRPr lang="en-GB" sz="900" dirty="0">
                        <a:solidFill>
                          <a:schemeClr val="tx1"/>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285750" lvl="0" indent="-285750" algn="l">
                        <a:buFont typeface="Arial" panose="020B0604020202020204" pitchFamily="34" charset="0"/>
                        <a:buChar char="•"/>
                      </a:pPr>
                      <a:endParaRPr lang="en-GB" sz="1100" b="1" dirty="0">
                        <a:solidFill>
                          <a:schemeClr val="accent6">
                            <a:lumMod val="75000"/>
                          </a:schemeClr>
                        </a:solidFill>
                        <a:latin typeface="Century Gothic" pitchFamily="34"/>
                      </a:endParaRPr>
                    </a:p>
                  </a:txBody>
                  <a:tcPr marT="45734" marB="45734">
                    <a:solidFill>
                      <a:schemeClr val="accent6">
                        <a:lumMod val="20000"/>
                        <a:lumOff val="80000"/>
                      </a:schemeClr>
                    </a:solidFill>
                  </a:tcPr>
                </a:tc>
                <a:tc rowSpan="3">
                  <a:txBody>
                    <a:bodyPr/>
                    <a:lstStyle/>
                    <a:p>
                      <a:pPr marL="171450" indent="-171450">
                        <a:buFont typeface="Wingdings" panose="05000000000000000000" pitchFamily="2" charset="2"/>
                        <a:buChar char="q"/>
                      </a:pPr>
                      <a:r>
                        <a:rPr lang="en-GB" sz="1100" b="0" dirty="0">
                          <a:solidFill>
                            <a:schemeClr val="tx1"/>
                          </a:solidFill>
                          <a:latin typeface="Century Gothic" panose="020B0502020202020204" pitchFamily="34" charset="0"/>
                        </a:rPr>
                        <a:t>Plastics are used to make many of the things we use in everyday life. They are used for toys, bicycle helmets, mobile phones, window frames and many other common items.</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545628">
                <a:tc>
                  <a:txBody>
                    <a:bodyPr/>
                    <a:lstStyle/>
                    <a:p>
                      <a:pPr lvl="0"/>
                      <a:r>
                        <a:rPr lang="en-GB" sz="1400" b="1" dirty="0">
                          <a:solidFill>
                            <a:srgbClr val="7FC184"/>
                          </a:solidFill>
                          <a:latin typeface="Century Gothic" panose="020B0502020202020204" pitchFamily="34" charset="0"/>
                        </a:rPr>
                        <a:t>twisting</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900" dirty="0">
                          <a:solidFill>
                            <a:schemeClr val="tx1"/>
                          </a:solidFill>
                          <a:latin typeface="Century Gothic" panose="020B0502020202020204" pitchFamily="34" charset="0"/>
                        </a:rPr>
                        <a:t>To twist something you move one part clockwise and the other part  anticlockwise.</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171450" indent="-171450">
                        <a:buFont typeface="Wingdings" panose="05000000000000000000" pitchFamily="2" charset="2"/>
                        <a:buChar char="q"/>
                      </a:pPr>
                      <a:endParaRPr lang="en-GB" sz="1100" b="1" dirty="0">
                        <a:solidFill>
                          <a:schemeClr val="tx1"/>
                        </a:solidFill>
                        <a:latin typeface="Century Gothic" panose="020B0502020202020204" pitchFamily="34" charset="0"/>
                      </a:endParaRPr>
                    </a:p>
                  </a:txBody>
                  <a:tcPr marT="45734" marB="4573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545633">
                <a:tc>
                  <a:txBody>
                    <a:bodyPr/>
                    <a:lstStyle/>
                    <a:p>
                      <a:pPr lvl="0"/>
                      <a:r>
                        <a:rPr lang="en-GB" sz="1400" b="1" dirty="0">
                          <a:solidFill>
                            <a:srgbClr val="7FC184"/>
                          </a:solidFill>
                          <a:latin typeface="Century Gothic" panose="020B0502020202020204" pitchFamily="34" charset="0"/>
                        </a:rPr>
                        <a:t>stretching</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900" dirty="0">
                          <a:solidFill>
                            <a:schemeClr val="tx1"/>
                          </a:solidFill>
                          <a:latin typeface="Century Gothic" panose="020B0502020202020204" pitchFamily="34" charset="0"/>
                        </a:rPr>
                        <a:t>Stretching is to change shape by pulling it to make it longer or wider.</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15"/>
                  </a:ext>
                </a:extLst>
              </a:tr>
              <a:tr h="622148">
                <a:tc>
                  <a:txBody>
                    <a:bodyPr/>
                    <a:lstStyle/>
                    <a:p>
                      <a:pPr lvl="0"/>
                      <a:r>
                        <a:rPr lang="en-US" sz="1400" b="1" dirty="0" smtClean="0">
                          <a:solidFill>
                            <a:srgbClr val="7FC184"/>
                          </a:solidFill>
                          <a:latin typeface="Century Gothic" panose="020B0502020202020204" pitchFamily="34" charset="0"/>
                        </a:rPr>
                        <a:t>Man made</a:t>
                      </a:r>
                      <a:endParaRPr lang="en-GB" sz="1400" b="1" dirty="0">
                        <a:solidFill>
                          <a:srgbClr val="7FC184"/>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latin typeface="Century Gothic" panose="020B0502020202020204" pitchFamily="34" charset="0"/>
                        </a:rPr>
                        <a:t>Things are created by people. </a:t>
                      </a:r>
                      <a:endParaRPr lang="en-GB" sz="900" dirty="0" smtClean="0">
                        <a:solidFill>
                          <a:schemeClr val="tx1"/>
                        </a:solidFill>
                        <a:latin typeface="Century Gothic" panose="020B0502020202020204" pitchFamily="34" charset="0"/>
                      </a:endParaRPr>
                    </a:p>
                    <a:p>
                      <a:pPr lvl="0"/>
                      <a:endParaRPr lang="en-GB" sz="900" dirty="0">
                        <a:solidFill>
                          <a:schemeClr val="tx1"/>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100" b="0" dirty="0" smtClean="0">
                          <a:solidFill>
                            <a:schemeClr val="tx1"/>
                          </a:solidFill>
                          <a:latin typeface="Century Gothic" panose="020B0502020202020204" pitchFamily="34" charset="0"/>
                        </a:rPr>
                        <a:t>Plastics</a:t>
                      </a:r>
                      <a:r>
                        <a:rPr lang="en-GB" sz="1100" b="0" baseline="0" dirty="0" smtClean="0">
                          <a:solidFill>
                            <a:schemeClr val="tx1"/>
                          </a:solidFill>
                          <a:latin typeface="Century Gothic" panose="020B0502020202020204" pitchFamily="34" charset="0"/>
                        </a:rPr>
                        <a:t> are man made and was first used over 100 years ago</a:t>
                      </a:r>
                      <a:r>
                        <a:rPr lang="en-GB" sz="1100" b="0" dirty="0" smtClean="0">
                          <a:solidFill>
                            <a:schemeClr val="tx1"/>
                          </a:solidFill>
                          <a:latin typeface="Century Gothic" panose="020B0502020202020204" pitchFamily="34" charset="0"/>
                        </a:rPr>
                        <a:t>.</a:t>
                      </a:r>
                      <a:endParaRPr lang="en-GB" sz="1100" b="0" dirty="0">
                        <a:solidFill>
                          <a:schemeClr val="tx1"/>
                        </a:solidFill>
                        <a:latin typeface="Century Gothic" panose="020B0502020202020204" pitchFamily="34" charset="0"/>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pic>
        <p:nvPicPr>
          <p:cNvPr id="5" name="Picture 4" descr="Related image">
            <a:extLst>
              <a:ext uri="{FF2B5EF4-FFF2-40B4-BE49-F238E27FC236}">
                <a16:creationId xmlns:a16="http://schemas.microsoft.com/office/drawing/2014/main" id="{E10FB2E5-B6D8-44B1-9C49-EEDCAC74668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31308" y="5296230"/>
            <a:ext cx="1282889" cy="15157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5362" r="8866" b="40345"/>
          <a:stretch/>
        </p:blipFill>
        <p:spPr>
          <a:xfrm>
            <a:off x="3657600" y="2767229"/>
            <a:ext cx="2351315" cy="529884"/>
          </a:xfrm>
          <a:prstGeom prst="rect">
            <a:avLst/>
          </a:prstGeom>
        </p:spPr>
      </p:pic>
      <p:pic>
        <p:nvPicPr>
          <p:cNvPr id="4" name="Picture 3"/>
          <p:cNvPicPr>
            <a:picLocks noChangeAspect="1"/>
          </p:cNvPicPr>
          <p:nvPr/>
        </p:nvPicPr>
        <p:blipFill>
          <a:blip r:embed="rId5"/>
          <a:stretch>
            <a:fillRect/>
          </a:stretch>
        </p:blipFill>
        <p:spPr>
          <a:xfrm>
            <a:off x="3657600" y="5488907"/>
            <a:ext cx="1153095" cy="1323025"/>
          </a:xfrm>
          <a:prstGeom prst="rect">
            <a:avLst/>
          </a:prstGeom>
        </p:spPr>
      </p:pic>
    </p:spTree>
    <p:extLst>
      <p:ext uri="{BB962C8B-B14F-4D97-AF65-F5344CB8AC3E}">
        <p14:creationId xmlns:p14="http://schemas.microsoft.com/office/powerpoint/2010/main" val="239604818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TotalTime>
  <Words>1945</Words>
  <Application>Microsoft Office PowerPoint</Application>
  <PresentationFormat>On-screen Show (4:3)</PresentationFormat>
  <Paragraphs>179</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Century Gothic</vt:lpstr>
      <vt:lpstr>Wingdings</vt:lpstr>
      <vt:lpstr>Office Theme</vt:lpstr>
      <vt:lpstr>Year 2: Plants and Trees Knowledge Mat: How does your garden grow?</vt:lpstr>
      <vt:lpstr>Year 2: Living things and their habitats Knowledge Mat: Do living things depend on each other? </vt:lpstr>
      <vt:lpstr>Year 2: Animals including humans Knowledge Mat – How will I grow up healthy?</vt:lpstr>
      <vt:lpstr>Year 2: Materials Knowledge Mat:  How useful are materials?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Materials Knowledge Mat – What is the best material?</dc:title>
  <dc:creator>P Gornall</dc:creator>
  <cp:lastModifiedBy>P Gornall</cp:lastModifiedBy>
  <cp:revision>2</cp:revision>
  <dcterms:created xsi:type="dcterms:W3CDTF">2021-03-25T22:22:28Z</dcterms:created>
  <dcterms:modified xsi:type="dcterms:W3CDTF">2021-03-25T22:28:47Z</dcterms:modified>
</cp:coreProperties>
</file>