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8"/>
  </p:notesMasterIdLst>
  <p:sldIdLst>
    <p:sldId id="256" r:id="rId2"/>
    <p:sldId id="309" r:id="rId3"/>
    <p:sldId id="306" r:id="rId4"/>
    <p:sldId id="259" r:id="rId5"/>
    <p:sldId id="289" r:id="rId6"/>
    <p:sldId id="290" r:id="rId7"/>
    <p:sldId id="291" r:id="rId8"/>
    <p:sldId id="292" r:id="rId9"/>
    <p:sldId id="307" r:id="rId10"/>
    <p:sldId id="296" r:id="rId11"/>
    <p:sldId id="299" r:id="rId12"/>
    <p:sldId id="302" r:id="rId13"/>
    <p:sldId id="303" r:id="rId14"/>
    <p:sldId id="304" r:id="rId15"/>
    <p:sldId id="305" r:id="rId16"/>
    <p:sldId id="308" r:id="rId17"/>
  </p:sldIdLst>
  <p:sldSz cx="9144000" cy="5143500" type="screen16x9"/>
  <p:notesSz cx="6858000" cy="9144000"/>
  <p:embeddedFontLst>
    <p:embeddedFont>
      <p:font typeface="Nunito" panose="020B0604020202020204" charset="0"/>
      <p:regular r:id="rId19"/>
      <p:bold r:id="rId20"/>
      <p:italic r:id="rId21"/>
      <p:boldItalic r:id="rId22"/>
    </p:embeddedFont>
    <p:embeddedFont>
      <p:font typeface="Nunito Sans SemiBold"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99" autoAdjust="0"/>
    <p:restoredTop sz="70547" autoAdjust="0"/>
  </p:normalViewPr>
  <p:slideViewPr>
    <p:cSldViewPr snapToGrid="0">
      <p:cViewPr varScale="1">
        <p:scale>
          <a:sx n="66" d="100"/>
          <a:sy n="66"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solidFill>
                <a:schemeClr val="tx1"/>
              </a:solidFill>
              <a:latin typeface="+mn-lt"/>
            </a:endParaRPr>
          </a:p>
        </p:txBody>
      </p:sp>
    </p:spTree>
    <p:extLst>
      <p:ext uri="{BB962C8B-B14F-4D97-AF65-F5344CB8AC3E}">
        <p14:creationId xmlns:p14="http://schemas.microsoft.com/office/powerpoint/2010/main" val="148445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solidFill>
                  <a:schemeClr val="tx1"/>
                </a:solidFill>
                <a:latin typeface="+mn-lt"/>
              </a:rPr>
              <a:t>Parents Guide to TTRS: https://www.youtube.com/watch?v=WqPIa17hKLA</a:t>
            </a:r>
          </a:p>
        </p:txBody>
      </p:sp>
    </p:spTree>
    <p:extLst>
      <p:ext uri="{BB962C8B-B14F-4D97-AF65-F5344CB8AC3E}">
        <p14:creationId xmlns:p14="http://schemas.microsoft.com/office/powerpoint/2010/main" val="76896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91303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a:t>
            </a:r>
            <a:r>
              <a:rPr lang="en-GB">
                <a:latin typeface="Arial" panose="020B0604020202020204" pitchFamily="34" charset="0"/>
                <a:cs typeface="Arial" panose="020B0604020202020204" pitchFamily="34" charset="0"/>
              </a:rPr>
              <a:t>in the  </a:t>
            </a:r>
            <a:r>
              <a:rPr lang="en-GB" dirty="0">
                <a:latin typeface="Arial" panose="020B0604020202020204" pitchFamily="34" charset="0"/>
                <a:cs typeface="Arial" panose="020B0604020202020204" pitchFamily="34" charset="0"/>
              </a:rPr>
              <a:t>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solidFill>
                <a:schemeClr val="tx1"/>
              </a:solidFill>
              <a:latin typeface="+mn-lt"/>
            </a:endParaRPr>
          </a:p>
        </p:txBody>
      </p:sp>
    </p:spTree>
    <p:extLst>
      <p:ext uri="{BB962C8B-B14F-4D97-AF65-F5344CB8AC3E}">
        <p14:creationId xmlns:p14="http://schemas.microsoft.com/office/powerpoint/2010/main" val="402751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4"/>
            <a:ext cx="8520600" cy="1116251"/>
          </a:xfrm>
          <a:prstGeom prst="rect">
            <a:avLst/>
          </a:prstGeom>
        </p:spPr>
        <p:txBody>
          <a:bodyPr spcFirstLastPara="1" wrap="square" lIns="91425" tIns="91425" rIns="91425" bIns="91425" anchor="b" anchorCtr="0">
            <a:noAutofit/>
          </a:bodyPr>
          <a:lstStyle/>
          <a:p>
            <a:r>
              <a:rPr lang="en-US" sz="3200" dirty="0">
                <a:solidFill>
                  <a:schemeClr val="bg1"/>
                </a:solidFill>
                <a:latin typeface="+mj-lt"/>
                <a:ea typeface="Arial"/>
                <a:cs typeface="Arial"/>
                <a:sym typeface="Arial"/>
              </a:rPr>
              <a:t>Year 4 Multiplication Tables Check 2026 Presentation for Parents, Carers &amp; Guardians</a:t>
            </a:r>
            <a:endParaRPr sz="3200" dirty="0">
              <a:solidFill>
                <a:schemeClr val="bg1"/>
              </a:solidFill>
              <a:latin typeface="+mj-lt"/>
              <a:ea typeface="Nunito Sans Light"/>
              <a:cs typeface="Nunito Sans Light"/>
              <a:sym typeface="Nunito Sans Light"/>
            </a:endParaRPr>
          </a:p>
        </p:txBody>
      </p:sp>
      <p:pic>
        <p:nvPicPr>
          <p:cNvPr id="1026" name="Picture 2" descr="St Clare's RC Primary School">
            <a:extLst>
              <a:ext uri="{FF2B5EF4-FFF2-40B4-BE49-F238E27FC236}">
                <a16:creationId xmlns:a16="http://schemas.microsoft.com/office/drawing/2014/main" id="{ACD92AD7-3A1B-646D-6336-7CA2659A6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898" y="236168"/>
            <a:ext cx="2544204" cy="2454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p:txBody>
          <a:bodyPr/>
          <a:lstStyle/>
          <a:p>
            <a:r>
              <a:rPr lang="en-GB" dirty="0"/>
              <a:t>How we teach times tables for understanding in school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p:txBody>
          <a:bodyPr/>
          <a:lstStyle/>
          <a:p>
            <a:r>
              <a:rPr lang="en-GB" dirty="0"/>
              <a:t>Count and look for patterns.</a:t>
            </a:r>
          </a:p>
          <a:p>
            <a:r>
              <a:rPr lang="en-GB" dirty="0"/>
              <a:t>Understand that multiplication is repeated addition.</a:t>
            </a:r>
          </a:p>
          <a:p>
            <a:r>
              <a:rPr lang="en-GB" dirty="0"/>
              <a:t>Remember that multiplication is commutative. </a:t>
            </a:r>
          </a:p>
          <a:p>
            <a:r>
              <a:rPr lang="en-GB" dirty="0"/>
              <a:t>Remember that multiplication is the inverse of division. </a:t>
            </a:r>
          </a:p>
          <a:p>
            <a:r>
              <a:rPr lang="en-GB" dirty="0"/>
              <a:t>Recall and utilise number families. </a:t>
            </a:r>
          </a:p>
          <a:p>
            <a:endParaRPr lang="en-GB" dirty="0"/>
          </a:p>
          <a:p>
            <a:pPr marL="114300" indent="0">
              <a:buNone/>
            </a:pPr>
            <a:r>
              <a:rPr lang="en-GB" dirty="0"/>
              <a:t>Use different representations to represent multiplication, such as:</a:t>
            </a:r>
          </a:p>
          <a:p>
            <a:r>
              <a:rPr lang="en-GB" dirty="0"/>
              <a:t>Concrete manipulatives suck as multilink cubes or counters.</a:t>
            </a:r>
          </a:p>
          <a:p>
            <a:r>
              <a:rPr lang="en-GB" dirty="0"/>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dirty="0"/>
              <a:t>3 x 2 is the same as 2 x 3</a:t>
            </a:r>
          </a:p>
          <a:p>
            <a:endParaRPr lang="en-US" dirty="0"/>
          </a:p>
          <a:p>
            <a:pPr marL="114300" indent="0">
              <a:buNone/>
            </a:pPr>
            <a:r>
              <a:rPr lang="en-US" dirty="0"/>
              <a:t>Children need to understand that multiplication can be completed in any order to produce the same answer. Sometimes this link needs to be made explicit. </a:t>
            </a:r>
            <a:endParaRPr lang="en-GB" dirty="0"/>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228166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3 lots of 2 = 6</a:t>
            </a:r>
            <a:endParaRPr lang="en-GB" dirty="0"/>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lots of 3 = 6</a:t>
            </a:r>
            <a:endParaRPr lang="en-GB" dirty="0"/>
          </a:p>
        </p:txBody>
      </p:sp>
    </p:spTree>
    <p:extLst>
      <p:ext uri="{BB962C8B-B14F-4D97-AF65-F5344CB8AC3E}">
        <p14:creationId xmlns:p14="http://schemas.microsoft.com/office/powerpoint/2010/main" val="310152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dirty="0"/>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dirty="0"/>
              <a:t>4 x 6 = ?</a:t>
            </a:r>
          </a:p>
          <a:p>
            <a:pPr marL="114300" indent="0" algn="ctr">
              <a:buNone/>
            </a:pPr>
            <a:r>
              <a:rPr lang="en-US" dirty="0"/>
              <a:t>I know 4 x 5 = 20</a:t>
            </a:r>
          </a:p>
          <a:p>
            <a:pPr marL="114300" indent="0" algn="ctr">
              <a:buNone/>
            </a:pPr>
            <a:r>
              <a:rPr lang="en-US" dirty="0"/>
              <a:t>Therefore, 20 + 4 = 24</a:t>
            </a:r>
          </a:p>
          <a:p>
            <a:pPr marL="114300" indent="0">
              <a:buNone/>
            </a:pPr>
            <a:endParaRPr lang="en-US" dirty="0"/>
          </a:p>
          <a:p>
            <a:pPr marL="114300" indent="0">
              <a:buNone/>
            </a:pPr>
            <a:r>
              <a:rPr lang="en-US" dirty="0"/>
              <a:t>By using known facts from ‘easier’ times tables, children should be able to find answers with increasing speed. </a:t>
            </a:r>
          </a:p>
          <a:p>
            <a:endParaRPr lang="en-GB" dirty="0"/>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12</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2290916" y="2669028"/>
            <a:ext cx="4562168" cy="1847231"/>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07777"/>
            </a:xfrm>
            <a:prstGeom prst="rect">
              <a:avLst/>
            </a:prstGeom>
            <a:noFill/>
          </p:spPr>
          <p:txBody>
            <a:bodyPr wrap="square">
              <a:spAutoFit/>
            </a:bodyPr>
            <a:lstStyle/>
            <a:p>
              <a:r>
                <a:rPr lang="en-US" dirty="0"/>
                <a:t>+</a:t>
              </a:r>
              <a:endParaRPr lang="en-GB" dirty="0"/>
            </a:p>
          </p:txBody>
        </p:sp>
      </p:grpSp>
    </p:spTree>
    <p:extLst>
      <p:ext uri="{BB962C8B-B14F-4D97-AF65-F5344CB8AC3E}">
        <p14:creationId xmlns:p14="http://schemas.microsoft.com/office/powerpoint/2010/main" val="328124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t>How you can help at home </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dirty="0"/>
              <a:t>We practice our times tables regularly in school and we would love for your children to practise with you at home so they feel confident when completing the test. </a:t>
            </a:r>
          </a:p>
          <a:p>
            <a:endParaRPr lang="en-GB" dirty="0"/>
          </a:p>
          <a:p>
            <a:r>
              <a:rPr lang="en-GB" dirty="0"/>
              <a:t>One of the easiest ways to practise is to quiz your child. </a:t>
            </a:r>
            <a:r>
              <a:rPr lang="en-GB" i="1" dirty="0"/>
              <a:t>8x6 is?</a:t>
            </a:r>
            <a:endParaRPr lang="en-GB" dirty="0"/>
          </a:p>
          <a:p>
            <a:endParaRPr lang="en-GB" dirty="0"/>
          </a:p>
          <a:p>
            <a:pPr marL="158750" indent="0">
              <a:buNone/>
            </a:pPr>
            <a:r>
              <a:rPr lang="en-GB" dirty="0"/>
              <a:t>Other things to try:</a:t>
            </a:r>
          </a:p>
          <a:p>
            <a:pPr indent="-298450"/>
            <a:r>
              <a:rPr lang="en-GB" dirty="0"/>
              <a:t>Display a poster with all the time table facts on at home. </a:t>
            </a:r>
          </a:p>
          <a:p>
            <a:pPr indent="-298450"/>
            <a:endParaRPr lang="en-GB" dirty="0"/>
          </a:p>
          <a:p>
            <a:pPr indent="-298450"/>
            <a:r>
              <a:rPr lang="en-GB" dirty="0"/>
              <a:t>Get active: climb the stairs, star jumps etc counting in multiples.</a:t>
            </a:r>
          </a:p>
          <a:p>
            <a:pPr indent="-298450"/>
            <a:endParaRPr lang="en-GB" dirty="0"/>
          </a:p>
          <a:p>
            <a:pPr indent="-298450"/>
            <a:r>
              <a:rPr lang="en-GB" dirty="0"/>
              <a:t>Make flashcards with your children and let them play with friends, siblings, grandparents. They could write the answer on the back and test themselves. </a:t>
            </a:r>
          </a:p>
          <a:p>
            <a:pPr indent="-298450"/>
            <a:endParaRPr lang="en-GB" dirty="0"/>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6" name="Picture 5">
            <a:extLst>
              <a:ext uri="{FF2B5EF4-FFF2-40B4-BE49-F238E27FC236}">
                <a16:creationId xmlns:a16="http://schemas.microsoft.com/office/drawing/2014/main" id="{9AF06132-DB06-4972-B668-C14FC2368276}"/>
              </a:ext>
            </a:extLst>
          </p:cNvPr>
          <p:cNvPicPr>
            <a:picLocks noChangeAspect="1"/>
          </p:cNvPicPr>
          <p:nvPr/>
        </p:nvPicPr>
        <p:blipFill>
          <a:blip r:embed="rId3"/>
          <a:stretch>
            <a:fillRect/>
          </a:stretch>
        </p:blipFill>
        <p:spPr>
          <a:xfrm>
            <a:off x="7357193" y="1933787"/>
            <a:ext cx="1569536" cy="1534946"/>
          </a:xfrm>
          <a:prstGeom prst="rect">
            <a:avLst/>
          </a:prstGeom>
        </p:spPr>
      </p:pic>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t>Songs </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dirty="0"/>
              <a:t>We use lots of songs to teach times tables in school – there are lots on </a:t>
            </a:r>
            <a:r>
              <a:rPr lang="en-GB" dirty="0" err="1"/>
              <a:t>youtube</a:t>
            </a:r>
            <a:r>
              <a:rPr lang="en-GB" dirty="0"/>
              <a:t>!</a:t>
            </a:r>
          </a:p>
          <a:p>
            <a:r>
              <a:rPr lang="en-GB" dirty="0"/>
              <a:t>BBC </a:t>
            </a:r>
            <a:r>
              <a:rPr lang="en-GB" dirty="0" err="1"/>
              <a:t>Supermovers</a:t>
            </a:r>
            <a:r>
              <a:rPr lang="en-GB" dirty="0"/>
              <a:t> also has some times tables songs that children may be familiar with from practicing in class. </a:t>
            </a:r>
          </a:p>
          <a:p>
            <a:endParaRPr lang="en-GB" dirty="0"/>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6" name="Picture 5">
            <a:extLst>
              <a:ext uri="{FF2B5EF4-FFF2-40B4-BE49-F238E27FC236}">
                <a16:creationId xmlns:a16="http://schemas.microsoft.com/office/drawing/2014/main" id="{559B7359-26A4-E5C8-792D-047680F94555}"/>
              </a:ext>
            </a:extLst>
          </p:cNvPr>
          <p:cNvPicPr>
            <a:picLocks noChangeAspect="1"/>
          </p:cNvPicPr>
          <p:nvPr/>
        </p:nvPicPr>
        <p:blipFill>
          <a:blip r:embed="rId3"/>
          <a:stretch>
            <a:fillRect/>
          </a:stretch>
        </p:blipFill>
        <p:spPr>
          <a:xfrm>
            <a:off x="2186541" y="1775542"/>
            <a:ext cx="4985784" cy="3064542"/>
          </a:xfrm>
          <a:prstGeom prst="rect">
            <a:avLst/>
          </a:prstGeom>
        </p:spPr>
      </p:pic>
    </p:spTree>
    <p:extLst>
      <p:ext uri="{BB962C8B-B14F-4D97-AF65-F5344CB8AC3E}">
        <p14:creationId xmlns:p14="http://schemas.microsoft.com/office/powerpoint/2010/main" val="14571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err="1"/>
              <a:t>TTRockstars</a:t>
            </a:r>
            <a:r>
              <a:rPr lang="en-GB" dirty="0"/>
              <a:t>  </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sz="1400" dirty="0"/>
              <a:t>We use the website Times Tables Rockstars in school and children are often given opportunities to engage both online and through paper based activities in school. </a:t>
            </a:r>
          </a:p>
          <a:p>
            <a:r>
              <a:rPr lang="en-GB" sz="1400" dirty="0"/>
              <a:t>We have a TTRS leader board and children are rewarded for their efforts in our weekly celebration assembly. </a:t>
            </a:r>
          </a:p>
          <a:p>
            <a:r>
              <a:rPr lang="en-GB" sz="1400" dirty="0"/>
              <a:t>We have found this to be an excellent tool in motivating children to improve their times tables recall and it would be great if you get involved with this at home too! </a:t>
            </a:r>
          </a:p>
          <a:p>
            <a:r>
              <a:rPr lang="en-GB" sz="1400" dirty="0"/>
              <a:t>Children can access TTRS on the app or on the website. </a:t>
            </a:r>
          </a:p>
          <a:p>
            <a:endParaRPr lang="en-GB" dirty="0"/>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D37F028D-B6C0-1C44-755C-BB42E776FC7A}"/>
              </a:ext>
            </a:extLst>
          </p:cNvPr>
          <p:cNvPicPr>
            <a:picLocks noChangeAspect="1"/>
          </p:cNvPicPr>
          <p:nvPr/>
        </p:nvPicPr>
        <p:blipFill>
          <a:blip r:embed="rId3"/>
          <a:stretch>
            <a:fillRect/>
          </a:stretch>
        </p:blipFill>
        <p:spPr>
          <a:xfrm>
            <a:off x="2219849" y="2572627"/>
            <a:ext cx="4516602" cy="2363623"/>
          </a:xfrm>
          <a:prstGeom prst="rect">
            <a:avLst/>
          </a:prstGeom>
        </p:spPr>
      </p:pic>
    </p:spTree>
    <p:extLst>
      <p:ext uri="{BB962C8B-B14F-4D97-AF65-F5344CB8AC3E}">
        <p14:creationId xmlns:p14="http://schemas.microsoft.com/office/powerpoint/2010/main" val="41532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D6EAEF-0A65-54AC-2220-941F85E8C682}"/>
              </a:ext>
            </a:extLst>
          </p:cNvPr>
          <p:cNvSpPr>
            <a:spLocks noGrp="1"/>
          </p:cNvSpPr>
          <p:nvPr>
            <p:ph type="body" idx="1"/>
          </p:nvPr>
        </p:nvSpPr>
        <p:spPr/>
        <p:txBody>
          <a:bodyPr/>
          <a:lstStyle/>
          <a:p>
            <a:pPr marL="114300" indent="0" algn="ctr">
              <a:buNone/>
            </a:pPr>
            <a:r>
              <a:rPr lang="en-GB" dirty="0"/>
              <a:t>Any times tables practise that the children can do at home will really support them to become proficient in their times tables and help them with their every day maths learning. </a:t>
            </a:r>
          </a:p>
          <a:p>
            <a:pPr marL="114300" indent="0" algn="ctr">
              <a:buNone/>
            </a:pPr>
            <a:endParaRPr lang="en-GB" dirty="0"/>
          </a:p>
          <a:p>
            <a:pPr marL="114300" indent="0" algn="ctr">
              <a:buNone/>
            </a:pPr>
            <a:endParaRPr lang="en-GB" dirty="0"/>
          </a:p>
          <a:p>
            <a:pPr marL="114300" indent="0" algn="ctr">
              <a:buNone/>
            </a:pPr>
            <a:r>
              <a:rPr lang="en-GB" dirty="0"/>
              <a:t>Thank you for your support and for taking the time to come today! </a:t>
            </a:r>
          </a:p>
          <a:p>
            <a:pPr marL="114300" indent="0" algn="ctr">
              <a:buNone/>
            </a:pPr>
            <a:endParaRPr lang="en-GB" dirty="0"/>
          </a:p>
          <a:p>
            <a:pPr marL="114300" indent="0" algn="ctr">
              <a:buNone/>
            </a:pPr>
            <a:endParaRPr lang="en-GB" dirty="0"/>
          </a:p>
          <a:p>
            <a:pPr marL="114300" indent="0" algn="ctr">
              <a:buNone/>
            </a:pPr>
            <a:r>
              <a:rPr lang="en-GB" dirty="0"/>
              <a:t>Please help yourself to a times tables poster and parent guide to </a:t>
            </a:r>
            <a:r>
              <a:rPr lang="en-GB" dirty="0" err="1"/>
              <a:t>TTRockstars</a:t>
            </a:r>
            <a:r>
              <a:rPr lang="en-GB" dirty="0"/>
              <a:t>. </a:t>
            </a:r>
          </a:p>
        </p:txBody>
      </p:sp>
      <p:sp>
        <p:nvSpPr>
          <p:cNvPr id="4" name="Slide Number Placeholder 3">
            <a:extLst>
              <a:ext uri="{FF2B5EF4-FFF2-40B4-BE49-F238E27FC236}">
                <a16:creationId xmlns:a16="http://schemas.microsoft.com/office/drawing/2014/main" id="{75E8D925-A912-69A4-3F1A-159275DEAFCB}"/>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305065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1BD8-F880-D4DF-B73E-6AD12DD2DA17}"/>
              </a:ext>
            </a:extLst>
          </p:cNvPr>
          <p:cNvSpPr>
            <a:spLocks noGrp="1"/>
          </p:cNvSpPr>
          <p:nvPr>
            <p:ph type="title"/>
          </p:nvPr>
        </p:nvSpPr>
        <p:spPr/>
        <p:txBody>
          <a:bodyPr/>
          <a:lstStyle/>
          <a:p>
            <a:r>
              <a:rPr lang="en-GB" dirty="0"/>
              <a:t>What is today’s meeting about? </a:t>
            </a:r>
          </a:p>
        </p:txBody>
      </p:sp>
      <p:sp>
        <p:nvSpPr>
          <p:cNvPr id="3" name="Text Placeholder 2">
            <a:extLst>
              <a:ext uri="{FF2B5EF4-FFF2-40B4-BE49-F238E27FC236}">
                <a16:creationId xmlns:a16="http://schemas.microsoft.com/office/drawing/2014/main" id="{A85C7D29-FA8C-CE5B-8D79-FA903AB300BA}"/>
              </a:ext>
            </a:extLst>
          </p:cNvPr>
          <p:cNvSpPr>
            <a:spLocks noGrp="1"/>
          </p:cNvSpPr>
          <p:nvPr>
            <p:ph type="body" idx="1"/>
          </p:nvPr>
        </p:nvSpPr>
        <p:spPr/>
        <p:txBody>
          <a:bodyPr/>
          <a:lstStyle/>
          <a:p>
            <a:r>
              <a:rPr lang="en-GB" dirty="0"/>
              <a:t>The Multiplication Tables Check (MTC)</a:t>
            </a:r>
          </a:p>
          <a:p>
            <a:endParaRPr lang="en-GB" dirty="0"/>
          </a:p>
          <a:p>
            <a:r>
              <a:rPr lang="en-GB" dirty="0"/>
              <a:t>The National Curriculum for Mathematics states that children should know their times tables up to x12 by the end of year 4. </a:t>
            </a:r>
          </a:p>
          <a:p>
            <a:pPr marL="114300" indent="0">
              <a:buNone/>
            </a:pPr>
            <a:endParaRPr lang="en-GB" dirty="0"/>
          </a:p>
          <a:p>
            <a:r>
              <a:rPr lang="en-GB" dirty="0"/>
              <a:t>The MTC was introduced by the Department of Education as a way of measuring if year 4 pupils are fluent in their times tables. </a:t>
            </a:r>
          </a:p>
          <a:p>
            <a:endParaRPr lang="en-GB" dirty="0"/>
          </a:p>
          <a:p>
            <a:r>
              <a:rPr lang="en-GB" dirty="0"/>
              <a:t>The check was postponed during COVID and started again in 2023 when it was first rolled out in all primary schools in England. </a:t>
            </a:r>
          </a:p>
        </p:txBody>
      </p:sp>
      <p:sp>
        <p:nvSpPr>
          <p:cNvPr id="4" name="Slide Number Placeholder 3">
            <a:extLst>
              <a:ext uri="{FF2B5EF4-FFF2-40B4-BE49-F238E27FC236}">
                <a16:creationId xmlns:a16="http://schemas.microsoft.com/office/drawing/2014/main" id="{646488D9-7423-E01D-90F2-F8F25971DA83}"/>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53620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B8C9-F74F-7AA6-5D8B-462C3D43B07E}"/>
              </a:ext>
            </a:extLst>
          </p:cNvPr>
          <p:cNvSpPr>
            <a:spLocks noGrp="1"/>
          </p:cNvSpPr>
          <p:nvPr>
            <p:ph type="title"/>
          </p:nvPr>
        </p:nvSpPr>
        <p:spPr>
          <a:xfrm>
            <a:off x="122600" y="129329"/>
            <a:ext cx="8520600" cy="434776"/>
          </a:xfrm>
        </p:spPr>
        <p:txBody>
          <a:bodyPr/>
          <a:lstStyle/>
          <a:p>
            <a:r>
              <a:rPr lang="en-GB" dirty="0"/>
              <a:t>Why are times tables so important?</a:t>
            </a:r>
          </a:p>
        </p:txBody>
      </p:sp>
      <p:sp>
        <p:nvSpPr>
          <p:cNvPr id="4" name="Slide Number Placeholder 3">
            <a:extLst>
              <a:ext uri="{FF2B5EF4-FFF2-40B4-BE49-F238E27FC236}">
                <a16:creationId xmlns:a16="http://schemas.microsoft.com/office/drawing/2014/main" id="{1CB95287-82C0-ADFA-5EE4-2C61C08F773E}"/>
              </a:ext>
            </a:extLst>
          </p:cNvPr>
          <p:cNvSpPr>
            <a:spLocks noGrp="1"/>
          </p:cNvSpPr>
          <p:nvPr>
            <p:ph type="sldNum" idx="12"/>
          </p:nvPr>
        </p:nvSpPr>
        <p:spPr/>
        <p:txBody>
          <a:bodyPr/>
          <a:lstStyle/>
          <a:p>
            <a:fld id="{00000000-1234-1234-1234-123412341234}" type="slidenum">
              <a:rPr lang="en" smtClean="0"/>
              <a:pPr/>
              <a:t>3</a:t>
            </a:fld>
            <a:endParaRPr lang="en"/>
          </a:p>
        </p:txBody>
      </p:sp>
      <p:pic>
        <p:nvPicPr>
          <p:cNvPr id="1026" name="Picture 2" descr="Times Tables | The Willows Catholic Primary School">
            <a:extLst>
              <a:ext uri="{FF2B5EF4-FFF2-40B4-BE49-F238E27FC236}">
                <a16:creationId xmlns:a16="http://schemas.microsoft.com/office/drawing/2014/main" id="{8F9BDE30-F3DB-4579-BDB1-0CB7CB10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371" y="497071"/>
            <a:ext cx="6747897" cy="462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5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311700" y="263111"/>
            <a:ext cx="8520600" cy="434776"/>
          </a:xfrm>
        </p:spPr>
        <p:txBody>
          <a:bodyPr/>
          <a:lstStyle/>
          <a:p>
            <a:r>
              <a:rPr lang="en-GB" dirty="0"/>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78608" y="697887"/>
            <a:ext cx="8520600" cy="4033589"/>
          </a:xfrm>
        </p:spPr>
        <p:txBody>
          <a:bodyPr/>
          <a:lstStyle/>
          <a:p>
            <a:r>
              <a:rPr lang="en-GB" dirty="0"/>
              <a:t>The MTC determines if Year 4 children can </a:t>
            </a:r>
            <a:r>
              <a:rPr lang="en-GB" dirty="0">
                <a:solidFill>
                  <a:srgbClr val="283593"/>
                </a:solidFill>
              </a:rPr>
              <a:t>fluently</a:t>
            </a:r>
            <a:r>
              <a:rPr lang="en-GB" dirty="0"/>
              <a:t> recall their multiplication tables.</a:t>
            </a:r>
          </a:p>
          <a:p>
            <a:endParaRPr lang="en-GB" dirty="0"/>
          </a:p>
          <a:p>
            <a:r>
              <a:rPr lang="en-GB" dirty="0">
                <a:solidFill>
                  <a:srgbClr val="000000"/>
                </a:solidFill>
              </a:rPr>
              <a:t>They are designed to help schools identify which children require more support to learn their times tables. </a:t>
            </a:r>
          </a:p>
          <a:p>
            <a:endParaRPr lang="en-GB" dirty="0">
              <a:solidFill>
                <a:srgbClr val="000000"/>
              </a:solidFill>
            </a:endParaRPr>
          </a:p>
          <a:p>
            <a:r>
              <a:rPr lang="en-GB" dirty="0">
                <a:solidFill>
                  <a:srgbClr val="000000"/>
                </a:solidFill>
              </a:rPr>
              <a:t>There is no ‘pass’ rate or threshold which means that, unlike the Phonics Screening Check, children will not be expected to re-sit the check. </a:t>
            </a:r>
          </a:p>
          <a:p>
            <a:endParaRPr lang="en-GB" dirty="0">
              <a:solidFill>
                <a:srgbClr val="000000"/>
              </a:solidFill>
            </a:endParaRPr>
          </a:p>
          <a:p>
            <a:r>
              <a:rPr lang="en-GB" dirty="0">
                <a:solidFill>
                  <a:srgbClr val="000000"/>
                </a:solidFill>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p:txBody>
          <a:bodyPr/>
          <a:lstStyle/>
          <a:p>
            <a:r>
              <a:rPr lang="en-GB" dirty="0"/>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p:txBody>
          <a:bodyPr/>
          <a:lstStyle/>
          <a:p>
            <a:r>
              <a:rPr lang="en-GB" dirty="0"/>
              <a:t>There will be a </a:t>
            </a:r>
            <a:r>
              <a:rPr lang="en-GB" dirty="0">
                <a:solidFill>
                  <a:srgbClr val="283593"/>
                </a:solidFill>
              </a:rPr>
              <a:t>3 week window </a:t>
            </a:r>
            <a:r>
              <a:rPr lang="en-GB" dirty="0"/>
              <a:t>from </a:t>
            </a:r>
            <a:r>
              <a:rPr lang="en-GB" dirty="0">
                <a:solidFill>
                  <a:srgbClr val="283593"/>
                </a:solidFill>
              </a:rPr>
              <a:t>Monday 1</a:t>
            </a:r>
            <a:r>
              <a:rPr lang="en-GB" baseline="30000" dirty="0">
                <a:solidFill>
                  <a:srgbClr val="283593"/>
                </a:solidFill>
              </a:rPr>
              <a:t>st</a:t>
            </a:r>
            <a:r>
              <a:rPr lang="en-GB" dirty="0">
                <a:solidFill>
                  <a:srgbClr val="283593"/>
                </a:solidFill>
              </a:rPr>
              <a:t> June to Friday 12</a:t>
            </a:r>
            <a:r>
              <a:rPr lang="en-GB" baseline="30000" dirty="0">
                <a:solidFill>
                  <a:srgbClr val="283593"/>
                </a:solidFill>
              </a:rPr>
              <a:t>th</a:t>
            </a:r>
            <a:r>
              <a:rPr lang="en-GB" dirty="0">
                <a:solidFill>
                  <a:srgbClr val="283593"/>
                </a:solidFill>
              </a:rPr>
              <a:t> June 2026 </a:t>
            </a:r>
            <a:r>
              <a:rPr lang="en-GB" dirty="0"/>
              <a:t>for schools to administer the check. </a:t>
            </a:r>
          </a:p>
          <a:p>
            <a:endParaRPr lang="en-GB" dirty="0"/>
          </a:p>
          <a:p>
            <a:r>
              <a:rPr lang="en-GB" dirty="0"/>
              <a:t>There is </a:t>
            </a:r>
            <a:r>
              <a:rPr lang="en-GB" dirty="0">
                <a:solidFill>
                  <a:srgbClr val="283593"/>
                </a:solidFill>
              </a:rPr>
              <a:t>no set day </a:t>
            </a:r>
            <a:r>
              <a:rPr lang="en-GB" dirty="0"/>
              <a:t>to administer the check and children are not expected to take the check at the same time. </a:t>
            </a:r>
          </a:p>
          <a:p>
            <a:endParaRPr lang="en-GB" dirty="0"/>
          </a:p>
          <a:p>
            <a:r>
              <a:rPr lang="en-GB" dirty="0"/>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dirty="0"/>
              <a:t>How the check is carried out</a:t>
            </a: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p:txBody>
          <a:bodyPr/>
          <a:lstStyle/>
          <a:p>
            <a:r>
              <a:rPr lang="en-GB" dirty="0"/>
              <a:t>The check will be </a:t>
            </a:r>
            <a:r>
              <a:rPr lang="en-GB" dirty="0">
                <a:solidFill>
                  <a:srgbClr val="283593"/>
                </a:solidFill>
              </a:rPr>
              <a:t>fully digital.</a:t>
            </a:r>
          </a:p>
          <a:p>
            <a:endParaRPr lang="en-GB" dirty="0"/>
          </a:p>
          <a:p>
            <a:r>
              <a:rPr lang="en-GB" dirty="0"/>
              <a:t>Answers will be entered using a keyboard, by pressing digits using a mouse or using an on-screen number pad.</a:t>
            </a:r>
          </a:p>
          <a:p>
            <a:endParaRPr lang="en-GB" dirty="0"/>
          </a:p>
          <a:p>
            <a:r>
              <a:rPr lang="en-GB" dirty="0"/>
              <a:t>Usually, the check will take less than </a:t>
            </a:r>
            <a:r>
              <a:rPr lang="en-GB" dirty="0">
                <a:solidFill>
                  <a:srgbClr val="283593"/>
                </a:solidFill>
              </a:rPr>
              <a:t>5 minutes </a:t>
            </a:r>
            <a:r>
              <a:rPr lang="en-GB" dirty="0"/>
              <a:t>for each child. </a:t>
            </a:r>
          </a:p>
          <a:p>
            <a:endParaRPr lang="en-GB" dirty="0"/>
          </a:p>
          <a:p>
            <a:r>
              <a:rPr lang="en-GB" dirty="0"/>
              <a:t>The children will have </a:t>
            </a:r>
            <a:r>
              <a:rPr lang="en-GB" dirty="0">
                <a:solidFill>
                  <a:srgbClr val="283593"/>
                </a:solidFill>
              </a:rPr>
              <a:t>6 seconds </a:t>
            </a:r>
            <a:r>
              <a:rPr lang="en-GB" dirty="0"/>
              <a:t>from the time the question appears to input their answer. </a:t>
            </a:r>
          </a:p>
          <a:p>
            <a:endParaRPr lang="en-GB" dirty="0"/>
          </a:p>
          <a:p>
            <a:r>
              <a:rPr lang="en-GB" dirty="0"/>
              <a:t>There will be a total of </a:t>
            </a:r>
            <a:r>
              <a:rPr lang="en-GB" dirty="0">
                <a:solidFill>
                  <a:srgbClr val="283593"/>
                </a:solidFill>
              </a:rPr>
              <a:t>25 questions </a:t>
            </a:r>
            <a:r>
              <a:rPr lang="en-GB" dirty="0"/>
              <a:t>with a </a:t>
            </a:r>
            <a:r>
              <a:rPr lang="en-GB" dirty="0">
                <a:solidFill>
                  <a:srgbClr val="283593"/>
                </a:solidFill>
              </a:rPr>
              <a:t>3 second pause </a:t>
            </a:r>
            <a:r>
              <a:rPr lang="en-GB" dirty="0"/>
              <a:t>in-between questions. </a:t>
            </a:r>
          </a:p>
          <a:p>
            <a:endParaRPr lang="en-GB" dirty="0"/>
          </a:p>
          <a:p>
            <a:r>
              <a:rPr lang="en-GB" dirty="0"/>
              <a:t>There will be </a:t>
            </a:r>
            <a:r>
              <a:rPr lang="en-GB" dirty="0">
                <a:solidFill>
                  <a:srgbClr val="283593"/>
                </a:solidFill>
              </a:rPr>
              <a:t>3 practice questions</a:t>
            </a:r>
            <a:r>
              <a:rPr lang="en-GB" dirty="0"/>
              <a:t> before the check begins. </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p:txBody>
          <a:bodyPr/>
          <a:lstStyle/>
          <a:p>
            <a:r>
              <a:rPr lang="en-GB" dirty="0"/>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p:txBody>
          <a:bodyPr/>
          <a:lstStyle/>
          <a:p>
            <a:pPr marL="114300" indent="0">
              <a:buNone/>
            </a:pPr>
            <a:r>
              <a:rPr lang="en-GB" dirty="0"/>
              <a:t>Some children will be eligible for specific arrangements:</a:t>
            </a:r>
          </a:p>
          <a:p>
            <a:pPr marL="114300" indent="0">
              <a:buNone/>
            </a:pPr>
            <a:endParaRPr lang="en-GB" dirty="0"/>
          </a:p>
          <a:p>
            <a:r>
              <a:rPr lang="en-GB" dirty="0"/>
              <a:t>Colour contrast;</a:t>
            </a:r>
          </a:p>
          <a:p>
            <a:r>
              <a:rPr lang="en-GB" dirty="0"/>
              <a:t>Font size adjustment;</a:t>
            </a:r>
          </a:p>
          <a:p>
            <a:r>
              <a:rPr lang="en-GB" dirty="0"/>
              <a:t>‘Next’ button (alternative to 3-second pause);</a:t>
            </a:r>
          </a:p>
          <a:p>
            <a:r>
              <a:rPr lang="en-GB" dirty="0"/>
              <a:t>Removing on-screen number pad;</a:t>
            </a:r>
          </a:p>
          <a:p>
            <a:r>
              <a:rPr lang="en-GB" dirty="0"/>
              <a:t>An adult to input answers;</a:t>
            </a:r>
          </a:p>
          <a:p>
            <a:r>
              <a:rPr lang="en-GB" dirty="0"/>
              <a:t>Audio version;</a:t>
            </a:r>
          </a:p>
          <a:p>
            <a:r>
              <a:rPr lang="en-GB" dirty="0"/>
              <a:t>Audible time alert.</a:t>
            </a:r>
          </a:p>
          <a:p>
            <a:endParaRPr lang="en-GB" dirty="0"/>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93334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dirty="0"/>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a:xfrm>
            <a:off x="311700" y="656963"/>
            <a:ext cx="8520600" cy="3829573"/>
          </a:xfrm>
        </p:spPr>
        <p:txBody>
          <a:bodyPr/>
          <a:lstStyle/>
          <a:p>
            <a:r>
              <a:rPr lang="en-GB" dirty="0"/>
              <a:t>Each child will be </a:t>
            </a:r>
            <a:r>
              <a:rPr lang="en-GB" dirty="0">
                <a:solidFill>
                  <a:srgbClr val="283593"/>
                </a:solidFill>
              </a:rPr>
              <a:t>randomly assigned </a:t>
            </a:r>
            <a:r>
              <a:rPr lang="en-GB" dirty="0"/>
              <a:t>a set of questions</a:t>
            </a:r>
          </a:p>
          <a:p>
            <a:endParaRPr lang="en-GB" dirty="0"/>
          </a:p>
          <a:p>
            <a:r>
              <a:rPr lang="en-GB" dirty="0"/>
              <a:t>There will only be </a:t>
            </a:r>
            <a:r>
              <a:rPr lang="en-GB" dirty="0">
                <a:solidFill>
                  <a:srgbClr val="283593"/>
                </a:solidFill>
              </a:rPr>
              <a:t>multiplication</a:t>
            </a:r>
            <a:r>
              <a:rPr lang="en-GB" dirty="0"/>
              <a:t> questions in the check, not division facts. </a:t>
            </a:r>
          </a:p>
          <a:p>
            <a:endParaRPr lang="en-GB" dirty="0"/>
          </a:p>
          <a:p>
            <a:r>
              <a:rPr lang="en-GB" dirty="0"/>
              <a:t>The 6, 7, 8, 9 and 12 times tables are </a:t>
            </a:r>
            <a:r>
              <a:rPr lang="en-GB" dirty="0">
                <a:solidFill>
                  <a:srgbClr val="283593"/>
                </a:solidFill>
              </a:rPr>
              <a:t>more likely </a:t>
            </a:r>
            <a:r>
              <a:rPr lang="en-GB" dirty="0"/>
              <a:t>to be asked. </a:t>
            </a:r>
          </a:p>
          <a:p>
            <a:endParaRPr lang="en-GB" dirty="0"/>
          </a:p>
          <a:p>
            <a:r>
              <a:rPr lang="en-GB" dirty="0"/>
              <a:t>Reversal of questions (e.g. 8 x 6 and 6 x 8) will not be asked in the same check. </a:t>
            </a:r>
          </a:p>
          <a:p>
            <a:endParaRPr lang="en-GB" dirty="0"/>
          </a:p>
          <a:p>
            <a:r>
              <a:rPr lang="en-GB" dirty="0"/>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202C-6D87-C3E8-908A-643F373257FA}"/>
              </a:ext>
            </a:extLst>
          </p:cNvPr>
          <p:cNvSpPr>
            <a:spLocks noGrp="1"/>
          </p:cNvSpPr>
          <p:nvPr>
            <p:ph type="title"/>
          </p:nvPr>
        </p:nvSpPr>
        <p:spPr/>
        <p:txBody>
          <a:bodyPr/>
          <a:lstStyle/>
          <a:p>
            <a:r>
              <a:rPr lang="en-GB" dirty="0"/>
              <a:t>Will I find out my child’s score?</a:t>
            </a:r>
          </a:p>
        </p:txBody>
      </p:sp>
      <p:sp>
        <p:nvSpPr>
          <p:cNvPr id="3" name="Text Placeholder 2">
            <a:extLst>
              <a:ext uri="{FF2B5EF4-FFF2-40B4-BE49-F238E27FC236}">
                <a16:creationId xmlns:a16="http://schemas.microsoft.com/office/drawing/2014/main" id="{7398281B-027F-533B-C978-305CD7ECD591}"/>
              </a:ext>
            </a:extLst>
          </p:cNvPr>
          <p:cNvSpPr>
            <a:spLocks noGrp="1"/>
          </p:cNvSpPr>
          <p:nvPr>
            <p:ph type="body" idx="1"/>
          </p:nvPr>
        </p:nvSpPr>
        <p:spPr/>
        <p:txBody>
          <a:bodyPr/>
          <a:lstStyle/>
          <a:p>
            <a:r>
              <a:rPr lang="en-GB" dirty="0"/>
              <a:t>Your child’s teacher will share your child’s score with you as they would with all national curriculum assessments. There is no pass mark for the check. </a:t>
            </a:r>
          </a:p>
        </p:txBody>
      </p:sp>
      <p:sp>
        <p:nvSpPr>
          <p:cNvPr id="4" name="Slide Number Placeholder 3">
            <a:extLst>
              <a:ext uri="{FF2B5EF4-FFF2-40B4-BE49-F238E27FC236}">
                <a16:creationId xmlns:a16="http://schemas.microsoft.com/office/drawing/2014/main" id="{F1141152-CBE3-95EF-3FAF-FA82D1110DD1}"/>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2863428661"/>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1555</Words>
  <Application>Microsoft Office PowerPoint</Application>
  <PresentationFormat>On-screen Show (16:9)</PresentationFormat>
  <Paragraphs>144</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Nunito Sans Light</vt:lpstr>
      <vt:lpstr>Nunito Sans SemiBold</vt:lpstr>
      <vt:lpstr>Arial</vt:lpstr>
      <vt:lpstr>Nunito</vt:lpstr>
      <vt:lpstr>TSL</vt:lpstr>
      <vt:lpstr>Year 4 Multiplication Tables Check 2026 Presentation for Parents, Carers &amp; Guardians</vt:lpstr>
      <vt:lpstr>What is today’s meeting about? </vt:lpstr>
      <vt:lpstr>Why are times tables so important?</vt:lpstr>
      <vt:lpstr>Important information about multiplication tables check (MTC)</vt:lpstr>
      <vt:lpstr>When the check will take place</vt:lpstr>
      <vt:lpstr>How the check is carried out</vt:lpstr>
      <vt:lpstr>Specific arrangements for the check </vt:lpstr>
      <vt:lpstr>The check questions</vt:lpstr>
      <vt:lpstr>Will I find out my child’s score?</vt:lpstr>
      <vt:lpstr>How we teach times tables for understanding in school  </vt:lpstr>
      <vt:lpstr>Multiplication is commutative</vt:lpstr>
      <vt:lpstr>Using known facts</vt:lpstr>
      <vt:lpstr>How you can help at home </vt:lpstr>
      <vt:lpstr>Songs </vt:lpstr>
      <vt:lpstr>TTRockstars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Jennie Gibson</cp:lastModifiedBy>
  <cp:revision>31</cp:revision>
  <dcterms:modified xsi:type="dcterms:W3CDTF">2026-03-19T12:46:32Z</dcterms:modified>
</cp:coreProperties>
</file>