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3" d="100"/>
          <a:sy n="83" d="100"/>
        </p:scale>
        <p:origin x="10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B3116-1092-49D0-B63F-05DA11C7804E}" type="datetimeFigureOut">
              <a:rPr lang="en-GB" smtClean="0"/>
              <a:t>25/03/2021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3A3C3-D24B-4B48-99DF-5EF921587008}" type="slidenum">
              <a:rPr lang="en-GB" smtClean="0"/>
              <a:t>‹#›</a:t>
            </a:fld>
            <a:endParaRPr lang="en-GB"/>
          </a:p>
        </p:txBody>
      </p:sp>
    </p:spTree>
    <p:extLst>
      <p:ext uri="{BB962C8B-B14F-4D97-AF65-F5344CB8AC3E}">
        <p14:creationId xmlns:p14="http://schemas.microsoft.com/office/powerpoint/2010/main" val="348089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371600" y="1143000"/>
            <a:ext cx="4114800" cy="3086100"/>
          </a:xfrm>
          <a:ln/>
        </p:spPr>
      </p:sp>
      <p:sp>
        <p:nvSpPr>
          <p:cNvPr id="7171"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altLang="en-US" dirty="0">
              <a:latin typeface="Calibri" panose="020F050202020403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822CA93-F4EA-4581-9A60-0C42B300E616}" type="slidenum">
              <a:rPr altLang="en-US" smtClean="0">
                <a:solidFill>
                  <a:srgbClr val="000000"/>
                </a:solidFill>
              </a:rPr>
              <a:pPr fontAlgn="base">
                <a:spcBef>
                  <a:spcPct val="0"/>
                </a:spcBef>
                <a:spcAft>
                  <a:spcPct val="0"/>
                </a:spcAft>
              </a:pPr>
              <a:t>3</a:t>
            </a:fld>
            <a:endParaRPr altLang="en-US" dirty="0">
              <a:solidFill>
                <a:srgbClr val="000000"/>
              </a:solidFill>
            </a:endParaRPr>
          </a:p>
        </p:txBody>
      </p:sp>
    </p:spTree>
    <p:extLst>
      <p:ext uri="{BB962C8B-B14F-4D97-AF65-F5344CB8AC3E}">
        <p14:creationId xmlns:p14="http://schemas.microsoft.com/office/powerpoint/2010/main" val="37838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CEA167-1971-4A02-BCDC-70F35754517C}" type="datetimeFigureOut">
              <a:rPr lang="en-GB" smtClean="0"/>
              <a:t>25/03/2021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313497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CEA167-1971-4A02-BCDC-70F35754517C}" type="datetimeFigureOut">
              <a:rPr lang="en-GB" smtClean="0"/>
              <a:t>25/03/2021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367426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CEA167-1971-4A02-BCDC-70F35754517C}" type="datetimeFigureOut">
              <a:rPr lang="en-GB" smtClean="0"/>
              <a:t>25/03/2021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392087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CEA167-1971-4A02-BCDC-70F35754517C}" type="datetimeFigureOut">
              <a:rPr lang="en-GB" smtClean="0"/>
              <a:t>25/03/2021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166436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CEA167-1971-4A02-BCDC-70F35754517C}" type="datetimeFigureOut">
              <a:rPr lang="en-GB" smtClean="0"/>
              <a:t>25/03/2021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140856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CEA167-1971-4A02-BCDC-70F35754517C}" type="datetimeFigureOut">
              <a:rPr lang="en-GB" smtClean="0"/>
              <a:t>25/03/2021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591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CEA167-1971-4A02-BCDC-70F35754517C}" type="datetimeFigureOut">
              <a:rPr lang="en-GB" smtClean="0"/>
              <a:t>25/03/2021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21131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CEA167-1971-4A02-BCDC-70F35754517C}" type="datetimeFigureOut">
              <a:rPr lang="en-GB" smtClean="0"/>
              <a:t>25/03/2021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273217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EA167-1971-4A02-BCDC-70F35754517C}" type="datetimeFigureOut">
              <a:rPr lang="en-GB" smtClean="0"/>
              <a:t>25/03/2021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132565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CEA167-1971-4A02-BCDC-70F35754517C}" type="datetimeFigureOut">
              <a:rPr lang="en-GB" smtClean="0"/>
              <a:t>25/03/2021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257380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CEA167-1971-4A02-BCDC-70F35754517C}" type="datetimeFigureOut">
              <a:rPr lang="en-GB" smtClean="0"/>
              <a:t>25/03/2021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C7C1-9F36-47A6-AD73-0DAFE776EEC5}" type="slidenum">
              <a:rPr lang="en-GB" smtClean="0"/>
              <a:t>‹#›</a:t>
            </a:fld>
            <a:endParaRPr lang="en-GB"/>
          </a:p>
        </p:txBody>
      </p:sp>
    </p:spTree>
    <p:extLst>
      <p:ext uri="{BB962C8B-B14F-4D97-AF65-F5344CB8AC3E}">
        <p14:creationId xmlns:p14="http://schemas.microsoft.com/office/powerpoint/2010/main" val="366267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EA167-1971-4A02-BCDC-70F35754517C}" type="datetimeFigureOut">
              <a:rPr lang="en-GB" smtClean="0"/>
              <a:t>25/03/2021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7C7C1-9F36-47A6-AD73-0DAFE776EEC5}" type="slidenum">
              <a:rPr lang="en-GB" smtClean="0"/>
              <a:t>‹#›</a:t>
            </a:fld>
            <a:endParaRPr lang="en-GB"/>
          </a:p>
        </p:txBody>
      </p:sp>
    </p:spTree>
    <p:extLst>
      <p:ext uri="{BB962C8B-B14F-4D97-AF65-F5344CB8AC3E}">
        <p14:creationId xmlns:p14="http://schemas.microsoft.com/office/powerpoint/2010/main" val="4201350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noGrp="1" noChangeArrowheads="1"/>
          </p:cNvSpPr>
          <p:nvPr>
            <p:ph type="title"/>
          </p:nvPr>
        </p:nvSpPr>
        <p:spPr>
          <a:xfrm>
            <a:off x="142877" y="149227"/>
            <a:ext cx="8867775" cy="492125"/>
          </a:xfrm>
        </p:spPr>
        <p:txBody>
          <a:bodyPr anchorCtr="1"/>
          <a:lstStyle/>
          <a:p>
            <a:pPr eaLnBrk="1" hangingPunct="1"/>
            <a:r>
              <a:rPr lang="en-GB" altLang="en-US" sz="1800" b="1" dirty="0">
                <a:solidFill>
                  <a:srgbClr val="7FC184"/>
                </a:solidFill>
                <a:latin typeface="Century Gothic" panose="020B0502020202020204" pitchFamily="34" charset="0"/>
              </a:rPr>
              <a:t>Year 4: Digestive System Knowledge </a:t>
            </a:r>
            <a:r>
              <a:rPr lang="en-GB" altLang="en-US" sz="1800" b="1" dirty="0" smtClean="0">
                <a:solidFill>
                  <a:srgbClr val="7FC184"/>
                </a:solidFill>
                <a:latin typeface="Century Gothic" panose="020B0502020202020204" pitchFamily="34" charset="0"/>
              </a:rPr>
              <a:t>Mat: What happens to the food we eat?</a:t>
            </a:r>
            <a:endParaRPr lang="en-GB" altLang="en-US" sz="1800" b="1" dirty="0">
              <a:solidFill>
                <a:srgbClr val="7FC184"/>
              </a:solidFill>
              <a:latin typeface="Century Gothic" panose="020B0502020202020204" pitchFamily="34" charset="0"/>
            </a:endParaRPr>
          </a:p>
        </p:txBody>
      </p:sp>
      <p:graphicFrame>
        <p:nvGraphicFramePr>
          <p:cNvPr id="3" name="Content Placeholder 3">
            <a:extLst/>
          </p:cNvPr>
          <p:cNvGraphicFramePr>
            <a:graphicFrameLocks noGrp="1"/>
          </p:cNvGraphicFramePr>
          <p:nvPr>
            <p:ph idx="1"/>
            <p:extLst/>
          </p:nvPr>
        </p:nvGraphicFramePr>
        <p:xfrm>
          <a:off x="142875" y="641350"/>
          <a:ext cx="8867774" cy="5943925"/>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043874">
                  <a:extLst>
                    <a:ext uri="{9D8B030D-6E8A-4147-A177-3AD203B41FA5}">
                      <a16:colId xmlns:a16="http://schemas.microsoft.com/office/drawing/2014/main" val="20001"/>
                    </a:ext>
                  </a:extLst>
                </a:gridCol>
                <a:gridCol w="2551829">
                  <a:extLst>
                    <a:ext uri="{9D8B030D-6E8A-4147-A177-3AD203B41FA5}">
                      <a16:colId xmlns:a16="http://schemas.microsoft.com/office/drawing/2014/main" val="20002"/>
                    </a:ext>
                  </a:extLst>
                </a:gridCol>
                <a:gridCol w="2858369">
                  <a:extLst>
                    <a:ext uri="{9D8B030D-6E8A-4147-A177-3AD203B41FA5}">
                      <a16:colId xmlns:a16="http://schemas.microsoft.com/office/drawing/2014/main" val="20003"/>
                    </a:ext>
                  </a:extLst>
                </a:gridCol>
              </a:tblGrid>
              <a:tr h="391926">
                <a:tc gridSpan="2">
                  <a:txBody>
                    <a:bodyPr/>
                    <a:lstStyle/>
                    <a:p>
                      <a:pPr lvl="0" algn="ctr"/>
                      <a:r>
                        <a:rPr lang="en-GB" sz="1800" dirty="0">
                          <a:solidFill>
                            <a:schemeClr val="bg1"/>
                          </a:solidFill>
                          <a:latin typeface="Century Gothic" pitchFamily="34"/>
                        </a:rPr>
                        <a:t>Subject Specific Vocabulary</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latin typeface="Century Gothic" pitchFamily="34"/>
                        </a:rPr>
                        <a:t>Prior</a:t>
                      </a:r>
                      <a:r>
                        <a:rPr lang="en-US" sz="1800" b="1" baseline="0" dirty="0" smtClean="0">
                          <a:solidFill>
                            <a:schemeClr val="bg1"/>
                          </a:solidFill>
                          <a:latin typeface="Century Gothic" pitchFamily="34"/>
                        </a:rPr>
                        <a:t> Knowledge </a:t>
                      </a:r>
                      <a:endParaRPr lang="en-GB" sz="1800" b="1" dirty="0">
                        <a:solidFill>
                          <a:schemeClr val="bg1"/>
                        </a:solidFill>
                        <a:latin typeface="Century Gothic" pitchFamily="34"/>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the digestive system</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87276">
                <a:tc rowSpan="2">
                  <a:txBody>
                    <a:bodyPr/>
                    <a:lstStyle/>
                    <a:p>
                      <a:r>
                        <a:rPr lang="en-US" sz="1400" b="1" dirty="0" smtClean="0">
                          <a:solidFill>
                            <a:srgbClr val="7FC184"/>
                          </a:solidFill>
                          <a:latin typeface="Century Gothic" panose="020B0502020202020204" pitchFamily="34" charset="0"/>
                        </a:rPr>
                        <a:t>Plaque</a:t>
                      </a:r>
                      <a:endParaRPr lang="en-GB" sz="1400" b="1" dirty="0">
                        <a:solidFill>
                          <a:srgbClr val="7FC184"/>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US" sz="800" b="0" dirty="0" smtClean="0">
                          <a:solidFill>
                            <a:schemeClr val="tx1"/>
                          </a:solidFill>
                          <a:latin typeface="Century Gothic" panose="020B0502020202020204" pitchFamily="34" charset="0"/>
                        </a:rPr>
                        <a:t>a substance containing bacteria that forms on the surface of your teeth</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7">
                  <a:txBody>
                    <a:bodyPr/>
                    <a:lstStyle/>
                    <a:p>
                      <a:pPr lvl="0" algn="ctr"/>
                      <a:r>
                        <a:rPr lang="en-US" sz="1050" dirty="0" smtClean="0">
                          <a:solidFill>
                            <a:schemeClr val="tx1"/>
                          </a:solidFill>
                          <a:latin typeface="Century Gothic" panose="020B0502020202020204" pitchFamily="34" charset="0"/>
                        </a:rPr>
                        <a:t> </a:t>
                      </a:r>
                      <a:r>
                        <a:rPr lang="en-US" sz="1000" dirty="0" smtClean="0">
                          <a:solidFill>
                            <a:schemeClr val="tx1"/>
                          </a:solidFill>
                          <a:latin typeface="+mj-lt"/>
                        </a:rPr>
                        <a:t>The parts of the human body and what they do. </a:t>
                      </a:r>
                    </a:p>
                    <a:p>
                      <a:pPr lvl="0" algn="ctr"/>
                      <a:r>
                        <a:rPr lang="en-US" sz="1000" dirty="0" smtClean="0">
                          <a:solidFill>
                            <a:schemeClr val="tx1"/>
                          </a:solidFill>
                          <a:latin typeface="+mj-lt"/>
                        </a:rPr>
                        <a:t> All animals need water, air and food to survive.</a:t>
                      </a:r>
                    </a:p>
                    <a:p>
                      <a:pPr lvl="0" algn="ctr"/>
                      <a:r>
                        <a:rPr lang="en-US" sz="1000" dirty="0" smtClean="0">
                          <a:solidFill>
                            <a:schemeClr val="tx1"/>
                          </a:solidFill>
                          <a:latin typeface="+mj-lt"/>
                        </a:rPr>
                        <a:t>  The different ways in which humans are healthy.</a:t>
                      </a:r>
                    </a:p>
                    <a:p>
                      <a:pPr lvl="0" algn="ctr"/>
                      <a:r>
                        <a:rPr lang="en-US" sz="1000" dirty="0" smtClean="0">
                          <a:solidFill>
                            <a:schemeClr val="tx1"/>
                          </a:solidFill>
                          <a:latin typeface="+mj-lt"/>
                        </a:rPr>
                        <a:t>  Animals get nutrition from what they eat. </a:t>
                      </a:r>
                    </a:p>
                    <a:p>
                      <a:pPr lvl="0" algn="ctr"/>
                      <a:r>
                        <a:rPr lang="en-US" sz="1000" dirty="0" smtClean="0">
                          <a:solidFill>
                            <a:schemeClr val="tx1"/>
                          </a:solidFill>
                          <a:latin typeface="+mj-lt"/>
                        </a:rPr>
                        <a:t> Humans and some animals have skeletons and muscles for support, protection and movement. </a:t>
                      </a:r>
                    </a:p>
                    <a:p>
                      <a:pPr lvl="0" algn="ctr"/>
                      <a:r>
                        <a:rPr lang="en-US" sz="1000" dirty="0" smtClean="0">
                          <a:solidFill>
                            <a:schemeClr val="tx1"/>
                          </a:solidFill>
                          <a:latin typeface="+mj-lt"/>
                        </a:rPr>
                        <a:t> What carnivores, omnivores and herbivores are. </a:t>
                      </a:r>
                    </a:p>
                    <a:p>
                      <a:pPr lvl="0" algn="ctr"/>
                      <a:r>
                        <a:rPr lang="en-US" sz="1000" dirty="0" smtClean="0">
                          <a:solidFill>
                            <a:schemeClr val="tx1"/>
                          </a:solidFill>
                          <a:latin typeface="+mj-lt"/>
                        </a:rPr>
                        <a:t> Excretion is one of the seven living processes. </a:t>
                      </a:r>
                    </a:p>
                    <a:p>
                      <a:pPr lvl="0" algn="ctr"/>
                      <a:endParaRPr lang="en-GB" sz="1000" dirty="0">
                        <a:solidFill>
                          <a:schemeClr val="tx1"/>
                        </a:solidFill>
                        <a:latin typeface="+mj-lt"/>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70019">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4">
                  <a:txBody>
                    <a:bodyPr/>
                    <a:lstStyle/>
                    <a:p>
                      <a:pPr marL="0" indent="0">
                        <a:buFont typeface="Wingdings" panose="05000000000000000000" pitchFamily="2" charset="2"/>
                        <a:buNone/>
                      </a:pPr>
                      <a:r>
                        <a:rPr lang="en-US" sz="1000" b="1" u="sng" dirty="0" smtClean="0">
                          <a:solidFill>
                            <a:schemeClr val="tx1"/>
                          </a:solidFill>
                          <a:latin typeface="Century Gothic" panose="020B0502020202020204" pitchFamily="34" charset="0"/>
                        </a:rPr>
                        <a:t>What is the role of our teeth and how do  we look after them? </a:t>
                      </a:r>
                    </a:p>
                    <a:p>
                      <a:pPr marL="171450" indent="-171450">
                        <a:buFont typeface="Wingdings" panose="05000000000000000000" pitchFamily="2" charset="2"/>
                        <a:buChar char="q"/>
                      </a:pPr>
                      <a:r>
                        <a:rPr lang="en-US" sz="1000" b="0" dirty="0" smtClean="0">
                          <a:solidFill>
                            <a:schemeClr val="tx1"/>
                          </a:solidFill>
                          <a:latin typeface="Century Gothic" panose="020B0502020202020204" pitchFamily="34" charset="0"/>
                        </a:rPr>
                        <a:t>Teeth are used for cutting and chewing food. </a:t>
                      </a:r>
                    </a:p>
                    <a:p>
                      <a:pPr marL="171450" indent="-171450">
                        <a:buFont typeface="Wingdings" panose="05000000000000000000" pitchFamily="2" charset="2"/>
                        <a:buChar char="q"/>
                      </a:pPr>
                      <a:r>
                        <a:rPr lang="en-US" sz="1000" b="0" dirty="0" smtClean="0">
                          <a:solidFill>
                            <a:schemeClr val="tx1"/>
                          </a:solidFill>
                          <a:latin typeface="Century Gothic" panose="020B0502020202020204" pitchFamily="34" charset="0"/>
                        </a:rPr>
                        <a:t>They start the digestive process which gives us the energy we need to live. </a:t>
                      </a:r>
                    </a:p>
                    <a:p>
                      <a:pPr marL="171450" indent="-171450">
                        <a:buFont typeface="Wingdings" panose="05000000000000000000" pitchFamily="2" charset="2"/>
                        <a:buChar char="q"/>
                      </a:pPr>
                      <a:r>
                        <a:rPr lang="en-US" sz="1000" b="0" dirty="0" smtClean="0">
                          <a:solidFill>
                            <a:schemeClr val="tx1"/>
                          </a:solidFill>
                          <a:latin typeface="Century Gothic" panose="020B0502020202020204" pitchFamily="34" charset="0"/>
                        </a:rPr>
                        <a:t>Humans look after their teeth by brushing and flossing and                   ensuring that they do not eat foods high in sugar. </a:t>
                      </a:r>
                    </a:p>
                    <a:p>
                      <a:pPr marL="171450" indent="-171450">
                        <a:buFont typeface="Wingdings" panose="05000000000000000000" pitchFamily="2" charset="2"/>
                        <a:buChar char="q"/>
                      </a:pPr>
                      <a:r>
                        <a:rPr lang="en-US" sz="1000" b="0" dirty="0" smtClean="0">
                          <a:solidFill>
                            <a:schemeClr val="tx1"/>
                          </a:solidFill>
                          <a:latin typeface="Century Gothic" panose="020B0502020202020204" pitchFamily="34" charset="0"/>
                        </a:rPr>
                        <a:t>Not looking after teeth can lead to an increase in plaque and tooth decay. </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506480">
                <a:tc>
                  <a:txBody>
                    <a:bodyPr/>
                    <a:lstStyle/>
                    <a:p>
                      <a:r>
                        <a:rPr lang="en-GB" sz="1400" b="1" dirty="0">
                          <a:solidFill>
                            <a:srgbClr val="7FC184"/>
                          </a:solidFill>
                          <a:latin typeface="Century Gothic" pitchFamily="34"/>
                        </a:rPr>
                        <a:t>oesophagus</a:t>
                      </a:r>
                      <a:endParaRPr lang="en-GB" sz="1400" b="1" dirty="0">
                        <a:solidFill>
                          <a:srgbClr val="7FC184"/>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oesophagus is like a stretchy tube that moves food from the back of the throat to the stomach.</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823074">
                <a:tc>
                  <a:txBody>
                    <a:bodyPr/>
                    <a:lstStyle/>
                    <a:p>
                      <a:r>
                        <a:rPr lang="en-GB" sz="1400" b="1" dirty="0">
                          <a:solidFill>
                            <a:srgbClr val="7FC184"/>
                          </a:solidFill>
                          <a:latin typeface="Century Gothic" panose="020B0502020202020204" pitchFamily="34" charset="0"/>
                        </a:rPr>
                        <a:t>intestine</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main function of the small intestine is absorption of nutrients and minerals from food. The major function of the large intestine is to absorb water from the remaining indigestible food.</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484721">
                <a:tc rowSpan="2">
                  <a:txBody>
                    <a:bodyPr/>
                    <a:lstStyle/>
                    <a:p>
                      <a:r>
                        <a:rPr lang="en-GB" sz="1400" b="1" dirty="0">
                          <a:solidFill>
                            <a:srgbClr val="7FC184"/>
                          </a:solidFill>
                          <a:latin typeface="Century Gothic" panose="020B0502020202020204" pitchFamily="34" charset="0"/>
                        </a:rPr>
                        <a:t>organ</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skin is the biggest organ of your body. Other organs include your brain, lungs, heart, liver, stomach, intestines, pancreas, and kidneys, all called internal organs.</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6" marB="45736">
                    <a:solidFill>
                      <a:schemeClr val="accent6">
                        <a:lumMod val="40000"/>
                        <a:lumOff val="60000"/>
                      </a:schemeClr>
                    </a:solidFill>
                  </a:tcPr>
                </a:tc>
                <a:extLst>
                  <a:ext uri="{0D108BD9-81ED-4DB2-BD59-A6C34878D82A}">
                    <a16:rowId xmlns:a16="http://schemas.microsoft.com/office/drawing/2014/main" val="10006"/>
                  </a:ext>
                </a:extLst>
              </a:tr>
              <a:tr h="216417">
                <a:tc vMerge="1">
                  <a:txBody>
                    <a:bodyPr/>
                    <a:lstStyle/>
                    <a:p>
                      <a:endParaRPr lang="en-GB"/>
                    </a:p>
                  </a:txBody>
                  <a:tcPr/>
                </a:tc>
                <a:tc vMerge="1">
                  <a:txBody>
                    <a:bodyPr/>
                    <a:lstStyle/>
                    <a:p>
                      <a:endParaRPr lang="en-GB"/>
                    </a:p>
                  </a:txBody>
                  <a:tcPr/>
                </a:tc>
                <a:tc vMerge="1">
                  <a:txBody>
                    <a:bodyPr/>
                    <a:lstStyle/>
                    <a:p>
                      <a:endParaRPr lang="en-GB"/>
                    </a:p>
                  </a:txBody>
                  <a:tcPr/>
                </a:tc>
                <a:tc rowSpan="6">
                  <a:txBody>
                    <a:bodyPr/>
                    <a:lstStyle/>
                    <a:p>
                      <a:pPr marL="0" indent="0">
                        <a:buFont typeface="Wingdings" panose="05000000000000000000" pitchFamily="2" charset="2"/>
                        <a:buNone/>
                      </a:pPr>
                      <a:r>
                        <a:rPr lang="en-US" sz="1100" b="1" u="sng" dirty="0" smtClean="0">
                          <a:solidFill>
                            <a:schemeClr val="tx1"/>
                          </a:solidFill>
                          <a:latin typeface="Century Gothic" panose="020B0502020202020204" pitchFamily="34" charset="0"/>
                        </a:rPr>
                        <a:t>What are the different names and   functions of human teeth? </a:t>
                      </a:r>
                    </a:p>
                    <a:p>
                      <a:pPr marL="171450" indent="-171450">
                        <a:buFont typeface="Wingdings" panose="05000000000000000000" pitchFamily="2" charset="2"/>
                        <a:buChar char="q"/>
                      </a:pPr>
                      <a:r>
                        <a:rPr lang="en-US" sz="1100" b="1" dirty="0" smtClean="0">
                          <a:solidFill>
                            <a:schemeClr val="accent6">
                              <a:lumMod val="75000"/>
                            </a:schemeClr>
                          </a:solidFill>
                          <a:latin typeface="Century Gothic" panose="020B0502020202020204" pitchFamily="34" charset="0"/>
                        </a:rPr>
                        <a:t> </a:t>
                      </a:r>
                      <a:r>
                        <a:rPr lang="en-US" sz="1050" b="0" dirty="0" smtClean="0">
                          <a:solidFill>
                            <a:schemeClr val="tx1"/>
                          </a:solidFill>
                          <a:latin typeface="Century Gothic" panose="020B0502020202020204" pitchFamily="34" charset="0"/>
                        </a:rPr>
                        <a:t>Canines are pointed for tearing and ripping food - these are                                    usually used when chewing meat.</a:t>
                      </a:r>
                    </a:p>
                    <a:p>
                      <a:pPr marL="171450" indent="-171450">
                        <a:buFont typeface="Wingdings" panose="05000000000000000000" pitchFamily="2" charset="2"/>
                        <a:buChar char="q"/>
                      </a:pPr>
                      <a:r>
                        <a:rPr lang="en-US" sz="1050" b="0" dirty="0" smtClean="0">
                          <a:solidFill>
                            <a:schemeClr val="tx1"/>
                          </a:solidFill>
                          <a:latin typeface="Century Gothic" panose="020B0502020202020204" pitchFamily="34" charset="0"/>
                        </a:rPr>
                        <a:t> Incisors are shovel shaped and help bite lumps out of and cutting food.</a:t>
                      </a:r>
                    </a:p>
                    <a:p>
                      <a:pPr marL="171450" indent="-171450">
                        <a:buFont typeface="Wingdings" panose="05000000000000000000" pitchFamily="2" charset="2"/>
                        <a:buChar char="q"/>
                      </a:pPr>
                      <a:r>
                        <a:rPr lang="en-US" sz="1050" b="0" dirty="0" smtClean="0">
                          <a:solidFill>
                            <a:schemeClr val="tx1"/>
                          </a:solidFill>
                          <a:latin typeface="Century Gothic" panose="020B0502020202020204" pitchFamily="34" charset="0"/>
                        </a:rPr>
                        <a:t> Premolars and molars are flat and they grind and crush food</a:t>
                      </a:r>
                      <a:endParaRPr lang="en-GB" sz="105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153295">
                <a:tc rowSpan="2">
                  <a:txBody>
                    <a:bodyPr/>
                    <a:lstStyle/>
                    <a:p>
                      <a:r>
                        <a:rPr lang="en-GB" sz="1400" b="1" dirty="0">
                          <a:solidFill>
                            <a:srgbClr val="7FC184"/>
                          </a:solidFill>
                          <a:latin typeface="Century Gothic" panose="020B0502020202020204" pitchFamily="34" charset="0"/>
                        </a:rPr>
                        <a:t>molars</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dirty="0">
                          <a:solidFill>
                            <a:schemeClr val="tx1"/>
                          </a:solidFill>
                          <a:latin typeface="Century Gothic" panose="020B0502020202020204" pitchFamily="34" charset="0"/>
                        </a:rPr>
                        <a:t>Molars are the teeth that are used for chewing and grinding our food.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extLst>
                  <a:ext uri="{0D108BD9-81ED-4DB2-BD59-A6C34878D82A}">
                    <a16:rowId xmlns:a16="http://schemas.microsoft.com/office/drawing/2014/main" val="10008"/>
                  </a:ext>
                </a:extLst>
              </a:tr>
              <a:tr h="182035">
                <a:tc vMerge="1">
                  <a:txBody>
                    <a:bodyPr/>
                    <a:lstStyle/>
                    <a:p>
                      <a:endParaRPr lang="en-GB"/>
                    </a:p>
                  </a:txBody>
                  <a:tcPr/>
                </a:tc>
                <a:tc vMerge="1">
                  <a:txBody>
                    <a:bodyPr/>
                    <a:lstStyle/>
                    <a:p>
                      <a:endParaRPr lang="en-GB" dirty="0"/>
                    </a:p>
                  </a:txBody>
                  <a:tcPr/>
                </a:tc>
                <a:tc rowSpan="2">
                  <a:txBody>
                    <a:bodyPr/>
                    <a:lstStyle/>
                    <a:p>
                      <a:pPr marL="0" lvl="0" indent="0" algn="ctr">
                        <a:buFont typeface="Arial" panose="020B0604020202020204" pitchFamily="34" charset="0"/>
                        <a:buNone/>
                      </a:pPr>
                      <a:endParaRPr lang="en-GB" sz="1200" b="1" dirty="0" smtClean="0">
                        <a:solidFill>
                          <a:schemeClr val="bg1"/>
                        </a:solidFill>
                        <a:latin typeface="Century Gothic" pitchFamily="34"/>
                      </a:endParaRPr>
                    </a:p>
                    <a:p>
                      <a:pPr marL="0" lvl="0" indent="0" algn="ctr">
                        <a:buFont typeface="Arial" panose="020B0604020202020204" pitchFamily="34" charset="0"/>
                        <a:buNone/>
                      </a:pPr>
                      <a:r>
                        <a:rPr lang="en-GB" sz="1200" b="1" dirty="0" smtClean="0">
                          <a:solidFill>
                            <a:schemeClr val="bg1"/>
                          </a:solidFill>
                          <a:latin typeface="Century Gothic" pitchFamily="34"/>
                        </a:rPr>
                        <a:t>Investigate</a:t>
                      </a:r>
                      <a:endParaRPr lang="en-GB" sz="1200" b="1" dirty="0">
                        <a:solidFill>
                          <a:schemeClr val="bg1"/>
                        </a:solidFill>
                        <a:latin typeface="Century Gothic" pitchFamily="34"/>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10009"/>
                  </a:ext>
                </a:extLst>
              </a:tr>
              <a:tr h="149446">
                <a:tc rowSpan="2">
                  <a:txBody>
                    <a:bodyPr/>
                    <a:lstStyle/>
                    <a:p>
                      <a:r>
                        <a:rPr lang="en-GB" sz="1400" b="1" dirty="0">
                          <a:solidFill>
                            <a:srgbClr val="7FC184"/>
                          </a:solidFill>
                          <a:latin typeface="Century Gothic" panose="020B0502020202020204" pitchFamily="34" charset="0"/>
                        </a:rPr>
                        <a:t>canine</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dirty="0">
                          <a:solidFill>
                            <a:schemeClr val="tx1"/>
                          </a:solidFill>
                          <a:latin typeface="Century Gothic" panose="020B0502020202020204" pitchFamily="34" charset="0"/>
                        </a:rPr>
                        <a:t>Canines are the teeth used for  ripping and tearing our food. We have two located at the top of our mouth and two at the bottom.</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451571">
                <a:tc vMerge="1">
                  <a:txBody>
                    <a:bodyPr/>
                    <a:lstStyle/>
                    <a:p>
                      <a:endParaRPr lang="en-GB"/>
                    </a:p>
                  </a:txBody>
                  <a:tcPr/>
                </a:tc>
                <a:tc vMerge="1">
                  <a:txBody>
                    <a:bodyPr/>
                    <a:lstStyle/>
                    <a:p>
                      <a:endParaRPr lang="en-GB"/>
                    </a:p>
                  </a:txBody>
                  <a:tcPr/>
                </a:tc>
                <a:tc rowSpan="6">
                  <a:txBody>
                    <a:bodyPr/>
                    <a:lstStyle/>
                    <a:p>
                      <a:pPr marL="0" lvl="0" indent="0" algn="l">
                        <a:buFont typeface="Arial" panose="020B0604020202020204" pitchFamily="34" charset="0"/>
                        <a:buNone/>
                      </a:pPr>
                      <a:r>
                        <a:rPr lang="en-US" sz="900" b="0" dirty="0" smtClean="0">
                          <a:solidFill>
                            <a:schemeClr val="tx1"/>
                          </a:solidFill>
                          <a:latin typeface="Century Gothic" pitchFamily="34"/>
                        </a:rPr>
                        <a:t> Investigate the amount of sugar in drinks and learn how sugar leads to an increase in plaque  and how this destroys tooth enamel.</a:t>
                      </a:r>
                    </a:p>
                    <a:p>
                      <a:pPr marL="0" lvl="0" indent="0" algn="l">
                        <a:buFont typeface="Arial" panose="020B0604020202020204" pitchFamily="34" charset="0"/>
                        <a:buNone/>
                      </a:pPr>
                      <a:r>
                        <a:rPr lang="en-US" sz="900" b="0" dirty="0" smtClean="0">
                          <a:solidFill>
                            <a:schemeClr val="tx1"/>
                          </a:solidFill>
                          <a:latin typeface="Century Gothic" pitchFamily="34"/>
                        </a:rPr>
                        <a:t>  Compare the teeth of carnivores, omnivores and herbivores. What do you notice? </a:t>
                      </a:r>
                    </a:p>
                    <a:p>
                      <a:pPr marL="0" lvl="0" indent="0" algn="l">
                        <a:buFont typeface="Arial" panose="020B0604020202020204" pitchFamily="34" charset="0"/>
                        <a:buNone/>
                      </a:pPr>
                      <a:r>
                        <a:rPr lang="en-US" sz="900" b="0" dirty="0" smtClean="0">
                          <a:solidFill>
                            <a:schemeClr val="tx1"/>
                          </a:solidFill>
                          <a:latin typeface="Century Gothic" pitchFamily="34"/>
                        </a:rPr>
                        <a:t> Match animals to their teeth and explain your reasons for this</a:t>
                      </a:r>
                    </a:p>
                    <a:p>
                      <a:pPr marL="0" lvl="0" indent="0" algn="l">
                        <a:buFont typeface="Arial" panose="020B0604020202020204" pitchFamily="34" charset="0"/>
                        <a:buNone/>
                      </a:pPr>
                      <a:r>
                        <a:rPr lang="en-US" sz="900" b="0" dirty="0" smtClean="0">
                          <a:solidFill>
                            <a:schemeClr val="tx1"/>
                          </a:solidFill>
                          <a:latin typeface="Century Gothic" pitchFamily="34"/>
                        </a:rPr>
                        <a:t> Identify the parts of the digestive system and explain their functions</a:t>
                      </a:r>
                    </a:p>
                    <a:p>
                      <a:pPr marL="0" lvl="0" indent="0" algn="l">
                        <a:buFont typeface="Arial" panose="020B0604020202020204" pitchFamily="34" charset="0"/>
                        <a:buNone/>
                      </a:pPr>
                      <a:r>
                        <a:rPr lang="en-US" sz="900" b="0" dirty="0" smtClean="0">
                          <a:solidFill>
                            <a:schemeClr val="tx1"/>
                          </a:solidFill>
                          <a:latin typeface="Century Gothic" pitchFamily="34"/>
                        </a:rPr>
                        <a:t>  Create a presentation to show how our food is digested.</a:t>
                      </a:r>
                      <a:endParaRPr lang="en-GB" sz="900" b="0" dirty="0">
                        <a:solidFill>
                          <a:schemeClr val="tx1"/>
                        </a:solidFill>
                        <a:latin typeface="Century Gothic" pitchFamily="34"/>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401987">
                <a:tc rowSpan="2">
                  <a:txBody>
                    <a:bodyPr/>
                    <a:lstStyle/>
                    <a:p>
                      <a:r>
                        <a:rPr lang="en-GB" sz="1400" b="1" dirty="0">
                          <a:solidFill>
                            <a:srgbClr val="7FC184"/>
                          </a:solidFill>
                          <a:latin typeface="Century Gothic" panose="020B0502020202020204" pitchFamily="34" charset="0"/>
                        </a:rPr>
                        <a:t>food chain</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i="0" u="none" strike="noStrike" kern="1200" dirty="0">
                          <a:solidFill>
                            <a:schemeClr val="tx1"/>
                          </a:solidFill>
                          <a:effectLst/>
                          <a:latin typeface="Century Gothic" panose="020B0502020202020204" pitchFamily="34" charset="0"/>
                          <a:ea typeface="+mn-ea"/>
                          <a:cs typeface="+mn-cs"/>
                        </a:rPr>
                        <a:t>A food chain is a diagram that shows us how animals are linked by what they eat.</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3"/>
                  </a:ext>
                </a:extLst>
              </a:tr>
              <a:tr h="71132">
                <a:tc vMerge="1">
                  <a:txBody>
                    <a:bodyPr/>
                    <a:lstStyle/>
                    <a:p>
                      <a:endParaRPr lang="en-GB" dirty="0"/>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endParaRPr lang="en-GB" sz="800" b="0" dirty="0">
                        <a:solidFill>
                          <a:schemeClr val="accent6">
                            <a:lumMod val="75000"/>
                          </a:schemeClr>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pPr marL="171450" lvl="0" indent="-171450" algn="l">
                        <a:buFont typeface="Arial" panose="020B0604020202020204" pitchFamily="34" charset="0"/>
                        <a:buChar char="•"/>
                      </a:pPr>
                      <a:endParaRPr lang="en-GB" sz="1100" b="1" dirty="0">
                        <a:solidFill>
                          <a:schemeClr val="accent6">
                            <a:lumMod val="75000"/>
                          </a:schemeClr>
                        </a:solidFill>
                        <a:latin typeface="Century Gothic" pitchFamily="34"/>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rowSpan="4">
                  <a:txBody>
                    <a:bodyPr/>
                    <a:lstStyle/>
                    <a:p>
                      <a:pPr marL="171450" indent="-171450">
                        <a:buFont typeface="Wingdings" panose="05000000000000000000" pitchFamily="2" charset="2"/>
                        <a:buChar char="q"/>
                      </a:pP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r h="614277">
                <a:tc>
                  <a:txBody>
                    <a:bodyPr/>
                    <a:lstStyle/>
                    <a:p>
                      <a:r>
                        <a:rPr lang="en-GB" sz="1400" b="1" dirty="0">
                          <a:solidFill>
                            <a:srgbClr val="7FC184"/>
                          </a:solidFill>
                          <a:latin typeface="Century Gothic" panose="020B0502020202020204" pitchFamily="34" charset="0"/>
                        </a:rPr>
                        <a:t>predators</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b="0" i="0" u="none" strike="noStrike" kern="1200" dirty="0">
                          <a:solidFill>
                            <a:schemeClr val="tx1"/>
                          </a:solidFill>
                          <a:effectLst/>
                          <a:latin typeface="Century Gothic" panose="020B0502020202020204" pitchFamily="34" charset="0"/>
                          <a:ea typeface="+mn-ea"/>
                          <a:cs typeface="+mn-cs"/>
                        </a:rPr>
                        <a:t>Predators are wild animals that hunt, or prey on, other animals. Predatory animals need the flesh of the animals that they kill to survive.</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5"/>
                  </a:ext>
                </a:extLst>
              </a:tr>
              <a:tr h="457266">
                <a:tc>
                  <a:txBody>
                    <a:bodyPr/>
                    <a:lstStyle/>
                    <a:p>
                      <a:r>
                        <a:rPr lang="en-GB" sz="1400" b="1" dirty="0">
                          <a:solidFill>
                            <a:srgbClr val="7FC184"/>
                          </a:solidFill>
                          <a:latin typeface="Century Gothic" panose="020B0502020202020204" pitchFamily="34" charset="0"/>
                        </a:rPr>
                        <a:t>prey</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b="0" i="0" u="none" strike="noStrike" kern="1200" dirty="0">
                          <a:solidFill>
                            <a:schemeClr val="tx1"/>
                          </a:solidFill>
                          <a:effectLst/>
                          <a:latin typeface="Century Gothic" panose="020B0502020202020204" pitchFamily="34" charset="0"/>
                          <a:ea typeface="+mn-ea"/>
                          <a:cs typeface="+mn-cs"/>
                        </a:rPr>
                        <a:t>The term prey refers to an animal that is sought, captured, and eaten by a predator.</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7"/>
                  </a:ext>
                </a:extLst>
              </a:tr>
              <a:tr h="457266">
                <a:tc>
                  <a:txBody>
                    <a:bodyPr/>
                    <a:lstStyle/>
                    <a:p>
                      <a:r>
                        <a:rPr lang="en-GB" sz="1400" b="1" dirty="0">
                          <a:solidFill>
                            <a:srgbClr val="7FC184"/>
                          </a:solidFill>
                          <a:latin typeface="Century Gothic" panose="020B0502020202020204" pitchFamily="34" charset="0"/>
                        </a:rPr>
                        <a:t>salivary gland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dirty="0">
                          <a:solidFill>
                            <a:schemeClr val="tx1"/>
                          </a:solidFill>
                          <a:latin typeface="Century Gothic" pitchFamily="34"/>
                        </a:rPr>
                        <a:t>The salivary glands contain special enzymes that help digest the starches in your food. </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8"/>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4543" y="3288928"/>
            <a:ext cx="2563189" cy="52303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6172" y="5845215"/>
            <a:ext cx="1486322" cy="740060"/>
          </a:xfrm>
          <a:prstGeom prst="rect">
            <a:avLst/>
          </a:prstGeom>
        </p:spPr>
      </p:pic>
      <p:pic>
        <p:nvPicPr>
          <p:cNvPr id="5" name="Picture 4"/>
          <p:cNvPicPr>
            <a:picLocks noChangeAspect="1"/>
          </p:cNvPicPr>
          <p:nvPr/>
        </p:nvPicPr>
        <p:blipFill>
          <a:blip r:embed="rId4"/>
          <a:stretch>
            <a:fillRect/>
          </a:stretch>
        </p:blipFill>
        <p:spPr>
          <a:xfrm>
            <a:off x="6733601" y="5037339"/>
            <a:ext cx="1705940" cy="1294796"/>
          </a:xfrm>
          <a:prstGeom prst="rect">
            <a:avLst/>
          </a:prstGeom>
        </p:spPr>
      </p:pic>
    </p:spTree>
    <p:extLst>
      <p:ext uri="{BB962C8B-B14F-4D97-AF65-F5344CB8AC3E}">
        <p14:creationId xmlns:p14="http://schemas.microsoft.com/office/powerpoint/2010/main" val="345827445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noChangeArrowheads="1"/>
          </p:cNvSpPr>
          <p:nvPr>
            <p:ph type="title"/>
          </p:nvPr>
        </p:nvSpPr>
        <p:spPr>
          <a:xfrm>
            <a:off x="142877" y="57152"/>
            <a:ext cx="8867775" cy="492125"/>
          </a:xfrm>
        </p:spPr>
        <p:txBody>
          <a:bodyPr anchorCtr="1"/>
          <a:lstStyle/>
          <a:p>
            <a:pPr algn="ctr" eaLnBrk="1" hangingPunct="1"/>
            <a:r>
              <a:rPr lang="en-GB" altLang="en-US" sz="1800" b="1" dirty="0">
                <a:solidFill>
                  <a:srgbClr val="7FC184"/>
                </a:solidFill>
                <a:latin typeface="Century Gothic" panose="020B0502020202020204" pitchFamily="34" charset="0"/>
              </a:rPr>
              <a:t>Year 4: Sound Knowledge </a:t>
            </a:r>
            <a:r>
              <a:rPr lang="en-GB" altLang="en-US" sz="1800" b="1" dirty="0" smtClean="0">
                <a:solidFill>
                  <a:srgbClr val="7FC184"/>
                </a:solidFill>
                <a:latin typeface="Century Gothic" panose="020B0502020202020204" pitchFamily="34" charset="0"/>
              </a:rPr>
              <a:t>Mat: How do we hear?</a:t>
            </a:r>
            <a:endParaRPr lang="en-GB" altLang="en-US" sz="1800" b="1" dirty="0">
              <a:solidFill>
                <a:srgbClr val="7FC184"/>
              </a:solidFill>
              <a:latin typeface="Century Gothic" panose="020B0502020202020204" pitchFamily="34" charset="0"/>
            </a:endParaRPr>
          </a:p>
        </p:txBody>
      </p:sp>
      <p:graphicFrame>
        <p:nvGraphicFramePr>
          <p:cNvPr id="3" name="Content Placeholder 3">
            <a:extLst/>
          </p:cNvPr>
          <p:cNvGraphicFramePr>
            <a:graphicFrameLocks noGrp="1"/>
          </p:cNvGraphicFramePr>
          <p:nvPr>
            <p:ph idx="1"/>
            <p:extLst>
              <p:ext uri="{D42A27DB-BD31-4B8C-83A1-F6EECF244321}">
                <p14:modId xmlns:p14="http://schemas.microsoft.com/office/powerpoint/2010/main" val="1782733472"/>
              </p:ext>
            </p:extLst>
          </p:nvPr>
        </p:nvGraphicFramePr>
        <p:xfrm>
          <a:off x="142877" y="397710"/>
          <a:ext cx="8867774" cy="6477132"/>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504676">
                  <a:extLst>
                    <a:ext uri="{9D8B030D-6E8A-4147-A177-3AD203B41FA5}">
                      <a16:colId xmlns:a16="http://schemas.microsoft.com/office/drawing/2014/main" val="20001"/>
                    </a:ext>
                  </a:extLst>
                </a:gridCol>
                <a:gridCol w="2431450">
                  <a:extLst>
                    <a:ext uri="{9D8B030D-6E8A-4147-A177-3AD203B41FA5}">
                      <a16:colId xmlns:a16="http://schemas.microsoft.com/office/drawing/2014/main" val="20002"/>
                    </a:ext>
                  </a:extLst>
                </a:gridCol>
                <a:gridCol w="2517946">
                  <a:extLst>
                    <a:ext uri="{9D8B030D-6E8A-4147-A177-3AD203B41FA5}">
                      <a16:colId xmlns:a16="http://schemas.microsoft.com/office/drawing/2014/main" val="20003"/>
                    </a:ext>
                  </a:extLst>
                </a:gridCol>
              </a:tblGrid>
              <a:tr h="336053">
                <a:tc gridSpan="2">
                  <a:txBody>
                    <a:bodyPr/>
                    <a:lstStyle/>
                    <a:p>
                      <a:pPr lvl="0" algn="ctr"/>
                      <a:r>
                        <a:rPr lang="en-GB" sz="1800" dirty="0">
                          <a:solidFill>
                            <a:schemeClr val="bg1"/>
                          </a:solidFill>
                          <a:latin typeface="Century Gothic" pitchFamily="34"/>
                        </a:rPr>
                        <a:t>Subject Specific Vocabulary</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bg1"/>
                          </a:solidFill>
                          <a:latin typeface="Century Gothic" pitchFamily="34"/>
                        </a:rPr>
                        <a:t>Prior Knowledge </a:t>
                      </a:r>
                      <a:endParaRPr lang="en-GB" sz="1800" b="1" dirty="0">
                        <a:solidFill>
                          <a:schemeClr val="bg1"/>
                        </a:solidFill>
                        <a:latin typeface="Century Gothic" pitchFamily="34"/>
                      </a:endParaRP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Sound</a:t>
                      </a: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96019">
                <a:tc rowSpan="2">
                  <a:txBody>
                    <a:bodyPr/>
                    <a:lstStyle/>
                    <a:p>
                      <a:r>
                        <a:rPr lang="en-GB" sz="1400" b="1" dirty="0" smtClean="0">
                          <a:solidFill>
                            <a:srgbClr val="7FC184"/>
                          </a:solidFill>
                          <a:latin typeface="Century Gothic" panose="020B0502020202020204" pitchFamily="34" charset="0"/>
                        </a:rPr>
                        <a:t>Sound Waves </a:t>
                      </a:r>
                      <a:endParaRPr lang="en-GB" sz="1400" b="1" dirty="0">
                        <a:solidFill>
                          <a:srgbClr val="7FC184"/>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US" sz="1000" b="0" i="0" u="none" strike="noStrike" kern="1200" dirty="0" smtClean="0">
                          <a:solidFill>
                            <a:schemeClr val="tx1"/>
                          </a:solidFill>
                          <a:effectLst/>
                          <a:latin typeface="Century Gothic" panose="020B0502020202020204" pitchFamily="34" charset="0"/>
                          <a:ea typeface="+mn-ea"/>
                          <a:cs typeface="+mn-cs"/>
                        </a:rPr>
                        <a:t>invisible waves that travel through air, water, and solid objects as vibrations </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7">
                  <a:txBody>
                    <a:bodyPr/>
                    <a:lstStyle/>
                    <a:p>
                      <a:pPr lvl="0" algn="ctr"/>
                      <a:r>
                        <a:rPr lang="en-US" sz="1100" dirty="0" smtClean="0">
                          <a:solidFill>
                            <a:schemeClr val="tx1"/>
                          </a:solidFill>
                          <a:latin typeface="Century Gothic" panose="020B0502020202020204" pitchFamily="34" charset="0"/>
                        </a:rPr>
                        <a:t> Hearing is one of my five senses.</a:t>
                      </a:r>
                    </a:p>
                    <a:p>
                      <a:pPr lvl="0" algn="ctr"/>
                      <a:r>
                        <a:rPr lang="en-US" sz="1100" dirty="0" smtClean="0">
                          <a:solidFill>
                            <a:schemeClr val="tx1"/>
                          </a:solidFill>
                          <a:latin typeface="Century Gothic" panose="020B0502020202020204" pitchFamily="34" charset="0"/>
                        </a:rPr>
                        <a:t>  Sounds can be combined using musical instruments.</a:t>
                      </a:r>
                    </a:p>
                    <a:p>
                      <a:pPr lvl="0" algn="ctr"/>
                      <a:r>
                        <a:rPr lang="en-US" sz="1100" dirty="0" smtClean="0">
                          <a:solidFill>
                            <a:schemeClr val="tx1"/>
                          </a:solidFill>
                          <a:latin typeface="Century Gothic" panose="020B0502020202020204" pitchFamily="34" charset="0"/>
                        </a:rPr>
                        <a:t>  What the  word vibration means. </a:t>
                      </a:r>
                    </a:p>
                    <a:p>
                      <a:pPr lvl="0" algn="ctr"/>
                      <a:endParaRPr lang="en-GB" sz="110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168037">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0" indent="0">
                        <a:buFont typeface="Wingdings" panose="05000000000000000000" pitchFamily="2" charset="2"/>
                        <a:buNone/>
                      </a:pPr>
                      <a:r>
                        <a:rPr lang="en-US" sz="1050" b="1" i="0" u="sng" strike="noStrike" kern="1200" dirty="0" smtClean="0">
                          <a:solidFill>
                            <a:schemeClr val="tx1"/>
                          </a:solidFill>
                          <a:effectLst/>
                          <a:latin typeface="Century Gothic" panose="020B0502020202020204" pitchFamily="34" charset="0"/>
                          <a:ea typeface="+mn-ea"/>
                          <a:cs typeface="+mn-cs"/>
                        </a:rPr>
                        <a:t>What is a sound? </a:t>
                      </a:r>
                    </a:p>
                    <a:p>
                      <a:pPr marL="171450" indent="-171450">
                        <a:buFont typeface="Wingdings" panose="05000000000000000000" pitchFamily="2" charset="2"/>
                        <a:buChar char="q"/>
                      </a:pPr>
                      <a:r>
                        <a:rPr lang="en-US" sz="1050" b="0" i="0" u="none" strike="noStrike" kern="1200" dirty="0" smtClean="0">
                          <a:solidFill>
                            <a:schemeClr val="tx1"/>
                          </a:solidFill>
                          <a:effectLst/>
                          <a:latin typeface="Century Gothic" panose="020B0502020202020204" pitchFamily="34" charset="0"/>
                          <a:ea typeface="+mn-ea"/>
                          <a:cs typeface="+mn-cs"/>
                        </a:rPr>
                        <a:t>A thing that can be heard. The object that makes the sound is called the source</a:t>
                      </a:r>
                      <a:endParaRPr lang="en-GB" sz="105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504050">
                <a:tc rowSpan="2">
                  <a:txBody>
                    <a:bodyPr/>
                    <a:lstStyle/>
                    <a:p>
                      <a:r>
                        <a:rPr lang="en-GB" sz="1400" b="1" dirty="0">
                          <a:solidFill>
                            <a:srgbClr val="7FC184"/>
                          </a:solidFill>
                          <a:latin typeface="Century Gothic" panose="020B0502020202020204" pitchFamily="34" charset="0"/>
                        </a:rPr>
                        <a:t>pitch</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i="0" u="none" strike="noStrike" kern="1200" dirty="0">
                          <a:solidFill>
                            <a:schemeClr val="tx1"/>
                          </a:solidFill>
                          <a:effectLst/>
                          <a:latin typeface="Century Gothic" panose="020B0502020202020204" pitchFamily="34" charset="0"/>
                          <a:ea typeface="+mn-ea"/>
                          <a:cs typeface="+mn-cs"/>
                        </a:rPr>
                        <a:t>A high sound has a high pitch and a low sound has a low pitch. A tight drum skin gives a higher pitched sound than a loose drum skin.</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140034">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0" indent="0">
                        <a:buFont typeface="Wingdings" panose="05000000000000000000" pitchFamily="2" charset="2"/>
                        <a:buNone/>
                      </a:pPr>
                      <a:r>
                        <a:rPr lang="en-US" sz="1050" b="1" u="sng" dirty="0" smtClean="0">
                          <a:solidFill>
                            <a:schemeClr val="tx1"/>
                          </a:solidFill>
                          <a:latin typeface="Century Gothic" panose="020B0502020202020204" pitchFamily="34" charset="0"/>
                        </a:rPr>
                        <a:t>How is a sound made?  </a:t>
                      </a:r>
                    </a:p>
                    <a:p>
                      <a:pPr marL="171450" indent="-171450">
                        <a:buFont typeface="Wingdings" panose="05000000000000000000" pitchFamily="2" charset="2"/>
                        <a:buChar char="q"/>
                      </a:pPr>
                      <a:r>
                        <a:rPr lang="en-US" sz="1050" b="0" dirty="0" smtClean="0">
                          <a:solidFill>
                            <a:schemeClr val="tx1"/>
                          </a:solidFill>
                          <a:latin typeface="Century Gothic" panose="020B0502020202020204" pitchFamily="34" charset="0"/>
                        </a:rPr>
                        <a:t> When objects vibrate, a sound is made. </a:t>
                      </a:r>
                    </a:p>
                    <a:p>
                      <a:pPr marL="171450" indent="-171450">
                        <a:buFont typeface="Wingdings" panose="05000000000000000000" pitchFamily="2" charset="2"/>
                        <a:buChar char="q"/>
                      </a:pPr>
                      <a:r>
                        <a:rPr lang="en-US" sz="1050" b="0" dirty="0" smtClean="0">
                          <a:solidFill>
                            <a:schemeClr val="tx1"/>
                          </a:solidFill>
                          <a:latin typeface="Century Gothic" panose="020B0502020202020204" pitchFamily="34" charset="0"/>
                        </a:rPr>
                        <a:t> The vibration makes the air around the object  vibrate and the air vibrations enter your ear. These are called sound waves.</a:t>
                      </a:r>
                    </a:p>
                    <a:p>
                      <a:pPr marL="0" indent="0">
                        <a:buFont typeface="Wingdings" panose="05000000000000000000" pitchFamily="2" charset="2"/>
                        <a:buNone/>
                      </a:pPr>
                      <a:endParaRPr lang="en-GB" sz="105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784097">
                <a:tc>
                  <a:txBody>
                    <a:bodyPr/>
                    <a:lstStyle/>
                    <a:p>
                      <a:r>
                        <a:rPr lang="en-GB" sz="1400" b="1" dirty="0">
                          <a:solidFill>
                            <a:srgbClr val="7FC184"/>
                          </a:solidFill>
                          <a:latin typeface="Century Gothic" panose="020B0502020202020204" pitchFamily="34" charset="0"/>
                        </a:rPr>
                        <a:t>volume</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u="none" strike="noStrike" kern="1200" dirty="0">
                          <a:solidFill>
                            <a:schemeClr val="tx1"/>
                          </a:solidFill>
                          <a:effectLst/>
                          <a:latin typeface="Century Gothic" panose="020B0502020202020204" pitchFamily="34" charset="0"/>
                          <a:ea typeface="+mn-ea"/>
                          <a:cs typeface="+mn-cs"/>
                        </a:rPr>
                        <a:t>Volume is the perception of loudness from the intensity of a sound wave. The higher the intensity of a sound, the louder it is perceived in our ears, and the higher volume it has.</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336013">
                <a:tc rowSpan="2">
                  <a:txBody>
                    <a:bodyPr/>
                    <a:lstStyle/>
                    <a:p>
                      <a:r>
                        <a:rPr lang="en-US" sz="1400" b="1" dirty="0" smtClean="0">
                          <a:solidFill>
                            <a:srgbClr val="7FC184"/>
                          </a:solidFill>
                          <a:latin typeface="Century Gothic" panose="020B0502020202020204" pitchFamily="34" charset="0"/>
                        </a:rPr>
                        <a:t>Amplitude </a:t>
                      </a:r>
                      <a:endParaRPr lang="en-GB" sz="1400" b="1" dirty="0">
                        <a:solidFill>
                          <a:srgbClr val="7FC184"/>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US" sz="1000" b="0" dirty="0" smtClean="0">
                          <a:solidFill>
                            <a:schemeClr val="tx1"/>
                          </a:solidFill>
                          <a:latin typeface="Century Gothic" panose="020B0502020202020204" pitchFamily="34" charset="0"/>
                        </a:rPr>
                        <a:t>a measure of the strength of a sound wave</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237339851"/>
                  </a:ext>
                </a:extLst>
              </a:tr>
              <a:tr h="134455">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indent="0">
                        <a:buFont typeface="Wingdings" panose="05000000000000000000" pitchFamily="2" charset="2"/>
                        <a:buNone/>
                      </a:pPr>
                      <a:r>
                        <a:rPr lang="en-US" sz="1050" b="1" u="sng" dirty="0" smtClean="0">
                          <a:solidFill>
                            <a:schemeClr val="tx1"/>
                          </a:solidFill>
                          <a:latin typeface="Century Gothic" panose="020B0502020202020204" pitchFamily="34" charset="0"/>
                        </a:rPr>
                        <a:t>How do sounds travel?  </a:t>
                      </a:r>
                    </a:p>
                    <a:p>
                      <a:pPr marL="171450" indent="-171450">
                        <a:buFont typeface="Wingdings" panose="05000000000000000000" pitchFamily="2" charset="2"/>
                        <a:buChar char="q"/>
                      </a:pPr>
                      <a:r>
                        <a:rPr lang="en-US" sz="1050" b="0" dirty="0" smtClean="0">
                          <a:solidFill>
                            <a:schemeClr val="tx1"/>
                          </a:solidFill>
                          <a:latin typeface="Century Gothic" panose="020B0502020202020204" pitchFamily="34" charset="0"/>
                        </a:rPr>
                        <a:t> Sound waves travel through a medium (such as air, water, glass, stone, and brick). </a:t>
                      </a:r>
                      <a:endParaRPr lang="en-GB" sz="105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851546833"/>
                  </a:ext>
                </a:extLst>
              </a:tr>
              <a:tr h="537632">
                <a:tc rowSpan="2">
                  <a:txBody>
                    <a:bodyPr/>
                    <a:lstStyle/>
                    <a:p>
                      <a:r>
                        <a:rPr lang="en-GB" sz="1400" b="1" dirty="0">
                          <a:solidFill>
                            <a:srgbClr val="7FC184"/>
                          </a:solidFill>
                          <a:latin typeface="Century Gothic" panose="020B0502020202020204" pitchFamily="34" charset="0"/>
                        </a:rPr>
                        <a:t>outer, middle and inner ear</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b="0" i="0" u="none" strike="noStrike" kern="1200" dirty="0">
                          <a:solidFill>
                            <a:schemeClr val="tx1"/>
                          </a:solidFill>
                          <a:effectLst/>
                          <a:latin typeface="Century Gothic" panose="020B0502020202020204" pitchFamily="34" charset="0"/>
                          <a:ea typeface="+mn-ea"/>
                          <a:cs typeface="+mn-cs"/>
                        </a:rPr>
                        <a:t>The ear is made up of three different sections: the outer ear, the middle ear, and the inner ear. These parts all work together so you can hear and process sounds.</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marL="0" lvl="0" indent="0" algn="ctr">
                        <a:buFont typeface="Arial" panose="020B0604020202020204" pitchFamily="34" charset="0"/>
                        <a:buNone/>
                      </a:pPr>
                      <a:endParaRPr lang="en-GB" sz="1200" b="1" dirty="0" smtClean="0">
                        <a:solidFill>
                          <a:schemeClr val="bg1"/>
                        </a:solidFill>
                        <a:latin typeface="Century Gothic" pitchFamily="34"/>
                      </a:endParaRPr>
                    </a:p>
                    <a:p>
                      <a:pPr marL="0" lvl="0" indent="0" algn="ctr">
                        <a:buFont typeface="Arial" panose="020B0604020202020204" pitchFamily="34" charset="0"/>
                        <a:buNone/>
                      </a:pPr>
                      <a:r>
                        <a:rPr lang="en-GB" sz="1200" b="1" dirty="0" smtClean="0">
                          <a:solidFill>
                            <a:schemeClr val="accent6">
                              <a:lumMod val="50000"/>
                            </a:schemeClr>
                          </a:solidFill>
                          <a:latin typeface="Century Gothic" pitchFamily="34"/>
                        </a:rPr>
                        <a:t>Investigate</a:t>
                      </a:r>
                      <a:endParaRPr lang="en-GB" sz="1200" b="1" dirty="0">
                        <a:solidFill>
                          <a:schemeClr val="accent6">
                            <a:lumMod val="50000"/>
                          </a:schemeClr>
                        </a:solidFill>
                        <a:latin typeface="Century Gothic" pitchFamily="34"/>
                      </a:endParaRPr>
                    </a:p>
                    <a:p>
                      <a:pPr marL="171450" lvl="0" indent="-171450" algn="l">
                        <a:buFont typeface="Arial" panose="020B0604020202020204" pitchFamily="34" charset="0"/>
                        <a:buChar char="•"/>
                      </a:pPr>
                      <a:r>
                        <a:rPr lang="en-US" sz="1000" b="0" u="none" baseline="0" dirty="0" smtClean="0">
                          <a:solidFill>
                            <a:schemeClr val="tx1"/>
                          </a:solidFill>
                          <a:latin typeface="Century Gothic" pitchFamily="34"/>
                        </a:rPr>
                        <a:t> </a:t>
                      </a:r>
                      <a:r>
                        <a:rPr lang="en-US" sz="1100" b="0" u="none" baseline="0" dirty="0" smtClean="0">
                          <a:solidFill>
                            <a:schemeClr val="tx1"/>
                          </a:solidFill>
                          <a:latin typeface="Century Gothic" pitchFamily="34"/>
                        </a:rPr>
                        <a:t>Fill identical jars with different volumes of water. Which one creates the highest pitch?</a:t>
                      </a:r>
                    </a:p>
                    <a:p>
                      <a:pPr marL="171450" lvl="0" indent="-171450" algn="l">
                        <a:buFont typeface="Arial" panose="020B0604020202020204" pitchFamily="34" charset="0"/>
                        <a:buChar char="•"/>
                      </a:pPr>
                      <a:r>
                        <a:rPr lang="en-US" sz="1100" b="0" u="none" baseline="0" dirty="0" smtClean="0">
                          <a:solidFill>
                            <a:schemeClr val="tx1"/>
                          </a:solidFill>
                          <a:latin typeface="Century Gothic" pitchFamily="34"/>
                        </a:rPr>
                        <a:t>Which material would make the best sound defender? How can you investigate this?</a:t>
                      </a:r>
                    </a:p>
                    <a:p>
                      <a:pPr marL="171450" lvl="0" indent="-171450" algn="l">
                        <a:buFont typeface="Arial" panose="020B0604020202020204" pitchFamily="34" charset="0"/>
                        <a:buChar char="•"/>
                      </a:pPr>
                      <a:r>
                        <a:rPr lang="en-US" sz="1100" b="0" u="none" baseline="0" dirty="0" smtClean="0">
                          <a:solidFill>
                            <a:schemeClr val="tx1"/>
                          </a:solidFill>
                          <a:latin typeface="Century Gothic" pitchFamily="34"/>
                        </a:rPr>
                        <a:t>Make musical instruments using different length strings. How do their pitches differ? </a:t>
                      </a:r>
                    </a:p>
                    <a:p>
                      <a:pPr marL="0" lvl="0" indent="0" algn="l">
                        <a:buFont typeface="Arial" panose="020B0604020202020204" pitchFamily="34" charset="0"/>
                        <a:buNone/>
                      </a:pPr>
                      <a:endParaRPr lang="en-GB" sz="1000" b="0" u="none" baseline="0" dirty="0">
                        <a:solidFill>
                          <a:schemeClr val="tx1"/>
                        </a:solidFill>
                        <a:latin typeface="Century Gothic" pitchFamily="34"/>
                      </a:endParaRP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3735571523"/>
                  </a:ext>
                </a:extLst>
              </a:tr>
              <a:tr h="246466">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0" indent="0">
                        <a:buFont typeface="Wingdings" panose="05000000000000000000" pitchFamily="2" charset="2"/>
                        <a:buNone/>
                      </a:pPr>
                      <a:r>
                        <a:rPr lang="en-US" sz="1050" b="1" u="sng" dirty="0" smtClean="0">
                          <a:solidFill>
                            <a:schemeClr val="tx1"/>
                          </a:solidFill>
                          <a:latin typeface="Century Gothic" panose="020B0502020202020204" pitchFamily="34" charset="0"/>
                        </a:rPr>
                        <a:t>How do we hear sounds?  </a:t>
                      </a:r>
                    </a:p>
                    <a:p>
                      <a:pPr marL="171450" indent="-171450">
                        <a:buFont typeface="Wingdings" panose="05000000000000000000" pitchFamily="2" charset="2"/>
                        <a:buChar char="q"/>
                      </a:pPr>
                      <a:r>
                        <a:rPr lang="en-US" sz="1050" b="0" dirty="0" smtClean="0">
                          <a:solidFill>
                            <a:schemeClr val="tx1"/>
                          </a:solidFill>
                          <a:latin typeface="Century Gothic" panose="020B0502020202020204" pitchFamily="34" charset="0"/>
                        </a:rPr>
                        <a:t>When an object vibrates, the air around it vibrates too. This vibrating air can also be known as sound waves. The sound waves travel to the ear and make the eardrums vibrate. Messages are sent to the brain which </a:t>
                      </a:r>
                      <a:r>
                        <a:rPr lang="en-US" sz="1050" b="0" dirty="0" err="1" smtClean="0">
                          <a:solidFill>
                            <a:schemeClr val="tx1"/>
                          </a:solidFill>
                          <a:latin typeface="Century Gothic" panose="020B0502020202020204" pitchFamily="34" charset="0"/>
                        </a:rPr>
                        <a:t>recognises</a:t>
                      </a:r>
                      <a:r>
                        <a:rPr lang="en-US" sz="1050" b="0" dirty="0" smtClean="0">
                          <a:solidFill>
                            <a:schemeClr val="tx1"/>
                          </a:solidFill>
                          <a:latin typeface="Century Gothic" panose="020B0502020202020204" pitchFamily="34" charset="0"/>
                        </a:rPr>
                        <a:t> the vibrations as sounds. </a:t>
                      </a:r>
                      <a:endParaRPr lang="en-GB" sz="105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513086921"/>
                  </a:ext>
                </a:extLst>
              </a:tr>
              <a:tr h="644084">
                <a:tc>
                  <a:txBody>
                    <a:bodyPr/>
                    <a:lstStyle/>
                    <a:p>
                      <a:r>
                        <a:rPr lang="en-GB" sz="1400" b="1" dirty="0">
                          <a:solidFill>
                            <a:srgbClr val="7FC184"/>
                          </a:solidFill>
                          <a:latin typeface="Century Gothic" panose="020B0502020202020204" pitchFamily="34" charset="0"/>
                        </a:rPr>
                        <a:t>cochlea</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u="none" strike="noStrike" kern="1200" dirty="0">
                          <a:solidFill>
                            <a:schemeClr val="tx1"/>
                          </a:solidFill>
                          <a:effectLst/>
                          <a:latin typeface="Century Gothic" panose="020B0502020202020204" pitchFamily="34" charset="0"/>
                          <a:ea typeface="+mn-ea"/>
                          <a:cs typeface="+mn-cs"/>
                        </a:rPr>
                        <a:t>The cochlea looks like a spiral-shaped snail shell deep in your ear. It plays an important part in helping you hear.</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74407098"/>
                  </a:ext>
                </a:extLst>
              </a:tr>
              <a:tr h="663624">
                <a:tc>
                  <a:txBody>
                    <a:bodyPr/>
                    <a:lstStyle/>
                    <a:p>
                      <a:r>
                        <a:rPr lang="en-GB" sz="1400" b="1" dirty="0">
                          <a:solidFill>
                            <a:srgbClr val="7FC184"/>
                          </a:solidFill>
                          <a:latin typeface="Century Gothic" panose="020B0502020202020204" pitchFamily="34" charset="0"/>
                        </a:rPr>
                        <a:t>auditory</a:t>
                      </a:r>
                      <a:endParaRPr lang="en-GB" sz="1800" dirty="0">
                        <a:solidFill>
                          <a:srgbClr val="7FC184"/>
                        </a:solidFill>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0" i="0" u="none" strike="noStrike" kern="1200" dirty="0">
                          <a:solidFill>
                            <a:schemeClr val="tx1"/>
                          </a:solidFill>
                          <a:effectLst/>
                          <a:latin typeface="Century Gothic" panose="020B0502020202020204" pitchFamily="34" charset="0"/>
                          <a:ea typeface="+mn-ea"/>
                          <a:cs typeface="+mn-cs"/>
                        </a:rPr>
                        <a:t>Auditory is close in meaning to acoustic, but auditory usually refers more to hearing than to sound.</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86897232"/>
                  </a:ext>
                </a:extLst>
              </a:tr>
              <a:tr h="504070">
                <a:tc>
                  <a:txBody>
                    <a:bodyPr/>
                    <a:lstStyle/>
                    <a:p>
                      <a:r>
                        <a:rPr lang="en-GB" sz="1400" b="1" dirty="0">
                          <a:solidFill>
                            <a:srgbClr val="7FC184"/>
                          </a:solidFill>
                          <a:latin typeface="Century Gothic" panose="020B0502020202020204" pitchFamily="34" charset="0"/>
                        </a:rPr>
                        <a:t>frequency</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u="none" strike="noStrike" kern="1200" dirty="0">
                          <a:solidFill>
                            <a:schemeClr val="tx1"/>
                          </a:solidFill>
                          <a:effectLst/>
                          <a:latin typeface="Century Gothic" panose="020B0502020202020204" pitchFamily="34" charset="0"/>
                          <a:ea typeface="+mn-ea"/>
                          <a:cs typeface="+mn-cs"/>
                        </a:rPr>
                        <a:t>Frequency is measured as the number of wave cycles that occur in one second.</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r>
                        <a:rPr lang="en-US" sz="1050" b="1" u="sng" dirty="0" smtClean="0">
                          <a:latin typeface="Century Gothic" panose="020B0502020202020204" pitchFamily="34" charset="0"/>
                        </a:rPr>
                        <a:t>How do we measure sound?  </a:t>
                      </a:r>
                    </a:p>
                    <a:p>
                      <a:r>
                        <a:rPr lang="en-US" sz="1050" dirty="0" smtClean="0">
                          <a:latin typeface="Century Gothic" panose="020B0502020202020204" pitchFamily="34" charset="0"/>
                        </a:rPr>
                        <a:t> Amplitude measures how strong a sound wave is.</a:t>
                      </a:r>
                    </a:p>
                    <a:p>
                      <a:r>
                        <a:rPr lang="en-US" sz="1050" dirty="0" smtClean="0">
                          <a:latin typeface="Century Gothic" panose="020B0502020202020204" pitchFamily="34" charset="0"/>
                        </a:rPr>
                        <a:t>  Decibels measure how loud a sound is. </a:t>
                      </a:r>
                    </a:p>
                    <a:p>
                      <a:r>
                        <a:rPr lang="en-US" sz="1050" dirty="0" smtClean="0">
                          <a:latin typeface="Century Gothic" panose="020B0502020202020204" pitchFamily="34" charset="0"/>
                        </a:rPr>
                        <a:t> Frequency measures the number of times per second that the sound wave cycles. </a:t>
                      </a:r>
                      <a:endParaRPr lang="en-GB" sz="1050" dirty="0">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095384668"/>
                  </a:ext>
                </a:extLst>
              </a:tr>
              <a:tr h="782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7FC184"/>
                          </a:solidFill>
                          <a:latin typeface="Century Gothic" panose="020B0502020202020204" pitchFamily="34" charset="0"/>
                        </a:rPr>
                        <a:t>Decibel </a:t>
                      </a:r>
                      <a:endParaRPr lang="en-GB" sz="1400" b="1" dirty="0">
                        <a:solidFill>
                          <a:srgbClr val="7FC184"/>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US" sz="1000" b="0" dirty="0" smtClean="0">
                          <a:solidFill>
                            <a:schemeClr val="tx1"/>
                          </a:solidFill>
                          <a:latin typeface="Century Gothic" panose="020B0502020202020204" pitchFamily="34" charset="0"/>
                        </a:rPr>
                        <a:t>a measure of how loud a sound is </a:t>
                      </a:r>
                      <a:endParaRPr lang="en-GB" sz="10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sz="1050" dirty="0">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117537989"/>
                  </a:ext>
                </a:extLst>
              </a:tr>
            </a:tbl>
          </a:graphicData>
        </a:graphic>
      </p:graphicFrame>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21307"/>
          <a:stretch/>
        </p:blipFill>
        <p:spPr>
          <a:xfrm>
            <a:off x="4135238" y="1978026"/>
            <a:ext cx="2335012" cy="126288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5643" y="5399173"/>
            <a:ext cx="1335791" cy="947684"/>
          </a:xfrm>
          <a:prstGeom prst="rect">
            <a:avLst/>
          </a:prstGeom>
        </p:spPr>
      </p:pic>
    </p:spTree>
    <p:extLst>
      <p:ext uri="{BB962C8B-B14F-4D97-AF65-F5344CB8AC3E}">
        <p14:creationId xmlns:p14="http://schemas.microsoft.com/office/powerpoint/2010/main" val="408950413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noGrp="1" noChangeArrowheads="1"/>
          </p:cNvSpPr>
          <p:nvPr>
            <p:ph type="title"/>
          </p:nvPr>
        </p:nvSpPr>
        <p:spPr>
          <a:xfrm>
            <a:off x="138114" y="80965"/>
            <a:ext cx="8867775" cy="492125"/>
          </a:xfrm>
        </p:spPr>
        <p:txBody>
          <a:bodyPr anchorCtr="1"/>
          <a:lstStyle/>
          <a:p>
            <a:pPr eaLnBrk="1" hangingPunct="1"/>
            <a:r>
              <a:rPr lang="en-GB" altLang="en-US" sz="2000" b="1" dirty="0">
                <a:solidFill>
                  <a:srgbClr val="7FC184"/>
                </a:solidFill>
                <a:latin typeface="Century Gothic" panose="020B0502020202020204" pitchFamily="34" charset="0"/>
              </a:rPr>
              <a:t>Year 4: Electricity Knowledge </a:t>
            </a:r>
            <a:r>
              <a:rPr lang="en-GB" altLang="en-US" sz="2000" b="1" dirty="0" smtClean="0">
                <a:solidFill>
                  <a:srgbClr val="7FC184"/>
                </a:solidFill>
                <a:latin typeface="Century Gothic" panose="020B0502020202020204" pitchFamily="34" charset="0"/>
              </a:rPr>
              <a:t>Mat: Is this electric?</a:t>
            </a:r>
            <a:endParaRPr lang="en-GB" altLang="en-US" sz="2000" b="1" dirty="0">
              <a:solidFill>
                <a:srgbClr val="7FC184"/>
              </a:solidFill>
              <a:latin typeface="Century Gothic" panose="020B0502020202020204" pitchFamily="34" charset="0"/>
            </a:endParaRPr>
          </a:p>
        </p:txBody>
      </p:sp>
      <p:graphicFrame>
        <p:nvGraphicFramePr>
          <p:cNvPr id="3" name="Content Placeholder 3">
            <a:extLst/>
          </p:cNvPr>
          <p:cNvGraphicFramePr>
            <a:graphicFrameLocks noGrp="1"/>
          </p:cNvGraphicFramePr>
          <p:nvPr>
            <p:ph idx="1"/>
            <p:extLst>
              <p:ext uri="{D42A27DB-BD31-4B8C-83A1-F6EECF244321}">
                <p14:modId xmlns:p14="http://schemas.microsoft.com/office/powerpoint/2010/main" val="4075053356"/>
              </p:ext>
            </p:extLst>
          </p:nvPr>
        </p:nvGraphicFramePr>
        <p:xfrm>
          <a:off x="138114" y="555871"/>
          <a:ext cx="8867774" cy="6310540"/>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043874">
                  <a:extLst>
                    <a:ext uri="{9D8B030D-6E8A-4147-A177-3AD203B41FA5}">
                      <a16:colId xmlns:a16="http://schemas.microsoft.com/office/drawing/2014/main" val="20001"/>
                    </a:ext>
                  </a:extLst>
                </a:gridCol>
                <a:gridCol w="2551829">
                  <a:extLst>
                    <a:ext uri="{9D8B030D-6E8A-4147-A177-3AD203B41FA5}">
                      <a16:colId xmlns:a16="http://schemas.microsoft.com/office/drawing/2014/main" val="20002"/>
                    </a:ext>
                  </a:extLst>
                </a:gridCol>
                <a:gridCol w="2858369">
                  <a:extLst>
                    <a:ext uri="{9D8B030D-6E8A-4147-A177-3AD203B41FA5}">
                      <a16:colId xmlns:a16="http://schemas.microsoft.com/office/drawing/2014/main" val="20003"/>
                    </a:ext>
                  </a:extLst>
                </a:gridCol>
              </a:tblGrid>
              <a:tr h="369002">
                <a:tc gridSpan="2">
                  <a:txBody>
                    <a:bodyPr/>
                    <a:lstStyle/>
                    <a:p>
                      <a:pPr lvl="0" algn="ctr"/>
                      <a:r>
                        <a:rPr lang="en-GB" sz="1800" dirty="0">
                          <a:solidFill>
                            <a:schemeClr val="bg1"/>
                          </a:solidFill>
                          <a:latin typeface="Century Gothic" pitchFamily="34"/>
                        </a:rPr>
                        <a:t>Subject Specific Vocabulary</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bg1"/>
                          </a:solidFill>
                          <a:latin typeface="Century Gothic" pitchFamily="34"/>
                        </a:rPr>
                        <a:t>Prior Knowledge </a:t>
                      </a:r>
                      <a:endParaRPr lang="en-GB" sz="1800" b="1" dirty="0">
                        <a:solidFill>
                          <a:schemeClr val="bg1"/>
                        </a:solidFill>
                        <a:latin typeface="Century Gothic" pitchFamily="34"/>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800" dirty="0">
                          <a:solidFill>
                            <a:srgbClr val="7FC184"/>
                          </a:solidFill>
                          <a:latin typeface="Century Gothic" pitchFamily="34"/>
                        </a:rPr>
                        <a:t>Sticky Knowledge about electricity</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45270">
                <a:tc rowSpan="2">
                  <a:txBody>
                    <a:bodyPr/>
                    <a:lstStyle/>
                    <a:p>
                      <a:pPr lvl="0"/>
                      <a:r>
                        <a:rPr lang="en-GB" sz="1400" b="1" dirty="0">
                          <a:solidFill>
                            <a:srgbClr val="7FC184"/>
                          </a:solidFill>
                          <a:latin typeface="Century Gothic" pitchFamily="34"/>
                        </a:rPr>
                        <a:t>circuit</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electrical circuit is a completed path through which an electrical current flows.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marL="171450" lvl="0" indent="-171450" algn="ctr">
                        <a:buFont typeface="Arial" panose="020B0604020202020204" pitchFamily="34" charset="0"/>
                        <a:buChar char="•"/>
                      </a:pPr>
                      <a:r>
                        <a:rPr lang="en-US" sz="1200" dirty="0" smtClean="0">
                          <a:solidFill>
                            <a:schemeClr val="tx1"/>
                          </a:solidFill>
                          <a:latin typeface="Century Gothic" panose="020B0502020202020204" pitchFamily="34" charset="0"/>
                        </a:rPr>
                        <a:t>Electricity is a form of energy that can be carried by wires and is used for heating and lighting, and to provide power for devices. </a:t>
                      </a:r>
                    </a:p>
                    <a:p>
                      <a:pPr marL="171450" lvl="0" indent="-171450" algn="ctr">
                        <a:buFont typeface="Arial" panose="020B0604020202020204" pitchFamily="34" charset="0"/>
                        <a:buChar char="•"/>
                      </a:pPr>
                      <a:r>
                        <a:rPr lang="en-US" sz="1200" dirty="0" smtClean="0">
                          <a:solidFill>
                            <a:schemeClr val="tx1"/>
                          </a:solidFill>
                          <a:latin typeface="Century Gothic" panose="020B0502020202020204" pitchFamily="34" charset="0"/>
                        </a:rPr>
                        <a:t>Sources of light and sound may need electricity to work</a:t>
                      </a:r>
                      <a:endParaRPr lang="en-GB" sz="120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40677">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indent="0">
                        <a:buFont typeface="Wingdings" panose="05000000000000000000" pitchFamily="2" charset="2"/>
                        <a:buNone/>
                      </a:pPr>
                      <a:r>
                        <a:rPr lang="en-US" sz="900" b="1" u="sng" dirty="0" smtClean="0">
                          <a:solidFill>
                            <a:schemeClr val="tx1"/>
                          </a:solidFill>
                          <a:latin typeface="Century Gothic" panose="020B0502020202020204" pitchFamily="34" charset="0"/>
                        </a:rPr>
                        <a:t>Where does  electricity come from? </a:t>
                      </a:r>
                    </a:p>
                    <a:p>
                      <a:pPr marL="171450" indent="-171450">
                        <a:buFont typeface="Wingdings" panose="05000000000000000000" pitchFamily="2" charset="2"/>
                        <a:buChar char="q"/>
                      </a:pPr>
                      <a:r>
                        <a:rPr lang="en-US" sz="900" b="0" dirty="0" smtClean="0">
                          <a:solidFill>
                            <a:schemeClr val="tx1"/>
                          </a:solidFill>
                          <a:latin typeface="Century Gothic" panose="020B0502020202020204" pitchFamily="34" charset="0"/>
                        </a:rPr>
                        <a:t>Electricity is generated using energy from natural sources such as the Sun, oil, water and wind.</a:t>
                      </a:r>
                      <a:endParaRPr lang="en-GB" sz="900" b="0"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436727">
                <a:tc rowSpan="2">
                  <a:txBody>
                    <a:bodyPr/>
                    <a:lstStyle/>
                    <a:p>
                      <a:pPr lvl="0"/>
                      <a:r>
                        <a:rPr lang="en-GB" sz="1400" b="1" dirty="0">
                          <a:solidFill>
                            <a:srgbClr val="7FC184"/>
                          </a:solidFill>
                          <a:latin typeface="Century Gothic" pitchFamily="34"/>
                        </a:rPr>
                        <a:t>buzzers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A buzzer is an automatic signalling device. They are used as alarms and door bells.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tx1"/>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vMerge="1">
                  <a:txBody>
                    <a:bodyPr/>
                    <a:lstStyle/>
                    <a:p>
                      <a:endParaRPr lang="en-GB"/>
                    </a:p>
                  </a:txBody>
                  <a:tcPr/>
                </a:tc>
                <a:tc vMerge="1">
                  <a:txBody>
                    <a:bodyPr/>
                    <a:lstStyle/>
                    <a:p>
                      <a:endParaRPr lang="en-GB"/>
                    </a:p>
                  </a:txBody>
                  <a:tcPr/>
                </a:tc>
                <a:tc vMerge="1">
                  <a:txBody>
                    <a:bodyPr/>
                    <a:lstStyle/>
                    <a:p>
                      <a:endParaRPr lang="en-GB"/>
                    </a:p>
                  </a:txBody>
                  <a:tcPr/>
                </a:tc>
                <a:tc rowSpan="4">
                  <a:txBody>
                    <a:bodyPr/>
                    <a:lstStyle/>
                    <a:p>
                      <a:pPr marL="0" indent="0">
                        <a:buFont typeface="Wingdings" panose="05000000000000000000" pitchFamily="2" charset="2"/>
                        <a:buNone/>
                      </a:pPr>
                      <a:r>
                        <a:rPr lang="en-US" sz="900" b="1" i="0" u="sng" strike="noStrike" kern="1200" dirty="0" smtClean="0">
                          <a:solidFill>
                            <a:schemeClr val="tx1"/>
                          </a:solidFill>
                          <a:effectLst/>
                          <a:latin typeface="Century Gothic" panose="020B0502020202020204" pitchFamily="34" charset="0"/>
                          <a:ea typeface="+mn-ea"/>
                          <a:cs typeface="+mn-cs"/>
                        </a:rPr>
                        <a:t>Which appliances run on electricity? </a:t>
                      </a:r>
                    </a:p>
                    <a:p>
                      <a:pPr marL="171450" indent="-171450">
                        <a:buFont typeface="Wingdings" panose="05000000000000000000" pitchFamily="2" charset="2"/>
                        <a:buChar char="q"/>
                      </a:pPr>
                      <a:r>
                        <a:rPr lang="en-US" sz="900" b="0" i="0" u="none" strike="noStrike" kern="1200" dirty="0" smtClean="0">
                          <a:solidFill>
                            <a:schemeClr val="tx1"/>
                          </a:solidFill>
                          <a:effectLst/>
                          <a:latin typeface="Century Gothic" panose="020B0502020202020204" pitchFamily="34" charset="0"/>
                          <a:ea typeface="+mn-ea"/>
                          <a:cs typeface="+mn-cs"/>
                        </a:rPr>
                        <a:t>Some appliances use batteries and some use mains electricity. </a:t>
                      </a:r>
                    </a:p>
                    <a:p>
                      <a:pPr marL="171450" indent="-171450">
                        <a:buFont typeface="Wingdings" panose="05000000000000000000" pitchFamily="2" charset="2"/>
                        <a:buChar char="q"/>
                      </a:pPr>
                      <a:r>
                        <a:rPr lang="en-US" sz="900" b="0" i="0" u="none" strike="noStrike" kern="1200" dirty="0" smtClean="0">
                          <a:solidFill>
                            <a:schemeClr val="tx1"/>
                          </a:solidFill>
                          <a:effectLst/>
                          <a:latin typeface="Century Gothic" panose="020B0502020202020204" pitchFamily="34" charset="0"/>
                          <a:ea typeface="+mn-ea"/>
                          <a:cs typeface="+mn-cs"/>
                        </a:rPr>
                        <a:t>Batteries come in different sizes depending on how much and for how long the appliance is used. </a:t>
                      </a:r>
                    </a:p>
                    <a:p>
                      <a:pPr marL="171450" indent="-171450">
                        <a:buFont typeface="Wingdings" panose="05000000000000000000" pitchFamily="2" charset="2"/>
                        <a:buChar char="q"/>
                      </a:pPr>
                      <a:r>
                        <a:rPr lang="en-US" sz="900" b="0" i="0" u="none" strike="noStrike" kern="1200" dirty="0" smtClean="0">
                          <a:solidFill>
                            <a:schemeClr val="tx1"/>
                          </a:solidFill>
                          <a:effectLst/>
                          <a:latin typeface="Century Gothic" panose="020B0502020202020204" pitchFamily="34" charset="0"/>
                          <a:ea typeface="+mn-ea"/>
                          <a:cs typeface="+mn-cs"/>
                        </a:rPr>
                        <a:t>Common appliances that use electricity. </a:t>
                      </a:r>
                      <a:endParaRPr lang="en-GB" sz="900" b="0" i="0" u="none" strike="noStrike" kern="1200" dirty="0">
                        <a:solidFill>
                          <a:schemeClr val="tx1"/>
                        </a:solidFill>
                        <a:effectLst/>
                        <a:latin typeface="Century Gothic" panose="020B0502020202020204" pitchFamily="34" charset="0"/>
                        <a:ea typeface="+mn-ea"/>
                        <a:cs typeface="+mn-cs"/>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614272">
                <a:tc>
                  <a:txBody>
                    <a:bodyPr/>
                    <a:lstStyle/>
                    <a:p>
                      <a:pPr lvl="0"/>
                      <a:r>
                        <a:rPr lang="en-GB" sz="1400" b="1" dirty="0">
                          <a:solidFill>
                            <a:srgbClr val="7FC184"/>
                          </a:solidFill>
                          <a:latin typeface="Century Gothic" pitchFamily="34"/>
                        </a:rPr>
                        <a:t>conductor</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A conductor is an object or type of material that allows the flow of an electrical current in one or more directions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1800"/>
                    </a:p>
                  </a:txBody>
                  <a:tcPr marT="45733" marB="45733">
                    <a:solidFill>
                      <a:schemeClr val="accent6">
                        <a:lumMod val="40000"/>
                        <a:lumOff val="60000"/>
                      </a:schemeClr>
                    </a:solidFill>
                  </a:tcPr>
                </a:tc>
                <a:tc vMerge="1">
                  <a:txBody>
                    <a:bodyPr/>
                    <a:lstStyle/>
                    <a:p>
                      <a:pPr marL="171450" indent="-171450">
                        <a:buFont typeface="Wingdings" panose="05000000000000000000" pitchFamily="2" charset="2"/>
                        <a:buChar char="q"/>
                      </a:pPr>
                      <a:endParaRPr lang="en-GB" sz="1100" b="1" i="0" u="none" strike="noStrike" kern="1200" dirty="0">
                        <a:solidFill>
                          <a:schemeClr val="tx1"/>
                        </a:solidFill>
                        <a:effectLst/>
                        <a:latin typeface="Century Gothic" panose="020B0502020202020204" pitchFamily="34" charset="0"/>
                        <a:ea typeface="+mn-ea"/>
                        <a:cs typeface="+mn-cs"/>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50149">
                <a:tc rowSpan="3">
                  <a:txBody>
                    <a:bodyPr/>
                    <a:lstStyle/>
                    <a:p>
                      <a:r>
                        <a:rPr lang="en-GB" sz="1400" b="1" dirty="0">
                          <a:solidFill>
                            <a:srgbClr val="7FC184"/>
                          </a:solidFill>
                          <a:latin typeface="Century Gothic" panose="020B0502020202020204" pitchFamily="34" charset="0"/>
                        </a:rPr>
                        <a:t>battery</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r>
                        <a:rPr lang="en-GB" sz="900" b="0" i="0" u="none" strike="noStrike" kern="1200" dirty="0">
                          <a:solidFill>
                            <a:schemeClr val="tx1"/>
                          </a:solidFill>
                          <a:effectLst/>
                          <a:latin typeface="Century Gothic" panose="020B0502020202020204" pitchFamily="34" charset="0"/>
                          <a:ea typeface="+mn-ea"/>
                          <a:cs typeface="+mn-cs"/>
                        </a:rPr>
                        <a:t>A battery is a device that stores chemical energy and makes it available in an electrical form.</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84587236"/>
                  </a:ext>
                </a:extLst>
              </a:tr>
              <a:tr h="214732">
                <a:tc vMerge="1">
                  <a:txBody>
                    <a:bodyPr/>
                    <a:lstStyle/>
                    <a:p>
                      <a:endParaRPr lang="en-GB"/>
                    </a:p>
                  </a:txBody>
                  <a:tcPr/>
                </a:tc>
                <a:tc vMerge="1">
                  <a:txBody>
                    <a:bodyPr/>
                    <a:lstStyle/>
                    <a:p>
                      <a:endParaRPr lang="en-GB"/>
                    </a:p>
                  </a:txBody>
                  <a:tcPr/>
                </a:tc>
                <a:tc rowSpan="3">
                  <a:txBody>
                    <a:bodyPr/>
                    <a:lstStyle/>
                    <a:p>
                      <a:pPr lvl="0" algn="ctr"/>
                      <a:r>
                        <a:rPr lang="en-GB" sz="1400" b="1" dirty="0" smtClean="0">
                          <a:solidFill>
                            <a:schemeClr val="bg1"/>
                          </a:solidFill>
                          <a:latin typeface="Century Gothic" pitchFamily="34"/>
                        </a:rPr>
                        <a:t>Investigat</a:t>
                      </a:r>
                      <a:r>
                        <a:rPr lang="en-GB" sz="1400" b="1" baseline="0" dirty="0" smtClean="0">
                          <a:solidFill>
                            <a:schemeClr val="bg1"/>
                          </a:solidFill>
                          <a:latin typeface="Century Gothic" pitchFamily="34"/>
                        </a:rPr>
                        <a:t>e </a:t>
                      </a:r>
                      <a:endParaRPr lang="en-GB" sz="1400" b="1" dirty="0">
                        <a:solidFill>
                          <a:schemeClr val="bg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503657900"/>
                  </a:ext>
                </a:extLst>
              </a:tr>
              <a:tr h="225728">
                <a:tc vMerge="1">
                  <a:txBody>
                    <a:bodyPr/>
                    <a:lstStyle/>
                    <a:p>
                      <a:endParaRPr lang="en-GB"/>
                    </a:p>
                  </a:txBody>
                  <a:tcPr/>
                </a:tc>
                <a:tc vMerge="1">
                  <a:txBody>
                    <a:bodyPr/>
                    <a:lstStyle/>
                    <a:p>
                      <a:endParaRPr lang="en-GB"/>
                    </a:p>
                  </a:txBody>
                  <a:tcPr/>
                </a:tc>
                <a:tc vMerge="1">
                  <a:txBody>
                    <a:bodyPr/>
                    <a:lstStyle/>
                    <a:p>
                      <a:endParaRPr lang="en-GB"/>
                    </a:p>
                  </a:txBody>
                  <a:tcPr/>
                </a:tc>
                <a:tc rowSpan="6">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1" i="0" u="sng" strike="noStrike" kern="1200" cap="none" spc="0" normalizeH="0" baseline="0" noProof="0" dirty="0" smtClean="0">
                          <a:ln>
                            <a:noFill/>
                          </a:ln>
                          <a:solidFill>
                            <a:schemeClr val="tx1"/>
                          </a:solidFill>
                          <a:effectLst/>
                          <a:uLnTx/>
                          <a:uFillTx/>
                          <a:latin typeface="Century Gothic" pitchFamily="34"/>
                          <a:ea typeface="+mn-ea"/>
                          <a:cs typeface="+mn-cs"/>
                        </a:rPr>
                        <a:t>How does a  circuit work?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A complete circuit is a loop that allows electrical current to flow through wires.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A circuit contains a battery (cell), wires and an appliance that requires electricity to work (such as a bulb, motor or buzzer).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The electrical current flows through the wires from the battery (cell) to the bulb, motor or buzzer).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A switch can break or reconnect a circuit.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A switch controls the flow of the electrical current around the circuit. When the switch is off, the current cannot flow. This is not the same as an incomplete circuit. </a:t>
                      </a:r>
                      <a:endParaRPr kumimoji="0" lang="en-GB" sz="900" b="0" i="0" u="none" strike="noStrike" kern="1200" cap="none" spc="0" normalizeH="0" baseline="0" noProof="0" dirty="0">
                        <a:ln>
                          <a:noFill/>
                        </a:ln>
                        <a:solidFill>
                          <a:schemeClr val="tx1"/>
                        </a:solidFill>
                        <a:effectLst/>
                        <a:uLnTx/>
                        <a:uFillTx/>
                        <a:latin typeface="Century Gothic" pitchFamily="34"/>
                        <a:ea typeface="+mn-ea"/>
                        <a:cs typeface="+mn-cs"/>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452392736"/>
                  </a:ext>
                </a:extLst>
              </a:tr>
              <a:tr h="753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FC184"/>
                          </a:solidFill>
                          <a:latin typeface="Century Gothic" panose="020B0502020202020204" pitchFamily="34" charset="0"/>
                        </a:rPr>
                        <a:t>cells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An electrical cell is a device that is used to generate electricity.</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GB" sz="900" b="0" i="0" u="none" strike="noStrike" kern="1200" cap="none" spc="0" normalizeH="0" baseline="0" noProof="0" dirty="0">
                        <a:ln>
                          <a:noFill/>
                        </a:ln>
                        <a:solidFill>
                          <a:schemeClr val="tx1"/>
                        </a:solidFill>
                        <a:effectLst/>
                        <a:uLnTx/>
                        <a:uFillTx/>
                        <a:latin typeface="Century Gothic" pitchFamily="34"/>
                        <a:ea typeface="+mn-ea"/>
                        <a:cs typeface="+mn-cs"/>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275685">
                <a:tc vMerge="1">
                  <a:txBody>
                    <a:bodyPr/>
                    <a:lstStyle/>
                    <a:p>
                      <a:endParaRPr lang="en-GB"/>
                    </a:p>
                  </a:txBody>
                  <a:tcPr/>
                </a:tc>
                <a:tc vMerge="1">
                  <a:txBody>
                    <a:bodyPr/>
                    <a:lstStyle/>
                    <a:p>
                      <a:endParaRPr lang="en-GB"/>
                    </a:p>
                  </a:txBody>
                  <a:tcPr/>
                </a:tc>
                <a:tc rowSpan="7">
                  <a:txBody>
                    <a:bodyPr/>
                    <a:lstStyle/>
                    <a:p>
                      <a:r>
                        <a:rPr lang="en-US" sz="1100" dirty="0" smtClean="0">
                          <a:latin typeface="Century Gothic" panose="020B0502020202020204" pitchFamily="34" charset="0"/>
                        </a:rPr>
                        <a:t> Research how to work safely with electricity. </a:t>
                      </a:r>
                    </a:p>
                    <a:p>
                      <a:r>
                        <a:rPr lang="en-US" sz="1100" dirty="0" smtClean="0">
                          <a:latin typeface="Century Gothic" panose="020B0502020202020204" pitchFamily="34" charset="0"/>
                        </a:rPr>
                        <a:t> Make a variety of circuits, investigating which circuits work and why. </a:t>
                      </a:r>
                    </a:p>
                    <a:p>
                      <a:r>
                        <a:rPr lang="en-US" sz="1100" dirty="0" smtClean="0">
                          <a:latin typeface="Century Gothic" panose="020B0502020202020204" pitchFamily="34" charset="0"/>
                        </a:rPr>
                        <a:t> Name the basic parts including cells, batteries, wires, bulbs, switches, motors and buzzers. </a:t>
                      </a:r>
                    </a:p>
                    <a:p>
                      <a:r>
                        <a:rPr lang="en-US" sz="1100" dirty="0" smtClean="0">
                          <a:latin typeface="Century Gothic" panose="020B0502020202020204" pitchFamily="34" charset="0"/>
                        </a:rPr>
                        <a:t> Draw circuits using pictorial representations (not circuit                 symbols). </a:t>
                      </a:r>
                    </a:p>
                    <a:p>
                      <a:r>
                        <a:rPr lang="en-US" sz="1100" dirty="0" smtClean="0">
                          <a:latin typeface="Century Gothic" panose="020B0502020202020204" pitchFamily="34" charset="0"/>
                        </a:rPr>
                        <a:t> Create circuits using switches. </a:t>
                      </a:r>
                      <a:endParaRPr lang="en-GB" sz="1100" dirty="0">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538538379"/>
                  </a:ext>
                </a:extLst>
              </a:tr>
              <a:tr h="482648">
                <a:tc>
                  <a:txBody>
                    <a:bodyPr/>
                    <a:lstStyle/>
                    <a:p>
                      <a:r>
                        <a:rPr lang="en-GB" sz="1400" b="1" dirty="0">
                          <a:solidFill>
                            <a:srgbClr val="7FC184"/>
                          </a:solidFill>
                          <a:latin typeface="Century Gothic" panose="020B0502020202020204" pitchFamily="34" charset="0"/>
                        </a:rPr>
                        <a:t>switch</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A switch is an electrical component that can ‘make’ or ‘break’ an electrical circuit.</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51726768"/>
                  </a:ext>
                </a:extLst>
              </a:tr>
              <a:tr h="745895">
                <a:tc>
                  <a:txBody>
                    <a:bodyPr/>
                    <a:lstStyle/>
                    <a:p>
                      <a:pPr lvl="0"/>
                      <a:r>
                        <a:rPr lang="en-US" sz="1400" b="1" dirty="0" smtClean="0">
                          <a:solidFill>
                            <a:srgbClr val="7FC184"/>
                          </a:solidFill>
                          <a:latin typeface="Century Gothic" panose="020B0502020202020204" pitchFamily="34" charset="0"/>
                        </a:rPr>
                        <a:t>Power</a:t>
                      </a:r>
                      <a:r>
                        <a:rPr lang="en-US" sz="1400" b="1" baseline="0" dirty="0" smtClean="0">
                          <a:solidFill>
                            <a:srgbClr val="7FC184"/>
                          </a:solidFill>
                          <a:latin typeface="Century Gothic" panose="020B0502020202020204" pitchFamily="34" charset="0"/>
                        </a:rPr>
                        <a:t> </a:t>
                      </a:r>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US" sz="900" b="0" i="0" u="none" strike="noStrike" kern="1200" dirty="0" smtClean="0">
                          <a:solidFill>
                            <a:schemeClr val="tx1"/>
                          </a:solidFill>
                          <a:effectLst/>
                          <a:latin typeface="Century Gothic" panose="020B0502020202020204" pitchFamily="34" charset="0"/>
                          <a:ea typeface="+mn-ea"/>
                          <a:cs typeface="+mn-cs"/>
                        </a:rPr>
                        <a:t>Power is energy, especially electricity, that is obtained in large quantities from a fuel source and used to operate lights, heating, and machinery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72933080"/>
                  </a:ext>
                </a:extLst>
              </a:tr>
              <a:tr h="248500">
                <a:tc rowSpan="2">
                  <a:txBody>
                    <a:bodyPr/>
                    <a:lstStyle/>
                    <a:p>
                      <a:pPr lvl="0"/>
                      <a:r>
                        <a:rPr lang="en-GB" sz="1400" b="1" dirty="0">
                          <a:solidFill>
                            <a:srgbClr val="7FC184"/>
                          </a:solidFill>
                          <a:latin typeface="Century Gothic" panose="020B0502020202020204" pitchFamily="34" charset="0"/>
                        </a:rPr>
                        <a:t>appliance</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electrical appliance is a device that uses electricity to perform a function.</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966122634"/>
                  </a:ext>
                </a:extLst>
              </a:tr>
              <a:tr h="234148">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r>
                        <a:rPr lang="en-US" sz="900" b="1" u="sng" dirty="0" smtClean="0">
                          <a:latin typeface="Century Gothic" panose="020B0502020202020204" pitchFamily="34" charset="0"/>
                        </a:rPr>
                        <a:t>What are  electrical  conductors and insulators? </a:t>
                      </a:r>
                    </a:p>
                    <a:p>
                      <a:pPr marL="171450" indent="-171450">
                        <a:buFont typeface="Wingdings" panose="05000000000000000000" pitchFamily="2" charset="2"/>
                        <a:buChar char="q"/>
                      </a:pPr>
                      <a:r>
                        <a:rPr lang="en-US" sz="900" dirty="0" smtClean="0">
                          <a:latin typeface="Century Gothic" panose="020B0502020202020204" pitchFamily="34" charset="0"/>
                        </a:rPr>
                        <a:t>When objects are placed in the circuits, they may or may not allow electricity to pass through. </a:t>
                      </a:r>
                    </a:p>
                    <a:p>
                      <a:pPr marL="171450" indent="-171450">
                        <a:buFont typeface="Wingdings" panose="05000000000000000000" pitchFamily="2" charset="2"/>
                        <a:buChar char="q"/>
                      </a:pPr>
                      <a:r>
                        <a:rPr lang="en-US" sz="900" dirty="0" smtClean="0">
                          <a:latin typeface="Century Gothic" panose="020B0502020202020204" pitchFamily="34" charset="0"/>
                        </a:rPr>
                        <a:t>Objects that are made from materials that allow electricity to pass through a create a complete circuit are called electrical conductors. </a:t>
                      </a:r>
                    </a:p>
                    <a:p>
                      <a:pPr marL="171450" indent="-171450">
                        <a:buFont typeface="Wingdings" panose="05000000000000000000" pitchFamily="2" charset="2"/>
                        <a:buChar char="q"/>
                      </a:pPr>
                      <a:r>
                        <a:rPr lang="en-US" sz="900" dirty="0" smtClean="0">
                          <a:latin typeface="Century Gothic" panose="020B0502020202020204" pitchFamily="34" charset="0"/>
                        </a:rPr>
                        <a:t> Objects that are made from materials that do not allow electricity to pass through and do not complete a circuit are called electrical insulator</a:t>
                      </a:r>
                      <a:endParaRPr lang="en-GB" sz="900" dirty="0">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2801430896"/>
                  </a:ext>
                </a:extLst>
              </a:tr>
              <a:tr h="555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7FC184"/>
                          </a:solidFill>
                          <a:effectLst/>
                          <a:uLnTx/>
                          <a:uFillTx/>
                          <a:latin typeface="Century Gothic" panose="020B0502020202020204" pitchFamily="34" charset="0"/>
                          <a:ea typeface="+mn-ea"/>
                          <a:cs typeface="+mn-cs"/>
                        </a:rPr>
                        <a:t>Bulb </a:t>
                      </a:r>
                      <a:endParaRPr kumimoji="0" lang="en-GB" sz="1400" b="1" i="0" u="none" strike="noStrike" kern="1200" cap="none" spc="0" normalizeH="0" baseline="0" noProof="0" dirty="0" smtClean="0">
                        <a:ln>
                          <a:noFill/>
                        </a:ln>
                        <a:solidFill>
                          <a:srgbClr val="7FC184"/>
                        </a:solidFill>
                        <a:effectLst/>
                        <a:uLnTx/>
                        <a:uFillTx/>
                        <a:latin typeface="Century Gothic" panose="020B0502020202020204" pitchFamily="34" charset="0"/>
                        <a:ea typeface="+mn-ea"/>
                        <a:cs typeface="+mn-cs"/>
                      </a:endParaRPr>
                    </a:p>
                    <a:p>
                      <a:pPr lvl="0"/>
                      <a:endParaRPr lang="en-GB" dirty="0"/>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900" b="0" dirty="0" smtClean="0">
                          <a:solidFill>
                            <a:schemeClr val="tx1"/>
                          </a:solidFill>
                          <a:latin typeface="Century Gothic" panose="020B0502020202020204" pitchFamily="34" charset="0"/>
                        </a:rPr>
                        <a:t>the glass part of an electric lamp, which gives out light when electricity passes through it.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sz="900" dirty="0">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10792033"/>
                  </a:ext>
                </a:extLst>
              </a:tr>
              <a:tr h="963062">
                <a:tc>
                  <a:txBody>
                    <a:bodyPr/>
                    <a:lstStyle/>
                    <a:p>
                      <a:pPr lvl="0"/>
                      <a:r>
                        <a:rPr lang="en-GB" sz="1400" b="1" dirty="0">
                          <a:solidFill>
                            <a:srgbClr val="7FC184"/>
                          </a:solidFill>
                          <a:latin typeface="Century Gothic" panose="020B0502020202020204" pitchFamily="34" charset="0"/>
                        </a:rPr>
                        <a:t>insulator</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insulator is a material whose internal electric charges do not flow freely.</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05183530"/>
                  </a:ext>
                </a:extLst>
              </a:tr>
            </a:tbl>
          </a:graphicData>
        </a:graphic>
      </p:graphicFrame>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62" t="19173" r="-462" b="21919"/>
          <a:stretch/>
        </p:blipFill>
        <p:spPr>
          <a:xfrm>
            <a:off x="3638188" y="2303361"/>
            <a:ext cx="2507969" cy="497713"/>
          </a:xfrm>
          <a:prstGeom prst="rect">
            <a:avLst/>
          </a:prstGeom>
        </p:spPr>
      </p:pic>
    </p:spTree>
    <p:extLst>
      <p:ext uri="{BB962C8B-B14F-4D97-AF65-F5344CB8AC3E}">
        <p14:creationId xmlns:p14="http://schemas.microsoft.com/office/powerpoint/2010/main" val="363575046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695" y="98910"/>
            <a:ext cx="7886700" cy="468250"/>
          </a:xfrm>
        </p:spPr>
        <p:txBody>
          <a:bodyPr/>
          <a:lstStyle/>
          <a:p>
            <a:r>
              <a:rPr lang="en-GB" altLang="en-US" sz="1600" b="1" dirty="0">
                <a:solidFill>
                  <a:srgbClr val="7FC184"/>
                </a:solidFill>
                <a:latin typeface="Century Gothic" panose="020B0502020202020204" pitchFamily="34" charset="0"/>
              </a:rPr>
              <a:t>Year </a:t>
            </a:r>
            <a:r>
              <a:rPr lang="en-GB" altLang="en-US" sz="1600" b="1" dirty="0" smtClean="0">
                <a:solidFill>
                  <a:srgbClr val="7FC184"/>
                </a:solidFill>
                <a:latin typeface="Century Gothic" panose="020B0502020202020204" pitchFamily="34" charset="0"/>
              </a:rPr>
              <a:t>4:States of Matter: Where have all the puddles gone?</a:t>
            </a:r>
            <a:endParaRPr lang="en-GB" sz="1600" dirty="0"/>
          </a:p>
        </p:txBody>
      </p:sp>
      <p:graphicFrame>
        <p:nvGraphicFramePr>
          <p:cNvPr id="4" name="Content Placeholder 3">
            <a:extLst/>
          </p:cNvPr>
          <p:cNvGraphicFramePr>
            <a:graphicFrameLocks noGrp="1"/>
          </p:cNvGraphicFramePr>
          <p:nvPr>
            <p:ph idx="1"/>
            <p:extLst/>
          </p:nvPr>
        </p:nvGraphicFramePr>
        <p:xfrm>
          <a:off x="184412" y="422457"/>
          <a:ext cx="8867774" cy="6440384"/>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043874">
                  <a:extLst>
                    <a:ext uri="{9D8B030D-6E8A-4147-A177-3AD203B41FA5}">
                      <a16:colId xmlns:a16="http://schemas.microsoft.com/office/drawing/2014/main" val="20001"/>
                    </a:ext>
                  </a:extLst>
                </a:gridCol>
                <a:gridCol w="2551829">
                  <a:extLst>
                    <a:ext uri="{9D8B030D-6E8A-4147-A177-3AD203B41FA5}">
                      <a16:colId xmlns:a16="http://schemas.microsoft.com/office/drawing/2014/main" val="20002"/>
                    </a:ext>
                  </a:extLst>
                </a:gridCol>
                <a:gridCol w="2858369">
                  <a:extLst>
                    <a:ext uri="{9D8B030D-6E8A-4147-A177-3AD203B41FA5}">
                      <a16:colId xmlns:a16="http://schemas.microsoft.com/office/drawing/2014/main" val="20003"/>
                    </a:ext>
                  </a:extLst>
                </a:gridCol>
              </a:tblGrid>
              <a:tr h="352400">
                <a:tc gridSpan="2">
                  <a:txBody>
                    <a:bodyPr/>
                    <a:lstStyle/>
                    <a:p>
                      <a:pPr lvl="0" algn="ctr"/>
                      <a:r>
                        <a:rPr lang="en-GB" sz="1800" dirty="0">
                          <a:solidFill>
                            <a:schemeClr val="bg1"/>
                          </a:solidFill>
                          <a:latin typeface="Century Gothic" pitchFamily="34"/>
                        </a:rPr>
                        <a:t>Subject Specific Vocabulary</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bg1"/>
                          </a:solidFill>
                          <a:latin typeface="Century Gothic" pitchFamily="34"/>
                        </a:rPr>
                        <a:t>Prior Knowledge </a:t>
                      </a:r>
                      <a:endParaRPr lang="en-GB" sz="1800" b="1" dirty="0">
                        <a:solidFill>
                          <a:schemeClr val="bg1"/>
                        </a:solidFill>
                        <a:latin typeface="Century Gothic" pitchFamily="34"/>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800" dirty="0">
                          <a:solidFill>
                            <a:srgbClr val="7FC184"/>
                          </a:solidFill>
                          <a:latin typeface="Century Gothic" pitchFamily="34"/>
                        </a:rPr>
                        <a:t>Sticky Knowledge about </a:t>
                      </a:r>
                      <a:r>
                        <a:rPr lang="en-GB" sz="1800" dirty="0" smtClean="0">
                          <a:solidFill>
                            <a:srgbClr val="7FC184"/>
                          </a:solidFill>
                          <a:latin typeface="Century Gothic" pitchFamily="34"/>
                        </a:rPr>
                        <a:t>states</a:t>
                      </a:r>
                      <a:r>
                        <a:rPr lang="en-GB" sz="1800" baseline="0" dirty="0" smtClean="0">
                          <a:solidFill>
                            <a:srgbClr val="7FC184"/>
                          </a:solidFill>
                          <a:latin typeface="Century Gothic" pitchFamily="34"/>
                        </a:rPr>
                        <a:t> of matter</a:t>
                      </a:r>
                      <a:endParaRPr lang="en-GB" sz="1800" dirty="0">
                        <a:solidFill>
                          <a:srgbClr val="7FC184"/>
                        </a:solidFill>
                        <a:latin typeface="Century Gothic" pitchFamily="34"/>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64278">
                <a:tc rowSpan="2">
                  <a:txBody>
                    <a:bodyPr/>
                    <a:lstStyle/>
                    <a:p>
                      <a:pPr lvl="0"/>
                      <a:r>
                        <a:rPr lang="en-US" sz="1400" b="1" dirty="0" smtClean="0">
                          <a:solidFill>
                            <a:srgbClr val="7FC184"/>
                          </a:solidFill>
                          <a:latin typeface="Century Gothic" pitchFamily="34"/>
                        </a:rPr>
                        <a:t>solid </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US" sz="900" b="0" dirty="0" smtClean="0">
                          <a:solidFill>
                            <a:schemeClr val="tx1"/>
                          </a:solidFill>
                          <a:latin typeface="Century Gothic" panose="020B0502020202020204" pitchFamily="34" charset="0"/>
                        </a:rPr>
                        <a:t> having a firm shape or form that can be measured in length, width, and height; not like a liquid or a gas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marL="171450" lvl="0" indent="-171450" algn="ctr">
                        <a:buFont typeface="Arial" panose="020B0604020202020204" pitchFamily="34" charset="0"/>
                        <a:buChar char="•"/>
                      </a:pPr>
                      <a:r>
                        <a:rPr lang="en-US" sz="1100" dirty="0" smtClean="0">
                          <a:solidFill>
                            <a:schemeClr val="tx1"/>
                          </a:solidFill>
                          <a:latin typeface="Century Gothic" panose="020B0502020202020204" pitchFamily="34" charset="0"/>
                        </a:rPr>
                        <a:t>Why some materials are used for certain purposes because of their properties </a:t>
                      </a:r>
                    </a:p>
                    <a:p>
                      <a:pPr marL="171450" lvl="0" indent="-171450" algn="ctr">
                        <a:buFont typeface="Arial" panose="020B0604020202020204" pitchFamily="34" charset="0"/>
                        <a:buChar char="•"/>
                      </a:pPr>
                      <a:r>
                        <a:rPr lang="en-US" sz="1100" dirty="0" smtClean="0">
                          <a:solidFill>
                            <a:schemeClr val="tx1"/>
                          </a:solidFill>
                          <a:latin typeface="Century Gothic" panose="020B0502020202020204" pitchFamily="34" charset="0"/>
                        </a:rPr>
                        <a:t>The water cycle,  and the processes of evaporation, condensation and                       precipitation. </a:t>
                      </a:r>
                      <a:endParaRPr lang="en-GB" sz="110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352400">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0" indent="0">
                        <a:buFont typeface="Wingdings" panose="05000000000000000000" pitchFamily="2" charset="2"/>
                        <a:buNone/>
                      </a:pPr>
                      <a:r>
                        <a:rPr lang="en-US" sz="900" b="1" u="sng" dirty="0" smtClean="0">
                          <a:solidFill>
                            <a:schemeClr val="tx1"/>
                          </a:solidFill>
                          <a:latin typeface="Century Gothic" panose="020B0502020202020204" pitchFamily="34" charset="0"/>
                        </a:rPr>
                        <a:t>What is a particle? </a:t>
                      </a:r>
                    </a:p>
                    <a:p>
                      <a:pPr marL="0" indent="0">
                        <a:buFont typeface="Wingdings" panose="05000000000000000000" pitchFamily="2" charset="2"/>
                        <a:buNone/>
                      </a:pPr>
                      <a:r>
                        <a:rPr lang="en-US" sz="900" b="0" dirty="0" smtClean="0">
                          <a:solidFill>
                            <a:schemeClr val="tx1"/>
                          </a:solidFill>
                          <a:latin typeface="Century Gothic" panose="020B0502020202020204" pitchFamily="34" charset="0"/>
                        </a:rPr>
                        <a:t> Particles are what materials are made from. They are so small that we cannot see them with our eyes.</a:t>
                      </a:r>
                    </a:p>
                    <a:p>
                      <a:pPr marL="0" indent="0">
                        <a:buFont typeface="Wingdings" panose="05000000000000000000" pitchFamily="2" charset="2"/>
                        <a:buNone/>
                      </a:pPr>
                      <a:r>
                        <a:rPr lang="en-US" sz="900" b="0" dirty="0" smtClean="0">
                          <a:solidFill>
                            <a:schemeClr val="tx1"/>
                          </a:solidFill>
                          <a:latin typeface="Century Gothic" panose="020B0502020202020204" pitchFamily="34" charset="0"/>
                        </a:rPr>
                        <a:t> The properties of a substance depend on what its particles are like, how they move and how they are arranged  </a:t>
                      </a:r>
                    </a:p>
                    <a:p>
                      <a:pPr marL="0" indent="0">
                        <a:buFont typeface="Wingdings" panose="05000000000000000000" pitchFamily="2" charset="2"/>
                        <a:buNone/>
                      </a:pPr>
                      <a:r>
                        <a:rPr lang="en-US" sz="900" b="0" dirty="0" smtClean="0">
                          <a:solidFill>
                            <a:schemeClr val="tx1"/>
                          </a:solidFill>
                          <a:latin typeface="Century Gothic" panose="020B0502020202020204" pitchFamily="34" charset="0"/>
                        </a:rPr>
                        <a:t> Particles behave differently in solids, liquids and gases. </a:t>
                      </a:r>
                      <a:endParaRPr lang="en-GB" sz="900" b="0"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474897">
                <a:tc>
                  <a:txBody>
                    <a:bodyPr/>
                    <a:lstStyle/>
                    <a:p>
                      <a:pPr lvl="0"/>
                      <a:r>
                        <a:rPr lang="en-US" sz="1400" b="1" dirty="0" smtClean="0">
                          <a:solidFill>
                            <a:srgbClr val="7FC184"/>
                          </a:solidFill>
                          <a:latin typeface="Century Gothic" pitchFamily="34"/>
                        </a:rPr>
                        <a:t>liquid</a:t>
                      </a:r>
                      <a:endParaRPr lang="en-GB" sz="1400" b="1" dirty="0">
                        <a:solidFill>
                          <a:srgbClr val="7FC184"/>
                        </a:solidFill>
                        <a:latin typeface="Century Gothic" pitchFamily="34"/>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US" sz="900" b="0" dirty="0" smtClean="0">
                          <a:solidFill>
                            <a:schemeClr val="tx1"/>
                          </a:solidFill>
                          <a:latin typeface="Century Gothic" panose="020B0502020202020204" pitchFamily="34" charset="0"/>
                        </a:rPr>
                        <a:t>liquid in a form that flows easily and is neither a solid nor a gas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tx1"/>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50076">
                <a:tc rowSpan="2">
                  <a:txBody>
                    <a:bodyPr/>
                    <a:lstStyle/>
                    <a:p>
                      <a:pPr lvl="0"/>
                      <a:r>
                        <a:rPr lang="en-US" sz="1400" b="1" dirty="0" smtClean="0">
                          <a:solidFill>
                            <a:srgbClr val="7FC184"/>
                          </a:solidFill>
                          <a:latin typeface="Century Gothic" pitchFamily="34"/>
                        </a:rPr>
                        <a:t>gas </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US" sz="900" b="0" dirty="0" smtClean="0">
                          <a:solidFill>
                            <a:schemeClr val="tx1"/>
                          </a:solidFill>
                          <a:latin typeface="Century Gothic" panose="020B0502020202020204" pitchFamily="34" charset="0"/>
                        </a:rPr>
                        <a:t>a form of matter that is neither liquid nor solid. A gas rapidly spreads out when it is warmed and contracts when it is cooled</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67958901"/>
                  </a:ext>
                </a:extLst>
              </a:tr>
              <a:tr h="265867">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0" indent="0">
                        <a:buFont typeface="Wingdings" panose="05000000000000000000" pitchFamily="2" charset="2"/>
                        <a:buNone/>
                      </a:pPr>
                      <a:r>
                        <a:rPr lang="en-US" sz="900" b="1" i="0" u="sng" strike="noStrike" kern="1200" dirty="0" smtClean="0">
                          <a:solidFill>
                            <a:schemeClr val="tx1"/>
                          </a:solidFill>
                          <a:effectLst/>
                          <a:latin typeface="Century Gothic" panose="020B0502020202020204" pitchFamily="34" charset="0"/>
                          <a:ea typeface="+mn-ea"/>
                          <a:cs typeface="+mn-cs"/>
                        </a:rPr>
                        <a:t>What is a solid? </a:t>
                      </a:r>
                    </a:p>
                    <a:p>
                      <a:pPr marL="0" indent="0">
                        <a:buFont typeface="Wingdings" panose="05000000000000000000" pitchFamily="2" charset="2"/>
                        <a:buNone/>
                      </a:pPr>
                      <a:r>
                        <a:rPr lang="en-US" sz="900" b="0" i="0" u="none" strike="noStrike" kern="1200" dirty="0" smtClean="0">
                          <a:solidFill>
                            <a:schemeClr val="tx1"/>
                          </a:solidFill>
                          <a:effectLst/>
                          <a:latin typeface="Century Gothic" panose="020B0502020202020204" pitchFamily="34" charset="0"/>
                          <a:ea typeface="+mn-ea"/>
                          <a:cs typeface="+mn-cs"/>
                        </a:rPr>
                        <a:t> In the solid state,  the  material holds its shape.  Solids have vibrating particles which are                 closely packed in and form a regular pattern.. Solids always take up the same amount of space. </a:t>
                      </a:r>
                      <a:endParaRPr lang="en-GB" sz="900" b="0" i="0" u="none" strike="noStrike" kern="1200" dirty="0">
                        <a:solidFill>
                          <a:schemeClr val="tx1"/>
                        </a:solidFill>
                        <a:effectLst/>
                        <a:latin typeface="Century Gothic" panose="020B0502020202020204" pitchFamily="34" charset="0"/>
                        <a:ea typeface="+mn-ea"/>
                        <a:cs typeface="+mn-cs"/>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138343">
                <a:tc rowSpan="3">
                  <a:txBody>
                    <a:bodyPr/>
                    <a:lstStyle/>
                    <a:p>
                      <a:r>
                        <a:rPr lang="en-US" sz="1400" b="1" dirty="0" smtClean="0">
                          <a:solidFill>
                            <a:srgbClr val="7FC184"/>
                          </a:solidFill>
                          <a:latin typeface="Century Gothic" panose="020B0502020202020204" pitchFamily="34" charset="0"/>
                        </a:rPr>
                        <a:t>condensation </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r>
                        <a:rPr lang="en-US" sz="900" b="0" dirty="0" smtClean="0">
                          <a:solidFill>
                            <a:schemeClr val="tx1"/>
                          </a:solidFill>
                          <a:latin typeface="Century Gothic" panose="020B0502020202020204" pitchFamily="34" charset="0"/>
                        </a:rPr>
                        <a:t>small drops of water which form when water </a:t>
                      </a:r>
                      <a:r>
                        <a:rPr lang="en-US" sz="900" b="0" dirty="0" err="1" smtClean="0">
                          <a:solidFill>
                            <a:schemeClr val="tx1"/>
                          </a:solidFill>
                          <a:latin typeface="Century Gothic" panose="020B0502020202020204" pitchFamily="34" charset="0"/>
                        </a:rPr>
                        <a:t>vapour</a:t>
                      </a:r>
                      <a:r>
                        <a:rPr lang="en-US" sz="900" b="0" dirty="0" smtClean="0">
                          <a:solidFill>
                            <a:schemeClr val="tx1"/>
                          </a:solidFill>
                          <a:latin typeface="Century Gothic" panose="020B0502020202020204" pitchFamily="34" charset="0"/>
                        </a:rPr>
                        <a:t> or steam touches a cold surface, such as a window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84587236"/>
                  </a:ext>
                </a:extLst>
              </a:tr>
              <a:tr h="476746">
                <a:tc vMerge="1">
                  <a:txBody>
                    <a:bodyPr/>
                    <a:lstStyle/>
                    <a:p>
                      <a:endParaRPr lang="en-GB"/>
                    </a:p>
                  </a:txBody>
                  <a:tcPr/>
                </a:tc>
                <a:tc vMerge="1">
                  <a:txBody>
                    <a:bodyPr/>
                    <a:lstStyle/>
                    <a:p>
                      <a:endParaRPr lang="en-GB"/>
                    </a:p>
                  </a:txBody>
                  <a:tcPr/>
                </a:tc>
                <a:tc rowSpan="3">
                  <a:txBody>
                    <a:bodyPr/>
                    <a:lstStyle/>
                    <a:p>
                      <a:pPr lvl="0" algn="ctr"/>
                      <a:endParaRPr lang="en-GB" sz="1400" b="1" dirty="0" smtClean="0">
                        <a:solidFill>
                          <a:schemeClr val="bg1"/>
                        </a:solidFill>
                        <a:latin typeface="Century Gothic" pitchFamily="34"/>
                      </a:endParaRPr>
                    </a:p>
                    <a:p>
                      <a:pPr lvl="0" algn="ctr"/>
                      <a:r>
                        <a:rPr lang="en-GB" sz="1400" b="1" dirty="0" smtClean="0">
                          <a:solidFill>
                            <a:schemeClr val="bg1"/>
                          </a:solidFill>
                          <a:latin typeface="Century Gothic" pitchFamily="34"/>
                        </a:rPr>
                        <a:t>Investigat</a:t>
                      </a:r>
                      <a:r>
                        <a:rPr lang="en-GB" sz="1400" b="1" baseline="0" dirty="0" smtClean="0">
                          <a:solidFill>
                            <a:schemeClr val="bg1"/>
                          </a:solidFill>
                          <a:latin typeface="Century Gothic" pitchFamily="34"/>
                        </a:rPr>
                        <a:t>e </a:t>
                      </a:r>
                      <a:endParaRPr lang="en-GB" sz="1400" b="1" dirty="0">
                        <a:solidFill>
                          <a:schemeClr val="bg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503657900"/>
                  </a:ext>
                </a:extLst>
              </a:tr>
              <a:tr h="207980">
                <a:tc vMerge="1">
                  <a:txBody>
                    <a:bodyPr/>
                    <a:lstStyle/>
                    <a:p>
                      <a:endParaRPr lang="en-GB"/>
                    </a:p>
                  </a:txBody>
                  <a:tcPr/>
                </a:tc>
                <a:tc vMerge="1">
                  <a:txBody>
                    <a:bodyPr/>
                    <a:lstStyle/>
                    <a:p>
                      <a:endParaRPr lang="en-GB"/>
                    </a:p>
                  </a:txBody>
                  <a:tcPr/>
                </a:tc>
                <a:tc vMerge="1">
                  <a:txBody>
                    <a:bodyPr/>
                    <a:lstStyle/>
                    <a:p>
                      <a:endParaRPr lang="en-GB"/>
                    </a:p>
                  </a:txBody>
                  <a:tcPr/>
                </a:tc>
                <a:tc rowSpan="5">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1" i="0" u="sng" strike="noStrike" kern="1200" cap="none" spc="0" normalizeH="0" baseline="0" noProof="0" dirty="0" smtClean="0">
                          <a:ln>
                            <a:noFill/>
                          </a:ln>
                          <a:solidFill>
                            <a:schemeClr val="tx1"/>
                          </a:solidFill>
                          <a:effectLst/>
                          <a:uLnTx/>
                          <a:uFillTx/>
                          <a:latin typeface="Century Gothic" pitchFamily="34"/>
                          <a:ea typeface="+mn-ea"/>
                          <a:cs typeface="+mn-cs"/>
                        </a:rPr>
                        <a:t>What is a liquid?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In the liquid state, the  material holds the shape of the container it is in.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 This means that liquids can change shape, depending on the container.</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 Liquids have particles which are close together but random.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Liquid particles can move over each other.</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900" b="0" i="0" u="none" strike="noStrike" kern="1200" cap="none" spc="0" normalizeH="0" baseline="0" noProof="0" dirty="0" smtClean="0">
                          <a:ln>
                            <a:noFill/>
                          </a:ln>
                          <a:solidFill>
                            <a:schemeClr val="tx1"/>
                          </a:solidFill>
                          <a:effectLst/>
                          <a:uLnTx/>
                          <a:uFillTx/>
                          <a:latin typeface="Century Gothic" pitchFamily="34"/>
                          <a:ea typeface="+mn-ea"/>
                          <a:cs typeface="+mn-cs"/>
                        </a:rPr>
                        <a:t>  Liquids can be poured. </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452392736"/>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7FC184"/>
                          </a:solidFill>
                          <a:latin typeface="Century Gothic" panose="020B0502020202020204" pitchFamily="34" charset="0"/>
                        </a:rPr>
                        <a:t>evaporation</a:t>
                      </a:r>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US" sz="900" b="0" dirty="0" smtClean="0">
                          <a:solidFill>
                            <a:schemeClr val="tx1"/>
                          </a:solidFill>
                          <a:latin typeface="Century Gothic" panose="020B0502020202020204" pitchFamily="34" charset="0"/>
                        </a:rPr>
                        <a:t>evaporation to turn from liquid into gas; pass away in the form of </a:t>
                      </a:r>
                      <a:r>
                        <a:rPr lang="en-US" sz="900" b="0" dirty="0" err="1" smtClean="0">
                          <a:solidFill>
                            <a:schemeClr val="tx1"/>
                          </a:solidFill>
                          <a:latin typeface="Century Gothic" panose="020B0502020202020204" pitchFamily="34" charset="0"/>
                        </a:rPr>
                        <a:t>vapour</a:t>
                      </a:r>
                      <a:r>
                        <a:rPr lang="en-US" sz="900" b="0" dirty="0" smtClean="0">
                          <a:solidFill>
                            <a:schemeClr val="tx1"/>
                          </a:solidFill>
                          <a:latin typeface="Century Gothic" panose="020B0502020202020204" pitchFamily="34" charset="0"/>
                        </a:rPr>
                        <a:t>.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GB" sz="900" b="0" i="0" u="none" strike="noStrike" kern="1200" cap="none" spc="0" normalizeH="0" baseline="0" noProof="0" dirty="0">
                        <a:ln>
                          <a:noFill/>
                        </a:ln>
                        <a:solidFill>
                          <a:schemeClr val="tx1"/>
                        </a:solidFill>
                        <a:effectLst/>
                        <a:uLnTx/>
                        <a:uFillTx/>
                        <a:latin typeface="Century Gothic" pitchFamily="34"/>
                        <a:ea typeface="+mn-ea"/>
                        <a:cs typeface="+mn-cs"/>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415122">
                <a:tc vMerge="1">
                  <a:txBody>
                    <a:bodyPr/>
                    <a:lstStyle/>
                    <a:p>
                      <a:endParaRPr lang="en-GB"/>
                    </a:p>
                  </a:txBody>
                  <a:tcPr/>
                </a:tc>
                <a:tc vMerge="1">
                  <a:txBody>
                    <a:bodyPr/>
                    <a:lstStyle/>
                    <a:p>
                      <a:endParaRPr lang="en-GB"/>
                    </a:p>
                  </a:txBody>
                  <a:tcPr/>
                </a:tc>
                <a:tc rowSpan="8">
                  <a:txBody>
                    <a:bodyPr/>
                    <a:lstStyle/>
                    <a:p>
                      <a:r>
                        <a:rPr lang="en-US" sz="1000" dirty="0" smtClean="0">
                          <a:latin typeface="Century Gothic" panose="020B0502020202020204" pitchFamily="34" charset="0"/>
                        </a:rPr>
                        <a:t> Group materials according to their states.</a:t>
                      </a:r>
                    </a:p>
                    <a:p>
                      <a:r>
                        <a:rPr lang="en-US" sz="1000" dirty="0" smtClean="0">
                          <a:latin typeface="Century Gothic" panose="020B0502020202020204" pitchFamily="34" charset="0"/>
                        </a:rPr>
                        <a:t>  Explain the particle structure of solids, liquids and gases.</a:t>
                      </a:r>
                    </a:p>
                    <a:p>
                      <a:r>
                        <a:rPr lang="en-US" sz="1000" dirty="0" smtClean="0">
                          <a:latin typeface="Century Gothic" panose="020B0502020202020204" pitchFamily="34" charset="0"/>
                        </a:rPr>
                        <a:t>  Explore the effect of temperature on substances such as chocolate, butter, cream. Compare their melting points and place them in a table. </a:t>
                      </a:r>
                    </a:p>
                    <a:p>
                      <a:r>
                        <a:rPr lang="en-US" sz="1000" dirty="0" smtClean="0">
                          <a:latin typeface="Century Gothic" panose="020B0502020202020204" pitchFamily="34" charset="0"/>
                        </a:rPr>
                        <a:t> Observe and record evaporation over a period of time, for example, a puddle in the playground or washing on a line, and investigate the effect of                        temperature on washing drying or snowmen melting. </a:t>
                      </a:r>
                      <a:endParaRPr lang="en-GB" sz="1000" dirty="0">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538538379"/>
                  </a:ext>
                </a:extLst>
              </a:tr>
              <a:tr h="293671">
                <a:tc>
                  <a:txBody>
                    <a:bodyPr/>
                    <a:lstStyle/>
                    <a:p>
                      <a:r>
                        <a:rPr lang="en-US" sz="1400" b="1" dirty="0" smtClean="0">
                          <a:solidFill>
                            <a:srgbClr val="7FC184"/>
                          </a:solidFill>
                          <a:latin typeface="Century Gothic" panose="020B0502020202020204" pitchFamily="34" charset="0"/>
                        </a:rPr>
                        <a:t>particles</a:t>
                      </a:r>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900" b="0" dirty="0" smtClean="0">
                          <a:solidFill>
                            <a:schemeClr val="tx1"/>
                          </a:solidFill>
                          <a:latin typeface="Century Gothic" panose="020B0502020202020204" pitchFamily="34" charset="0"/>
                        </a:rPr>
                        <a:t>a tiny amount or small piece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51726768"/>
                  </a:ext>
                </a:extLst>
              </a:tr>
              <a:tr h="291183">
                <a:tc rowSpan="2">
                  <a:txBody>
                    <a:bodyPr/>
                    <a:lstStyle/>
                    <a:p>
                      <a:pPr lvl="0"/>
                      <a:r>
                        <a:rPr lang="en-US" sz="1400" b="1" dirty="0" smtClean="0">
                          <a:solidFill>
                            <a:srgbClr val="7FC184"/>
                          </a:solidFill>
                          <a:latin typeface="Century Gothic" panose="020B0502020202020204" pitchFamily="34" charset="0"/>
                        </a:rPr>
                        <a:t>precipitation </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US" sz="900" b="0" dirty="0" smtClean="0">
                          <a:solidFill>
                            <a:schemeClr val="tx1"/>
                          </a:solidFill>
                          <a:latin typeface="Century Gothic" panose="020B0502020202020204" pitchFamily="34" charset="0"/>
                        </a:rPr>
                        <a:t>rain, snow, sleet, dew, </a:t>
                      </a:r>
                      <a:r>
                        <a:rPr lang="en-US" sz="900" b="0" dirty="0" err="1" smtClean="0">
                          <a:solidFill>
                            <a:schemeClr val="tx1"/>
                          </a:solidFill>
                          <a:latin typeface="Century Gothic" panose="020B0502020202020204" pitchFamily="34" charset="0"/>
                        </a:rPr>
                        <a:t>etc</a:t>
                      </a:r>
                      <a:r>
                        <a:rPr lang="en-US" sz="900" b="0" dirty="0" smtClean="0">
                          <a:solidFill>
                            <a:schemeClr val="tx1"/>
                          </a:solidFill>
                          <a:latin typeface="Century Gothic" panose="020B0502020202020204" pitchFamily="34" charset="0"/>
                        </a:rPr>
                        <a:t>, formed by condensation of water  </a:t>
                      </a:r>
                      <a:r>
                        <a:rPr lang="en-US" sz="900" b="0" dirty="0" err="1" smtClean="0">
                          <a:solidFill>
                            <a:schemeClr val="tx1"/>
                          </a:solidFill>
                          <a:latin typeface="Century Gothic" panose="020B0502020202020204" pitchFamily="34" charset="0"/>
                        </a:rPr>
                        <a:t>vapour</a:t>
                      </a:r>
                      <a:r>
                        <a:rPr lang="en-US" sz="900" b="0" dirty="0" smtClean="0">
                          <a:solidFill>
                            <a:schemeClr val="tx1"/>
                          </a:solidFill>
                          <a:latin typeface="Century Gothic" panose="020B0502020202020204" pitchFamily="34" charset="0"/>
                        </a:rPr>
                        <a:t> in the atmosphere</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72933080"/>
                  </a:ext>
                </a:extLst>
              </a:tr>
              <a:tr h="203627">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r>
                        <a:rPr lang="en-US" sz="1000" b="1" u="sng" dirty="0" smtClean="0">
                          <a:latin typeface="Century Gothic" panose="020B0502020202020204" pitchFamily="34" charset="0"/>
                        </a:rPr>
                        <a:t>What is a gas? </a:t>
                      </a:r>
                    </a:p>
                    <a:p>
                      <a:r>
                        <a:rPr lang="en-US" sz="900" dirty="0" smtClean="0">
                          <a:latin typeface="Century Gothic" panose="020B0502020202020204" pitchFamily="34" charset="0"/>
                        </a:rPr>
                        <a:t> In the gas state, particles can escape from open containers.</a:t>
                      </a:r>
                    </a:p>
                    <a:p>
                      <a:r>
                        <a:rPr lang="en-US" sz="900" dirty="0" smtClean="0">
                          <a:latin typeface="Century Gothic" panose="020B0502020202020204" pitchFamily="34" charset="0"/>
                        </a:rPr>
                        <a:t>  Gases have particles which are spread out and move in all directions. </a:t>
                      </a:r>
                      <a:endParaRPr lang="en-GB" sz="900" dirty="0">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4218299731"/>
                  </a:ext>
                </a:extLst>
              </a:tr>
              <a:tr h="352400">
                <a:tc>
                  <a:txBody>
                    <a:bodyPr/>
                    <a:lstStyle/>
                    <a:p>
                      <a:pPr lvl="0"/>
                      <a:r>
                        <a:rPr lang="en-US" sz="1400" b="1" dirty="0" smtClean="0">
                          <a:solidFill>
                            <a:srgbClr val="7FC184"/>
                          </a:solidFill>
                          <a:latin typeface="Century Gothic" panose="020B0502020202020204" pitchFamily="34" charset="0"/>
                        </a:rPr>
                        <a:t>temperature</a:t>
                      </a:r>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US" sz="900" b="0" dirty="0" smtClean="0">
                          <a:solidFill>
                            <a:schemeClr val="tx1"/>
                          </a:solidFill>
                          <a:latin typeface="Century Gothic" panose="020B0502020202020204" pitchFamily="34" charset="0"/>
                        </a:rPr>
                        <a:t>a measure of how hot or cold something is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sz="900" dirty="0">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42916282"/>
                  </a:ext>
                </a:extLst>
              </a:tr>
              <a:tr h="207473">
                <a:tc rowSpan="2">
                  <a:txBody>
                    <a:bodyPr/>
                    <a:lstStyle/>
                    <a:p>
                      <a:pPr lvl="0"/>
                      <a:r>
                        <a:rPr lang="en-US" sz="1400" b="1" dirty="0" smtClean="0">
                          <a:solidFill>
                            <a:srgbClr val="7FC184"/>
                          </a:solidFill>
                          <a:latin typeface="Century Gothic" panose="020B0502020202020204" pitchFamily="34" charset="0"/>
                        </a:rPr>
                        <a:t>water cycle </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US" sz="900" b="0" dirty="0" smtClean="0">
                          <a:solidFill>
                            <a:schemeClr val="tx1"/>
                          </a:solidFill>
                          <a:latin typeface="Century Gothic" panose="020B0502020202020204" pitchFamily="34" charset="0"/>
                        </a:rPr>
                        <a:t>the process by which water on the earth evaporates, then              condenses in the atmosphere, and then returns to earth in the form of precipitation.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sz="900" dirty="0">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10792033"/>
                  </a:ext>
                </a:extLst>
              </a:tr>
              <a:tr h="541344">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r>
                        <a:rPr lang="en-US" sz="900" b="1" u="sng" dirty="0" smtClean="0">
                          <a:latin typeface="Century Gothic" panose="020B0502020202020204" pitchFamily="34" charset="0"/>
                        </a:rPr>
                        <a:t>What is the water cycle?</a:t>
                      </a:r>
                      <a:endParaRPr lang="en-GB" sz="900" b="1" u="sng" dirty="0">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333008004"/>
                  </a:ext>
                </a:extLst>
              </a:tr>
              <a:tr h="887337">
                <a:tc>
                  <a:txBody>
                    <a:bodyPr/>
                    <a:lstStyle/>
                    <a:p>
                      <a:pPr lvl="0"/>
                      <a:r>
                        <a:rPr lang="en-US" sz="1400" b="1" dirty="0" smtClean="0">
                          <a:solidFill>
                            <a:srgbClr val="7FC184"/>
                          </a:solidFill>
                          <a:latin typeface="Century Gothic" panose="020B0502020202020204" pitchFamily="34" charset="0"/>
                        </a:rPr>
                        <a:t>water </a:t>
                      </a:r>
                      <a:r>
                        <a:rPr lang="en-US" sz="1400" b="1" dirty="0" err="1" smtClean="0">
                          <a:solidFill>
                            <a:srgbClr val="7FC184"/>
                          </a:solidFill>
                          <a:latin typeface="Century Gothic" panose="020B0502020202020204" pitchFamily="34" charset="0"/>
                        </a:rPr>
                        <a:t>vapour</a:t>
                      </a:r>
                      <a:r>
                        <a:rPr lang="en-US" sz="1400" b="1" dirty="0" smtClean="0">
                          <a:solidFill>
                            <a:srgbClr val="7FC184"/>
                          </a:solidFill>
                          <a:latin typeface="Century Gothic" panose="020B0502020202020204" pitchFamily="34" charset="0"/>
                        </a:rPr>
                        <a:t> </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US" sz="900" b="0" dirty="0" smtClean="0">
                          <a:solidFill>
                            <a:schemeClr val="tx1"/>
                          </a:solidFill>
                          <a:latin typeface="Century Gothic" panose="020B0502020202020204" pitchFamily="34" charset="0"/>
                        </a:rPr>
                        <a:t>water in the gaseous state.</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05183530"/>
                  </a:ext>
                </a:extLst>
              </a:tr>
            </a:tbl>
          </a:graphicData>
        </a:graphic>
      </p:graphicFrame>
      <p:pic>
        <p:nvPicPr>
          <p:cNvPr id="5" name="Picture 4"/>
          <p:cNvPicPr>
            <a:picLocks noChangeAspect="1"/>
          </p:cNvPicPr>
          <p:nvPr/>
        </p:nvPicPr>
        <p:blipFill rotWithShape="1">
          <a:blip r:embed="rId2"/>
          <a:srcRect t="3965" b="9236"/>
          <a:stretch/>
        </p:blipFill>
        <p:spPr>
          <a:xfrm>
            <a:off x="3669176" y="2013995"/>
            <a:ext cx="2511706" cy="949123"/>
          </a:xfrm>
          <a:prstGeom prst="rect">
            <a:avLst/>
          </a:prstGeom>
        </p:spPr>
      </p:pic>
      <p:pic>
        <p:nvPicPr>
          <p:cNvPr id="6" name="Picture 5"/>
          <p:cNvPicPr>
            <a:picLocks noChangeAspect="1"/>
          </p:cNvPicPr>
          <p:nvPr/>
        </p:nvPicPr>
        <p:blipFill>
          <a:blip r:embed="rId3"/>
          <a:stretch>
            <a:fillRect/>
          </a:stretch>
        </p:blipFill>
        <p:spPr>
          <a:xfrm>
            <a:off x="6617644" y="5633249"/>
            <a:ext cx="1866599" cy="1224751"/>
          </a:xfrm>
          <a:prstGeom prst="rect">
            <a:avLst/>
          </a:prstGeom>
        </p:spPr>
      </p:pic>
      <p:pic>
        <p:nvPicPr>
          <p:cNvPr id="7" name="Picture 6"/>
          <p:cNvPicPr>
            <a:picLocks noChangeAspect="1"/>
          </p:cNvPicPr>
          <p:nvPr/>
        </p:nvPicPr>
        <p:blipFill>
          <a:blip r:embed="rId4"/>
          <a:stretch>
            <a:fillRect/>
          </a:stretch>
        </p:blipFill>
        <p:spPr>
          <a:xfrm>
            <a:off x="5012501" y="5631540"/>
            <a:ext cx="913737" cy="1226460"/>
          </a:xfrm>
          <a:prstGeom prst="rect">
            <a:avLst/>
          </a:prstGeom>
        </p:spPr>
      </p:pic>
    </p:spTree>
    <p:extLst>
      <p:ext uri="{BB962C8B-B14F-4D97-AF65-F5344CB8AC3E}">
        <p14:creationId xmlns:p14="http://schemas.microsoft.com/office/powerpoint/2010/main" val="2300558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2125</Words>
  <Application>Microsoft Office PowerPoint</Application>
  <PresentationFormat>On-screen Show (4:3)</PresentationFormat>
  <Paragraphs>187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Wingdings</vt:lpstr>
      <vt:lpstr>Office Theme</vt:lpstr>
      <vt:lpstr>Year 4: Digestive System Knowledge Mat: What happens to the food we eat?</vt:lpstr>
      <vt:lpstr>Year 4: Sound Knowledge Mat: How do we hear?</vt:lpstr>
      <vt:lpstr>Year 4: Electricity Knowledge Mat: Is this electric?</vt:lpstr>
      <vt:lpstr>Year 4:States of Matter: Where have all the puddles gone?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Materials Knowledge Mat – What is the best material?</dc:title>
  <dc:creator>P Gornall</dc:creator>
  <cp:lastModifiedBy>P Gornall</cp:lastModifiedBy>
  <cp:revision>5</cp:revision>
  <dcterms:created xsi:type="dcterms:W3CDTF">2021-03-25T22:22:28Z</dcterms:created>
  <dcterms:modified xsi:type="dcterms:W3CDTF">2021-03-25T22:33:17Z</dcterms:modified>
</cp:coreProperties>
</file>