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512" autoAdjust="0"/>
    <p:restoredTop sz="94660"/>
  </p:normalViewPr>
  <p:slideViewPr>
    <p:cSldViewPr snapToGrid="0">
      <p:cViewPr>
        <p:scale>
          <a:sx n="85" d="100"/>
          <a:sy n="85" d="100"/>
        </p:scale>
        <p:origin x="40"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4ADCF7-70D8-4784-AB2F-94D95EE7D2EC}" type="datetimeFigureOut">
              <a:rPr lang="en-GB" smtClean="0"/>
              <a:t>23/10/2023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24174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4ADCF7-70D8-4784-AB2F-94D95EE7D2EC}" type="datetimeFigureOut">
              <a:rPr lang="en-GB" smtClean="0"/>
              <a:t>23/10/2023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2761436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4ADCF7-70D8-4784-AB2F-94D95EE7D2EC}" type="datetimeFigureOut">
              <a:rPr lang="en-GB" smtClean="0"/>
              <a:t>23/10/2023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314955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4ADCF7-70D8-4784-AB2F-94D95EE7D2EC}" type="datetimeFigureOut">
              <a:rPr lang="en-GB" smtClean="0"/>
              <a:t>23/10/2023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157396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ADCF7-70D8-4784-AB2F-94D95EE7D2EC}" type="datetimeFigureOut">
              <a:rPr lang="en-GB" smtClean="0"/>
              <a:t>23/10/2023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1471582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4ADCF7-70D8-4784-AB2F-94D95EE7D2EC}" type="datetimeFigureOut">
              <a:rPr lang="en-GB" smtClean="0"/>
              <a:t>23/10/2023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286879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4ADCF7-70D8-4784-AB2F-94D95EE7D2EC}" type="datetimeFigureOut">
              <a:rPr lang="en-GB" smtClean="0"/>
              <a:t>23/10/2023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262893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4ADCF7-70D8-4784-AB2F-94D95EE7D2EC}" type="datetimeFigureOut">
              <a:rPr lang="en-GB" smtClean="0"/>
              <a:t>23/10/2023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159899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ADCF7-70D8-4784-AB2F-94D95EE7D2EC}" type="datetimeFigureOut">
              <a:rPr lang="en-GB" smtClean="0"/>
              <a:t>23/10/2023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382809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4ADCF7-70D8-4784-AB2F-94D95EE7D2EC}" type="datetimeFigureOut">
              <a:rPr lang="en-GB" smtClean="0"/>
              <a:t>23/10/2023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244673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4ADCF7-70D8-4784-AB2F-94D95EE7D2EC}" type="datetimeFigureOut">
              <a:rPr lang="en-GB" smtClean="0"/>
              <a:t>23/10/2023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89669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ADCF7-70D8-4784-AB2F-94D95EE7D2EC}" type="datetimeFigureOut">
              <a:rPr lang="en-GB" smtClean="0"/>
              <a:t>23/10/2023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D53C5-9792-411E-82A4-51DCED77BD97}" type="slidenum">
              <a:rPr lang="en-GB" smtClean="0"/>
              <a:t>‹#›</a:t>
            </a:fld>
            <a:endParaRPr lang="en-GB"/>
          </a:p>
        </p:txBody>
      </p:sp>
    </p:spTree>
    <p:extLst>
      <p:ext uri="{BB962C8B-B14F-4D97-AF65-F5344CB8AC3E}">
        <p14:creationId xmlns:p14="http://schemas.microsoft.com/office/powerpoint/2010/main" val="403508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30000">
              <a:schemeClr val="accent1">
                <a:lumMod val="45000"/>
                <a:lumOff val="55000"/>
              </a:schemeClr>
            </a:gs>
            <a:gs pos="61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Image result for st clares primary schoo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0" y="185737"/>
            <a:ext cx="1811407" cy="13484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3618492" y="584647"/>
            <a:ext cx="4653024" cy="750132"/>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547832" y="59260"/>
            <a:ext cx="5926239" cy="523220"/>
          </a:xfrm>
          <a:prstGeom prst="rect">
            <a:avLst/>
          </a:prstGeom>
          <a:noFill/>
        </p:spPr>
        <p:txBody>
          <a:bodyPr wrap="square" rtlCol="0">
            <a:spAutoFit/>
          </a:bodyPr>
          <a:lstStyle/>
          <a:p>
            <a:r>
              <a:rPr lang="en-US" sz="2800" b="1" dirty="0">
                <a:solidFill>
                  <a:srgbClr val="000099"/>
                </a:solidFill>
                <a:latin typeface="Letter-join Plus 1" panose="02000505000000020003" pitchFamily="50" charset="0"/>
              </a:rPr>
              <a:t>Half term Curriculum Overview</a:t>
            </a:r>
            <a:endParaRPr lang="en-GB" sz="2800" b="1" dirty="0">
              <a:solidFill>
                <a:srgbClr val="000099"/>
              </a:solidFill>
              <a:latin typeface="Letter-join Plus 1" panose="02000505000000020003" pitchFamily="50" charset="0"/>
            </a:endParaRPr>
          </a:p>
        </p:txBody>
      </p:sp>
      <p:sp>
        <p:nvSpPr>
          <p:cNvPr id="6" name="TextBox 5"/>
          <p:cNvSpPr txBox="1"/>
          <p:nvPr/>
        </p:nvSpPr>
        <p:spPr>
          <a:xfrm>
            <a:off x="3727048" y="643591"/>
            <a:ext cx="4421527" cy="646331"/>
          </a:xfrm>
          <a:prstGeom prst="rect">
            <a:avLst/>
          </a:prstGeom>
          <a:noFill/>
        </p:spPr>
        <p:txBody>
          <a:bodyPr wrap="square" rtlCol="0">
            <a:spAutoFit/>
          </a:bodyPr>
          <a:lstStyle/>
          <a:p>
            <a:pPr algn="ctr"/>
            <a:r>
              <a:rPr lang="en-US" sz="3600" b="1" dirty="0">
                <a:solidFill>
                  <a:srgbClr val="000099"/>
                </a:solidFill>
                <a:latin typeface="Letter-join Plus 1" panose="02000505000000020003" pitchFamily="50" charset="0"/>
              </a:rPr>
              <a:t>Year 5 Autumn 2</a:t>
            </a:r>
            <a:endParaRPr lang="en-GB" sz="3600" b="1" dirty="0">
              <a:solidFill>
                <a:srgbClr val="000099"/>
              </a:solidFill>
              <a:latin typeface="Letter-join Plus 1" panose="02000505000000020003" pitchFamily="50" charset="0"/>
            </a:endParaRPr>
          </a:p>
        </p:txBody>
      </p:sp>
      <p:sp>
        <p:nvSpPr>
          <p:cNvPr id="8" name="Rounded Rectangle 7"/>
          <p:cNvSpPr/>
          <p:nvPr/>
        </p:nvSpPr>
        <p:spPr>
          <a:xfrm>
            <a:off x="83790" y="1627730"/>
            <a:ext cx="3391701" cy="1936016"/>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27000" y="1568805"/>
            <a:ext cx="3507853" cy="2000548"/>
          </a:xfrm>
          <a:prstGeom prst="rect">
            <a:avLst/>
          </a:prstGeom>
          <a:noFill/>
        </p:spPr>
        <p:txBody>
          <a:bodyPr wrap="square" rtlCol="0">
            <a:spAutoFit/>
          </a:bodyPr>
          <a:lstStyle/>
          <a:p>
            <a:pPr algn="ctr"/>
            <a:r>
              <a:rPr lang="en-US" sz="2000" b="1" u="sng" dirty="0" err="1">
                <a:solidFill>
                  <a:srgbClr val="000099"/>
                </a:solidFill>
                <a:latin typeface="Letter-join Plus 1" panose="02000505000000020003" pitchFamily="50" charset="0"/>
              </a:rPr>
              <a:t>Maths</a:t>
            </a:r>
            <a:endParaRPr lang="en-US" sz="2000" b="1" u="sng" dirty="0">
              <a:solidFill>
                <a:srgbClr val="000099"/>
              </a:solidFill>
              <a:latin typeface="Letter-join Plus 1" panose="02000505000000020003" pitchFamily="50" charset="0"/>
            </a:endParaRPr>
          </a:p>
          <a:p>
            <a:r>
              <a:rPr lang="en-US" sz="1600" b="1" u="sng" dirty="0">
                <a:solidFill>
                  <a:srgbClr val="000099"/>
                </a:solidFill>
                <a:latin typeface="Letter-join Plus 1" panose="02000505000000020003" pitchFamily="50" charset="0"/>
              </a:rPr>
              <a:t> Multiplication and Division:</a:t>
            </a:r>
          </a:p>
          <a:p>
            <a:pPr marL="342900" indent="-342900">
              <a:buFont typeface="Arial" panose="020B0604020202020204" pitchFamily="34" charset="0"/>
              <a:buChar char="•"/>
            </a:pPr>
            <a:r>
              <a:rPr lang="en-US" sz="1200" b="1" dirty="0">
                <a:solidFill>
                  <a:srgbClr val="000099"/>
                </a:solidFill>
                <a:latin typeface="Letter-join Plus 1" panose="02000505000000020003" pitchFamily="50" charset="0"/>
              </a:rPr>
              <a:t>Multiply by 10, 100 and 1,000. </a:t>
            </a:r>
          </a:p>
          <a:p>
            <a:pPr marL="342900" indent="-342900">
              <a:buFont typeface="Arial" panose="020B0604020202020204" pitchFamily="34" charset="0"/>
              <a:buChar char="•"/>
            </a:pPr>
            <a:r>
              <a:rPr lang="en-US" sz="1200" b="1" dirty="0">
                <a:solidFill>
                  <a:srgbClr val="000099"/>
                </a:solidFill>
                <a:latin typeface="Letter-join Plus 1" panose="02000505000000020003" pitchFamily="50" charset="0"/>
              </a:rPr>
              <a:t>Divide by 10, 100 and 1,000.</a:t>
            </a:r>
          </a:p>
          <a:p>
            <a:r>
              <a:rPr lang="en-US" sz="1600" b="1" u="sng" dirty="0">
                <a:solidFill>
                  <a:srgbClr val="000099"/>
                </a:solidFill>
                <a:latin typeface="Letter-join Plus 1" panose="02000505000000020003" pitchFamily="50" charset="0"/>
              </a:rPr>
              <a:t>Fractions:  </a:t>
            </a:r>
          </a:p>
          <a:p>
            <a:pPr marL="342900" indent="-342900">
              <a:buFont typeface="Arial" panose="020B0604020202020204" pitchFamily="34" charset="0"/>
              <a:buChar char="•"/>
            </a:pPr>
            <a:r>
              <a:rPr lang="en-US" sz="1200" b="1" dirty="0">
                <a:solidFill>
                  <a:srgbClr val="000099"/>
                </a:solidFill>
                <a:latin typeface="Letter-join Plus 1" panose="02000505000000020003" pitchFamily="50" charset="0"/>
              </a:rPr>
              <a:t>Equivalent fractions</a:t>
            </a:r>
          </a:p>
          <a:p>
            <a:pPr marL="342900" indent="-342900">
              <a:buFont typeface="Arial" panose="020B0604020202020204" pitchFamily="34" charset="0"/>
              <a:buChar char="•"/>
            </a:pPr>
            <a:r>
              <a:rPr lang="en-US" sz="1200" b="1" dirty="0">
                <a:solidFill>
                  <a:srgbClr val="000099"/>
                </a:solidFill>
                <a:latin typeface="Letter-join Plus 1" panose="02000505000000020003" pitchFamily="50" charset="0"/>
              </a:rPr>
              <a:t>Improper fractions and mixed numbers</a:t>
            </a:r>
          </a:p>
          <a:p>
            <a:pPr marL="342900" indent="-342900">
              <a:buFont typeface="Arial" panose="020B0604020202020204" pitchFamily="34" charset="0"/>
              <a:buChar char="•"/>
            </a:pPr>
            <a:r>
              <a:rPr lang="en-US" sz="1200" b="1" dirty="0">
                <a:solidFill>
                  <a:srgbClr val="000099"/>
                </a:solidFill>
                <a:latin typeface="Letter-join Plus 1" panose="02000505000000020003" pitchFamily="50" charset="0"/>
              </a:rPr>
              <a:t>Compare and order fractions</a:t>
            </a:r>
          </a:p>
          <a:p>
            <a:pPr marL="342900" indent="-342900">
              <a:buFont typeface="Arial" panose="020B0604020202020204" pitchFamily="34" charset="0"/>
              <a:buChar char="•"/>
            </a:pPr>
            <a:r>
              <a:rPr lang="en-US" sz="1200" b="1" dirty="0">
                <a:solidFill>
                  <a:srgbClr val="000099"/>
                </a:solidFill>
                <a:latin typeface="Letter-join Plus 1" panose="02000505000000020003" pitchFamily="50" charset="0"/>
              </a:rPr>
              <a:t>Add and subtract fractions</a:t>
            </a:r>
          </a:p>
        </p:txBody>
      </p:sp>
      <p:sp>
        <p:nvSpPr>
          <p:cNvPr id="10" name="Rounded Rectangle 9"/>
          <p:cNvSpPr/>
          <p:nvPr/>
        </p:nvSpPr>
        <p:spPr>
          <a:xfrm>
            <a:off x="3562198" y="1434788"/>
            <a:ext cx="4775765" cy="1866928"/>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3645466" y="1396356"/>
            <a:ext cx="4524495" cy="1877437"/>
          </a:xfrm>
          <a:prstGeom prst="rect">
            <a:avLst/>
          </a:prstGeom>
          <a:noFill/>
        </p:spPr>
        <p:txBody>
          <a:bodyPr wrap="square" rtlCol="0">
            <a:spAutoFit/>
          </a:bodyPr>
          <a:lstStyle/>
          <a:p>
            <a:pPr algn="ctr"/>
            <a:r>
              <a:rPr lang="en-US" sz="2000" b="1" u="sng" dirty="0">
                <a:solidFill>
                  <a:srgbClr val="000099"/>
                </a:solidFill>
                <a:latin typeface="Letter-join Plus 1" panose="02000505000000020003" pitchFamily="50" charset="0"/>
              </a:rPr>
              <a:t>English</a:t>
            </a:r>
          </a:p>
          <a:p>
            <a:pPr algn="ctr"/>
            <a:endParaRPr lang="en-US" sz="500" b="1" u="sng" dirty="0">
              <a:solidFill>
                <a:srgbClr val="000099"/>
              </a:solidFill>
              <a:latin typeface="Letter-join Plus 1" panose="02000505000000020003" pitchFamily="50" charset="0"/>
            </a:endParaRPr>
          </a:p>
          <a:p>
            <a:r>
              <a:rPr lang="en-US" sz="1400" b="1" dirty="0">
                <a:solidFill>
                  <a:srgbClr val="000099"/>
                </a:solidFill>
                <a:latin typeface="Letter-join Plus 1" panose="02000505000000020003" pitchFamily="50" charset="0"/>
              </a:rPr>
              <a:t>The class text will be ‘</a:t>
            </a:r>
            <a:r>
              <a:rPr lang="en-US" sz="1400" b="1" dirty="0" err="1">
                <a:solidFill>
                  <a:srgbClr val="000099"/>
                </a:solidFill>
                <a:latin typeface="Letter-join Plus 1" panose="02000505000000020003" pitchFamily="50" charset="0"/>
              </a:rPr>
              <a:t>Kensukes</a:t>
            </a:r>
            <a:r>
              <a:rPr lang="en-US" sz="1400" b="1" dirty="0">
                <a:solidFill>
                  <a:srgbClr val="000099"/>
                </a:solidFill>
                <a:latin typeface="Letter-join Plus 1" panose="02000505000000020003" pitchFamily="50" charset="0"/>
              </a:rPr>
              <a:t> Kingdom’ by Michael Morpurgo.</a:t>
            </a:r>
          </a:p>
          <a:p>
            <a:pPr algn="ctr"/>
            <a:endParaRPr lang="en-US" sz="700" b="1" dirty="0">
              <a:solidFill>
                <a:srgbClr val="000099"/>
              </a:solidFill>
              <a:latin typeface="Letter-join Plus 1" panose="02000505000000020003" pitchFamily="50" charset="0"/>
            </a:endParaRPr>
          </a:p>
          <a:p>
            <a:r>
              <a:rPr lang="en-US" sz="1400" b="1" u="sng" dirty="0">
                <a:solidFill>
                  <a:srgbClr val="000099"/>
                </a:solidFill>
                <a:latin typeface="Letter-join Plus 1" panose="02000505000000020003" pitchFamily="50" charset="0"/>
              </a:rPr>
              <a:t>Genres to be covered:  </a:t>
            </a:r>
          </a:p>
          <a:p>
            <a:pPr marL="285750" indent="-285750">
              <a:buFont typeface="Arial" panose="020B0604020202020204" pitchFamily="34" charset="0"/>
              <a:buChar char="•"/>
            </a:pPr>
            <a:r>
              <a:rPr lang="en-US" sz="1400" b="1" dirty="0">
                <a:solidFill>
                  <a:srgbClr val="000099"/>
                </a:solidFill>
                <a:latin typeface="Letter-join Plus 1" panose="02000505000000020003" pitchFamily="50" charset="0"/>
              </a:rPr>
              <a:t>Instructions</a:t>
            </a:r>
          </a:p>
          <a:p>
            <a:pPr marL="285750" indent="-285750">
              <a:buFont typeface="Arial" panose="020B0604020202020204" pitchFamily="34" charset="0"/>
              <a:buChar char="•"/>
            </a:pPr>
            <a:r>
              <a:rPr lang="en-US" sz="1400" b="1" dirty="0">
                <a:solidFill>
                  <a:srgbClr val="000099"/>
                </a:solidFill>
                <a:latin typeface="Letter-join Plus 1" panose="02000505000000020003" pitchFamily="50" charset="0"/>
              </a:rPr>
              <a:t>Narrative</a:t>
            </a:r>
          </a:p>
          <a:p>
            <a:pPr marL="285750" indent="-285750">
              <a:buFont typeface="Arial" panose="020B0604020202020204" pitchFamily="34" charset="0"/>
              <a:buChar char="•"/>
            </a:pPr>
            <a:r>
              <a:rPr lang="en-US" sz="1400" b="1" dirty="0">
                <a:solidFill>
                  <a:srgbClr val="000099"/>
                </a:solidFill>
                <a:latin typeface="Letter-join Plus 1" panose="02000505000000020003" pitchFamily="50" charset="0"/>
              </a:rPr>
              <a:t>Poetry – figurative language </a:t>
            </a:r>
          </a:p>
        </p:txBody>
      </p:sp>
      <p:sp>
        <p:nvSpPr>
          <p:cNvPr id="12" name="Rounded Rectangle 11"/>
          <p:cNvSpPr/>
          <p:nvPr/>
        </p:nvSpPr>
        <p:spPr>
          <a:xfrm>
            <a:off x="3601239" y="3429000"/>
            <a:ext cx="4775765" cy="3329194"/>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p:nvSpPr>
        <p:spPr>
          <a:xfrm>
            <a:off x="8473275" y="450175"/>
            <a:ext cx="3576577" cy="3144594"/>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3596887" y="3335370"/>
            <a:ext cx="4900303" cy="4801314"/>
          </a:xfrm>
          <a:prstGeom prst="rect">
            <a:avLst/>
          </a:prstGeom>
          <a:noFill/>
        </p:spPr>
        <p:txBody>
          <a:bodyPr wrap="square" rtlCol="0">
            <a:spAutoFit/>
          </a:bodyPr>
          <a:lstStyle/>
          <a:p>
            <a:pPr algn="ctr"/>
            <a:r>
              <a:rPr lang="en-US" sz="2000" b="1" u="sng" dirty="0">
                <a:solidFill>
                  <a:srgbClr val="000099"/>
                </a:solidFill>
                <a:latin typeface="Letter-join Plus 1" panose="02000505000000020003" pitchFamily="50" charset="0"/>
              </a:rPr>
              <a:t>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srgbClr val="000099"/>
                </a:solidFill>
                <a:effectLst/>
                <a:uLnTx/>
                <a:uFillTx/>
                <a:latin typeface="Letter-join Plus 1" panose="02000505000000020003" pitchFamily="50" charset="0"/>
                <a:ea typeface="+mn-ea"/>
                <a:cs typeface="+mn-cs"/>
              </a:rPr>
              <a:t>Baptism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000099"/>
                </a:solidFill>
                <a:effectLst/>
                <a:uLnTx/>
                <a:uFillTx/>
                <a:latin typeface="Letter-join Plus 1" panose="02000505000000020003" pitchFamily="50" charset="0"/>
                <a:ea typeface="+mn-ea"/>
                <a:cs typeface="+mn-cs"/>
              </a:rPr>
              <a:t>To show understanding of religious beliefs and sources about the mission of a Christian, and married people.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000099"/>
                </a:solidFill>
                <a:effectLst/>
                <a:uLnTx/>
                <a:uFillTx/>
                <a:latin typeface="Letter-join Plus 1" panose="02000505000000020003" pitchFamily="50" charset="0"/>
                <a:ea typeface="+mn-ea"/>
                <a:cs typeface="+mn-cs"/>
              </a:rPr>
              <a:t>To use religious terms to show an understanding of the marriage liturgy and the promises made.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000099"/>
                </a:solidFill>
                <a:effectLst/>
                <a:uLnTx/>
                <a:uFillTx/>
                <a:latin typeface="Letter-join Plus 1" panose="02000505000000020003" pitchFamily="50" charset="0"/>
                <a:ea typeface="+mn-ea"/>
                <a:cs typeface="+mn-cs"/>
              </a:rPr>
              <a:t>To show an understanding of how religious beliefs shape the life of married people and those involved as volunteers in the community. </a:t>
            </a:r>
            <a:endParaRPr kumimoji="0" lang="en-GB" sz="1200" b="1" i="0" u="none" strike="noStrike" kern="1200" cap="none" spc="0" normalizeH="0" baseline="0" noProof="0" dirty="0">
              <a:ln>
                <a:noFill/>
              </a:ln>
              <a:solidFill>
                <a:srgbClr val="000099"/>
              </a:solidFill>
              <a:effectLst/>
              <a:uLnTx/>
              <a:uFillTx/>
              <a:latin typeface="Letter-join Plus 1" panose="02000505000000020003" pitchFamily="50" charset="0"/>
              <a:ea typeface="+mn-ea"/>
              <a:cs typeface="+mn-cs"/>
            </a:endParaRPr>
          </a:p>
          <a:p>
            <a:r>
              <a:rPr lang="en-US" sz="1400" b="1" dirty="0">
                <a:solidFill>
                  <a:srgbClr val="000099"/>
                </a:solidFill>
                <a:latin typeface="Letter-join Plus 1" panose="02000505000000020003" pitchFamily="50" charset="0"/>
              </a:rPr>
              <a:t>Sikhism:</a:t>
            </a:r>
          </a:p>
          <a:p>
            <a:pPr marL="285750" indent="-285750">
              <a:buFont typeface="Arial" panose="020B0604020202020204" pitchFamily="34" charset="0"/>
              <a:buChar char="•"/>
            </a:pPr>
            <a:r>
              <a:rPr lang="en-GB" sz="1200" b="1" dirty="0">
                <a:solidFill>
                  <a:srgbClr val="000099"/>
                </a:solidFill>
                <a:latin typeface="Letter-join Plus 1" panose="02000505000000020003" pitchFamily="50" charset="0"/>
              </a:rPr>
              <a:t>Recognise the symbols of the 5Ks </a:t>
            </a:r>
          </a:p>
          <a:p>
            <a:pPr marL="285750" indent="-285750">
              <a:buFont typeface="Arial" panose="020B0604020202020204" pitchFamily="34" charset="0"/>
              <a:buChar char="•"/>
            </a:pPr>
            <a:r>
              <a:rPr lang="en-GB" sz="1200" b="1" dirty="0">
                <a:solidFill>
                  <a:srgbClr val="000099"/>
                </a:solidFill>
                <a:latin typeface="Letter-join Plus 1" panose="02000505000000020003" pitchFamily="50" charset="0"/>
              </a:rPr>
              <a:t>Think about why Sikhs act in different ways. </a:t>
            </a:r>
          </a:p>
          <a:p>
            <a:pPr marL="285750" indent="-285750">
              <a:buFont typeface="Arial" panose="020B0604020202020204" pitchFamily="34" charset="0"/>
              <a:buChar char="•"/>
            </a:pPr>
            <a:r>
              <a:rPr lang="en-GB" sz="1200" b="1" dirty="0">
                <a:solidFill>
                  <a:srgbClr val="000099"/>
                </a:solidFill>
                <a:latin typeface="Letter-join Plus 1" panose="02000505000000020003" pitchFamily="50" charset="0"/>
              </a:rPr>
              <a:t>Know about Guru </a:t>
            </a:r>
            <a:r>
              <a:rPr lang="en-GB" sz="1200" b="1" dirty="0" err="1">
                <a:solidFill>
                  <a:srgbClr val="000099"/>
                </a:solidFill>
                <a:latin typeface="Letter-join Plus 1" panose="02000505000000020003" pitchFamily="50" charset="0"/>
              </a:rPr>
              <a:t>Granth</a:t>
            </a:r>
            <a:r>
              <a:rPr lang="en-GB" sz="1200" b="1" dirty="0">
                <a:solidFill>
                  <a:srgbClr val="000099"/>
                </a:solidFill>
                <a:latin typeface="Letter-join Plus 1" panose="02000505000000020003" pitchFamily="50" charset="0"/>
              </a:rPr>
              <a:t> Sahib.</a:t>
            </a:r>
            <a:endParaRPr lang="en-US" sz="1200" b="1" dirty="0">
              <a:solidFill>
                <a:srgbClr val="000099"/>
              </a:solidFill>
              <a:latin typeface="Letter-join Plus 1" panose="02000505000000020003" pitchFamily="50" charset="0"/>
            </a:endParaRPr>
          </a:p>
          <a:p>
            <a:r>
              <a:rPr lang="en-US" sz="1400" b="1" dirty="0">
                <a:solidFill>
                  <a:srgbClr val="000099"/>
                </a:solidFill>
                <a:latin typeface="Letter-join Plus 1" panose="02000505000000020003" pitchFamily="50" charset="0"/>
              </a:rPr>
              <a:t>Hope:</a:t>
            </a:r>
          </a:p>
          <a:p>
            <a:pPr marL="285750" indent="-285750">
              <a:buFont typeface="Arial" panose="020B0604020202020204" pitchFamily="34" charset="0"/>
              <a:buChar char="•"/>
            </a:pPr>
            <a:r>
              <a:rPr lang="en-GB" sz="1200" b="1" dirty="0">
                <a:solidFill>
                  <a:srgbClr val="000099"/>
                </a:solidFill>
                <a:latin typeface="Letter-join Plus 1" panose="02000505000000020003" pitchFamily="50" charset="0"/>
              </a:rPr>
              <a:t>Link belief of the incarnation to the relevant scripture</a:t>
            </a:r>
          </a:p>
          <a:p>
            <a:pPr marL="285750" indent="-285750">
              <a:buFont typeface="Arial" panose="020B0604020202020204" pitchFamily="34" charset="0"/>
              <a:buChar char="•"/>
            </a:pPr>
            <a:r>
              <a:rPr lang="en-GB" sz="1200" b="1" dirty="0">
                <a:solidFill>
                  <a:srgbClr val="000099"/>
                </a:solidFill>
                <a:latin typeface="Letter-join Plus 1" panose="02000505000000020003" pitchFamily="50" charset="0"/>
              </a:rPr>
              <a:t>Describe and explain the meaning and purpose of Advent</a:t>
            </a:r>
          </a:p>
          <a:p>
            <a:pPr marL="285750" indent="-285750">
              <a:buFont typeface="Arial" panose="020B0604020202020204" pitchFamily="34" charset="0"/>
              <a:buChar char="•"/>
            </a:pPr>
            <a:r>
              <a:rPr lang="en-GB" sz="1200" b="1" dirty="0">
                <a:solidFill>
                  <a:srgbClr val="000099"/>
                </a:solidFill>
                <a:latin typeface="Letter-join Plus 1" panose="02000505000000020003" pitchFamily="50" charset="0"/>
              </a:rPr>
              <a:t>Identify similarities and differences in people’s responses to the idea of hope.</a:t>
            </a:r>
          </a:p>
          <a:p>
            <a:pPr marL="285750" indent="-285750">
              <a:buFont typeface="Arial" panose="020B0604020202020204" pitchFamily="34" charset="0"/>
              <a:buChar char="•"/>
            </a:pPr>
            <a:endParaRPr lang="en-GB" sz="1200" b="1" dirty="0">
              <a:solidFill>
                <a:srgbClr val="000099"/>
              </a:solidFill>
              <a:latin typeface="Letter-join Plus 1" panose="02000505000000020003" pitchFamily="50" charset="0"/>
            </a:endParaRPr>
          </a:p>
          <a:p>
            <a:pPr marL="285750" indent="-285750">
              <a:buFont typeface="Arial" panose="020B0604020202020204" pitchFamily="34" charset="0"/>
              <a:buChar char="•"/>
            </a:pPr>
            <a:endParaRPr lang="en-GB" sz="1200" b="1" dirty="0">
              <a:solidFill>
                <a:srgbClr val="000099"/>
              </a:solidFill>
              <a:latin typeface="Letter-join Plus 1" panose="02000505000000020003" pitchFamily="50" charset="0"/>
            </a:endParaRPr>
          </a:p>
          <a:p>
            <a:pPr marL="285750" indent="-285750">
              <a:buFont typeface="Arial" panose="020B0604020202020204" pitchFamily="34" charset="0"/>
              <a:buChar char="•"/>
            </a:pPr>
            <a:endParaRPr lang="en-GB" sz="1200" b="1" dirty="0">
              <a:solidFill>
                <a:srgbClr val="000099"/>
              </a:solidFill>
              <a:latin typeface="Letter-join Plus 1" panose="02000505000000020003" pitchFamily="50" charset="0"/>
            </a:endParaRPr>
          </a:p>
          <a:p>
            <a:pPr algn="ctr"/>
            <a:endParaRPr lang="en-US" sz="2000" b="1" u="sng" dirty="0">
              <a:solidFill>
                <a:srgbClr val="000099"/>
              </a:solidFill>
              <a:latin typeface="Letter-join Plus 1" panose="02000505000000020003" pitchFamily="50" charset="0"/>
            </a:endParaRPr>
          </a:p>
          <a:p>
            <a:endParaRPr lang="en-US" sz="400" b="1" dirty="0">
              <a:solidFill>
                <a:srgbClr val="000099"/>
              </a:solidFill>
              <a:latin typeface="Letter-join Plus 1" panose="02000505000000020003" pitchFamily="50" charset="0"/>
            </a:endParaRPr>
          </a:p>
          <a:p>
            <a:endParaRPr lang="en-US" sz="1400" b="1" dirty="0">
              <a:solidFill>
                <a:srgbClr val="000099"/>
              </a:solidFill>
              <a:latin typeface="Letter-join Plus 1" panose="02000505000000020003" pitchFamily="50" charset="0"/>
            </a:endParaRPr>
          </a:p>
          <a:p>
            <a:endParaRPr lang="en-GB" sz="1400" b="1" dirty="0">
              <a:solidFill>
                <a:srgbClr val="000099"/>
              </a:solidFill>
              <a:latin typeface="Letter-join Plus 1" panose="02000505000000020003" pitchFamily="50" charset="0"/>
            </a:endParaRPr>
          </a:p>
        </p:txBody>
      </p:sp>
      <p:sp>
        <p:nvSpPr>
          <p:cNvPr id="15" name="TextBox 14"/>
          <p:cNvSpPr txBox="1"/>
          <p:nvPr/>
        </p:nvSpPr>
        <p:spPr>
          <a:xfrm>
            <a:off x="8485560" y="453900"/>
            <a:ext cx="3570791" cy="3216265"/>
          </a:xfrm>
          <a:prstGeom prst="rect">
            <a:avLst/>
          </a:prstGeom>
          <a:noFill/>
        </p:spPr>
        <p:txBody>
          <a:bodyPr wrap="square" rtlCol="0">
            <a:spAutoFit/>
          </a:bodyPr>
          <a:lstStyle/>
          <a:p>
            <a:pPr algn="ctr"/>
            <a:r>
              <a:rPr lang="en-US" sz="2000" b="1" u="sng" dirty="0">
                <a:solidFill>
                  <a:srgbClr val="000099"/>
                </a:solidFill>
                <a:latin typeface="Letter-join Plus 1" panose="02000505000000020003" pitchFamily="50" charset="0"/>
              </a:rPr>
              <a:t>Science</a:t>
            </a:r>
          </a:p>
          <a:p>
            <a:r>
              <a:rPr lang="en-US" sz="1600" b="1" u="sng" dirty="0">
                <a:solidFill>
                  <a:srgbClr val="000099"/>
                </a:solidFill>
                <a:latin typeface="Letter-join Plus 1" panose="02000505000000020003" pitchFamily="50" charset="0"/>
              </a:rPr>
              <a:t>Changes to materials</a:t>
            </a:r>
          </a:p>
          <a:p>
            <a:pPr marL="171450" lvl="0" indent="-171450">
              <a:buFont typeface="Arial" panose="020B0604020202020204" pitchFamily="34" charset="0"/>
              <a:buChar char="•"/>
            </a:pPr>
            <a:r>
              <a:rPr lang="en-US" sz="1200" dirty="0">
                <a:solidFill>
                  <a:srgbClr val="000099"/>
                </a:solidFill>
                <a:latin typeface="Letter-join Plus 1" panose="02000505000000020003" pitchFamily="50" charset="0"/>
              </a:rPr>
              <a:t>To know that some materials will dissolve in liquid to form a solution, and describe how to recover a substance from a solution</a:t>
            </a:r>
          </a:p>
          <a:p>
            <a:pPr marL="171450" lvl="0" indent="-171450">
              <a:buFont typeface="Arial" panose="020B0604020202020204" pitchFamily="34" charset="0"/>
              <a:buChar char="•"/>
            </a:pPr>
            <a:r>
              <a:rPr lang="en-US" sz="1200" dirty="0">
                <a:solidFill>
                  <a:srgbClr val="000099"/>
                </a:solidFill>
                <a:latin typeface="Letter-join Plus 1" panose="02000505000000020003" pitchFamily="50" charset="0"/>
              </a:rPr>
              <a:t>Use knowledge of solids, liquids and gases to decide how mixtures might be separated, including through filtering, sieving and evaporating</a:t>
            </a:r>
          </a:p>
          <a:p>
            <a:pPr marL="171450" lvl="0" indent="-171450">
              <a:buFont typeface="Arial" panose="020B0604020202020204" pitchFamily="34" charset="0"/>
              <a:buChar char="•"/>
            </a:pPr>
            <a:r>
              <a:rPr lang="en-US" sz="1200" dirty="0">
                <a:solidFill>
                  <a:srgbClr val="000099"/>
                </a:solidFill>
                <a:latin typeface="Letter-join Plus 1" panose="02000505000000020003" pitchFamily="50" charset="0"/>
              </a:rPr>
              <a:t>Demonstrate that dissolving, mixing and changes of state are reversible changes</a:t>
            </a:r>
          </a:p>
          <a:p>
            <a:pPr marL="171450" lvl="0" indent="-171450">
              <a:buFont typeface="Arial" panose="020B0604020202020204" pitchFamily="34" charset="0"/>
              <a:buChar char="•"/>
            </a:pPr>
            <a:r>
              <a:rPr lang="en-US" sz="1200" dirty="0">
                <a:solidFill>
                  <a:srgbClr val="000099"/>
                </a:solidFill>
                <a:latin typeface="Letter-join Plus 1" panose="02000505000000020003" pitchFamily="50" charset="0"/>
              </a:rPr>
              <a:t>Explain that some changes result in the formation of new materials, and that this kind of change is not usually reversible, including changes associated with burning and the action of acid on bicarbonate of soda.</a:t>
            </a:r>
            <a:endParaRPr lang="en-GB" sz="1200" dirty="0">
              <a:solidFill>
                <a:srgbClr val="000099"/>
              </a:solidFill>
              <a:latin typeface="Letter-join Plus 1" panose="02000505000000020003" pitchFamily="50" charset="0"/>
            </a:endParaRPr>
          </a:p>
          <a:p>
            <a:endParaRPr lang="en-US" sz="900" dirty="0">
              <a:solidFill>
                <a:srgbClr val="000099"/>
              </a:solidFill>
              <a:latin typeface="Letter-join Plus 1" panose="02000505000000020003" pitchFamily="50" charset="0"/>
            </a:endParaRPr>
          </a:p>
          <a:p>
            <a:endParaRPr lang="en-US" sz="100" dirty="0">
              <a:solidFill>
                <a:srgbClr val="000099"/>
              </a:solidFill>
              <a:latin typeface="Letter-join Plus 1" panose="02000505000000020003" pitchFamily="50" charset="0"/>
            </a:endParaRPr>
          </a:p>
          <a:p>
            <a:endParaRPr lang="en-US" sz="100" dirty="0">
              <a:solidFill>
                <a:srgbClr val="000099"/>
              </a:solidFill>
              <a:latin typeface="Letter-join Plus 1" panose="02000505000000020003" pitchFamily="50" charset="0"/>
            </a:endParaRPr>
          </a:p>
        </p:txBody>
      </p:sp>
      <p:sp>
        <p:nvSpPr>
          <p:cNvPr id="18" name="Rounded Rectangle 17"/>
          <p:cNvSpPr/>
          <p:nvPr/>
        </p:nvSpPr>
        <p:spPr>
          <a:xfrm>
            <a:off x="8467234" y="5031548"/>
            <a:ext cx="1869587" cy="1209622"/>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endParaRPr lang="en-GB" dirty="0"/>
          </a:p>
        </p:txBody>
      </p:sp>
      <p:sp>
        <p:nvSpPr>
          <p:cNvPr id="19" name="Rounded Rectangle 18"/>
          <p:cNvSpPr/>
          <p:nvPr/>
        </p:nvSpPr>
        <p:spPr>
          <a:xfrm>
            <a:off x="10408078" y="5043889"/>
            <a:ext cx="1670081" cy="1184940"/>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8406481" y="5045207"/>
            <a:ext cx="2022391" cy="877163"/>
          </a:xfrm>
          <a:prstGeom prst="rect">
            <a:avLst/>
          </a:prstGeom>
          <a:noFill/>
        </p:spPr>
        <p:txBody>
          <a:bodyPr wrap="square" rtlCol="0">
            <a:spAutoFit/>
          </a:bodyPr>
          <a:lstStyle/>
          <a:p>
            <a:pPr algn="ctr"/>
            <a:r>
              <a:rPr lang="en-US" b="1" u="sng" dirty="0">
                <a:solidFill>
                  <a:srgbClr val="000099"/>
                </a:solidFill>
                <a:latin typeface="Letter-join Plus 1" panose="02000505000000020003" pitchFamily="50" charset="0"/>
              </a:rPr>
              <a:t>PSHE/RSE</a:t>
            </a:r>
          </a:p>
          <a:p>
            <a:pPr algn="ctr"/>
            <a:r>
              <a:rPr lang="en-US" sz="1400" b="1" dirty="0">
                <a:solidFill>
                  <a:srgbClr val="000099"/>
                </a:solidFill>
                <a:latin typeface="Letter-join Plus 1" panose="02000505000000020003" pitchFamily="50" charset="0"/>
              </a:rPr>
              <a:t>Being responsible:</a:t>
            </a:r>
          </a:p>
          <a:p>
            <a:pPr algn="ctr"/>
            <a:r>
              <a:rPr lang="en-US" sz="1400" b="1" dirty="0">
                <a:solidFill>
                  <a:srgbClr val="000099"/>
                </a:solidFill>
                <a:latin typeface="Letter-join Plus 1" panose="02000505000000020003" pitchFamily="50" charset="0"/>
              </a:rPr>
              <a:t>Looking out for others </a:t>
            </a:r>
          </a:p>
          <a:p>
            <a:pPr algn="ctr"/>
            <a:endParaRPr lang="en-US" sz="500" b="1" u="sng" dirty="0">
              <a:solidFill>
                <a:srgbClr val="000099"/>
              </a:solidFill>
              <a:latin typeface="Letter-join Plus 1" panose="02000505000000020003" pitchFamily="50" charset="0"/>
            </a:endParaRPr>
          </a:p>
        </p:txBody>
      </p:sp>
      <p:sp>
        <p:nvSpPr>
          <p:cNvPr id="21" name="Rounded Rectangle 20"/>
          <p:cNvSpPr/>
          <p:nvPr/>
        </p:nvSpPr>
        <p:spPr>
          <a:xfrm>
            <a:off x="2064331" y="561468"/>
            <a:ext cx="1494884" cy="993365"/>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10321607" y="5125199"/>
            <a:ext cx="1815109" cy="1292662"/>
          </a:xfrm>
          <a:prstGeom prst="rect">
            <a:avLst/>
          </a:prstGeom>
          <a:noFill/>
        </p:spPr>
        <p:txBody>
          <a:bodyPr wrap="square" rtlCol="0">
            <a:spAutoFit/>
          </a:bodyPr>
          <a:lstStyle/>
          <a:p>
            <a:pPr algn="ctr"/>
            <a:r>
              <a:rPr lang="en-US" sz="2000" b="1" u="sng" dirty="0">
                <a:solidFill>
                  <a:srgbClr val="000099"/>
                </a:solidFill>
                <a:latin typeface="Letter-join Plus 1" panose="02000505000000020003" pitchFamily="50" charset="0"/>
              </a:rPr>
              <a:t>Computing</a:t>
            </a:r>
          </a:p>
          <a:p>
            <a:pPr algn="ctr"/>
            <a:r>
              <a:rPr lang="en-GB" sz="1400" b="1" dirty="0">
                <a:solidFill>
                  <a:srgbClr val="000099"/>
                </a:solidFill>
                <a:latin typeface="Letter-join Plus 1" panose="02000505000000020003" pitchFamily="50" charset="0"/>
              </a:rPr>
              <a:t>Online Safety </a:t>
            </a:r>
          </a:p>
          <a:p>
            <a:pPr algn="ctr"/>
            <a:r>
              <a:rPr lang="en-GB" sz="1400" b="1" dirty="0">
                <a:solidFill>
                  <a:srgbClr val="000099"/>
                </a:solidFill>
                <a:latin typeface="Letter-join Plus 1" panose="02000505000000020003" pitchFamily="50" charset="0"/>
              </a:rPr>
              <a:t>Spreadsheets </a:t>
            </a:r>
          </a:p>
          <a:p>
            <a:pPr algn="ctr"/>
            <a:endParaRPr lang="en-US" sz="2000" b="1" u="sng" dirty="0">
              <a:solidFill>
                <a:srgbClr val="000099"/>
              </a:solidFill>
              <a:latin typeface="Letter-join Plus 1" panose="02000505000000020003" pitchFamily="50" charset="0"/>
            </a:endParaRPr>
          </a:p>
          <a:p>
            <a:pPr algn="ctr"/>
            <a:endParaRPr lang="en-US" sz="500" b="1" u="sng" dirty="0">
              <a:solidFill>
                <a:srgbClr val="000099"/>
              </a:solidFill>
              <a:latin typeface="Letter-join Plus 1" panose="02000505000000020003" pitchFamily="50" charset="0"/>
            </a:endParaRPr>
          </a:p>
          <a:p>
            <a:pPr algn="ctr"/>
            <a:endParaRPr lang="en-US" sz="500" b="1" u="sng" dirty="0">
              <a:solidFill>
                <a:srgbClr val="000099"/>
              </a:solidFill>
              <a:latin typeface="Letter-join Plus 1" panose="02000505000000020003" pitchFamily="50" charset="0"/>
            </a:endParaRPr>
          </a:p>
        </p:txBody>
      </p:sp>
      <p:sp>
        <p:nvSpPr>
          <p:cNvPr id="23" name="TextBox 22"/>
          <p:cNvSpPr txBox="1"/>
          <p:nvPr/>
        </p:nvSpPr>
        <p:spPr>
          <a:xfrm>
            <a:off x="2061348" y="569145"/>
            <a:ext cx="1494884" cy="800219"/>
          </a:xfrm>
          <a:prstGeom prst="rect">
            <a:avLst/>
          </a:prstGeom>
          <a:noFill/>
        </p:spPr>
        <p:txBody>
          <a:bodyPr wrap="square" rtlCol="0">
            <a:spAutoFit/>
          </a:bodyPr>
          <a:lstStyle/>
          <a:p>
            <a:pPr algn="ctr"/>
            <a:r>
              <a:rPr lang="en-US" b="1" u="sng" dirty="0">
                <a:solidFill>
                  <a:srgbClr val="000099"/>
                </a:solidFill>
                <a:latin typeface="Letter-join Plus 1" panose="02000505000000020003" pitchFamily="50" charset="0"/>
              </a:rPr>
              <a:t>P. E.</a:t>
            </a:r>
          </a:p>
          <a:p>
            <a:pPr marL="285750" indent="-285750">
              <a:buFont typeface="Arial" panose="020B0604020202020204" pitchFamily="34" charset="0"/>
              <a:buChar char="•"/>
            </a:pPr>
            <a:r>
              <a:rPr lang="en-US" sz="1400" b="1" dirty="0">
                <a:solidFill>
                  <a:srgbClr val="000099"/>
                </a:solidFill>
                <a:latin typeface="Letter-join Plus 1" panose="02000505000000020003" pitchFamily="50" charset="0"/>
              </a:rPr>
              <a:t>Gymnastics </a:t>
            </a:r>
          </a:p>
          <a:p>
            <a:pPr marL="285750" indent="-285750">
              <a:buFont typeface="Arial" panose="020B0604020202020204" pitchFamily="34" charset="0"/>
              <a:buChar char="•"/>
            </a:pPr>
            <a:r>
              <a:rPr lang="en-US" sz="1400" b="1" dirty="0">
                <a:solidFill>
                  <a:srgbClr val="000099"/>
                </a:solidFill>
                <a:latin typeface="Letter-join Plus 1" panose="02000505000000020003" pitchFamily="50" charset="0"/>
              </a:rPr>
              <a:t>Target games </a:t>
            </a:r>
          </a:p>
        </p:txBody>
      </p:sp>
      <p:sp>
        <p:nvSpPr>
          <p:cNvPr id="24" name="Rounded Rectangle 23"/>
          <p:cNvSpPr/>
          <p:nvPr/>
        </p:nvSpPr>
        <p:spPr>
          <a:xfrm>
            <a:off x="90518" y="5706132"/>
            <a:ext cx="3421652" cy="1092608"/>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114482" y="5682525"/>
            <a:ext cx="3421652" cy="1092607"/>
          </a:xfrm>
          <a:prstGeom prst="rect">
            <a:avLst/>
          </a:prstGeom>
          <a:noFill/>
        </p:spPr>
        <p:txBody>
          <a:bodyPr wrap="square" rtlCol="0">
            <a:spAutoFit/>
          </a:bodyPr>
          <a:lstStyle/>
          <a:p>
            <a:pPr algn="ctr"/>
            <a:r>
              <a:rPr lang="en-US" sz="2000" b="1" u="sng" dirty="0">
                <a:solidFill>
                  <a:srgbClr val="000099"/>
                </a:solidFill>
                <a:latin typeface="Letter-join Plus 1" panose="02000505000000020003" pitchFamily="50" charset="0"/>
              </a:rPr>
              <a:t>Design and Technology </a:t>
            </a:r>
            <a:endParaRPr lang="en-US" sz="2000" b="1" dirty="0">
              <a:solidFill>
                <a:srgbClr val="000099"/>
              </a:solidFill>
              <a:latin typeface="Letter-join Plus 1" panose="02000505000000020003" pitchFamily="50" charset="0"/>
            </a:endParaRPr>
          </a:p>
          <a:p>
            <a:r>
              <a:rPr lang="en-US" sz="1600" b="1" u="sng" dirty="0">
                <a:solidFill>
                  <a:srgbClr val="000099"/>
                </a:solidFill>
                <a:latin typeface="Letter-join Plus 1" panose="02000505000000020003" pitchFamily="50" charset="0"/>
              </a:rPr>
              <a:t>Cooking and Nutrition</a:t>
            </a:r>
          </a:p>
          <a:p>
            <a:pPr algn="ctr"/>
            <a:endParaRPr lang="en-US" sz="500" b="1" u="sng" dirty="0">
              <a:solidFill>
                <a:srgbClr val="000099"/>
              </a:solidFill>
              <a:latin typeface="Letter-join Plus 1" panose="02000505000000020003" pitchFamily="50" charset="0"/>
            </a:endParaRPr>
          </a:p>
          <a:p>
            <a:r>
              <a:rPr lang="en-US" sz="1200" b="1" dirty="0">
                <a:solidFill>
                  <a:srgbClr val="000099"/>
                </a:solidFill>
                <a:latin typeface="Letter-join Plus 1" panose="02000505000000020003" pitchFamily="50" charset="0"/>
              </a:rPr>
              <a:t>Research and design the recipe and packaging for a healthy Bolognese sauce. </a:t>
            </a:r>
          </a:p>
        </p:txBody>
      </p:sp>
      <p:sp>
        <p:nvSpPr>
          <p:cNvPr id="26" name="Rounded Rectangle 25"/>
          <p:cNvSpPr/>
          <p:nvPr/>
        </p:nvSpPr>
        <p:spPr>
          <a:xfrm>
            <a:off x="8491670" y="3799114"/>
            <a:ext cx="1741831" cy="915369"/>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ed Rectangle 26"/>
          <p:cNvSpPr/>
          <p:nvPr/>
        </p:nvSpPr>
        <p:spPr>
          <a:xfrm>
            <a:off x="10396739" y="3799114"/>
            <a:ext cx="1668656" cy="915369"/>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10294395" y="3779455"/>
            <a:ext cx="1735297" cy="1015663"/>
          </a:xfrm>
          <a:prstGeom prst="rect">
            <a:avLst/>
          </a:prstGeom>
          <a:noFill/>
        </p:spPr>
        <p:txBody>
          <a:bodyPr wrap="square" rtlCol="0">
            <a:spAutoFit/>
          </a:bodyPr>
          <a:lstStyle/>
          <a:p>
            <a:pPr algn="ctr"/>
            <a:r>
              <a:rPr lang="en-US" b="1" u="sng" dirty="0">
                <a:solidFill>
                  <a:srgbClr val="000099"/>
                </a:solidFill>
                <a:latin typeface="Letter-join Plus 1" panose="02000505000000020003" pitchFamily="50" charset="0"/>
              </a:rPr>
              <a:t>Spanish</a:t>
            </a:r>
          </a:p>
          <a:p>
            <a:pPr algn="ctr"/>
            <a:r>
              <a:rPr lang="en-US" sz="1400" b="1" dirty="0">
                <a:solidFill>
                  <a:srgbClr val="000099"/>
                </a:solidFill>
                <a:latin typeface="Letter-join Plus 1" panose="02000505000000020003" pitchFamily="50" charset="0"/>
              </a:rPr>
              <a:t>What is the weather?</a:t>
            </a:r>
          </a:p>
          <a:p>
            <a:pPr algn="ctr"/>
            <a:r>
              <a:rPr lang="en-US" sz="1400" b="1" dirty="0">
                <a:solidFill>
                  <a:srgbClr val="000099"/>
                </a:solidFill>
                <a:latin typeface="Letter-join Plus 1" panose="02000505000000020003" pitchFamily="50" charset="0"/>
              </a:rPr>
              <a:t> </a:t>
            </a:r>
            <a:endParaRPr lang="en-US" sz="1600" b="1" dirty="0">
              <a:solidFill>
                <a:srgbClr val="000099"/>
              </a:solidFill>
              <a:latin typeface="Letter-join Plus 1" panose="02000505000000020003" pitchFamily="50" charset="0"/>
            </a:endParaRPr>
          </a:p>
        </p:txBody>
      </p:sp>
      <p:sp>
        <p:nvSpPr>
          <p:cNvPr id="29" name="TextBox 28"/>
          <p:cNvSpPr txBox="1"/>
          <p:nvPr/>
        </p:nvSpPr>
        <p:spPr>
          <a:xfrm>
            <a:off x="8473275" y="3834868"/>
            <a:ext cx="1735297" cy="584775"/>
          </a:xfrm>
          <a:prstGeom prst="rect">
            <a:avLst/>
          </a:prstGeom>
          <a:noFill/>
        </p:spPr>
        <p:txBody>
          <a:bodyPr wrap="square" rtlCol="0">
            <a:spAutoFit/>
          </a:bodyPr>
          <a:lstStyle/>
          <a:p>
            <a:pPr algn="ctr"/>
            <a:r>
              <a:rPr lang="en-US" b="1" u="sng" dirty="0">
                <a:solidFill>
                  <a:srgbClr val="000099"/>
                </a:solidFill>
                <a:latin typeface="Letter-join Plus 1" panose="02000505000000020003" pitchFamily="50" charset="0"/>
              </a:rPr>
              <a:t>Music</a:t>
            </a:r>
          </a:p>
          <a:p>
            <a:pPr algn="ctr"/>
            <a:r>
              <a:rPr lang="en-US" sz="1400" b="1" dirty="0">
                <a:solidFill>
                  <a:srgbClr val="000099"/>
                </a:solidFill>
                <a:latin typeface="Letter-join Plus 1" panose="02000505000000020003" pitchFamily="50" charset="0"/>
              </a:rPr>
              <a:t>Violin lessons</a:t>
            </a:r>
          </a:p>
        </p:txBody>
      </p:sp>
      <p:sp>
        <p:nvSpPr>
          <p:cNvPr id="2" name="Rounded Rectangle 23">
            <a:extLst>
              <a:ext uri="{FF2B5EF4-FFF2-40B4-BE49-F238E27FC236}">
                <a16:creationId xmlns:a16="http://schemas.microsoft.com/office/drawing/2014/main" id="{241F8CFE-8F4E-4CF5-5D04-6C87EA511BE7}"/>
              </a:ext>
            </a:extLst>
          </p:cNvPr>
          <p:cNvSpPr/>
          <p:nvPr/>
        </p:nvSpPr>
        <p:spPr>
          <a:xfrm>
            <a:off x="97319" y="3641017"/>
            <a:ext cx="3421652" cy="2000547"/>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a:extLst>
              <a:ext uri="{FF2B5EF4-FFF2-40B4-BE49-F238E27FC236}">
                <a16:creationId xmlns:a16="http://schemas.microsoft.com/office/drawing/2014/main" id="{8CDBEE51-C93F-F4A1-97EE-E4915FC0FE19}"/>
              </a:ext>
            </a:extLst>
          </p:cNvPr>
          <p:cNvSpPr txBox="1"/>
          <p:nvPr/>
        </p:nvSpPr>
        <p:spPr>
          <a:xfrm>
            <a:off x="120859" y="3588570"/>
            <a:ext cx="3446917" cy="3283399"/>
          </a:xfrm>
          <a:prstGeom prst="rect">
            <a:avLst/>
          </a:prstGeom>
          <a:noFill/>
        </p:spPr>
        <p:txBody>
          <a:bodyPr wrap="square" rtlCol="0">
            <a:spAutoFit/>
          </a:bodyPr>
          <a:lstStyle/>
          <a:p>
            <a:pPr algn="ctr"/>
            <a:r>
              <a:rPr lang="en-US" sz="2000" b="1" u="sng" dirty="0">
                <a:solidFill>
                  <a:srgbClr val="000099"/>
                </a:solidFill>
                <a:latin typeface="Letter-join Plus 1" panose="02000505000000020003" pitchFamily="50" charset="0"/>
              </a:rPr>
              <a:t>Geography</a:t>
            </a:r>
          </a:p>
          <a:p>
            <a:r>
              <a:rPr lang="en-US" sz="1600" b="1" u="sng" dirty="0">
                <a:solidFill>
                  <a:srgbClr val="000099"/>
                </a:solidFill>
                <a:latin typeface="Letter-join Plus 1" panose="02000505000000020003" pitchFamily="50" charset="0"/>
              </a:rPr>
              <a:t>Europe and Greece</a:t>
            </a:r>
          </a:p>
          <a:p>
            <a:pPr marL="285750" indent="-285750">
              <a:buFont typeface="Arial" panose="020B0604020202020204" pitchFamily="34" charset="0"/>
              <a:buChar char="•"/>
            </a:pPr>
            <a:r>
              <a:rPr lang="en-GB" sz="1100" b="1" dirty="0">
                <a:solidFill>
                  <a:srgbClr val="000099"/>
                </a:solidFill>
                <a:latin typeface="Letter-join Plus 1" panose="02000505000000020003" pitchFamily="50" charset="0"/>
              </a:rPr>
              <a:t>Locate Europe and research its countries</a:t>
            </a:r>
          </a:p>
          <a:p>
            <a:pPr marL="285750" indent="-285750">
              <a:buFont typeface="Arial" panose="020B0604020202020204" pitchFamily="34" charset="0"/>
              <a:buChar char="•"/>
            </a:pPr>
            <a:r>
              <a:rPr lang="en-GB" sz="1100" b="1" dirty="0">
                <a:solidFill>
                  <a:srgbClr val="000099"/>
                </a:solidFill>
                <a:latin typeface="Letter-join Plus 1" panose="02000505000000020003" pitchFamily="50" charset="0"/>
              </a:rPr>
              <a:t>Explore tourism in the Mediterranean region</a:t>
            </a:r>
          </a:p>
          <a:p>
            <a:pPr marL="285750" indent="-285750">
              <a:buFont typeface="Arial" panose="020B0604020202020204" pitchFamily="34" charset="0"/>
              <a:buChar char="•"/>
            </a:pPr>
            <a:r>
              <a:rPr lang="en-GB" sz="1100" b="1" dirty="0">
                <a:solidFill>
                  <a:srgbClr val="000099"/>
                </a:solidFill>
                <a:latin typeface="Letter-join Plus 1" panose="02000505000000020003" pitchFamily="50" charset="0"/>
              </a:rPr>
              <a:t>Explore migration in Greece</a:t>
            </a:r>
          </a:p>
          <a:p>
            <a:pPr marL="285750" indent="-285750">
              <a:buFont typeface="Arial" panose="020B0604020202020204" pitchFamily="34" charset="0"/>
              <a:buChar char="•"/>
            </a:pPr>
            <a:r>
              <a:rPr lang="en-GB" sz="1100" b="1" dirty="0">
                <a:solidFill>
                  <a:srgbClr val="000099"/>
                </a:solidFill>
                <a:latin typeface="Letter-join Plus 1" panose="02000505000000020003" pitchFamily="50" charset="0"/>
              </a:rPr>
              <a:t>Learn about the landscape and its features</a:t>
            </a:r>
          </a:p>
          <a:p>
            <a:pPr marL="285750" indent="-285750">
              <a:buFont typeface="Arial" panose="020B0604020202020204" pitchFamily="34" charset="0"/>
              <a:buChar char="•"/>
            </a:pPr>
            <a:r>
              <a:rPr lang="en-GB" sz="1100" b="1" dirty="0">
                <a:solidFill>
                  <a:srgbClr val="000099"/>
                </a:solidFill>
                <a:latin typeface="Letter-join Plus 1" panose="02000505000000020003" pitchFamily="50" charset="0"/>
              </a:rPr>
              <a:t>Use an atlas to locate the geographical features of Greece</a:t>
            </a:r>
          </a:p>
          <a:p>
            <a:pPr marL="285750" indent="-285750">
              <a:buFont typeface="Arial" panose="020B0604020202020204" pitchFamily="34" charset="0"/>
              <a:buChar char="•"/>
            </a:pPr>
            <a:r>
              <a:rPr lang="en-GB" sz="1100" b="1" dirty="0">
                <a:solidFill>
                  <a:srgbClr val="000099"/>
                </a:solidFill>
                <a:latin typeface="Letter-join Plus 1" panose="02000505000000020003" pitchFamily="50" charset="0"/>
              </a:rPr>
              <a:t>Explore why tourists go to Greece</a:t>
            </a:r>
          </a:p>
          <a:p>
            <a:pPr marL="285750" indent="-285750">
              <a:buFont typeface="Arial" panose="020B0604020202020204" pitchFamily="34" charset="0"/>
              <a:buChar char="•"/>
            </a:pPr>
            <a:r>
              <a:rPr lang="en-GB" sz="1100" b="1" dirty="0">
                <a:solidFill>
                  <a:srgbClr val="000099"/>
                </a:solidFill>
                <a:latin typeface="Letter-join Plus 1" panose="02000505000000020003" pitchFamily="50" charset="0"/>
              </a:rPr>
              <a:t>Compare the climate of Greece with the UK.</a:t>
            </a:r>
          </a:p>
          <a:p>
            <a:pPr>
              <a:lnSpc>
                <a:spcPct val="107000"/>
              </a:lnSpc>
              <a:spcAft>
                <a:spcPts val="800"/>
              </a:spcAft>
            </a:pPr>
            <a:br>
              <a:rPr lang="en-GB" sz="1100" b="1" dirty="0">
                <a:solidFill>
                  <a:srgbClr val="000099"/>
                </a:solidFill>
                <a:latin typeface="Letter-join Plus 1" panose="02000505000000020003" pitchFamily="50" charset="0"/>
              </a:rPr>
            </a:br>
            <a:br>
              <a:rPr lang="en-GB" sz="1100" b="1" dirty="0">
                <a:solidFill>
                  <a:srgbClr val="000099"/>
                </a:solidFill>
                <a:latin typeface="Letter-join Plus 1" panose="02000505000000020003" pitchFamily="50" charset="0"/>
              </a:rPr>
            </a:br>
            <a:br>
              <a:rPr lang="en-GB" sz="1100" b="1" dirty="0">
                <a:solidFill>
                  <a:srgbClr val="000099"/>
                </a:solidFill>
                <a:latin typeface="Letter-join Plus 1" panose="02000505000000020003" pitchFamily="50" charset="0"/>
              </a:rPr>
            </a:br>
            <a:br>
              <a:rPr lang="en-GB" sz="1100" b="1" dirty="0">
                <a:solidFill>
                  <a:srgbClr val="000099"/>
                </a:solidFill>
                <a:latin typeface="Letter-join Plus 1" panose="02000505000000020003" pitchFamily="50" charset="0"/>
              </a:rPr>
            </a:br>
            <a:br>
              <a:rPr lang="en-GB" sz="1100" b="1" dirty="0">
                <a:solidFill>
                  <a:srgbClr val="000099"/>
                </a:solidFill>
                <a:latin typeface="Letter-join Plus 1" panose="02000505000000020003" pitchFamily="50" charset="0"/>
              </a:rPr>
            </a:br>
            <a:endParaRPr lang="en-US" sz="1200" b="1" dirty="0">
              <a:solidFill>
                <a:srgbClr val="000099"/>
              </a:solidFill>
              <a:latin typeface="Letter-join Plus 1" panose="02000505000000020003" pitchFamily="50" charset="0"/>
            </a:endParaRPr>
          </a:p>
          <a:p>
            <a:pPr algn="ctr"/>
            <a:endParaRPr lang="en-US" sz="500" b="1" u="sng" dirty="0">
              <a:solidFill>
                <a:srgbClr val="000099"/>
              </a:solidFill>
              <a:latin typeface="Letter-join Plus 1" panose="02000505000000020003" pitchFamily="50" charset="0"/>
            </a:endParaRPr>
          </a:p>
        </p:txBody>
      </p:sp>
    </p:spTree>
    <p:extLst>
      <p:ext uri="{BB962C8B-B14F-4D97-AF65-F5344CB8AC3E}">
        <p14:creationId xmlns:p14="http://schemas.microsoft.com/office/powerpoint/2010/main" val="937311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TotalTime>
  <Words>401</Words>
  <Application>Microsoft Office PowerPoint</Application>
  <PresentationFormat>Widescreen</PresentationFormat>
  <Paragraphs>74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Letter-join Plus 1</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Gornall</dc:creator>
  <cp:lastModifiedBy>Jennie Gibson</cp:lastModifiedBy>
  <cp:revision>35</cp:revision>
  <cp:lastPrinted>2022-10-19T06:37:59Z</cp:lastPrinted>
  <dcterms:created xsi:type="dcterms:W3CDTF">2021-02-22T10:48:50Z</dcterms:created>
  <dcterms:modified xsi:type="dcterms:W3CDTF">2023-10-23T19:30:57Z</dcterms:modified>
</cp:coreProperties>
</file>