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7" r:id="rId2"/>
    <p:sldId id="258" r:id="rId3"/>
    <p:sldId id="259" r:id="rId4"/>
    <p:sldId id="260" r:id="rId5"/>
    <p:sldId id="261"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3" d="100"/>
          <a:sy n="83" d="100"/>
        </p:scale>
        <p:origin x="100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1B3116-1092-49D0-B63F-05DA11C7804E}" type="datetimeFigureOut">
              <a:rPr lang="en-GB" smtClean="0"/>
              <a:t>25/03/2021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93A3C3-D24B-4B48-99DF-5EF921587008}" type="slidenum">
              <a:rPr lang="en-GB" smtClean="0"/>
              <a:t>‹#›</a:t>
            </a:fld>
            <a:endParaRPr lang="en-GB"/>
          </a:p>
        </p:txBody>
      </p:sp>
    </p:spTree>
    <p:extLst>
      <p:ext uri="{BB962C8B-B14F-4D97-AF65-F5344CB8AC3E}">
        <p14:creationId xmlns:p14="http://schemas.microsoft.com/office/powerpoint/2010/main" val="3480898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xfrm>
            <a:off x="1371600" y="1143000"/>
            <a:ext cx="4114800" cy="3086100"/>
          </a:xfrm>
          <a:ln/>
        </p:spPr>
      </p:sp>
      <p:sp>
        <p:nvSpPr>
          <p:cNvPr id="7171"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altLang="en-US" dirty="0">
              <a:latin typeface="Calibri" panose="020F0502020204030204" pitchFamily="34" charset="0"/>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822CA93-F4EA-4581-9A60-0C42B300E616}" type="slidenum">
              <a:rPr altLang="en-US" smtClean="0">
                <a:solidFill>
                  <a:srgbClr val="000000"/>
                </a:solidFill>
              </a:rPr>
              <a:pPr fontAlgn="base">
                <a:spcBef>
                  <a:spcPct val="0"/>
                </a:spcBef>
                <a:spcAft>
                  <a:spcPct val="0"/>
                </a:spcAft>
              </a:pPr>
              <a:t>5</a:t>
            </a:fld>
            <a:endParaRPr altLang="en-US" dirty="0">
              <a:solidFill>
                <a:srgbClr val="000000"/>
              </a:solidFill>
            </a:endParaRPr>
          </a:p>
        </p:txBody>
      </p:sp>
    </p:spTree>
    <p:extLst>
      <p:ext uri="{BB962C8B-B14F-4D97-AF65-F5344CB8AC3E}">
        <p14:creationId xmlns:p14="http://schemas.microsoft.com/office/powerpoint/2010/main" val="3162470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ECEA167-1971-4A02-BCDC-70F35754517C}" type="datetimeFigureOut">
              <a:rPr lang="en-GB" smtClean="0"/>
              <a:t>25/03/2021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F7C7C1-9F36-47A6-AD73-0DAFE776EEC5}" type="slidenum">
              <a:rPr lang="en-GB" smtClean="0"/>
              <a:t>‹#›</a:t>
            </a:fld>
            <a:endParaRPr lang="en-GB"/>
          </a:p>
        </p:txBody>
      </p:sp>
    </p:spTree>
    <p:extLst>
      <p:ext uri="{BB962C8B-B14F-4D97-AF65-F5344CB8AC3E}">
        <p14:creationId xmlns:p14="http://schemas.microsoft.com/office/powerpoint/2010/main" val="3134976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CEA167-1971-4A02-BCDC-70F35754517C}" type="datetimeFigureOut">
              <a:rPr lang="en-GB" smtClean="0"/>
              <a:t>25/03/2021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F7C7C1-9F36-47A6-AD73-0DAFE776EEC5}" type="slidenum">
              <a:rPr lang="en-GB" smtClean="0"/>
              <a:t>‹#›</a:t>
            </a:fld>
            <a:endParaRPr lang="en-GB"/>
          </a:p>
        </p:txBody>
      </p:sp>
    </p:spTree>
    <p:extLst>
      <p:ext uri="{BB962C8B-B14F-4D97-AF65-F5344CB8AC3E}">
        <p14:creationId xmlns:p14="http://schemas.microsoft.com/office/powerpoint/2010/main" val="3674263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CEA167-1971-4A02-BCDC-70F35754517C}" type="datetimeFigureOut">
              <a:rPr lang="en-GB" smtClean="0"/>
              <a:t>25/03/2021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F7C7C1-9F36-47A6-AD73-0DAFE776EEC5}" type="slidenum">
              <a:rPr lang="en-GB" smtClean="0"/>
              <a:t>‹#›</a:t>
            </a:fld>
            <a:endParaRPr lang="en-GB"/>
          </a:p>
        </p:txBody>
      </p:sp>
    </p:spTree>
    <p:extLst>
      <p:ext uri="{BB962C8B-B14F-4D97-AF65-F5344CB8AC3E}">
        <p14:creationId xmlns:p14="http://schemas.microsoft.com/office/powerpoint/2010/main" val="3920876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CEA167-1971-4A02-BCDC-70F35754517C}" type="datetimeFigureOut">
              <a:rPr lang="en-GB" smtClean="0"/>
              <a:t>25/03/2021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F7C7C1-9F36-47A6-AD73-0DAFE776EEC5}" type="slidenum">
              <a:rPr lang="en-GB" smtClean="0"/>
              <a:t>‹#›</a:t>
            </a:fld>
            <a:endParaRPr lang="en-GB"/>
          </a:p>
        </p:txBody>
      </p:sp>
    </p:spTree>
    <p:extLst>
      <p:ext uri="{BB962C8B-B14F-4D97-AF65-F5344CB8AC3E}">
        <p14:creationId xmlns:p14="http://schemas.microsoft.com/office/powerpoint/2010/main" val="1664365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ECEA167-1971-4A02-BCDC-70F35754517C}" type="datetimeFigureOut">
              <a:rPr lang="en-GB" smtClean="0"/>
              <a:t>25/03/2021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F7C7C1-9F36-47A6-AD73-0DAFE776EEC5}" type="slidenum">
              <a:rPr lang="en-GB" smtClean="0"/>
              <a:t>‹#›</a:t>
            </a:fld>
            <a:endParaRPr lang="en-GB"/>
          </a:p>
        </p:txBody>
      </p:sp>
    </p:spTree>
    <p:extLst>
      <p:ext uri="{BB962C8B-B14F-4D97-AF65-F5344CB8AC3E}">
        <p14:creationId xmlns:p14="http://schemas.microsoft.com/office/powerpoint/2010/main" val="1408562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ECEA167-1971-4A02-BCDC-70F35754517C}" type="datetimeFigureOut">
              <a:rPr lang="en-GB" smtClean="0"/>
              <a:t>25/03/2021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F7C7C1-9F36-47A6-AD73-0DAFE776EEC5}" type="slidenum">
              <a:rPr lang="en-GB" smtClean="0"/>
              <a:t>‹#›</a:t>
            </a:fld>
            <a:endParaRPr lang="en-GB"/>
          </a:p>
        </p:txBody>
      </p:sp>
    </p:spTree>
    <p:extLst>
      <p:ext uri="{BB962C8B-B14F-4D97-AF65-F5344CB8AC3E}">
        <p14:creationId xmlns:p14="http://schemas.microsoft.com/office/powerpoint/2010/main" val="5911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ECEA167-1971-4A02-BCDC-70F35754517C}" type="datetimeFigureOut">
              <a:rPr lang="en-GB" smtClean="0"/>
              <a:t>25/03/2021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EF7C7C1-9F36-47A6-AD73-0DAFE776EEC5}" type="slidenum">
              <a:rPr lang="en-GB" smtClean="0"/>
              <a:t>‹#›</a:t>
            </a:fld>
            <a:endParaRPr lang="en-GB"/>
          </a:p>
        </p:txBody>
      </p:sp>
    </p:spTree>
    <p:extLst>
      <p:ext uri="{BB962C8B-B14F-4D97-AF65-F5344CB8AC3E}">
        <p14:creationId xmlns:p14="http://schemas.microsoft.com/office/powerpoint/2010/main" val="211311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ECEA167-1971-4A02-BCDC-70F35754517C}" type="datetimeFigureOut">
              <a:rPr lang="en-GB" smtClean="0"/>
              <a:t>25/03/2021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F7C7C1-9F36-47A6-AD73-0DAFE776EEC5}" type="slidenum">
              <a:rPr lang="en-GB" smtClean="0"/>
              <a:t>‹#›</a:t>
            </a:fld>
            <a:endParaRPr lang="en-GB"/>
          </a:p>
        </p:txBody>
      </p:sp>
    </p:spTree>
    <p:extLst>
      <p:ext uri="{BB962C8B-B14F-4D97-AF65-F5344CB8AC3E}">
        <p14:creationId xmlns:p14="http://schemas.microsoft.com/office/powerpoint/2010/main" val="2732179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EA167-1971-4A02-BCDC-70F35754517C}" type="datetimeFigureOut">
              <a:rPr lang="en-GB" smtClean="0"/>
              <a:t>25/03/2021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EF7C7C1-9F36-47A6-AD73-0DAFE776EEC5}" type="slidenum">
              <a:rPr lang="en-GB" smtClean="0"/>
              <a:t>‹#›</a:t>
            </a:fld>
            <a:endParaRPr lang="en-GB"/>
          </a:p>
        </p:txBody>
      </p:sp>
    </p:spTree>
    <p:extLst>
      <p:ext uri="{BB962C8B-B14F-4D97-AF65-F5344CB8AC3E}">
        <p14:creationId xmlns:p14="http://schemas.microsoft.com/office/powerpoint/2010/main" val="1325653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ECEA167-1971-4A02-BCDC-70F35754517C}" type="datetimeFigureOut">
              <a:rPr lang="en-GB" smtClean="0"/>
              <a:t>25/03/2021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F7C7C1-9F36-47A6-AD73-0DAFE776EEC5}" type="slidenum">
              <a:rPr lang="en-GB" smtClean="0"/>
              <a:t>‹#›</a:t>
            </a:fld>
            <a:endParaRPr lang="en-GB"/>
          </a:p>
        </p:txBody>
      </p:sp>
    </p:spTree>
    <p:extLst>
      <p:ext uri="{BB962C8B-B14F-4D97-AF65-F5344CB8AC3E}">
        <p14:creationId xmlns:p14="http://schemas.microsoft.com/office/powerpoint/2010/main" val="2573800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ECEA167-1971-4A02-BCDC-70F35754517C}" type="datetimeFigureOut">
              <a:rPr lang="en-GB" smtClean="0"/>
              <a:t>25/03/2021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F7C7C1-9F36-47A6-AD73-0DAFE776EEC5}" type="slidenum">
              <a:rPr lang="en-GB" smtClean="0"/>
              <a:t>‹#›</a:t>
            </a:fld>
            <a:endParaRPr lang="en-GB"/>
          </a:p>
        </p:txBody>
      </p:sp>
    </p:spTree>
    <p:extLst>
      <p:ext uri="{BB962C8B-B14F-4D97-AF65-F5344CB8AC3E}">
        <p14:creationId xmlns:p14="http://schemas.microsoft.com/office/powerpoint/2010/main" val="3662676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CEA167-1971-4A02-BCDC-70F35754517C}" type="datetimeFigureOut">
              <a:rPr lang="en-GB" smtClean="0"/>
              <a:t>25/03/2021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F7C7C1-9F36-47A6-AD73-0DAFE776EEC5}" type="slidenum">
              <a:rPr lang="en-GB" smtClean="0"/>
              <a:t>‹#›</a:t>
            </a:fld>
            <a:endParaRPr lang="en-GB"/>
          </a:p>
        </p:txBody>
      </p:sp>
    </p:spTree>
    <p:extLst>
      <p:ext uri="{BB962C8B-B14F-4D97-AF65-F5344CB8AC3E}">
        <p14:creationId xmlns:p14="http://schemas.microsoft.com/office/powerpoint/2010/main" val="42013501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Grp="1" noChangeArrowheads="1"/>
          </p:cNvSpPr>
          <p:nvPr>
            <p:ph type="title"/>
          </p:nvPr>
        </p:nvSpPr>
        <p:spPr>
          <a:xfrm>
            <a:off x="63500" y="-65313"/>
            <a:ext cx="8867775" cy="368528"/>
          </a:xfrm>
        </p:spPr>
        <p:txBody>
          <a:bodyPr anchorCtr="1"/>
          <a:lstStyle/>
          <a:p>
            <a:pPr algn="ctr" eaLnBrk="1" hangingPunct="1"/>
            <a:r>
              <a:rPr lang="en-GB" altLang="en-US" sz="1400" b="1" dirty="0">
                <a:solidFill>
                  <a:srgbClr val="7FC184"/>
                </a:solidFill>
                <a:latin typeface="Century Gothic" panose="020B0502020202020204" pitchFamily="34" charset="0"/>
              </a:rPr>
              <a:t>Year 6: Circulatory System Knowledge </a:t>
            </a:r>
            <a:r>
              <a:rPr lang="en-GB" altLang="en-US" sz="1400" b="1" dirty="0" smtClean="0">
                <a:solidFill>
                  <a:srgbClr val="7FC184"/>
                </a:solidFill>
                <a:latin typeface="Century Gothic" panose="020B0502020202020204" pitchFamily="34" charset="0"/>
              </a:rPr>
              <a:t>Mat – Why is the heart the most important muscle and organ?</a:t>
            </a:r>
            <a:endParaRPr lang="en-GB" altLang="en-US" sz="1400" b="1" dirty="0">
              <a:solidFill>
                <a:srgbClr val="7FC184"/>
              </a:solidFill>
              <a:latin typeface="Century Gothic" panose="020B0502020202020204" pitchFamily="34" charset="0"/>
            </a:endParaRPr>
          </a:p>
        </p:txBody>
      </p:sp>
      <p:graphicFrame>
        <p:nvGraphicFramePr>
          <p:cNvPr id="8" name="Content Placeholder 3">
            <a:extLst/>
          </p:cNvPr>
          <p:cNvGraphicFramePr>
            <a:graphicFrameLocks noGrp="1"/>
          </p:cNvGraphicFramePr>
          <p:nvPr>
            <p:ph idx="1"/>
            <p:extLst/>
          </p:nvPr>
        </p:nvGraphicFramePr>
        <p:xfrm>
          <a:off x="142875" y="209011"/>
          <a:ext cx="8873534" cy="6616825"/>
        </p:xfrm>
        <a:graphic>
          <a:graphicData uri="http://schemas.openxmlformats.org/drawingml/2006/table">
            <a:tbl>
              <a:tblPr firstRow="1" bandRow="1">
                <a:effectLst/>
                <a:tableStyleId>{5C22544A-7EE6-4342-B048-85BDC9FD1C3A}</a:tableStyleId>
              </a:tblPr>
              <a:tblGrid>
                <a:gridCol w="1240628">
                  <a:extLst>
                    <a:ext uri="{9D8B030D-6E8A-4147-A177-3AD203B41FA5}">
                      <a16:colId xmlns:a16="http://schemas.microsoft.com/office/drawing/2014/main" val="20000"/>
                    </a:ext>
                  </a:extLst>
                </a:gridCol>
                <a:gridCol w="3046751">
                  <a:extLst>
                    <a:ext uri="{9D8B030D-6E8A-4147-A177-3AD203B41FA5}">
                      <a16:colId xmlns:a16="http://schemas.microsoft.com/office/drawing/2014/main" val="20001"/>
                    </a:ext>
                  </a:extLst>
                </a:gridCol>
                <a:gridCol w="2355027">
                  <a:extLst>
                    <a:ext uri="{9D8B030D-6E8A-4147-A177-3AD203B41FA5}">
                      <a16:colId xmlns:a16="http://schemas.microsoft.com/office/drawing/2014/main" val="20002"/>
                    </a:ext>
                  </a:extLst>
                </a:gridCol>
                <a:gridCol w="2231128">
                  <a:extLst>
                    <a:ext uri="{9D8B030D-6E8A-4147-A177-3AD203B41FA5}">
                      <a16:colId xmlns:a16="http://schemas.microsoft.com/office/drawing/2014/main" val="20003"/>
                    </a:ext>
                  </a:extLst>
                </a:gridCol>
              </a:tblGrid>
              <a:tr h="330503">
                <a:tc gridSpan="2">
                  <a:txBody>
                    <a:bodyPr/>
                    <a:lstStyle/>
                    <a:p>
                      <a:pPr lvl="0" algn="ctr"/>
                      <a:r>
                        <a:rPr lang="en-GB" sz="1600" dirty="0">
                          <a:solidFill>
                            <a:schemeClr val="bg1"/>
                          </a:solidFill>
                          <a:latin typeface="Century Gothic" pitchFamily="34"/>
                        </a:rPr>
                        <a:t>Subject Specific Vocabulary</a:t>
                      </a:r>
                    </a:p>
                  </a:txBody>
                  <a:tcPr marL="91433" marR="91433" marT="45730" marB="4573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FC184"/>
                    </a:solidFill>
                  </a:tcP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smtClean="0">
                          <a:solidFill>
                            <a:schemeClr val="bg1"/>
                          </a:solidFill>
                          <a:latin typeface="Century Gothic" pitchFamily="34"/>
                        </a:rPr>
                        <a:t>Prior Knowledge</a:t>
                      </a:r>
                      <a:endParaRPr lang="en-GB" sz="1600" b="1" dirty="0">
                        <a:solidFill>
                          <a:schemeClr val="bg1"/>
                        </a:solidFill>
                        <a:latin typeface="Century Gothic" pitchFamily="34"/>
                      </a:endParaRPr>
                    </a:p>
                  </a:txBody>
                  <a:tcPr marL="91433" marR="91433" marT="45730" marB="45730">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FC184"/>
                    </a:solidFill>
                  </a:tcPr>
                </a:tc>
                <a:tc rowSpan="2">
                  <a:txBody>
                    <a:bodyPr/>
                    <a:lstStyle/>
                    <a:p>
                      <a:pPr lvl="0" algn="ctr"/>
                      <a:r>
                        <a:rPr lang="en-GB" sz="1200" dirty="0">
                          <a:solidFill>
                            <a:srgbClr val="7FC184"/>
                          </a:solidFill>
                          <a:latin typeface="Century Gothic" pitchFamily="34"/>
                        </a:rPr>
                        <a:t>Sticky Knowledge about the circulatory system</a:t>
                      </a:r>
                    </a:p>
                  </a:txBody>
                  <a:tcPr marL="91433" marR="91433"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10000"/>
                  </a:ext>
                </a:extLst>
              </a:tr>
              <a:tr h="120176">
                <a:tc rowSpan="2">
                  <a:txBody>
                    <a:bodyPr/>
                    <a:lstStyle/>
                    <a:p>
                      <a:r>
                        <a:rPr lang="en-GB" sz="1200" b="1" dirty="0" smtClean="0">
                          <a:solidFill>
                            <a:srgbClr val="7FC184"/>
                          </a:solidFill>
                          <a:latin typeface="Century Gothic" panose="020B0502020202020204" pitchFamily="34" charset="0"/>
                        </a:rPr>
                        <a:t>circulatory system</a:t>
                      </a:r>
                      <a:endParaRPr lang="en-GB" sz="1200" b="1" dirty="0">
                        <a:solidFill>
                          <a:srgbClr val="7FC184"/>
                        </a:solidFill>
                        <a:latin typeface="Century Gothic" panose="020B0502020202020204" pitchFamily="34" charset="0"/>
                      </a:endParaRPr>
                    </a:p>
                  </a:txBody>
                  <a:tcPr marL="91433" marR="91433" marT="45730" marB="4573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lvl="0"/>
                      <a:r>
                        <a:rPr lang="en-US" sz="800" b="0" dirty="0" smtClean="0">
                          <a:solidFill>
                            <a:schemeClr val="tx1"/>
                          </a:solidFill>
                          <a:latin typeface="Century Gothic" panose="020B0502020202020204" pitchFamily="34" charset="0"/>
                        </a:rPr>
                        <a:t>The system responsible for circulating blood through the body, that supplies nutrients and  oxygen to the body and removes</a:t>
                      </a:r>
                      <a:r>
                        <a:rPr lang="en-US" sz="800" b="0" baseline="0" dirty="0" smtClean="0">
                          <a:solidFill>
                            <a:schemeClr val="tx1"/>
                          </a:solidFill>
                          <a:latin typeface="Century Gothic" panose="020B0502020202020204" pitchFamily="34" charset="0"/>
                        </a:rPr>
                        <a:t> </a:t>
                      </a:r>
                      <a:r>
                        <a:rPr lang="en-US" sz="800" b="0" dirty="0" smtClean="0">
                          <a:solidFill>
                            <a:schemeClr val="tx1"/>
                          </a:solidFill>
                          <a:latin typeface="Century Gothic" panose="020B0502020202020204" pitchFamily="34" charset="0"/>
                        </a:rPr>
                        <a:t>waste products such as carbon dioxide. </a:t>
                      </a:r>
                      <a:endParaRPr lang="en-GB" sz="800" b="0" dirty="0">
                        <a:solidFill>
                          <a:schemeClr val="tx1"/>
                        </a:solidFill>
                        <a:latin typeface="Century Gothic" panose="020B0502020202020204" pitchFamily="34" charset="0"/>
                      </a:endParaRPr>
                    </a:p>
                  </a:txBody>
                  <a:tcPr marL="91433" marR="91433" marT="45730" marB="4573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9">
                  <a:txBody>
                    <a:bodyPr/>
                    <a:lstStyle/>
                    <a:p>
                      <a:pPr lvl="0" algn="ctr"/>
                      <a:r>
                        <a:rPr lang="en-US" sz="800" dirty="0" smtClean="0">
                          <a:solidFill>
                            <a:schemeClr val="tx1"/>
                          </a:solidFill>
                          <a:latin typeface="Century Gothic" panose="020B0502020202020204" pitchFamily="34" charset="0"/>
                        </a:rPr>
                        <a:t>•The different parts of the human body and what</a:t>
                      </a:r>
                      <a:r>
                        <a:rPr lang="en-US" sz="800" baseline="0" dirty="0" smtClean="0">
                          <a:solidFill>
                            <a:schemeClr val="tx1"/>
                          </a:solidFill>
                          <a:latin typeface="Century Gothic" panose="020B0502020202020204" pitchFamily="34" charset="0"/>
                        </a:rPr>
                        <a:t> they do.</a:t>
                      </a:r>
                      <a:endParaRPr lang="en-US" sz="800" dirty="0" smtClean="0">
                        <a:solidFill>
                          <a:schemeClr val="tx1"/>
                        </a:solidFill>
                        <a:latin typeface="Century Gothic" panose="020B0502020202020204" pitchFamily="34" charset="0"/>
                      </a:endParaRPr>
                    </a:p>
                    <a:p>
                      <a:pPr lvl="0" algn="ctr"/>
                      <a:r>
                        <a:rPr lang="en-US" sz="800" dirty="0" smtClean="0">
                          <a:solidFill>
                            <a:schemeClr val="tx1"/>
                          </a:solidFill>
                          <a:latin typeface="Century Gothic" panose="020B0502020202020204" pitchFamily="34" charset="0"/>
                        </a:rPr>
                        <a:t>•The basic needs of animals for survival (water, food, air) </a:t>
                      </a:r>
                    </a:p>
                    <a:p>
                      <a:pPr lvl="0" algn="ctr"/>
                      <a:r>
                        <a:rPr lang="en-US" sz="800" dirty="0" smtClean="0">
                          <a:solidFill>
                            <a:schemeClr val="tx1"/>
                          </a:solidFill>
                          <a:latin typeface="Century Gothic" panose="020B0502020202020204" pitchFamily="34" charset="0"/>
                        </a:rPr>
                        <a:t>•The importance of exercise, hygiene and a balanced diet. </a:t>
                      </a:r>
                    </a:p>
                    <a:p>
                      <a:pPr lvl="0" algn="ctr"/>
                      <a:r>
                        <a:rPr lang="en-US" sz="800" dirty="0" smtClean="0">
                          <a:solidFill>
                            <a:schemeClr val="tx1"/>
                          </a:solidFill>
                          <a:latin typeface="Century Gothic" panose="020B0502020202020204" pitchFamily="34" charset="0"/>
                        </a:rPr>
                        <a:t>•Animals get nutrition from what they eat. •The different ways in which humans are healthy.</a:t>
                      </a:r>
                    </a:p>
                    <a:p>
                      <a:pPr lvl="0" algn="ctr"/>
                      <a:r>
                        <a:rPr lang="en-US" sz="800" dirty="0" smtClean="0">
                          <a:solidFill>
                            <a:schemeClr val="tx1"/>
                          </a:solidFill>
                          <a:latin typeface="Century Gothic" panose="020B0502020202020204" pitchFamily="34" charset="0"/>
                        </a:rPr>
                        <a:t>  •Some animals have skeletons for support, protection and movement. </a:t>
                      </a:r>
                    </a:p>
                    <a:p>
                      <a:pPr lvl="0" algn="ctr"/>
                      <a:r>
                        <a:rPr lang="en-US" sz="800" dirty="0" smtClean="0">
                          <a:solidFill>
                            <a:schemeClr val="tx1"/>
                          </a:solidFill>
                          <a:latin typeface="Century Gothic" panose="020B0502020202020204" pitchFamily="34" charset="0"/>
                        </a:rPr>
                        <a:t>•The basic parts of the digestive system. </a:t>
                      </a:r>
                    </a:p>
                    <a:p>
                      <a:pPr lvl="0" algn="ctr"/>
                      <a:r>
                        <a:rPr lang="en-US" sz="800" dirty="0" smtClean="0">
                          <a:solidFill>
                            <a:schemeClr val="tx1"/>
                          </a:solidFill>
                          <a:latin typeface="Century Gothic" panose="020B0502020202020204" pitchFamily="34" charset="0"/>
                        </a:rPr>
                        <a:t>•The different types of teeth in humans. </a:t>
                      </a:r>
                    </a:p>
                    <a:p>
                      <a:pPr lvl="0" algn="ctr"/>
                      <a:r>
                        <a:rPr lang="en-US" sz="800" dirty="0" smtClean="0">
                          <a:solidFill>
                            <a:schemeClr val="tx1"/>
                          </a:solidFill>
                          <a:latin typeface="Century Gothic" panose="020B0502020202020204" pitchFamily="34" charset="0"/>
                        </a:rPr>
                        <a:t>•Respiration is one of the seven life processes. </a:t>
                      </a:r>
                    </a:p>
                    <a:p>
                      <a:pPr lvl="0" algn="ctr"/>
                      <a:r>
                        <a:rPr lang="en-US" sz="800" dirty="0" smtClean="0">
                          <a:solidFill>
                            <a:schemeClr val="tx1"/>
                          </a:solidFill>
                          <a:latin typeface="Century Gothic" panose="020B0502020202020204" pitchFamily="34" charset="0"/>
                        </a:rPr>
                        <a:t>•The life cycle of a human and how we change as we grow.</a:t>
                      </a:r>
                    </a:p>
                    <a:p>
                      <a:pPr lvl="0" algn="ctr"/>
                      <a:endParaRPr lang="en-US" sz="800" dirty="0" smtClean="0">
                        <a:solidFill>
                          <a:schemeClr val="tx1"/>
                        </a:solidFill>
                        <a:latin typeface="Century Gothic" panose="020B0502020202020204" pitchFamily="34" charset="0"/>
                      </a:endParaRPr>
                    </a:p>
                    <a:p>
                      <a:pPr lvl="0" algn="ctr"/>
                      <a:endParaRPr lang="en-US" sz="800" dirty="0" smtClean="0">
                        <a:solidFill>
                          <a:schemeClr val="tx1"/>
                        </a:solidFill>
                        <a:latin typeface="Century Gothic" panose="020B0502020202020204" pitchFamily="34" charset="0"/>
                      </a:endParaRPr>
                    </a:p>
                    <a:p>
                      <a:pPr lvl="0" algn="ctr"/>
                      <a:endParaRPr lang="en-US" sz="800" dirty="0" smtClean="0">
                        <a:solidFill>
                          <a:schemeClr val="tx1"/>
                        </a:solidFill>
                        <a:latin typeface="Century Gothic" panose="020B0502020202020204" pitchFamily="34" charset="0"/>
                      </a:endParaRPr>
                    </a:p>
                    <a:p>
                      <a:pPr lvl="0" algn="ctr"/>
                      <a:endParaRPr lang="en-US" sz="800" dirty="0" smtClean="0">
                        <a:solidFill>
                          <a:schemeClr val="tx1"/>
                        </a:solidFill>
                        <a:latin typeface="Century Gothic" panose="020B0502020202020204" pitchFamily="34" charset="0"/>
                      </a:endParaRPr>
                    </a:p>
                    <a:p>
                      <a:pPr lvl="0" algn="ctr"/>
                      <a:endParaRPr lang="en-GB" sz="800" dirty="0">
                        <a:solidFill>
                          <a:schemeClr val="tx1"/>
                        </a:solidFill>
                        <a:latin typeface="Century Gothic" panose="020B0502020202020204" pitchFamily="34" charset="0"/>
                      </a:endParaRPr>
                    </a:p>
                  </a:txBody>
                  <a:tcPr marL="91433" marR="91433" marT="45730" marB="45730">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marL="171450" indent="-171450">
                        <a:buFont typeface="Wingdings" panose="05000000000000000000" pitchFamily="2" charset="2"/>
                        <a:buChar char="q"/>
                      </a:pPr>
                      <a:endParaRPr lang="en-GB" sz="1000" b="0" i="0" u="none" strike="noStrike" kern="1200" dirty="0">
                        <a:solidFill>
                          <a:schemeClr val="tx1"/>
                        </a:solidFill>
                        <a:effectLst/>
                        <a:latin typeface="Century Gothic" panose="020B0502020202020204" pitchFamily="34" charset="0"/>
                        <a:ea typeface="+mn-ea"/>
                        <a:cs typeface="+mn-cs"/>
                      </a:endParaRPr>
                    </a:p>
                  </a:txBody>
                  <a:tcPr marT="45730" marB="45730">
                    <a:solidFill>
                      <a:schemeClr val="accent6">
                        <a:lumMod val="40000"/>
                        <a:lumOff val="60000"/>
                      </a:schemeClr>
                    </a:solidFill>
                  </a:tcPr>
                </a:tc>
                <a:extLst>
                  <a:ext uri="{0D108BD9-81ED-4DB2-BD59-A6C34878D82A}">
                    <a16:rowId xmlns:a16="http://schemas.microsoft.com/office/drawing/2014/main" val="10001"/>
                  </a:ext>
                </a:extLst>
              </a:tr>
              <a:tr h="332906">
                <a:tc vMerge="1">
                  <a:txBody>
                    <a:bodyPr/>
                    <a:lstStyle/>
                    <a:p>
                      <a:endParaRPr lang="en-GB"/>
                    </a:p>
                  </a:txBody>
                  <a:tcPr/>
                </a:tc>
                <a:tc vMerge="1">
                  <a:txBody>
                    <a:bodyPr/>
                    <a:lstStyle/>
                    <a:p>
                      <a:endParaRPr lang="en-GB"/>
                    </a:p>
                  </a:txBody>
                  <a:tcPr/>
                </a:tc>
                <a:tc vMerge="1">
                  <a:txBody>
                    <a:bodyPr/>
                    <a:lstStyle/>
                    <a:p>
                      <a:endParaRPr lang="en-GB"/>
                    </a:p>
                  </a:txBody>
                  <a:tcPr/>
                </a:tc>
                <a:tc rowSpan="11">
                  <a:txBody>
                    <a:bodyPr/>
                    <a:lstStyle/>
                    <a:p>
                      <a:pPr marL="0" indent="0">
                        <a:buFont typeface="Wingdings" panose="05000000000000000000" pitchFamily="2" charset="2"/>
                        <a:buNone/>
                      </a:pPr>
                      <a:r>
                        <a:rPr lang="en-US" sz="900" b="1" u="sng" dirty="0" smtClean="0">
                          <a:solidFill>
                            <a:schemeClr val="tx1"/>
                          </a:solidFill>
                          <a:latin typeface="Century Gothic" panose="020B0502020202020204" pitchFamily="34" charset="0"/>
                        </a:rPr>
                        <a:t>What is</a:t>
                      </a:r>
                      <a:r>
                        <a:rPr lang="en-US" sz="900" b="1" u="sng" baseline="0" dirty="0" smtClean="0">
                          <a:solidFill>
                            <a:schemeClr val="tx1"/>
                          </a:solidFill>
                          <a:latin typeface="Century Gothic" panose="020B0502020202020204" pitchFamily="34" charset="0"/>
                        </a:rPr>
                        <a:t> the circulatory system?</a:t>
                      </a:r>
                    </a:p>
                    <a:p>
                      <a:pPr marL="0" indent="0">
                        <a:buFont typeface="Wingdings" panose="05000000000000000000" pitchFamily="2" charset="2"/>
                        <a:buNone/>
                      </a:pPr>
                      <a:endParaRPr lang="en-US" sz="900" b="1" u="sng" baseline="0" dirty="0" smtClean="0">
                        <a:solidFill>
                          <a:schemeClr val="tx1"/>
                        </a:solidFill>
                        <a:latin typeface="Century Gothic" panose="020B0502020202020204" pitchFamily="34" charset="0"/>
                      </a:endParaRPr>
                    </a:p>
                    <a:p>
                      <a:pPr marL="0" indent="0">
                        <a:buFont typeface="Wingdings" panose="05000000000000000000" pitchFamily="2" charset="2"/>
                        <a:buNone/>
                      </a:pPr>
                      <a:endParaRPr lang="en-US" sz="900" b="1" u="sng" baseline="0" dirty="0" smtClean="0">
                        <a:solidFill>
                          <a:schemeClr val="tx1"/>
                        </a:solidFill>
                        <a:latin typeface="Century Gothic" panose="020B0502020202020204" pitchFamily="34" charset="0"/>
                      </a:endParaRPr>
                    </a:p>
                    <a:p>
                      <a:pPr marL="0" indent="0">
                        <a:buFont typeface="Wingdings" panose="05000000000000000000" pitchFamily="2" charset="2"/>
                        <a:buNone/>
                      </a:pPr>
                      <a:endParaRPr lang="en-US" sz="900" b="1" u="sng" baseline="0" dirty="0" smtClean="0">
                        <a:solidFill>
                          <a:schemeClr val="tx1"/>
                        </a:solidFill>
                        <a:latin typeface="Century Gothic" panose="020B0502020202020204" pitchFamily="34" charset="0"/>
                      </a:endParaRPr>
                    </a:p>
                    <a:p>
                      <a:pPr marL="0" indent="0">
                        <a:buFont typeface="Wingdings" panose="05000000000000000000" pitchFamily="2" charset="2"/>
                        <a:buNone/>
                      </a:pPr>
                      <a:endParaRPr lang="en-US" sz="900" b="1" u="sng" baseline="0" dirty="0" smtClean="0">
                        <a:solidFill>
                          <a:schemeClr val="tx1"/>
                        </a:solidFill>
                        <a:latin typeface="Century Gothic" panose="020B0502020202020204" pitchFamily="34" charset="0"/>
                      </a:endParaRPr>
                    </a:p>
                    <a:p>
                      <a:pPr marL="0" indent="0">
                        <a:buFont typeface="Wingdings" panose="05000000000000000000" pitchFamily="2" charset="2"/>
                        <a:buNone/>
                      </a:pPr>
                      <a:endParaRPr lang="en-US" sz="900" b="1" u="sng" baseline="0" dirty="0" smtClean="0">
                        <a:solidFill>
                          <a:schemeClr val="tx1"/>
                        </a:solidFill>
                        <a:latin typeface="Century Gothic" panose="020B0502020202020204" pitchFamily="34" charset="0"/>
                      </a:endParaRPr>
                    </a:p>
                    <a:p>
                      <a:pPr marL="0" indent="0">
                        <a:buFont typeface="Wingdings" panose="05000000000000000000" pitchFamily="2" charset="2"/>
                        <a:buNone/>
                      </a:pPr>
                      <a:endParaRPr lang="en-US" sz="900" b="1" u="sng" baseline="0" dirty="0" smtClean="0">
                        <a:solidFill>
                          <a:schemeClr val="tx1"/>
                        </a:solidFill>
                        <a:latin typeface="Century Gothic" panose="020B0502020202020204" pitchFamily="34" charset="0"/>
                      </a:endParaRPr>
                    </a:p>
                    <a:p>
                      <a:pPr marL="0" indent="0">
                        <a:buFont typeface="Wingdings" panose="05000000000000000000" pitchFamily="2" charset="2"/>
                        <a:buNone/>
                      </a:pPr>
                      <a:endParaRPr lang="en-US" sz="900" b="1" u="sng" baseline="0" dirty="0" smtClean="0">
                        <a:solidFill>
                          <a:schemeClr val="tx1"/>
                        </a:solidFill>
                        <a:latin typeface="Century Gothic" panose="020B0502020202020204" pitchFamily="34" charset="0"/>
                      </a:endParaRPr>
                    </a:p>
                    <a:p>
                      <a:pPr marL="0" indent="0">
                        <a:buFont typeface="Wingdings" panose="05000000000000000000" pitchFamily="2" charset="2"/>
                        <a:buNone/>
                      </a:pPr>
                      <a:endParaRPr lang="en-US" sz="900" b="1" u="sng" baseline="0" dirty="0" smtClean="0">
                        <a:solidFill>
                          <a:schemeClr val="tx1"/>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800" b="0" u="none" dirty="0" smtClean="0">
                        <a:solidFill>
                          <a:schemeClr val="tx1"/>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800" b="0" u="none" dirty="0" smtClean="0">
                          <a:solidFill>
                            <a:schemeClr val="tx1"/>
                          </a:solidFill>
                          <a:latin typeface="Century Gothic" panose="020B0502020202020204" pitchFamily="34" charset="0"/>
                        </a:rPr>
                        <a:t></a:t>
                      </a:r>
                      <a:r>
                        <a:rPr lang="en-GB" sz="800" b="0" i="0" u="none" strike="noStrike" kern="1200" dirty="0" smtClean="0">
                          <a:solidFill>
                            <a:schemeClr val="tx1"/>
                          </a:solidFill>
                          <a:effectLst/>
                          <a:latin typeface="Century Gothic" panose="020B0502020202020204" pitchFamily="34" charset="0"/>
                          <a:ea typeface="+mn-ea"/>
                          <a:cs typeface="+mn-cs"/>
                        </a:rPr>
                        <a:t>Blood is what is used to transport oxygen, waste, nutrients, and more throughout the body.</a:t>
                      </a:r>
                      <a:endParaRPr lang="en-US" sz="800" b="0" u="none" dirty="0" smtClean="0">
                        <a:solidFill>
                          <a:schemeClr val="tx1"/>
                        </a:solidFill>
                        <a:latin typeface="Century Gothic" panose="020B0502020202020204" pitchFamily="34" charset="0"/>
                      </a:endParaRPr>
                    </a:p>
                    <a:p>
                      <a:pPr marL="0" indent="0">
                        <a:buFont typeface="Wingdings" panose="05000000000000000000" pitchFamily="2" charset="2"/>
                        <a:buNone/>
                      </a:pPr>
                      <a:r>
                        <a:rPr lang="en-US" sz="800" b="0" u="none" dirty="0" smtClean="0">
                          <a:solidFill>
                            <a:schemeClr val="tx1"/>
                          </a:solidFill>
                          <a:latin typeface="Century Gothic" panose="020B0502020202020204" pitchFamily="34" charset="0"/>
                        </a:rPr>
                        <a:t>Arteries carry oxygenated blood from the heart to the rest of the body. </a:t>
                      </a:r>
                    </a:p>
                    <a:p>
                      <a:pPr marL="0" indent="0">
                        <a:buFont typeface="Wingdings" panose="05000000000000000000" pitchFamily="2" charset="2"/>
                        <a:buNone/>
                      </a:pPr>
                      <a:r>
                        <a:rPr lang="en-US" sz="800" b="0" u="none" dirty="0" smtClean="0">
                          <a:solidFill>
                            <a:schemeClr val="tx1"/>
                          </a:solidFill>
                          <a:latin typeface="Century Gothic" panose="020B0502020202020204" pitchFamily="34" charset="0"/>
                        </a:rPr>
                        <a:t>Veins carry deoxygenated blood from the body to the heart. </a:t>
                      </a:r>
                    </a:p>
                    <a:p>
                      <a:pPr marL="0" indent="0">
                        <a:buFont typeface="Wingdings" panose="05000000000000000000" pitchFamily="2" charset="2"/>
                        <a:buNone/>
                      </a:pPr>
                      <a:r>
                        <a:rPr lang="en-US" sz="800" b="0" u="none" dirty="0" smtClean="0">
                          <a:solidFill>
                            <a:schemeClr val="tx1"/>
                          </a:solidFill>
                          <a:latin typeface="Century Gothic" panose="020B0502020202020204" pitchFamily="34" charset="0"/>
                        </a:rPr>
                        <a:t>The heart sends</a:t>
                      </a:r>
                      <a:r>
                        <a:rPr lang="en-US" sz="800" b="0" u="none" baseline="0" dirty="0" smtClean="0">
                          <a:solidFill>
                            <a:schemeClr val="tx1"/>
                          </a:solidFill>
                          <a:latin typeface="Century Gothic" panose="020B0502020202020204" pitchFamily="34" charset="0"/>
                        </a:rPr>
                        <a:t> the deoxygenated blood to the lungs. Here, the blood picks up oxygen and disposes of carbon dioxide. </a:t>
                      </a:r>
                      <a:endParaRPr lang="en-US" sz="800" b="0" u="none" dirty="0" smtClean="0">
                        <a:solidFill>
                          <a:schemeClr val="tx1"/>
                        </a:solidFill>
                        <a:latin typeface="Century Gothic" panose="020B0502020202020204" pitchFamily="34" charset="0"/>
                      </a:endParaRPr>
                    </a:p>
                    <a:p>
                      <a:pPr marL="0" indent="0">
                        <a:buFont typeface="Wingdings" panose="05000000000000000000" pitchFamily="2" charset="2"/>
                        <a:buNone/>
                      </a:pPr>
                      <a:r>
                        <a:rPr lang="en-US" sz="800" b="0" u="none" dirty="0" smtClean="0">
                          <a:solidFill>
                            <a:schemeClr val="tx1"/>
                          </a:solidFill>
                          <a:latin typeface="Century Gothic" panose="020B0502020202020204" pitchFamily="34" charset="0"/>
                        </a:rPr>
                        <a:t>Nutrients, oxygen and carbon dioxide are exchanged via the capillaries. </a:t>
                      </a:r>
                    </a:p>
                    <a:p>
                      <a:pPr marL="0" indent="0">
                        <a:buFont typeface="Wingdings" panose="05000000000000000000" pitchFamily="2" charset="2"/>
                        <a:buNone/>
                      </a:pPr>
                      <a:r>
                        <a:rPr lang="en-US" sz="800" b="0" u="none" dirty="0" smtClean="0">
                          <a:solidFill>
                            <a:schemeClr val="tx1"/>
                          </a:solidFill>
                          <a:latin typeface="Century Gothic" panose="020B0502020202020204" pitchFamily="34" charset="0"/>
                        </a:rPr>
                        <a:t>How often your heart pumps is called your pulse. </a:t>
                      </a:r>
                    </a:p>
                  </a:txBody>
                  <a:tcPr marL="91433" marR="91433"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3396071030"/>
                  </a:ext>
                </a:extLst>
              </a:tr>
              <a:tr h="450679">
                <a:tc>
                  <a:txBody>
                    <a:bodyPr/>
                    <a:lstStyle/>
                    <a:p>
                      <a:r>
                        <a:rPr lang="en-US" sz="1400" b="1" dirty="0" smtClean="0">
                          <a:solidFill>
                            <a:srgbClr val="7FC184"/>
                          </a:solidFill>
                          <a:latin typeface="Century Gothic" panose="020B0502020202020204" pitchFamily="34" charset="0"/>
                        </a:rPr>
                        <a:t>circulation</a:t>
                      </a:r>
                      <a:endParaRPr lang="en-GB" sz="1400" b="1" dirty="0">
                        <a:solidFill>
                          <a:srgbClr val="7FC184"/>
                        </a:solidFill>
                        <a:latin typeface="Century Gothic" panose="020B0502020202020204" pitchFamily="34" charset="0"/>
                      </a:endParaRPr>
                    </a:p>
                  </a:txBody>
                  <a:tcPr marL="91433" marR="91433" marT="45730" marB="4573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800" dirty="0" smtClean="0">
                          <a:latin typeface="Century Gothic" panose="020B0502020202020204" pitchFamily="34" charset="0"/>
                        </a:rPr>
                        <a:t>To stay</a:t>
                      </a:r>
                      <a:r>
                        <a:rPr lang="en-US" sz="800" baseline="0" dirty="0" smtClean="0">
                          <a:latin typeface="Century Gothic" panose="020B0502020202020204" pitchFamily="34" charset="0"/>
                        </a:rPr>
                        <a:t> alive, animals need to move oxygen, food and waste around their bodies; this is circulation. These substances are often carried in the blood</a:t>
                      </a:r>
                      <a:endParaRPr lang="en-GB" sz="800" dirty="0">
                        <a:latin typeface="Century Gothic" panose="020B0502020202020204" pitchFamily="34" charset="0"/>
                      </a:endParaRPr>
                    </a:p>
                  </a:txBody>
                  <a:tcPr marL="91433" marR="91433" marT="45730" marB="4573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566986033"/>
                  </a:ext>
                </a:extLst>
              </a:tr>
              <a:tr h="330503">
                <a:tc>
                  <a:txBody>
                    <a:bodyPr/>
                    <a:lstStyle/>
                    <a:p>
                      <a:r>
                        <a:rPr lang="en-GB" sz="1400" b="1" dirty="0" smtClean="0">
                          <a:solidFill>
                            <a:srgbClr val="7FC184"/>
                          </a:solidFill>
                          <a:latin typeface="Century Gothic" panose="020B0502020202020204" pitchFamily="34" charset="0"/>
                        </a:rPr>
                        <a:t>heart</a:t>
                      </a:r>
                      <a:endParaRPr lang="en-GB" sz="1400" b="1" dirty="0">
                        <a:solidFill>
                          <a:srgbClr val="7FC184"/>
                        </a:solidFill>
                        <a:latin typeface="Century Gothic" panose="020B0502020202020204" pitchFamily="34" charset="0"/>
                      </a:endParaRPr>
                    </a:p>
                  </a:txBody>
                  <a:tcPr marL="91433" marR="91433" marT="45730" marB="4573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US" sz="800" b="0" dirty="0" smtClean="0">
                          <a:solidFill>
                            <a:schemeClr val="tx1"/>
                          </a:solidFill>
                          <a:latin typeface="Century Gothic" panose="020B0502020202020204" pitchFamily="34" charset="0"/>
                        </a:rPr>
                        <a:t>A</a:t>
                      </a:r>
                      <a:r>
                        <a:rPr lang="en-US" sz="800" b="0" baseline="0" dirty="0" smtClean="0">
                          <a:solidFill>
                            <a:schemeClr val="tx1"/>
                          </a:solidFill>
                          <a:latin typeface="Century Gothic" panose="020B0502020202020204" pitchFamily="34" charset="0"/>
                        </a:rPr>
                        <a:t> powerful, muscly organ found in the chest that constantly pumps blood around the body.</a:t>
                      </a:r>
                      <a:endParaRPr lang="en-GB" sz="800" b="0" dirty="0">
                        <a:solidFill>
                          <a:schemeClr val="tx1"/>
                        </a:solidFill>
                        <a:latin typeface="Century Gothic" panose="020B0502020202020204" pitchFamily="34" charset="0"/>
                      </a:endParaRPr>
                    </a:p>
                  </a:txBody>
                  <a:tcPr marL="91433" marR="91433" marT="45730" marB="4573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210074295"/>
                  </a:ext>
                </a:extLst>
              </a:tr>
              <a:tr h="450679">
                <a:tc>
                  <a:txBody>
                    <a:bodyPr/>
                    <a:lstStyle/>
                    <a:p>
                      <a:r>
                        <a:rPr lang="en-US" sz="1400" b="1" dirty="0" smtClean="0">
                          <a:solidFill>
                            <a:srgbClr val="7FC184"/>
                          </a:solidFill>
                          <a:latin typeface="Century Gothic" panose="020B0502020202020204" pitchFamily="34" charset="0"/>
                        </a:rPr>
                        <a:t>blood</a:t>
                      </a:r>
                      <a:endParaRPr lang="en-GB" sz="1400" b="1" dirty="0">
                        <a:solidFill>
                          <a:srgbClr val="7FC184"/>
                        </a:solidFill>
                        <a:latin typeface="Century Gothic" panose="020B0502020202020204" pitchFamily="34" charset="0"/>
                      </a:endParaRPr>
                    </a:p>
                  </a:txBody>
                  <a:tcPr marL="91433" marR="91433" marT="45730" marB="4573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800" dirty="0" smtClean="0">
                          <a:latin typeface="Century Gothic" panose="020B0502020202020204" pitchFamily="34" charset="0"/>
                        </a:rPr>
                        <a:t>A mixture of different cells floating in a liquid that has many jobs to</a:t>
                      </a:r>
                      <a:r>
                        <a:rPr lang="en-US" sz="800" baseline="0" dirty="0" smtClean="0">
                          <a:latin typeface="Century Gothic" panose="020B0502020202020204" pitchFamily="34" charset="0"/>
                        </a:rPr>
                        <a:t> do: transport oxygen, nutrients and waste around the body; fight germs and heal wounds,</a:t>
                      </a:r>
                      <a:endParaRPr lang="en-GB" sz="800" dirty="0">
                        <a:latin typeface="Century Gothic" panose="020B0502020202020204" pitchFamily="34" charset="0"/>
                      </a:endParaRPr>
                    </a:p>
                  </a:txBody>
                  <a:tcPr marL="91433" marR="91433" marT="45730" marB="4573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772894792"/>
                  </a:ext>
                </a:extLst>
              </a:tr>
              <a:tr h="330503">
                <a:tc>
                  <a:txBody>
                    <a:bodyPr/>
                    <a:lstStyle/>
                    <a:p>
                      <a:r>
                        <a:rPr lang="en-US" sz="1200" b="1" dirty="0" smtClean="0">
                          <a:solidFill>
                            <a:srgbClr val="7FC184"/>
                          </a:solidFill>
                          <a:latin typeface="Century Gothic" panose="020B0502020202020204" pitchFamily="34" charset="0"/>
                        </a:rPr>
                        <a:t>blood</a:t>
                      </a:r>
                      <a:r>
                        <a:rPr lang="en-US" sz="1200" b="1" baseline="0" dirty="0" smtClean="0">
                          <a:solidFill>
                            <a:srgbClr val="7FC184"/>
                          </a:solidFill>
                          <a:latin typeface="Century Gothic" panose="020B0502020202020204" pitchFamily="34" charset="0"/>
                        </a:rPr>
                        <a:t> vessels</a:t>
                      </a:r>
                      <a:endParaRPr lang="en-GB" sz="1200" b="1" dirty="0">
                        <a:solidFill>
                          <a:srgbClr val="7FC184"/>
                        </a:solidFill>
                        <a:latin typeface="Century Gothic" panose="020B0502020202020204" pitchFamily="34" charset="0"/>
                      </a:endParaRPr>
                    </a:p>
                  </a:txBody>
                  <a:tcPr marL="91433" marR="91433" marT="45730" marB="4573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US" sz="800" b="0" dirty="0" smtClean="0">
                          <a:solidFill>
                            <a:schemeClr val="tx1"/>
                          </a:solidFill>
                          <a:latin typeface="Century Gothic" panose="020B0502020202020204" pitchFamily="34" charset="0"/>
                        </a:rPr>
                        <a:t>Narrow tube-like structures that carry blood through</a:t>
                      </a:r>
                      <a:r>
                        <a:rPr lang="en-US" sz="800" b="0" baseline="0" dirty="0" smtClean="0">
                          <a:solidFill>
                            <a:schemeClr val="tx1"/>
                          </a:solidFill>
                          <a:latin typeface="Century Gothic" panose="020B0502020202020204" pitchFamily="34" charset="0"/>
                        </a:rPr>
                        <a:t> the tissues and organs of the body. There are three types.</a:t>
                      </a:r>
                      <a:endParaRPr lang="en-GB" sz="800" b="0" dirty="0">
                        <a:solidFill>
                          <a:schemeClr val="tx1"/>
                        </a:solidFill>
                        <a:latin typeface="Century Gothic" panose="020B0502020202020204" pitchFamily="34" charset="0"/>
                      </a:endParaRPr>
                    </a:p>
                  </a:txBody>
                  <a:tcPr marL="91433" marR="91433" marT="45730" marB="4573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pPr marL="171450" indent="-171450">
                        <a:buFont typeface="Wingdings" panose="05000000000000000000" pitchFamily="2" charset="2"/>
                        <a:buChar char="q"/>
                      </a:pPr>
                      <a:endParaRPr lang="en-GB" sz="1100" b="1" dirty="0">
                        <a:solidFill>
                          <a:schemeClr val="accent6">
                            <a:lumMod val="75000"/>
                          </a:schemeClr>
                        </a:solidFill>
                        <a:latin typeface="Century Gothic" panose="020B0502020202020204" pitchFamily="34" charset="0"/>
                      </a:endParaRPr>
                    </a:p>
                  </a:txBody>
                  <a:tcPr marT="45734" marB="45734">
                    <a:solidFill>
                      <a:schemeClr val="accent6">
                        <a:lumMod val="20000"/>
                        <a:lumOff val="80000"/>
                      </a:schemeClr>
                    </a:solidFill>
                  </a:tcPr>
                </a:tc>
                <a:extLst>
                  <a:ext uri="{0D108BD9-81ED-4DB2-BD59-A6C34878D82A}">
                    <a16:rowId xmlns:a16="http://schemas.microsoft.com/office/drawing/2014/main" val="10003"/>
                  </a:ext>
                </a:extLst>
              </a:tr>
              <a:tr h="345525">
                <a:tc>
                  <a:txBody>
                    <a:bodyPr/>
                    <a:lstStyle/>
                    <a:p>
                      <a:r>
                        <a:rPr lang="en-US" sz="1400" b="1" dirty="0" smtClean="0">
                          <a:solidFill>
                            <a:srgbClr val="7FC184"/>
                          </a:solidFill>
                          <a:latin typeface="Century Gothic" panose="020B0502020202020204" pitchFamily="34" charset="0"/>
                        </a:rPr>
                        <a:t>arteries</a:t>
                      </a:r>
                      <a:endParaRPr lang="en-GB" sz="1400" b="1" dirty="0">
                        <a:solidFill>
                          <a:srgbClr val="7FC184"/>
                        </a:solidFill>
                        <a:latin typeface="Century Gothic" panose="020B0502020202020204" pitchFamily="34" charset="0"/>
                      </a:endParaRPr>
                    </a:p>
                  </a:txBody>
                  <a:tcPr marL="91433" marR="91433" marT="45730" marB="4573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US" sz="800" b="0" dirty="0" smtClean="0">
                          <a:solidFill>
                            <a:schemeClr val="tx1"/>
                          </a:solidFill>
                          <a:latin typeface="Century Gothic" panose="020B0502020202020204" pitchFamily="34" charset="0"/>
                        </a:rPr>
                        <a:t>Blood vessels that</a:t>
                      </a:r>
                      <a:r>
                        <a:rPr lang="en-US" sz="800" b="0" baseline="0" dirty="0" smtClean="0">
                          <a:solidFill>
                            <a:schemeClr val="tx1"/>
                          </a:solidFill>
                          <a:latin typeface="Century Gothic" panose="020B0502020202020204" pitchFamily="34" charset="0"/>
                        </a:rPr>
                        <a:t> lead </a:t>
                      </a:r>
                      <a:r>
                        <a:rPr lang="en-US" sz="800" b="0" dirty="0" smtClean="0">
                          <a:solidFill>
                            <a:schemeClr val="tx1"/>
                          </a:solidFill>
                          <a:latin typeface="Century Gothic" panose="020B0502020202020204" pitchFamily="34" charset="0"/>
                        </a:rPr>
                        <a:t>away from the heart, transporting</a:t>
                      </a:r>
                      <a:r>
                        <a:rPr lang="en-US" sz="800" b="0" baseline="0" dirty="0" smtClean="0">
                          <a:solidFill>
                            <a:schemeClr val="tx1"/>
                          </a:solidFill>
                          <a:latin typeface="Century Gothic" panose="020B0502020202020204" pitchFamily="34" charset="0"/>
                        </a:rPr>
                        <a:t> oxygenated blood to the rest of the body</a:t>
                      </a:r>
                      <a:r>
                        <a:rPr lang="en-US" sz="900" b="0" baseline="0" dirty="0" smtClean="0">
                          <a:solidFill>
                            <a:schemeClr val="tx1"/>
                          </a:solidFill>
                          <a:latin typeface="Century Gothic" panose="020B0502020202020204" pitchFamily="34" charset="0"/>
                        </a:rPr>
                        <a:t>.</a:t>
                      </a:r>
                      <a:endParaRPr lang="en-GB" sz="900" b="0" dirty="0">
                        <a:solidFill>
                          <a:schemeClr val="tx1"/>
                        </a:solidFill>
                        <a:latin typeface="Century Gothic" panose="020B0502020202020204" pitchFamily="34" charset="0"/>
                      </a:endParaRPr>
                    </a:p>
                  </a:txBody>
                  <a:tcPr marL="91433" marR="91433" marT="45730" marB="4573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961477145"/>
                  </a:ext>
                </a:extLst>
              </a:tr>
              <a:tr h="330503">
                <a:tc>
                  <a:txBody>
                    <a:bodyPr/>
                    <a:lstStyle/>
                    <a:p>
                      <a:r>
                        <a:rPr lang="en-US" sz="1400" b="1" dirty="0" smtClean="0">
                          <a:solidFill>
                            <a:srgbClr val="7FC184"/>
                          </a:solidFill>
                          <a:latin typeface="Century Gothic" panose="020B0502020202020204" pitchFamily="34" charset="0"/>
                        </a:rPr>
                        <a:t>veins</a:t>
                      </a:r>
                      <a:endParaRPr lang="en-GB" sz="1400" b="1" dirty="0">
                        <a:solidFill>
                          <a:srgbClr val="7FC184"/>
                        </a:solidFill>
                        <a:latin typeface="Century Gothic" panose="020B0502020202020204" pitchFamily="34" charset="0"/>
                      </a:endParaRPr>
                    </a:p>
                  </a:txBody>
                  <a:tcPr marL="91433" marR="91433" marT="45730" marB="4573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US" sz="800" b="0" dirty="0" smtClean="0">
                          <a:solidFill>
                            <a:schemeClr val="tx1"/>
                          </a:solidFill>
                          <a:latin typeface="Century Gothic" panose="020B0502020202020204" pitchFamily="34" charset="0"/>
                        </a:rPr>
                        <a:t>Blood vessels that transport deoxygenated blood back to the heart from the rest of the body.</a:t>
                      </a:r>
                      <a:endParaRPr lang="en-GB" sz="800" b="0" dirty="0">
                        <a:solidFill>
                          <a:schemeClr val="tx1"/>
                        </a:solidFill>
                        <a:latin typeface="Century Gothic" panose="020B0502020202020204" pitchFamily="34" charset="0"/>
                      </a:endParaRPr>
                    </a:p>
                  </a:txBody>
                  <a:tcPr marL="91433" marR="91433" marT="45730" marB="4573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532131920"/>
                  </a:ext>
                </a:extLst>
              </a:tr>
              <a:tr h="230716">
                <a:tc rowSpan="2">
                  <a:txBody>
                    <a:bodyPr/>
                    <a:lstStyle/>
                    <a:p>
                      <a:r>
                        <a:rPr lang="en-US" sz="1400" b="1" dirty="0" smtClean="0">
                          <a:solidFill>
                            <a:srgbClr val="7FC184"/>
                          </a:solidFill>
                          <a:latin typeface="Century Gothic" panose="020B0502020202020204" pitchFamily="34" charset="0"/>
                        </a:rPr>
                        <a:t>capillaries</a:t>
                      </a:r>
                      <a:endParaRPr lang="en-GB" sz="1400" b="1" dirty="0">
                        <a:solidFill>
                          <a:srgbClr val="7FC184"/>
                        </a:solidFill>
                        <a:latin typeface="Century Gothic" panose="020B0502020202020204" pitchFamily="34" charset="0"/>
                      </a:endParaRPr>
                    </a:p>
                  </a:txBody>
                  <a:tcPr marL="91433" marR="91433" marT="45730" marB="4573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lvl="0"/>
                      <a:r>
                        <a:rPr lang="en-US" sz="800" b="0" dirty="0" smtClean="0">
                          <a:solidFill>
                            <a:schemeClr val="tx1"/>
                          </a:solidFill>
                          <a:latin typeface="Century Gothic" panose="020B0502020202020204" pitchFamily="34" charset="0"/>
                        </a:rPr>
                        <a:t>The smallest blood vessels, which connect arteries and veins to cells</a:t>
                      </a:r>
                      <a:r>
                        <a:rPr lang="en-US" sz="800" b="0" baseline="0" dirty="0" smtClean="0">
                          <a:solidFill>
                            <a:schemeClr val="tx1"/>
                          </a:solidFill>
                          <a:latin typeface="Century Gothic" panose="020B0502020202020204" pitchFamily="34" charset="0"/>
                        </a:rPr>
                        <a:t> in the body. They have thin walls so oxygen, nutrients and waste can easily pass through them.</a:t>
                      </a:r>
                      <a:endParaRPr lang="en-GB" sz="800" b="0" dirty="0">
                        <a:solidFill>
                          <a:schemeClr val="tx1"/>
                        </a:solidFill>
                        <a:latin typeface="Century Gothic" panose="020B0502020202020204" pitchFamily="34" charset="0"/>
                      </a:endParaRPr>
                    </a:p>
                  </a:txBody>
                  <a:tcPr marL="91433" marR="91433" marT="45730" marB="4573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221251867"/>
                  </a:ext>
                </a:extLst>
              </a:tr>
              <a:tr h="219964">
                <a:tc vMerge="1">
                  <a:txBody>
                    <a:bodyPr/>
                    <a:lstStyle/>
                    <a:p>
                      <a:endParaRPr lang="en-GB"/>
                    </a:p>
                  </a:txBody>
                  <a:tcPr/>
                </a:tc>
                <a:tc vMerge="1">
                  <a:txBody>
                    <a:bodyPr/>
                    <a:lstStyle/>
                    <a:p>
                      <a:endParaRPr lang="en-GB"/>
                    </a:p>
                  </a:txBody>
                  <a:tcPr/>
                </a:tc>
                <a:tc rowSpan="2">
                  <a:txBody>
                    <a:bodyPr/>
                    <a:lstStyle/>
                    <a:p>
                      <a:pPr lvl="0" algn="ctr"/>
                      <a:r>
                        <a:rPr lang="en-US" sz="1600" b="1" dirty="0" smtClean="0">
                          <a:solidFill>
                            <a:schemeClr val="bg1"/>
                          </a:solidFill>
                          <a:latin typeface="Century Gothic" panose="020B0502020202020204" pitchFamily="34" charset="0"/>
                        </a:rPr>
                        <a:t>Investigate</a:t>
                      </a:r>
                      <a:endParaRPr lang="en-GB" sz="1600" b="1" dirty="0">
                        <a:solidFill>
                          <a:schemeClr val="bg1"/>
                        </a:solidFill>
                        <a:latin typeface="Century Gothic" panose="020B0502020202020204" pitchFamily="34" charset="0"/>
                      </a:endParaRPr>
                    </a:p>
                  </a:txBody>
                  <a:tcPr marL="91433" marR="91433" marT="45730" marB="45730">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FC184"/>
                    </a:solidFill>
                  </a:tcPr>
                </a:tc>
                <a:tc vMerge="1">
                  <a:txBody>
                    <a:bodyPr/>
                    <a:lstStyle/>
                    <a:p>
                      <a:endParaRPr lang="en-GB"/>
                    </a:p>
                  </a:txBody>
                  <a:tcPr/>
                </a:tc>
                <a:extLst>
                  <a:ext uri="{0D108BD9-81ED-4DB2-BD59-A6C34878D82A}">
                    <a16:rowId xmlns:a16="http://schemas.microsoft.com/office/drawing/2014/main" val="2979796796"/>
                  </a:ext>
                </a:extLst>
              </a:tr>
              <a:tr h="127994">
                <a:tc rowSpan="3">
                  <a:txBody>
                    <a:bodyPr/>
                    <a:lstStyle/>
                    <a:p>
                      <a:r>
                        <a:rPr lang="en-US" sz="1400" b="1" dirty="0" smtClean="0">
                          <a:solidFill>
                            <a:srgbClr val="7FC184"/>
                          </a:solidFill>
                          <a:latin typeface="Century Gothic" panose="020B0502020202020204" pitchFamily="34" charset="0"/>
                        </a:rPr>
                        <a:t>pulse</a:t>
                      </a:r>
                      <a:endParaRPr lang="en-GB" sz="1400" b="1" dirty="0">
                        <a:solidFill>
                          <a:srgbClr val="7FC184"/>
                        </a:solidFill>
                        <a:latin typeface="Century Gothic" panose="020B0502020202020204" pitchFamily="34" charset="0"/>
                      </a:endParaRPr>
                    </a:p>
                  </a:txBody>
                  <a:tcPr marL="91433" marR="91433" marT="45730" marB="4573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3">
                  <a:txBody>
                    <a:bodyPr/>
                    <a:lstStyle/>
                    <a:p>
                      <a:pPr lvl="0"/>
                      <a:r>
                        <a:rPr lang="en-US" sz="800" b="0" dirty="0" smtClean="0">
                          <a:solidFill>
                            <a:schemeClr val="tx1"/>
                          </a:solidFill>
                          <a:latin typeface="Century Gothic" panose="020B0502020202020204" pitchFamily="34" charset="0"/>
                        </a:rPr>
                        <a:t>The regular beating of the blood pumping through your body can be felt where blood vessels are closest to skin.</a:t>
                      </a:r>
                      <a:endParaRPr lang="en-GB" sz="800" b="0" dirty="0">
                        <a:solidFill>
                          <a:schemeClr val="tx1"/>
                        </a:solidFill>
                        <a:latin typeface="Century Gothic" panose="020B0502020202020204" pitchFamily="34" charset="0"/>
                      </a:endParaRPr>
                    </a:p>
                  </a:txBody>
                  <a:tcPr marL="91433" marR="91433" marT="45730" marB="4573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675117942"/>
                  </a:ext>
                </a:extLst>
              </a:tr>
              <a:tr h="0">
                <a:tc vMerge="1">
                  <a:txBody>
                    <a:bodyPr/>
                    <a:lstStyle/>
                    <a:p>
                      <a:endParaRPr lang="en-GB"/>
                    </a:p>
                  </a:txBody>
                  <a:tcPr/>
                </a:tc>
                <a:tc vMerge="1">
                  <a:txBody>
                    <a:bodyPr/>
                    <a:lstStyle/>
                    <a:p>
                      <a:endParaRPr lang="en-GB"/>
                    </a:p>
                  </a:txBody>
                  <a:tcPr/>
                </a:tc>
                <a:tc rowSpan="11">
                  <a:txBody>
                    <a:bodyPr/>
                    <a:lstStyle/>
                    <a:p>
                      <a:pPr marL="171450" indent="-171450">
                        <a:buFont typeface="Arial" panose="020B0604020202020204" pitchFamily="34" charset="0"/>
                        <a:buChar char="•"/>
                      </a:pPr>
                      <a:r>
                        <a:rPr lang="en-US" sz="800" dirty="0" smtClean="0">
                          <a:latin typeface="Century Gothic" panose="020B0502020202020204" pitchFamily="34" charset="0"/>
                        </a:rPr>
                        <a:t>How does your pulse change with exercise? What is the most efficient way of presenting this data? </a:t>
                      </a:r>
                    </a:p>
                    <a:p>
                      <a:pPr marL="171450" indent="-171450">
                        <a:buFont typeface="Arial" panose="020B0604020202020204" pitchFamily="34" charset="0"/>
                        <a:buChar char="•"/>
                      </a:pPr>
                      <a:r>
                        <a:rPr lang="en-US" sz="800" dirty="0" smtClean="0">
                          <a:latin typeface="Century Gothic" panose="020B0502020202020204" pitchFamily="34" charset="0"/>
                        </a:rPr>
                        <a:t>Analyse line graphs that show the change in heart rate over time before, during and after exercise. </a:t>
                      </a:r>
                    </a:p>
                    <a:p>
                      <a:pPr marL="171450" indent="-171450">
                        <a:buFont typeface="Arial" panose="020B0604020202020204" pitchFamily="34" charset="0"/>
                        <a:buChar char="•"/>
                      </a:pPr>
                      <a:r>
                        <a:rPr lang="en-US" sz="800" dirty="0" smtClean="0">
                          <a:latin typeface="Century Gothic" panose="020B0502020202020204" pitchFamily="34" charset="0"/>
                        </a:rPr>
                        <a:t>Which exercise produces the fastest pulse? How would you make this a fair test?  Identify the parts of the circulatory system and explain their functions </a:t>
                      </a:r>
                    </a:p>
                    <a:p>
                      <a:pPr marL="171450" indent="-171450">
                        <a:buFont typeface="Arial" panose="020B0604020202020204" pitchFamily="34" charset="0"/>
                        <a:buChar char="•"/>
                      </a:pPr>
                      <a:r>
                        <a:rPr lang="en-US" sz="800" dirty="0" smtClean="0">
                          <a:latin typeface="Century Gothic" panose="020B0502020202020204" pitchFamily="34" charset="0"/>
                        </a:rPr>
                        <a:t>Create a presentation to show how our blood is pumped around the body. </a:t>
                      </a:r>
                    </a:p>
                    <a:p>
                      <a:pPr marL="171450" indent="-171450">
                        <a:buFont typeface="Arial" panose="020B0604020202020204" pitchFamily="34" charset="0"/>
                        <a:buChar char="•"/>
                      </a:pPr>
                      <a:r>
                        <a:rPr lang="en-US" sz="800" dirty="0" smtClean="0">
                          <a:latin typeface="Century Gothic" panose="020B0502020202020204" pitchFamily="34" charset="0"/>
                        </a:rPr>
                        <a:t>Explore the work of William Harvey</a:t>
                      </a:r>
                      <a:endParaRPr lang="en-GB" sz="800" dirty="0">
                        <a:latin typeface="Century Gothic" panose="020B0502020202020204" pitchFamily="34" charset="0"/>
                      </a:endParaRPr>
                    </a:p>
                  </a:txBody>
                  <a:tcPr marL="91433" marR="91433" marT="45730" marB="45730">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1583100985"/>
                  </a:ext>
                </a:extLst>
              </a:tr>
              <a:tr h="124252">
                <a:tc vMerge="1">
                  <a:txBody>
                    <a:bodyPr/>
                    <a:lstStyle/>
                    <a:p>
                      <a:endParaRPr lang="en-GB" sz="1400" b="1" dirty="0">
                        <a:solidFill>
                          <a:srgbClr val="7FC184"/>
                        </a:solidFill>
                        <a:latin typeface="Century Gothic" panose="020B0502020202020204" pitchFamily="34" charset="0"/>
                      </a:endParaRPr>
                    </a:p>
                  </a:txBody>
                  <a:tcPr marL="91433" marR="91433" marT="45730" marB="4573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lvl="0"/>
                      <a:endParaRPr lang="en-GB" sz="800" b="0" dirty="0">
                        <a:solidFill>
                          <a:schemeClr val="tx1"/>
                        </a:solidFill>
                        <a:latin typeface="Century Gothic" panose="020B0502020202020204" pitchFamily="34" charset="0"/>
                      </a:endParaRPr>
                    </a:p>
                  </a:txBody>
                  <a:tcPr marL="91433" marR="91433" marT="45730" marB="4573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rowSpan="8">
                  <a:txBody>
                    <a:bodyPr/>
                    <a:lstStyle/>
                    <a:p>
                      <a:pPr marL="0" indent="0">
                        <a:buFont typeface="Wingdings" panose="05000000000000000000" pitchFamily="2" charset="2"/>
                        <a:buNone/>
                      </a:pPr>
                      <a:r>
                        <a:rPr lang="en-US" sz="800" b="1" u="sng" dirty="0" smtClean="0">
                          <a:solidFill>
                            <a:schemeClr val="tx1"/>
                          </a:solidFill>
                          <a:latin typeface="Century Gothic" panose="020B0502020202020204" pitchFamily="34" charset="0"/>
                        </a:rPr>
                        <a:t>What choices can</a:t>
                      </a:r>
                      <a:r>
                        <a:rPr lang="en-US" sz="800" b="1" u="sng" baseline="0" dirty="0" smtClean="0">
                          <a:solidFill>
                            <a:schemeClr val="tx1"/>
                          </a:solidFill>
                          <a:latin typeface="Century Gothic" panose="020B0502020202020204" pitchFamily="34" charset="0"/>
                        </a:rPr>
                        <a:t> harm the circulatory system?</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800" b="0" u="none" dirty="0" smtClean="0">
                          <a:solidFill>
                            <a:schemeClr val="tx1"/>
                          </a:solidFill>
                          <a:latin typeface="Century Gothic" panose="020B0502020202020204" pitchFamily="34" charset="0"/>
                        </a:rPr>
                        <a:t></a:t>
                      </a:r>
                      <a:r>
                        <a:rPr lang="en-GB" sz="800" b="0" i="0" u="none" strike="noStrike" kern="1200" dirty="0" smtClean="0">
                          <a:solidFill>
                            <a:schemeClr val="tx1"/>
                          </a:solidFill>
                          <a:effectLst/>
                          <a:latin typeface="Century Gothic" panose="020B0502020202020204" pitchFamily="34" charset="0"/>
                          <a:ea typeface="+mn-ea"/>
                          <a:cs typeface="+mn-cs"/>
                        </a:rPr>
                        <a:t>Because your heart is crucial to your survival, it’s important to keep it healthy.</a:t>
                      </a:r>
                      <a:endParaRPr lang="en-US" sz="800" b="0" u="none" baseline="0" dirty="0" smtClean="0">
                        <a:solidFill>
                          <a:schemeClr val="tx1"/>
                        </a:solidFill>
                        <a:latin typeface="Century Gothic" panose="020B0502020202020204" pitchFamily="34" charset="0"/>
                      </a:endParaRPr>
                    </a:p>
                    <a:p>
                      <a:pPr marL="0" indent="0">
                        <a:buFont typeface="Wingdings" panose="05000000000000000000" pitchFamily="2" charset="2"/>
                        <a:buNone/>
                      </a:pPr>
                      <a:r>
                        <a:rPr lang="en-US" sz="800" b="0" u="none" dirty="0" smtClean="0">
                          <a:solidFill>
                            <a:schemeClr val="tx1"/>
                          </a:solidFill>
                          <a:latin typeface="Century Gothic" panose="020B0502020202020204" pitchFamily="34" charset="0"/>
                        </a:rPr>
                        <a:t>Lifestyle choices like a healthy diet and exercise help keep the heart healthy but some choices, such as smoking and drinking alcohol can be harmful to our health. </a:t>
                      </a:r>
                    </a:p>
                    <a:p>
                      <a:pPr marL="0" indent="0">
                        <a:buFont typeface="Wingdings" panose="05000000000000000000" pitchFamily="2" charset="2"/>
                        <a:buNone/>
                      </a:pPr>
                      <a:r>
                        <a:rPr lang="en-US" sz="800" b="0" u="none" dirty="0" smtClean="0">
                          <a:solidFill>
                            <a:schemeClr val="tx1"/>
                          </a:solidFill>
                          <a:latin typeface="Century Gothic" panose="020B0502020202020204" pitchFamily="34" charset="0"/>
                        </a:rPr>
                        <a:t> Tobacco can cause short-term effects such as shortness of breath, difficulty sleeping and loss of taste and long-term effects such as lung disease, cancer and death.</a:t>
                      </a:r>
                    </a:p>
                    <a:p>
                      <a:pPr marL="0" indent="0">
                        <a:buFont typeface="Wingdings" panose="05000000000000000000" pitchFamily="2" charset="2"/>
                        <a:buNone/>
                      </a:pPr>
                      <a:r>
                        <a:rPr lang="en-US" sz="800" b="0" u="none" dirty="0" smtClean="0">
                          <a:solidFill>
                            <a:schemeClr val="tx1"/>
                          </a:solidFill>
                          <a:latin typeface="Century Gothic" panose="020B0502020202020204" pitchFamily="34" charset="0"/>
                        </a:rPr>
                        <a:t> Alcohol can cause short-term effects such as addiction and loss of control and long-term effects such as organ damage, cancer and death.</a:t>
                      </a:r>
                    </a:p>
                  </a:txBody>
                  <a:tcPr marL="91433" marR="91433"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2728542857"/>
                  </a:ext>
                </a:extLst>
              </a:tr>
              <a:tr h="450679">
                <a:tc>
                  <a:txBody>
                    <a:bodyPr/>
                    <a:lstStyle/>
                    <a:p>
                      <a:r>
                        <a:rPr lang="en-US" sz="1400" b="1" dirty="0" smtClean="0">
                          <a:solidFill>
                            <a:srgbClr val="7FC184"/>
                          </a:solidFill>
                          <a:latin typeface="Century Gothic" panose="020B0502020202020204" pitchFamily="34" charset="0"/>
                        </a:rPr>
                        <a:t>lungs</a:t>
                      </a:r>
                      <a:endParaRPr lang="en-GB" sz="1400" b="1" dirty="0">
                        <a:solidFill>
                          <a:srgbClr val="7FC184"/>
                        </a:solidFill>
                        <a:latin typeface="Century Gothic" panose="020B0502020202020204" pitchFamily="34" charset="0"/>
                      </a:endParaRPr>
                    </a:p>
                  </a:txBody>
                  <a:tcPr marL="91433" marR="91433" marT="45730" marB="4573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US" sz="800" b="0" dirty="0" smtClean="0">
                          <a:solidFill>
                            <a:schemeClr val="tx1"/>
                          </a:solidFill>
                          <a:latin typeface="Century Gothic" panose="020B0502020202020204" pitchFamily="34" charset="0"/>
                        </a:rPr>
                        <a:t>Spongy organs inside your chest which fill with air when you breathe in.  They separate the oxygen from the rest of the gases and pass it into nearby</a:t>
                      </a:r>
                      <a:r>
                        <a:rPr lang="en-US" sz="800" b="0" baseline="0" dirty="0" smtClean="0">
                          <a:solidFill>
                            <a:schemeClr val="tx1"/>
                          </a:solidFill>
                          <a:latin typeface="Century Gothic" panose="020B0502020202020204" pitchFamily="34" charset="0"/>
                        </a:rPr>
                        <a:t> capillaries.</a:t>
                      </a:r>
                      <a:endParaRPr lang="en-GB" sz="800" b="0" dirty="0">
                        <a:solidFill>
                          <a:schemeClr val="tx1"/>
                        </a:solidFill>
                        <a:latin typeface="Century Gothic" panose="020B0502020202020204" pitchFamily="34" charset="0"/>
                      </a:endParaRPr>
                    </a:p>
                  </a:txBody>
                  <a:tcPr marL="91433" marR="91433" marT="45730" marB="4573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532625379"/>
                  </a:ext>
                </a:extLst>
              </a:tr>
              <a:tr h="255393">
                <a:tc>
                  <a:txBody>
                    <a:bodyPr/>
                    <a:lstStyle/>
                    <a:p>
                      <a:r>
                        <a:rPr lang="en-US" sz="1100" b="1" dirty="0" smtClean="0">
                          <a:solidFill>
                            <a:srgbClr val="7FC184"/>
                          </a:solidFill>
                          <a:latin typeface="Century Gothic" panose="020B0502020202020204" pitchFamily="34" charset="0"/>
                        </a:rPr>
                        <a:t>respiration</a:t>
                      </a:r>
                      <a:endParaRPr lang="en-GB" sz="1100" b="1" dirty="0">
                        <a:solidFill>
                          <a:srgbClr val="7FC184"/>
                        </a:solidFill>
                        <a:latin typeface="Century Gothic" panose="020B0502020202020204" pitchFamily="34" charset="0"/>
                      </a:endParaRPr>
                    </a:p>
                  </a:txBody>
                  <a:tcPr marL="91433" marR="91433" marT="45730" marB="4573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800" b="0" dirty="0" smtClean="0">
                          <a:solidFill>
                            <a:schemeClr val="tx1"/>
                          </a:solidFill>
                          <a:latin typeface="Century Gothic" panose="020B0502020202020204" pitchFamily="34" charset="0"/>
                        </a:rPr>
                        <a:t>Process of respiring:</a:t>
                      </a:r>
                      <a:r>
                        <a:rPr lang="en-US" sz="800" b="0" baseline="0" dirty="0" smtClean="0">
                          <a:solidFill>
                            <a:schemeClr val="tx1"/>
                          </a:solidFill>
                          <a:latin typeface="Century Gothic" panose="020B0502020202020204" pitchFamily="34" charset="0"/>
                        </a:rPr>
                        <a:t> </a:t>
                      </a:r>
                      <a:r>
                        <a:rPr lang="en-US" sz="800" b="0" dirty="0" smtClean="0">
                          <a:solidFill>
                            <a:schemeClr val="tx1"/>
                          </a:solidFill>
                          <a:latin typeface="Century Gothic" panose="020B0502020202020204" pitchFamily="34" charset="0"/>
                        </a:rPr>
                        <a:t>breathing; inhaling and exhaling air. </a:t>
                      </a:r>
                      <a:endParaRPr lang="en-GB" sz="800" b="0" dirty="0">
                        <a:solidFill>
                          <a:schemeClr val="tx1"/>
                        </a:solidFill>
                        <a:latin typeface="Century Gothic" panose="020B0502020202020204" pitchFamily="34" charset="0"/>
                      </a:endParaRPr>
                    </a:p>
                  </a:txBody>
                  <a:tcPr marL="91433" marR="91433" marT="45730" marB="4573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0" u="none" dirty="0">
                        <a:solidFill>
                          <a:schemeClr val="tx1"/>
                        </a:solidFill>
                        <a:latin typeface="Century Gothic" pitchFamily="34"/>
                      </a:endParaRPr>
                    </a:p>
                  </a:txBody>
                  <a:tcPr marL="91433" marR="91433" marT="45730" marB="45730">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3646966935"/>
                  </a:ext>
                </a:extLst>
              </a:tr>
              <a:tr h="330503">
                <a:tc>
                  <a:txBody>
                    <a:bodyPr/>
                    <a:lstStyle/>
                    <a:p>
                      <a:r>
                        <a:rPr lang="en-US" sz="1200" b="1" dirty="0" smtClean="0">
                          <a:solidFill>
                            <a:srgbClr val="7FC184"/>
                          </a:solidFill>
                          <a:latin typeface="Century Gothic" panose="020B0502020202020204" pitchFamily="34" charset="0"/>
                        </a:rPr>
                        <a:t>oxygenated</a:t>
                      </a:r>
                      <a:endParaRPr lang="en-GB" sz="1200" b="1" dirty="0">
                        <a:solidFill>
                          <a:srgbClr val="7FC184"/>
                        </a:solidFill>
                        <a:latin typeface="Century Gothic" panose="020B0502020202020204" pitchFamily="34" charset="0"/>
                      </a:endParaRPr>
                    </a:p>
                  </a:txBody>
                  <a:tcPr marL="91433" marR="91433" marT="45730" marB="4573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800" dirty="0" smtClean="0">
                          <a:latin typeface="Century Gothic" panose="020B0502020202020204" pitchFamily="34" charset="0"/>
                        </a:rPr>
                        <a:t>Blood that contains oxygen,</a:t>
                      </a:r>
                      <a:r>
                        <a:rPr lang="en-GB" sz="800" baseline="0" dirty="0" smtClean="0">
                          <a:latin typeface="Century Gothic" panose="020B0502020202020204" pitchFamily="34" charset="0"/>
                        </a:rPr>
                        <a:t> transporting it to the tissues and organs in the body that need it.</a:t>
                      </a:r>
                      <a:endParaRPr lang="en-GB" sz="800" dirty="0">
                        <a:latin typeface="Century Gothic" panose="020B0502020202020204" pitchFamily="34" charset="0"/>
                      </a:endParaRPr>
                    </a:p>
                  </a:txBody>
                  <a:tcPr marL="91433" marR="91433" marT="45730" marB="4573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554015761"/>
                  </a:ext>
                </a:extLst>
              </a:tr>
              <a:tr h="300045">
                <a:tc>
                  <a:txBody>
                    <a:bodyPr/>
                    <a:lstStyle/>
                    <a:p>
                      <a:r>
                        <a:rPr lang="en-US" sz="1100" b="1" dirty="0" smtClean="0">
                          <a:solidFill>
                            <a:srgbClr val="7FC184"/>
                          </a:solidFill>
                          <a:latin typeface="Century Gothic" panose="020B0502020202020204" pitchFamily="34" charset="0"/>
                        </a:rPr>
                        <a:t>deoxygenated</a:t>
                      </a:r>
                      <a:endParaRPr lang="en-GB" sz="1100" b="1" dirty="0">
                        <a:solidFill>
                          <a:srgbClr val="7FC184"/>
                        </a:solidFill>
                        <a:latin typeface="Century Gothic" panose="020B0502020202020204" pitchFamily="34" charset="0"/>
                      </a:endParaRPr>
                    </a:p>
                  </a:txBody>
                  <a:tcPr marL="91433" marR="91433" marT="45730" marB="4573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800" dirty="0" smtClean="0">
                          <a:latin typeface="Century Gothic" panose="020B0502020202020204" pitchFamily="34" charset="0"/>
                        </a:rPr>
                        <a:t>Blood</a:t>
                      </a:r>
                      <a:r>
                        <a:rPr lang="en-US" sz="800" baseline="0" dirty="0" smtClean="0">
                          <a:latin typeface="Century Gothic" panose="020B0502020202020204" pitchFamily="34" charset="0"/>
                        </a:rPr>
                        <a:t> that does not contain oxygen because it has already been transferred to the rest of the body.</a:t>
                      </a:r>
                      <a:endParaRPr lang="en-GB" sz="800" dirty="0">
                        <a:latin typeface="Century Gothic" panose="020B0502020202020204" pitchFamily="34" charset="0"/>
                      </a:endParaRPr>
                    </a:p>
                  </a:txBody>
                  <a:tcPr marL="91433" marR="91433" marT="45730" marB="4573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107060062"/>
                  </a:ext>
                </a:extLst>
              </a:tr>
              <a:tr h="332091">
                <a:tc>
                  <a:txBody>
                    <a:bodyPr/>
                    <a:lstStyle/>
                    <a:p>
                      <a:r>
                        <a:rPr lang="en-US" sz="1400" b="1" dirty="0" smtClean="0">
                          <a:solidFill>
                            <a:srgbClr val="7FC184"/>
                          </a:solidFill>
                          <a:latin typeface="Century Gothic" panose="020B0502020202020204" pitchFamily="34" charset="0"/>
                        </a:rPr>
                        <a:t>drug</a:t>
                      </a:r>
                      <a:endParaRPr lang="en-GB" sz="1400" b="1" dirty="0">
                        <a:solidFill>
                          <a:srgbClr val="7FC184"/>
                        </a:solidFill>
                        <a:latin typeface="Century Gothic" panose="020B0502020202020204" pitchFamily="34" charset="0"/>
                      </a:endParaRPr>
                    </a:p>
                  </a:txBody>
                  <a:tcPr marL="91433" marR="91433" marT="45730" marB="4573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800" b="0" dirty="0" smtClean="0">
                          <a:solidFill>
                            <a:schemeClr val="tx1"/>
                          </a:solidFill>
                          <a:latin typeface="Century Gothic" panose="020B0502020202020204" pitchFamily="34" charset="0"/>
                        </a:rPr>
                        <a:t>A substance containing natural or man-made chemicals that</a:t>
                      </a:r>
                      <a:r>
                        <a:rPr lang="en-US" sz="800" b="0" baseline="0" dirty="0" smtClean="0">
                          <a:solidFill>
                            <a:schemeClr val="tx1"/>
                          </a:solidFill>
                          <a:latin typeface="Century Gothic" panose="020B0502020202020204" pitchFamily="34" charset="0"/>
                        </a:rPr>
                        <a:t> affects the way the body works. Can be harmful.</a:t>
                      </a:r>
                      <a:endParaRPr lang="en-GB" sz="800" b="0" dirty="0">
                        <a:solidFill>
                          <a:schemeClr val="tx1"/>
                        </a:solidFill>
                        <a:latin typeface="Century Gothic" panose="020B0502020202020204" pitchFamily="34" charset="0"/>
                      </a:endParaRPr>
                    </a:p>
                  </a:txBody>
                  <a:tcPr marL="91433" marR="91433" marT="45730" marB="4573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pPr marL="171450" indent="-171450">
                        <a:buFont typeface="Wingdings" panose="05000000000000000000" pitchFamily="2" charset="2"/>
                        <a:buChar char="q"/>
                      </a:pPr>
                      <a:endParaRPr lang="en-GB" sz="1100" b="1" dirty="0">
                        <a:solidFill>
                          <a:schemeClr val="accent6">
                            <a:lumMod val="75000"/>
                          </a:schemeClr>
                        </a:solidFill>
                        <a:latin typeface="Century Gothic" panose="020B0502020202020204" pitchFamily="34" charset="0"/>
                      </a:endParaRPr>
                    </a:p>
                  </a:txBody>
                  <a:tcPr marT="45734" marB="45734">
                    <a:solidFill>
                      <a:schemeClr val="accent6">
                        <a:lumMod val="40000"/>
                        <a:lumOff val="60000"/>
                      </a:schemeClr>
                    </a:solidFill>
                  </a:tcPr>
                </a:tc>
                <a:extLst>
                  <a:ext uri="{0D108BD9-81ED-4DB2-BD59-A6C34878D82A}">
                    <a16:rowId xmlns:a16="http://schemas.microsoft.com/office/drawing/2014/main" val="10011"/>
                  </a:ext>
                </a:extLst>
              </a:tr>
              <a:tr h="330503">
                <a:tc>
                  <a:txBody>
                    <a:bodyPr/>
                    <a:lstStyle/>
                    <a:p>
                      <a:r>
                        <a:rPr lang="en-GB" sz="1400" b="1" dirty="0" smtClean="0">
                          <a:solidFill>
                            <a:srgbClr val="7FC184"/>
                          </a:solidFill>
                          <a:latin typeface="Century Gothic" panose="020B0502020202020204" pitchFamily="34" charset="0"/>
                        </a:rPr>
                        <a:t>alcohol</a:t>
                      </a:r>
                      <a:endParaRPr lang="en-GB" sz="1400" b="1" dirty="0">
                        <a:solidFill>
                          <a:srgbClr val="7FC184"/>
                        </a:solidFill>
                        <a:latin typeface="Century Gothic" panose="020B0502020202020204" pitchFamily="34" charset="0"/>
                      </a:endParaRPr>
                    </a:p>
                  </a:txBody>
                  <a:tcPr marL="91433" marR="91433" marT="45730" marB="4573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US" sz="800" b="0" dirty="0" smtClean="0">
                          <a:solidFill>
                            <a:schemeClr val="tx1"/>
                          </a:solidFill>
                          <a:latin typeface="Century Gothic" panose="020B0502020202020204" pitchFamily="34" charset="0"/>
                        </a:rPr>
                        <a:t>A drug produced from grains, fruits or vegetables when they are put through a process called fermentation.</a:t>
                      </a:r>
                      <a:endParaRPr lang="en-GB" sz="800" b="0" dirty="0">
                        <a:solidFill>
                          <a:schemeClr val="tx1"/>
                        </a:solidFill>
                        <a:latin typeface="Century Gothic" panose="020B0502020202020204" pitchFamily="34" charset="0"/>
                      </a:endParaRPr>
                    </a:p>
                  </a:txBody>
                  <a:tcPr marL="91433" marR="91433" marT="45730" marB="4573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855777319"/>
                  </a:ext>
                </a:extLst>
              </a:tr>
              <a:tr h="122073">
                <a:tc rowSpan="2">
                  <a:txBody>
                    <a:bodyPr/>
                    <a:lstStyle/>
                    <a:p>
                      <a:r>
                        <a:rPr lang="en-US" sz="1400" b="1" dirty="0" smtClean="0">
                          <a:solidFill>
                            <a:srgbClr val="7FC184"/>
                          </a:solidFill>
                          <a:latin typeface="Century Gothic" panose="020B0502020202020204" pitchFamily="34" charset="0"/>
                        </a:rPr>
                        <a:t>nicotine</a:t>
                      </a:r>
                      <a:endParaRPr lang="en-GB" sz="1400" b="1" dirty="0">
                        <a:solidFill>
                          <a:srgbClr val="7FC184"/>
                        </a:solidFill>
                        <a:latin typeface="Century Gothic" panose="020B0502020202020204" pitchFamily="34" charset="0"/>
                      </a:endParaRPr>
                    </a:p>
                  </a:txBody>
                  <a:tcPr marL="91433" marR="91433" marT="45730" marB="4573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lvl="0"/>
                      <a:r>
                        <a:rPr lang="en-US" sz="800" b="0" dirty="0" smtClean="0">
                          <a:solidFill>
                            <a:schemeClr val="tx1"/>
                          </a:solidFill>
                          <a:latin typeface="Century Gothic" panose="020B0502020202020204" pitchFamily="34" charset="0"/>
                        </a:rPr>
                        <a:t>A</a:t>
                      </a:r>
                      <a:r>
                        <a:rPr lang="en-US" sz="800" b="0" baseline="0" dirty="0" smtClean="0">
                          <a:solidFill>
                            <a:schemeClr val="tx1"/>
                          </a:solidFill>
                          <a:latin typeface="Century Gothic" panose="020B0502020202020204" pitchFamily="34" charset="0"/>
                        </a:rPr>
                        <a:t> chemical drug found in the tobacco plant. It’s smoked through cigarettes or cigars and gets sent to the lungs.</a:t>
                      </a:r>
                      <a:endParaRPr lang="en-GB" sz="800" b="0" dirty="0">
                        <a:solidFill>
                          <a:schemeClr val="tx1"/>
                        </a:solidFill>
                        <a:latin typeface="Century Gothic" panose="020B0502020202020204" pitchFamily="34" charset="0"/>
                      </a:endParaRPr>
                    </a:p>
                  </a:txBody>
                  <a:tcPr marL="91433" marR="91433" marT="45730" marB="4573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827296298"/>
                  </a:ext>
                </a:extLst>
              </a:tr>
              <a:tr h="208430">
                <a:tc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p>
                      <a:pPr marL="0" indent="0">
                        <a:buFont typeface="Wingdings" panose="05000000000000000000" pitchFamily="2" charset="2"/>
                        <a:buNone/>
                      </a:pPr>
                      <a:r>
                        <a:rPr lang="en-US" sz="800" b="1" i="0" u="sng" dirty="0" smtClean="0">
                          <a:solidFill>
                            <a:schemeClr val="tx1"/>
                          </a:solidFill>
                          <a:latin typeface="Century Gothic" panose="020B0502020202020204" pitchFamily="34" charset="0"/>
                        </a:rPr>
                        <a:t>Why is exercise and diet important?</a:t>
                      </a:r>
                    </a:p>
                    <a:p>
                      <a:pPr marL="0" indent="0">
                        <a:buFont typeface="Wingdings" panose="05000000000000000000" pitchFamily="2" charset="2"/>
                        <a:buNone/>
                      </a:pPr>
                      <a:r>
                        <a:rPr lang="en-US" sz="800" b="0" i="0" u="none" dirty="0" smtClean="0">
                          <a:solidFill>
                            <a:schemeClr val="tx1"/>
                          </a:solidFill>
                          <a:latin typeface="Century Gothic" panose="020B0502020202020204" pitchFamily="34" charset="0"/>
                        </a:rPr>
                        <a:t>Exercise can:</a:t>
                      </a:r>
                      <a:r>
                        <a:rPr lang="en-US" sz="800" b="0" i="0" u="none" baseline="0" dirty="0" smtClean="0">
                          <a:solidFill>
                            <a:schemeClr val="tx1"/>
                          </a:solidFill>
                          <a:latin typeface="Century Gothic" panose="020B0502020202020204" pitchFamily="34" charset="0"/>
                        </a:rPr>
                        <a:t> </a:t>
                      </a:r>
                      <a:r>
                        <a:rPr lang="en-US" sz="800" b="0" i="0" u="none" dirty="0" smtClean="0">
                          <a:solidFill>
                            <a:schemeClr val="tx1"/>
                          </a:solidFill>
                          <a:latin typeface="Century Gothic" panose="020B0502020202020204" pitchFamily="34" charset="0"/>
                        </a:rPr>
                        <a:t>tone our muscles and reduce fat;</a:t>
                      </a:r>
                      <a:r>
                        <a:rPr lang="en-US" sz="800" b="0" i="0" u="none" baseline="0" dirty="0" smtClean="0">
                          <a:solidFill>
                            <a:schemeClr val="tx1"/>
                          </a:solidFill>
                          <a:latin typeface="Century Gothic" panose="020B0502020202020204" pitchFamily="34" charset="0"/>
                        </a:rPr>
                        <a:t> </a:t>
                      </a:r>
                      <a:r>
                        <a:rPr lang="en-US" sz="800" b="0" i="0" u="none" dirty="0" smtClean="0">
                          <a:solidFill>
                            <a:schemeClr val="tx1"/>
                          </a:solidFill>
                          <a:latin typeface="Century Gothic" panose="020B0502020202020204" pitchFamily="34" charset="0"/>
                        </a:rPr>
                        <a:t>increase fitness;</a:t>
                      </a:r>
                      <a:r>
                        <a:rPr lang="en-US" sz="800" b="0" i="0" u="none" baseline="0" dirty="0" smtClean="0">
                          <a:solidFill>
                            <a:schemeClr val="tx1"/>
                          </a:solidFill>
                          <a:latin typeface="Century Gothic" panose="020B0502020202020204" pitchFamily="34" charset="0"/>
                        </a:rPr>
                        <a:t> </a:t>
                      </a:r>
                      <a:r>
                        <a:rPr lang="en-US" sz="800" b="0" i="0" u="none" dirty="0" smtClean="0">
                          <a:solidFill>
                            <a:schemeClr val="tx1"/>
                          </a:solidFill>
                          <a:latin typeface="Century Gothic" panose="020B0502020202020204" pitchFamily="34" charset="0"/>
                        </a:rPr>
                        <a:t>strengthen</a:t>
                      </a:r>
                      <a:r>
                        <a:rPr lang="en-US" sz="800" b="0" i="0" u="none" baseline="0" dirty="0" smtClean="0">
                          <a:solidFill>
                            <a:schemeClr val="tx1"/>
                          </a:solidFill>
                          <a:latin typeface="Century Gothic" panose="020B0502020202020204" pitchFamily="34" charset="0"/>
                        </a:rPr>
                        <a:t> </a:t>
                      </a:r>
                      <a:r>
                        <a:rPr lang="en-US" sz="800" b="0" i="0" u="none" dirty="0" smtClean="0">
                          <a:solidFill>
                            <a:schemeClr val="tx1"/>
                          </a:solidFill>
                          <a:latin typeface="Century Gothic" panose="020B0502020202020204" pitchFamily="34" charset="0"/>
                        </a:rPr>
                        <a:t>the heart</a:t>
                      </a:r>
                      <a:r>
                        <a:rPr lang="en-US" sz="800" b="0" i="0" u="none" baseline="0" dirty="0" smtClean="0">
                          <a:solidFill>
                            <a:schemeClr val="tx1"/>
                          </a:solidFill>
                          <a:latin typeface="Century Gothic" panose="020B0502020202020204" pitchFamily="34" charset="0"/>
                        </a:rPr>
                        <a:t> and improve lung function.</a:t>
                      </a:r>
                      <a:endParaRPr lang="en-GB" sz="800" b="0" i="0" u="none" dirty="0">
                        <a:solidFill>
                          <a:schemeClr val="tx1"/>
                        </a:solidFill>
                        <a:latin typeface="Century Gothic" panose="020B0502020202020204" pitchFamily="34" charset="0"/>
                      </a:endParaRPr>
                    </a:p>
                  </a:txBody>
                  <a:tcPr marL="91433" marR="91433"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1525828054"/>
                  </a:ext>
                </a:extLst>
              </a:tr>
              <a:tr h="362425">
                <a:tc>
                  <a:txBody>
                    <a:bodyPr/>
                    <a:lstStyle/>
                    <a:p>
                      <a:r>
                        <a:rPr lang="en-GB" sz="1400" b="1" dirty="0" smtClean="0">
                          <a:solidFill>
                            <a:srgbClr val="7FC184"/>
                          </a:solidFill>
                          <a:latin typeface="Century Gothic" panose="020B0502020202020204" pitchFamily="34" charset="0"/>
                        </a:rPr>
                        <a:t>addiction</a:t>
                      </a:r>
                      <a:endParaRPr lang="en-GB" sz="1400" b="1" dirty="0">
                        <a:solidFill>
                          <a:srgbClr val="7FC184"/>
                        </a:solidFill>
                        <a:latin typeface="Century Gothic" panose="020B0502020202020204" pitchFamily="34" charset="0"/>
                      </a:endParaRPr>
                    </a:p>
                  </a:txBody>
                  <a:tcPr marL="91433" marR="91433" marT="45730" marB="4573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800" b="0" dirty="0" smtClean="0">
                          <a:solidFill>
                            <a:schemeClr val="tx1"/>
                          </a:solidFill>
                          <a:latin typeface="Century Gothic" panose="020B0502020202020204" pitchFamily="34" charset="0"/>
                        </a:rPr>
                        <a:t>When you have</a:t>
                      </a:r>
                      <a:r>
                        <a:rPr lang="en-US" sz="800" b="0" baseline="0" dirty="0" smtClean="0">
                          <a:solidFill>
                            <a:schemeClr val="tx1"/>
                          </a:solidFill>
                          <a:latin typeface="Century Gothic" panose="020B0502020202020204" pitchFamily="34" charset="0"/>
                        </a:rPr>
                        <a:t> an uncontrollable urge to have something, even if it’s harmful. Many drugs are addictive.</a:t>
                      </a:r>
                      <a:endParaRPr lang="en-GB" sz="800" b="0" dirty="0">
                        <a:solidFill>
                          <a:schemeClr val="tx1"/>
                        </a:solidFill>
                        <a:latin typeface="Century Gothic" panose="020B0502020202020204" pitchFamily="34" charset="0"/>
                      </a:endParaRPr>
                    </a:p>
                  </a:txBody>
                  <a:tcPr marL="91433" marR="91433" marT="45730" marB="4573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14"/>
                  </a:ext>
                </a:extLst>
              </a:tr>
            </a:tbl>
          </a:graphicData>
        </a:graphic>
      </p:graphicFrame>
      <p:pic>
        <p:nvPicPr>
          <p:cNvPr id="5" name="Picture 4"/>
          <p:cNvPicPr>
            <a:picLocks noChangeAspect="1"/>
          </p:cNvPicPr>
          <p:nvPr/>
        </p:nvPicPr>
        <p:blipFill>
          <a:blip r:embed="rId2"/>
          <a:stretch>
            <a:fillRect/>
          </a:stretch>
        </p:blipFill>
        <p:spPr>
          <a:xfrm>
            <a:off x="4497387" y="2639981"/>
            <a:ext cx="548688" cy="780356"/>
          </a:xfrm>
          <a:prstGeom prst="rect">
            <a:avLst/>
          </a:prstGeom>
        </p:spPr>
      </p:pic>
      <p:pic>
        <p:nvPicPr>
          <p:cNvPr id="6" name="Picture 5"/>
          <p:cNvPicPr>
            <a:picLocks noChangeAspect="1"/>
          </p:cNvPicPr>
          <p:nvPr/>
        </p:nvPicPr>
        <p:blipFill>
          <a:blip r:embed="rId3"/>
          <a:stretch>
            <a:fillRect/>
          </a:stretch>
        </p:blipFill>
        <p:spPr>
          <a:xfrm>
            <a:off x="5046075" y="2658013"/>
            <a:ext cx="1694835" cy="780356"/>
          </a:xfrm>
          <a:prstGeom prst="rect">
            <a:avLst/>
          </a:prstGeom>
        </p:spPr>
      </p:pic>
      <p:pic>
        <p:nvPicPr>
          <p:cNvPr id="9" name="Picture 8"/>
          <p:cNvPicPr>
            <a:picLocks noChangeAspect="1"/>
          </p:cNvPicPr>
          <p:nvPr/>
        </p:nvPicPr>
        <p:blipFill>
          <a:blip r:embed="rId4"/>
          <a:stretch>
            <a:fillRect/>
          </a:stretch>
        </p:blipFill>
        <p:spPr>
          <a:xfrm>
            <a:off x="6870772" y="871090"/>
            <a:ext cx="1402202" cy="1201016"/>
          </a:xfrm>
          <a:prstGeom prst="rect">
            <a:avLst/>
          </a:prstGeom>
        </p:spPr>
      </p:pic>
      <p:pic>
        <p:nvPicPr>
          <p:cNvPr id="10" name="Picture 9"/>
          <p:cNvPicPr>
            <a:picLocks noChangeAspect="1"/>
          </p:cNvPicPr>
          <p:nvPr/>
        </p:nvPicPr>
        <p:blipFill>
          <a:blip r:embed="rId5"/>
          <a:stretch>
            <a:fillRect/>
          </a:stretch>
        </p:blipFill>
        <p:spPr>
          <a:xfrm>
            <a:off x="8236224" y="868041"/>
            <a:ext cx="816935" cy="1207113"/>
          </a:xfrm>
          <a:prstGeom prst="rect">
            <a:avLst/>
          </a:prstGeom>
        </p:spPr>
      </p:pic>
      <p:pic>
        <p:nvPicPr>
          <p:cNvPr id="11" name="Picture 10"/>
          <p:cNvPicPr>
            <a:picLocks noChangeAspect="1"/>
          </p:cNvPicPr>
          <p:nvPr/>
        </p:nvPicPr>
        <p:blipFill>
          <a:blip r:embed="rId6"/>
          <a:stretch>
            <a:fillRect/>
          </a:stretch>
        </p:blipFill>
        <p:spPr>
          <a:xfrm>
            <a:off x="4530918" y="5515459"/>
            <a:ext cx="1030313" cy="1274174"/>
          </a:xfrm>
          <a:prstGeom prst="rect">
            <a:avLst/>
          </a:prstGeom>
        </p:spPr>
      </p:pic>
      <p:pic>
        <p:nvPicPr>
          <p:cNvPr id="12" name="Picture 11"/>
          <p:cNvPicPr>
            <a:picLocks noChangeAspect="1"/>
          </p:cNvPicPr>
          <p:nvPr/>
        </p:nvPicPr>
        <p:blipFill>
          <a:blip r:embed="rId7"/>
          <a:stretch>
            <a:fillRect/>
          </a:stretch>
        </p:blipFill>
        <p:spPr>
          <a:xfrm>
            <a:off x="5640606" y="5515459"/>
            <a:ext cx="1012024" cy="1274174"/>
          </a:xfrm>
          <a:prstGeom prst="rect">
            <a:avLst/>
          </a:prstGeom>
        </p:spPr>
      </p:pic>
    </p:spTree>
    <p:extLst>
      <p:ext uri="{BB962C8B-B14F-4D97-AF65-F5344CB8AC3E}">
        <p14:creationId xmlns:p14="http://schemas.microsoft.com/office/powerpoint/2010/main" val="913171852"/>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noGrp="1" noChangeArrowheads="1"/>
          </p:cNvSpPr>
          <p:nvPr>
            <p:ph type="title"/>
          </p:nvPr>
        </p:nvSpPr>
        <p:spPr>
          <a:xfrm>
            <a:off x="129537" y="0"/>
            <a:ext cx="8867775" cy="323851"/>
          </a:xfrm>
        </p:spPr>
        <p:txBody>
          <a:bodyPr anchorCtr="1"/>
          <a:lstStyle/>
          <a:p>
            <a:pPr algn="ctr" eaLnBrk="1" hangingPunct="1"/>
            <a:r>
              <a:rPr lang="en-GB" altLang="en-US" sz="1200" b="1" dirty="0">
                <a:solidFill>
                  <a:srgbClr val="7FC184"/>
                </a:solidFill>
                <a:latin typeface="Century Gothic" panose="020B0502020202020204" pitchFamily="34" charset="0"/>
              </a:rPr>
              <a:t>Year 6: Animal Classification Knowledge </a:t>
            </a:r>
            <a:r>
              <a:rPr lang="en-GB" altLang="en-US" sz="1200" b="1" dirty="0" smtClean="0">
                <a:solidFill>
                  <a:srgbClr val="7FC184"/>
                </a:solidFill>
                <a:latin typeface="Century Gothic" panose="020B0502020202020204" pitchFamily="34" charset="0"/>
              </a:rPr>
              <a:t>Mat – What type of organism am I?</a:t>
            </a:r>
            <a:endParaRPr lang="en-GB" altLang="en-US" sz="1200" b="1" dirty="0">
              <a:solidFill>
                <a:srgbClr val="7FC184"/>
              </a:solidFill>
              <a:latin typeface="Century Gothic" panose="020B0502020202020204" pitchFamily="34" charset="0"/>
            </a:endParaRPr>
          </a:p>
        </p:txBody>
      </p:sp>
      <p:graphicFrame>
        <p:nvGraphicFramePr>
          <p:cNvPr id="9" name="Content Placeholder 3">
            <a:extLst/>
          </p:cNvPr>
          <p:cNvGraphicFramePr>
            <a:graphicFrameLocks noGrp="1"/>
          </p:cNvGraphicFramePr>
          <p:nvPr>
            <p:ph idx="1"/>
            <p:extLst/>
          </p:nvPr>
        </p:nvGraphicFramePr>
        <p:xfrm>
          <a:off x="129537" y="253764"/>
          <a:ext cx="8867775" cy="6538284"/>
        </p:xfrm>
        <a:graphic>
          <a:graphicData uri="http://schemas.openxmlformats.org/drawingml/2006/table">
            <a:tbl>
              <a:tblPr firstRow="1" bandRow="1">
                <a:effectLst/>
                <a:tableStyleId>{5C22544A-7EE6-4342-B048-85BDC9FD1C3A}</a:tableStyleId>
              </a:tblPr>
              <a:tblGrid>
                <a:gridCol w="1139705">
                  <a:extLst>
                    <a:ext uri="{9D8B030D-6E8A-4147-A177-3AD203B41FA5}">
                      <a16:colId xmlns:a16="http://schemas.microsoft.com/office/drawing/2014/main" val="20000"/>
                    </a:ext>
                  </a:extLst>
                </a:gridCol>
                <a:gridCol w="2920621">
                  <a:extLst>
                    <a:ext uri="{9D8B030D-6E8A-4147-A177-3AD203B41FA5}">
                      <a16:colId xmlns:a16="http://schemas.microsoft.com/office/drawing/2014/main" val="20001"/>
                    </a:ext>
                  </a:extLst>
                </a:gridCol>
                <a:gridCol w="2374710">
                  <a:extLst>
                    <a:ext uri="{9D8B030D-6E8A-4147-A177-3AD203B41FA5}">
                      <a16:colId xmlns:a16="http://schemas.microsoft.com/office/drawing/2014/main" val="20002"/>
                    </a:ext>
                  </a:extLst>
                </a:gridCol>
                <a:gridCol w="2432739">
                  <a:extLst>
                    <a:ext uri="{9D8B030D-6E8A-4147-A177-3AD203B41FA5}">
                      <a16:colId xmlns:a16="http://schemas.microsoft.com/office/drawing/2014/main" val="20003"/>
                    </a:ext>
                  </a:extLst>
                </a:gridCol>
              </a:tblGrid>
              <a:tr h="329442">
                <a:tc gridSpan="2">
                  <a:txBody>
                    <a:bodyPr/>
                    <a:lstStyle/>
                    <a:p>
                      <a:pPr lvl="0" algn="ctr"/>
                      <a:r>
                        <a:rPr lang="en-GB" sz="1600" dirty="0">
                          <a:solidFill>
                            <a:schemeClr val="bg1"/>
                          </a:solidFill>
                          <a:latin typeface="Century Gothic" pitchFamily="34"/>
                        </a:rPr>
                        <a:t>Subject Specific Vocabulary</a:t>
                      </a:r>
                    </a:p>
                  </a:txBody>
                  <a:tcPr marL="91453" marR="91453" marT="45729" marB="4572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FC184"/>
                    </a:solidFill>
                  </a:tcP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smtClean="0">
                          <a:solidFill>
                            <a:schemeClr val="bg1"/>
                          </a:solidFill>
                          <a:latin typeface="Century Gothic" pitchFamily="34"/>
                        </a:rPr>
                        <a:t>Prior Knowledge</a:t>
                      </a:r>
                      <a:endParaRPr lang="en-GB" sz="1600" b="1" dirty="0">
                        <a:solidFill>
                          <a:schemeClr val="bg1"/>
                        </a:solidFill>
                        <a:latin typeface="Century Gothic" pitchFamily="34"/>
                      </a:endParaRPr>
                    </a:p>
                  </a:txBody>
                  <a:tcPr marL="91453" marR="91453" marT="45729" marB="45729">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FC184"/>
                    </a:solidFill>
                  </a:tcPr>
                </a:tc>
                <a:tc rowSpan="2">
                  <a:txBody>
                    <a:bodyPr/>
                    <a:lstStyle/>
                    <a:p>
                      <a:pPr lvl="0" algn="ctr"/>
                      <a:r>
                        <a:rPr lang="en-GB" sz="1200" dirty="0">
                          <a:solidFill>
                            <a:srgbClr val="7FC184"/>
                          </a:solidFill>
                          <a:latin typeface="Century Gothic" pitchFamily="34"/>
                        </a:rPr>
                        <a:t>Sticky Knowledge about Classification of animals</a:t>
                      </a:r>
                    </a:p>
                  </a:txBody>
                  <a:tcPr marL="91453" marR="91453"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10000"/>
                  </a:ext>
                </a:extLst>
              </a:tr>
              <a:tr h="119791">
                <a:tc rowSpan="2">
                  <a:txBody>
                    <a:bodyPr/>
                    <a:lstStyle/>
                    <a:p>
                      <a:pPr>
                        <a:lnSpc>
                          <a:spcPts val="1200"/>
                        </a:lnSpc>
                      </a:pPr>
                      <a:r>
                        <a:rPr lang="en-GB" sz="1400" b="1" dirty="0" smtClean="0">
                          <a:solidFill>
                            <a:srgbClr val="7FC184"/>
                          </a:solidFill>
                          <a:latin typeface="Century Gothic" panose="020B0502020202020204" pitchFamily="34" charset="0"/>
                        </a:rPr>
                        <a:t>organism</a:t>
                      </a:r>
                      <a:endParaRPr lang="en-GB" sz="1400" b="1" dirty="0">
                        <a:solidFill>
                          <a:srgbClr val="7FC184"/>
                        </a:solidFill>
                        <a:latin typeface="Century Gothic" panose="020B0502020202020204" pitchFamily="34" charset="0"/>
                      </a:endParaRPr>
                    </a:p>
                  </a:txBody>
                  <a:tcPr marL="91453" marR="91453" marT="45729" marB="4572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lvl="0"/>
                      <a:r>
                        <a:rPr lang="en-US" sz="800" b="0" dirty="0" smtClean="0">
                          <a:solidFill>
                            <a:schemeClr val="tx1"/>
                          </a:solidFill>
                          <a:latin typeface="Century Gothic" panose="020B0502020202020204" pitchFamily="34" charset="0"/>
                        </a:rPr>
                        <a:t>Another name for a living thing.</a:t>
                      </a:r>
                      <a:endParaRPr lang="en-GB" sz="800" b="0" dirty="0">
                        <a:solidFill>
                          <a:schemeClr val="tx1"/>
                        </a:solidFill>
                        <a:latin typeface="Century Gothic" panose="020B0502020202020204" pitchFamily="34" charset="0"/>
                      </a:endParaRPr>
                    </a:p>
                  </a:txBody>
                  <a:tcPr marL="91453" marR="91453" marT="45729" marB="4572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10">
                  <a:txBody>
                    <a:bodyPr/>
                    <a:lstStyle/>
                    <a:p>
                      <a:pPr lvl="0" algn="ctr"/>
                      <a:r>
                        <a:rPr lang="en-US" sz="800" dirty="0" smtClean="0">
                          <a:solidFill>
                            <a:schemeClr val="tx1"/>
                          </a:solidFill>
                          <a:latin typeface="Century Gothic" panose="020B0502020202020204" pitchFamily="34" charset="0"/>
                        </a:rPr>
                        <a:t>•Animals can be grouped into carnivores, herbivores and omnivores. They can also be grouped into vertebrates and          invertebrates. </a:t>
                      </a:r>
                    </a:p>
                    <a:p>
                      <a:pPr lvl="0" algn="ctr"/>
                      <a:r>
                        <a:rPr lang="en-US" sz="800" dirty="0" smtClean="0">
                          <a:solidFill>
                            <a:schemeClr val="tx1"/>
                          </a:solidFill>
                          <a:latin typeface="Century Gothic" panose="020B0502020202020204" pitchFamily="34" charset="0"/>
                        </a:rPr>
                        <a:t>•Organisms can be classified and we can use a classification key to identify them.  •Examples of habitats (including microhabitats)</a:t>
                      </a:r>
                      <a:r>
                        <a:rPr lang="en-US" sz="800" baseline="0" dirty="0" smtClean="0">
                          <a:solidFill>
                            <a:schemeClr val="tx1"/>
                          </a:solidFill>
                          <a:latin typeface="Century Gothic" panose="020B0502020202020204" pitchFamily="34" charset="0"/>
                        </a:rPr>
                        <a:t> </a:t>
                      </a:r>
                      <a:r>
                        <a:rPr lang="en-US" sz="800" dirty="0" smtClean="0">
                          <a:solidFill>
                            <a:schemeClr val="tx1"/>
                          </a:solidFill>
                          <a:latin typeface="Century Gothic" panose="020B0502020202020204" pitchFamily="34" charset="0"/>
                        </a:rPr>
                        <a:t>and the organisms that can be found there. </a:t>
                      </a:r>
                    </a:p>
                    <a:p>
                      <a:pPr lvl="0" algn="ctr"/>
                      <a:r>
                        <a:rPr lang="en-US" sz="800" dirty="0" smtClean="0">
                          <a:solidFill>
                            <a:schemeClr val="tx1"/>
                          </a:solidFill>
                          <a:latin typeface="Century Gothic" panose="020B0502020202020204" pitchFamily="34" charset="0"/>
                        </a:rPr>
                        <a:t>•Living things depend on each other to survive. </a:t>
                      </a:r>
                    </a:p>
                    <a:p>
                      <a:pPr lvl="0" algn="ctr"/>
                      <a:r>
                        <a:rPr lang="en-US" sz="800" dirty="0" smtClean="0">
                          <a:solidFill>
                            <a:schemeClr val="tx1"/>
                          </a:solidFill>
                          <a:latin typeface="Century Gothic" panose="020B0502020202020204" pitchFamily="34" charset="0"/>
                        </a:rPr>
                        <a:t>•How environments are changing. </a:t>
                      </a:r>
                    </a:p>
                    <a:p>
                      <a:pPr lvl="0" algn="ctr"/>
                      <a:r>
                        <a:rPr lang="en-US" sz="800" dirty="0" smtClean="0">
                          <a:solidFill>
                            <a:schemeClr val="tx1"/>
                          </a:solidFill>
                          <a:latin typeface="Century Gothic" panose="020B0502020202020204" pitchFamily="34" charset="0"/>
                        </a:rPr>
                        <a:t>•The relationships between predators and prey. </a:t>
                      </a:r>
                    </a:p>
                    <a:p>
                      <a:pPr lvl="0" algn="ctr"/>
                      <a:r>
                        <a:rPr lang="en-US" sz="800" dirty="0" smtClean="0">
                          <a:solidFill>
                            <a:schemeClr val="tx1"/>
                          </a:solidFill>
                          <a:latin typeface="Century Gothic" panose="020B0502020202020204" pitchFamily="34" charset="0"/>
                        </a:rPr>
                        <a:t>•Food chains demonstrate the direction in which energy travels.  </a:t>
                      </a:r>
                    </a:p>
                    <a:p>
                      <a:pPr lvl="0" algn="ctr"/>
                      <a:r>
                        <a:rPr lang="en-US" sz="800" dirty="0" smtClean="0">
                          <a:solidFill>
                            <a:schemeClr val="tx1"/>
                          </a:solidFill>
                          <a:latin typeface="Century Gothic" panose="020B0502020202020204" pitchFamily="34" charset="0"/>
                        </a:rPr>
                        <a:t>•How organisms have adapted and evolved over time. </a:t>
                      </a:r>
                    </a:p>
                    <a:p>
                      <a:pPr lvl="0" algn="ctr"/>
                      <a:endParaRPr lang="en-US" sz="800" dirty="0" smtClean="0">
                        <a:solidFill>
                          <a:schemeClr val="tx1"/>
                        </a:solidFill>
                        <a:latin typeface="Century Gothic" panose="020B0502020202020204" pitchFamily="34" charset="0"/>
                      </a:endParaRPr>
                    </a:p>
                    <a:p>
                      <a:pPr lvl="0" algn="ctr"/>
                      <a:endParaRPr lang="en-US" sz="800" dirty="0" smtClean="0">
                        <a:solidFill>
                          <a:schemeClr val="tx1"/>
                        </a:solidFill>
                        <a:latin typeface="Century Gothic" panose="020B0502020202020204" pitchFamily="34" charset="0"/>
                      </a:endParaRPr>
                    </a:p>
                    <a:p>
                      <a:pPr lvl="0" algn="ctr"/>
                      <a:endParaRPr lang="en-US" sz="800" dirty="0" smtClean="0">
                        <a:solidFill>
                          <a:schemeClr val="tx1"/>
                        </a:solidFill>
                        <a:latin typeface="Century Gothic" panose="020B0502020202020204" pitchFamily="34" charset="0"/>
                      </a:endParaRPr>
                    </a:p>
                    <a:p>
                      <a:pPr lvl="0" algn="ctr"/>
                      <a:endParaRPr lang="en-US" sz="800" dirty="0" smtClean="0">
                        <a:solidFill>
                          <a:schemeClr val="tx1"/>
                        </a:solidFill>
                        <a:latin typeface="Century Gothic" panose="020B0502020202020204" pitchFamily="34" charset="0"/>
                      </a:endParaRPr>
                    </a:p>
                    <a:p>
                      <a:pPr lvl="0" algn="ctr"/>
                      <a:endParaRPr lang="en-US" sz="800" dirty="0" smtClean="0">
                        <a:solidFill>
                          <a:schemeClr val="tx1"/>
                        </a:solidFill>
                        <a:latin typeface="Century Gothic" panose="020B0502020202020204" pitchFamily="34" charset="0"/>
                      </a:endParaRPr>
                    </a:p>
                    <a:p>
                      <a:pPr lvl="0" algn="ctr"/>
                      <a:endParaRPr lang="en-US" sz="800" dirty="0" smtClean="0">
                        <a:solidFill>
                          <a:schemeClr val="tx1"/>
                        </a:solidFill>
                        <a:latin typeface="Century Gothic" panose="020B0502020202020204" pitchFamily="34" charset="0"/>
                      </a:endParaRPr>
                    </a:p>
                    <a:p>
                      <a:pPr lvl="0" algn="ctr"/>
                      <a:endParaRPr lang="en-US" sz="800" dirty="0" smtClean="0">
                        <a:solidFill>
                          <a:schemeClr val="tx1"/>
                        </a:solidFill>
                        <a:latin typeface="Century Gothic" panose="020B0502020202020204" pitchFamily="34" charset="0"/>
                      </a:endParaRPr>
                    </a:p>
                  </a:txBody>
                  <a:tcPr marL="91453" marR="91453" marT="45729" marB="45729">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lvl="0" algn="ctr"/>
                      <a:endParaRPr lang="en-GB" sz="1400" b="1" dirty="0">
                        <a:solidFill>
                          <a:schemeClr val="accent6">
                            <a:lumMod val="75000"/>
                          </a:schemeClr>
                        </a:solidFill>
                        <a:latin typeface="Century Gothic" pitchFamily="34"/>
                      </a:endParaRPr>
                    </a:p>
                  </a:txBody>
                  <a:tcPr marT="45730" marB="45730">
                    <a:solidFill>
                      <a:schemeClr val="accent6">
                        <a:lumMod val="40000"/>
                        <a:lumOff val="60000"/>
                      </a:schemeClr>
                    </a:solidFill>
                  </a:tcPr>
                </a:tc>
                <a:extLst>
                  <a:ext uri="{0D108BD9-81ED-4DB2-BD59-A6C34878D82A}">
                    <a16:rowId xmlns:a16="http://schemas.microsoft.com/office/drawing/2014/main" val="10001"/>
                  </a:ext>
                </a:extLst>
              </a:tr>
              <a:tr h="120495">
                <a:tc vMerge="1">
                  <a:txBody>
                    <a:bodyPr/>
                    <a:lstStyle/>
                    <a:p>
                      <a:endParaRPr lang="en-GB"/>
                    </a:p>
                  </a:txBody>
                  <a:tcPr/>
                </a:tc>
                <a:tc vMerge="1">
                  <a:txBody>
                    <a:bodyPr/>
                    <a:lstStyle/>
                    <a:p>
                      <a:endParaRPr lang="en-GB"/>
                    </a:p>
                  </a:txBody>
                  <a:tcPr/>
                </a:tc>
                <a:tc vMerge="1">
                  <a:txBody>
                    <a:bodyPr/>
                    <a:lstStyle/>
                    <a:p>
                      <a:endParaRPr lang="en-GB"/>
                    </a:p>
                  </a:txBody>
                  <a:tcPr/>
                </a:tc>
                <a:tc rowSpan="5">
                  <a:txBody>
                    <a:bodyPr/>
                    <a:lstStyle/>
                    <a:p>
                      <a:pPr marL="0" indent="0">
                        <a:buFont typeface="Wingdings" panose="05000000000000000000" pitchFamily="2" charset="2"/>
                        <a:buNone/>
                      </a:pPr>
                      <a:r>
                        <a:rPr lang="en-US" sz="800" b="1" u="sng" dirty="0" smtClean="0">
                          <a:solidFill>
                            <a:schemeClr val="tx1"/>
                          </a:solidFill>
                          <a:latin typeface="Century Gothic" panose="020B0502020202020204" pitchFamily="34" charset="0"/>
                        </a:rPr>
                        <a:t>What are</a:t>
                      </a:r>
                      <a:r>
                        <a:rPr lang="en-US" sz="800" b="1" u="sng" baseline="0" dirty="0" smtClean="0">
                          <a:solidFill>
                            <a:schemeClr val="tx1"/>
                          </a:solidFill>
                          <a:latin typeface="Century Gothic" panose="020B0502020202020204" pitchFamily="34" charset="0"/>
                        </a:rPr>
                        <a:t> vertebrates and invertebrates?</a:t>
                      </a:r>
                      <a:endParaRPr lang="en-US" sz="800" b="1" u="sng" dirty="0" smtClean="0">
                        <a:solidFill>
                          <a:schemeClr val="tx1"/>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800" b="0" u="none" dirty="0" smtClean="0">
                          <a:solidFill>
                            <a:schemeClr val="tx1"/>
                          </a:solidFill>
                          <a:latin typeface="Century Gothic" panose="020B0502020202020204" pitchFamily="34" charset="0"/>
                        </a:rPr>
                        <a:t>Vertebrates have backbones and</a:t>
                      </a:r>
                      <a:r>
                        <a:rPr lang="en-GB" sz="800" b="0" i="0" u="none" strike="noStrike" kern="1200" dirty="0" smtClean="0">
                          <a:solidFill>
                            <a:schemeClr val="tx1"/>
                          </a:solidFill>
                          <a:effectLst/>
                          <a:latin typeface="Century Gothic" panose="020B0502020202020204" pitchFamily="34" charset="0"/>
                          <a:ea typeface="+mn-ea"/>
                          <a:cs typeface="+mn-cs"/>
                        </a:rPr>
                        <a:t> tend to be much more intelligent than invertebrates.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800" b="0" u="none" dirty="0" smtClean="0">
                          <a:solidFill>
                            <a:schemeClr val="tx1"/>
                          </a:solidFill>
                          <a:latin typeface="Century Gothic" panose="020B0502020202020204" pitchFamily="34" charset="0"/>
                        </a:rPr>
                        <a:t></a:t>
                      </a:r>
                      <a:r>
                        <a:rPr lang="en-US" sz="800" b="0" i="0" u="none" strike="noStrike" kern="1200" dirty="0" smtClean="0">
                          <a:solidFill>
                            <a:schemeClr val="tx1"/>
                          </a:solidFill>
                          <a:effectLst/>
                          <a:latin typeface="Century Gothic" panose="020B0502020202020204" pitchFamily="34" charset="0"/>
                          <a:ea typeface="+mn-ea"/>
                          <a:cs typeface="+mn-cs"/>
                        </a:rPr>
                        <a:t>There are five types of vertebrate;</a:t>
                      </a:r>
                      <a:r>
                        <a:rPr lang="en-US" sz="800" b="0" i="0" u="none" strike="noStrike" kern="1200" baseline="0" dirty="0" smtClean="0">
                          <a:solidFill>
                            <a:schemeClr val="tx1"/>
                          </a:solidFill>
                          <a:effectLst/>
                          <a:latin typeface="Century Gothic" panose="020B0502020202020204" pitchFamily="34" charset="0"/>
                          <a:ea typeface="+mn-ea"/>
                          <a:cs typeface="+mn-cs"/>
                        </a:rPr>
                        <a:t> reptiles, mammals, birds, fish and amphibians so they can be warm-blooded or cold-blooded.</a:t>
                      </a:r>
                      <a:endParaRPr lang="en-US" sz="800" b="0" u="none" dirty="0" smtClean="0">
                        <a:solidFill>
                          <a:schemeClr val="tx1"/>
                        </a:solidFill>
                        <a:latin typeface="Century Gothic" panose="020B0502020202020204" pitchFamily="34" charset="0"/>
                      </a:endParaRPr>
                    </a:p>
                    <a:p>
                      <a:pPr marL="0" indent="0">
                        <a:buFont typeface="Wingdings" panose="05000000000000000000" pitchFamily="2" charset="2"/>
                        <a:buNone/>
                      </a:pPr>
                      <a:r>
                        <a:rPr lang="en-US" sz="800" b="0" u="none" dirty="0" smtClean="0">
                          <a:solidFill>
                            <a:schemeClr val="tx1"/>
                          </a:solidFill>
                          <a:latin typeface="Century Gothic" panose="020B0502020202020204" pitchFamily="34" charset="0"/>
                        </a:rPr>
                        <a:t>Invertebrates</a:t>
                      </a:r>
                      <a:r>
                        <a:rPr lang="en-US" sz="800" b="0" u="none" baseline="0" dirty="0" smtClean="0">
                          <a:solidFill>
                            <a:schemeClr val="tx1"/>
                          </a:solidFill>
                          <a:latin typeface="Century Gothic" panose="020B0502020202020204" pitchFamily="34" charset="0"/>
                        </a:rPr>
                        <a:t> do not have a backbone and are cold blooded.</a:t>
                      </a:r>
                    </a:p>
                    <a:p>
                      <a:pPr marL="0" indent="0">
                        <a:buFont typeface="Wingdings" panose="05000000000000000000" pitchFamily="2" charset="2"/>
                        <a:buNone/>
                      </a:pPr>
                      <a:r>
                        <a:rPr lang="en-US" sz="800" b="0" u="none" dirty="0" smtClean="0">
                          <a:solidFill>
                            <a:schemeClr val="tx1"/>
                          </a:solidFill>
                          <a:latin typeface="Century Gothic" panose="020B0502020202020204" pitchFamily="34" charset="0"/>
                        </a:rPr>
                        <a:t></a:t>
                      </a:r>
                      <a:r>
                        <a:rPr lang="en-US" sz="800" b="0" u="none" baseline="0" dirty="0" smtClean="0">
                          <a:solidFill>
                            <a:schemeClr val="tx1"/>
                          </a:solidFill>
                          <a:latin typeface="Century Gothic" panose="020B0502020202020204" pitchFamily="34" charset="0"/>
                        </a:rPr>
                        <a:t>Invertebrates can be classified into those with soft squishy bodies (Jellyfish and molluscs) and those with hard bodies or exoskeletons (arthropods and annelids)</a:t>
                      </a:r>
                      <a:endParaRPr lang="en-GB" sz="800" b="0" u="none" dirty="0">
                        <a:solidFill>
                          <a:schemeClr val="tx1"/>
                        </a:solidFill>
                        <a:latin typeface="Century Gothic" panose="020B0502020202020204" pitchFamily="34" charset="0"/>
                      </a:endParaRPr>
                    </a:p>
                  </a:txBody>
                  <a:tcPr marL="91453" marR="91453"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3318231537"/>
                  </a:ext>
                </a:extLst>
              </a:tr>
              <a:tr h="4043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dirty="0" smtClean="0">
                          <a:solidFill>
                            <a:srgbClr val="7FC184"/>
                          </a:solidFill>
                          <a:latin typeface="Century Gothic" panose="020B0502020202020204" pitchFamily="34" charset="0"/>
                        </a:rPr>
                        <a:t>micro-organism</a:t>
                      </a:r>
                    </a:p>
                  </a:txBody>
                  <a:tcPr marL="91453" marR="91453" marT="45729" marB="4572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u="none" strike="noStrike" kern="1200" dirty="0" smtClean="0">
                          <a:solidFill>
                            <a:schemeClr val="tx1"/>
                          </a:solidFill>
                          <a:effectLst/>
                          <a:latin typeface="Century Gothic" panose="020B0502020202020204" pitchFamily="34" charset="0"/>
                          <a:ea typeface="+mn-ea"/>
                          <a:cs typeface="+mn-cs"/>
                        </a:rPr>
                        <a:t>Micro-organisms are tiny living things. They are so small they can only be seen with a microscope.</a:t>
                      </a:r>
                      <a:endParaRPr lang="en-GB" sz="800" b="0" dirty="0" smtClean="0">
                        <a:solidFill>
                          <a:schemeClr val="tx1"/>
                        </a:solidFill>
                        <a:latin typeface="Century Gothic" panose="020B0502020202020204" pitchFamily="34" charset="0"/>
                      </a:endParaRPr>
                    </a:p>
                  </a:txBody>
                  <a:tcPr marL="91453" marR="91453" marT="45729" marB="4572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416548658"/>
                  </a:ext>
                </a:extLst>
              </a:tr>
              <a:tr h="329442">
                <a:tc>
                  <a:txBody>
                    <a:bodyPr/>
                    <a:lstStyle/>
                    <a:p>
                      <a:r>
                        <a:rPr lang="en-GB" sz="1300" b="1" dirty="0">
                          <a:solidFill>
                            <a:srgbClr val="7FC184"/>
                          </a:solidFill>
                          <a:latin typeface="Century Gothic" panose="020B0502020202020204" pitchFamily="34" charset="0"/>
                        </a:rPr>
                        <a:t>vertebrates</a:t>
                      </a:r>
                    </a:p>
                  </a:txBody>
                  <a:tcPr marL="91453" marR="91453" marT="45729" marB="4572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GB" sz="800" b="0" dirty="0">
                          <a:solidFill>
                            <a:schemeClr val="tx1"/>
                          </a:solidFill>
                          <a:latin typeface="Century Gothic" panose="020B0502020202020204" pitchFamily="34" charset="0"/>
                        </a:rPr>
                        <a:t>A vertebrate animal is one that has a backbone</a:t>
                      </a:r>
                      <a:r>
                        <a:rPr lang="en-GB" sz="800" b="0" dirty="0" smtClean="0">
                          <a:solidFill>
                            <a:schemeClr val="tx1"/>
                          </a:solidFill>
                          <a:latin typeface="Century Gothic" panose="020B0502020202020204" pitchFamily="34" charset="0"/>
                        </a:rPr>
                        <a:t>. There are five main types of vertebrate.</a:t>
                      </a:r>
                      <a:endParaRPr lang="en-GB" sz="800" b="0" dirty="0">
                        <a:solidFill>
                          <a:schemeClr val="tx1"/>
                        </a:solidFill>
                        <a:latin typeface="Century Gothic" panose="020B0502020202020204" pitchFamily="34" charset="0"/>
                      </a:endParaRPr>
                    </a:p>
                  </a:txBody>
                  <a:tcPr marL="91453" marR="91453" marT="45729" marB="4572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pPr marL="171450" indent="-171450">
                        <a:buFont typeface="Wingdings" panose="05000000000000000000" pitchFamily="2" charset="2"/>
                        <a:buChar char="q"/>
                      </a:pPr>
                      <a:endParaRPr lang="en-GB" sz="1000" b="0" dirty="0">
                        <a:solidFill>
                          <a:schemeClr val="tx1"/>
                        </a:solidFill>
                        <a:latin typeface="Century Gothic" panose="020B0502020202020204" pitchFamily="34" charset="0"/>
                      </a:endParaRPr>
                    </a:p>
                  </a:txBody>
                  <a:tcPr marT="45733" marB="4573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29442">
                <a:tc>
                  <a:txBody>
                    <a:bodyPr/>
                    <a:lstStyle/>
                    <a:p>
                      <a:r>
                        <a:rPr lang="en-GB" sz="1100" b="1" dirty="0">
                          <a:solidFill>
                            <a:srgbClr val="7FC184"/>
                          </a:solidFill>
                          <a:latin typeface="Century Gothic" panose="020B0502020202020204" pitchFamily="34" charset="0"/>
                        </a:rPr>
                        <a:t>invertebrates</a:t>
                      </a:r>
                    </a:p>
                  </a:txBody>
                  <a:tcPr marL="91453" marR="91453" marT="45729" marB="4572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GB" sz="800" b="0" dirty="0">
                          <a:solidFill>
                            <a:schemeClr val="tx1"/>
                          </a:solidFill>
                          <a:latin typeface="Century Gothic" panose="020B0502020202020204" pitchFamily="34" charset="0"/>
                        </a:rPr>
                        <a:t>An invertebrate animal does not have a backbone and 97% of creatures belong to this group.</a:t>
                      </a:r>
                    </a:p>
                  </a:txBody>
                  <a:tcPr marL="91453" marR="91453" marT="45729" marB="4572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66002908"/>
                  </a:ext>
                </a:extLst>
              </a:tr>
              <a:tr h="359390">
                <a:tc>
                  <a:txBody>
                    <a:bodyPr/>
                    <a:lstStyle/>
                    <a:p>
                      <a:r>
                        <a:rPr lang="en-US" sz="1050" b="1" dirty="0" smtClean="0">
                          <a:solidFill>
                            <a:srgbClr val="7FC184"/>
                          </a:solidFill>
                          <a:latin typeface="Century Gothic" panose="020B0502020202020204" pitchFamily="34" charset="0"/>
                        </a:rPr>
                        <a:t>characteristics</a:t>
                      </a:r>
                      <a:endParaRPr lang="en-GB" sz="1050" b="1" dirty="0">
                        <a:solidFill>
                          <a:srgbClr val="7FC184"/>
                        </a:solidFill>
                        <a:latin typeface="Century Gothic" panose="020B0502020202020204" pitchFamily="34" charset="0"/>
                      </a:endParaRPr>
                    </a:p>
                  </a:txBody>
                  <a:tcPr marL="91453" marR="91453" marT="45729" marB="4572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US" sz="900" b="0" dirty="0" smtClean="0">
                          <a:solidFill>
                            <a:schemeClr val="tx1"/>
                          </a:solidFill>
                          <a:latin typeface="Century Gothic" panose="020B0502020202020204" pitchFamily="34" charset="0"/>
                        </a:rPr>
                        <a:t>The qualities or features that belong to them and make them recognisable.</a:t>
                      </a:r>
                      <a:endParaRPr lang="en-GB" sz="900" b="0" dirty="0">
                        <a:solidFill>
                          <a:schemeClr val="tx1"/>
                        </a:solidFill>
                        <a:latin typeface="Century Gothic" panose="020B0502020202020204" pitchFamily="34" charset="0"/>
                      </a:endParaRPr>
                    </a:p>
                  </a:txBody>
                  <a:tcPr marL="91453" marR="91453" marT="45729" marB="4572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pPr marL="171450" indent="-171450">
                        <a:buFont typeface="Wingdings" panose="05000000000000000000" pitchFamily="2" charset="2"/>
                        <a:buChar char="q"/>
                      </a:pPr>
                      <a:endParaRPr lang="en-GB" sz="1000" b="0" dirty="0">
                        <a:solidFill>
                          <a:schemeClr val="tx1"/>
                        </a:solidFill>
                        <a:latin typeface="Century Gothic" panose="020B0502020202020204" pitchFamily="34" charset="0"/>
                      </a:endParaRPr>
                    </a:p>
                  </a:txBody>
                  <a:tcPr marT="45733" marB="4573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492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smtClean="0">
                          <a:solidFill>
                            <a:srgbClr val="7FC184"/>
                          </a:solidFill>
                          <a:latin typeface="Century Gothic" panose="020B0502020202020204" pitchFamily="34" charset="0"/>
                        </a:rPr>
                        <a:t>species</a:t>
                      </a:r>
                    </a:p>
                  </a:txBody>
                  <a:tcPr marL="91453" marR="91453" marT="45729" marB="4572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u="none" strike="noStrike" kern="1200" dirty="0" smtClean="0">
                          <a:solidFill>
                            <a:schemeClr val="tx1"/>
                          </a:solidFill>
                          <a:effectLst/>
                          <a:latin typeface="Century Gothic" panose="020B0502020202020204" pitchFamily="34" charset="0"/>
                          <a:ea typeface="+mn-ea"/>
                          <a:cs typeface="+mn-cs"/>
                        </a:rPr>
                        <a:t>A group of plants, animals or</a:t>
                      </a:r>
                      <a:r>
                        <a:rPr lang="en-GB" sz="800" b="0" i="0" u="none" strike="noStrike" kern="1200" baseline="0" dirty="0" smtClean="0">
                          <a:solidFill>
                            <a:schemeClr val="tx1"/>
                          </a:solidFill>
                          <a:effectLst/>
                          <a:latin typeface="Century Gothic" panose="020B0502020202020204" pitchFamily="34" charset="0"/>
                          <a:ea typeface="+mn-ea"/>
                          <a:cs typeface="+mn-cs"/>
                        </a:rPr>
                        <a:t> </a:t>
                      </a:r>
                      <a:r>
                        <a:rPr lang="en-GB" sz="800" b="0" i="0" u="none" strike="noStrike" kern="1200" dirty="0" smtClean="0">
                          <a:solidFill>
                            <a:schemeClr val="tx1"/>
                          </a:solidFill>
                          <a:effectLst/>
                          <a:latin typeface="Century Gothic" panose="020B0502020202020204" pitchFamily="34" charset="0"/>
                          <a:ea typeface="+mn-ea"/>
                          <a:cs typeface="+mn-cs"/>
                        </a:rPr>
                        <a:t>other organisms that share the same characteristics and can reproduce with each other. </a:t>
                      </a:r>
                      <a:endParaRPr lang="en-GB" sz="800" b="0" dirty="0" smtClean="0">
                        <a:solidFill>
                          <a:schemeClr val="tx1"/>
                        </a:solidFill>
                        <a:latin typeface="Century Gothic" panose="020B0502020202020204" pitchFamily="34" charset="0"/>
                      </a:endParaRPr>
                    </a:p>
                  </a:txBody>
                  <a:tcPr marL="91453" marR="91453" marT="45729" marB="4572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rowSpan="4">
                  <a:txBody>
                    <a:bodyPr/>
                    <a:lstStyle/>
                    <a:p>
                      <a:r>
                        <a:rPr lang="en-US" sz="800" b="1" u="sng" dirty="0" smtClean="0">
                          <a:latin typeface="Century Gothic" panose="020B0502020202020204" pitchFamily="34" charset="0"/>
                        </a:rPr>
                        <a:t>What</a:t>
                      </a:r>
                      <a:r>
                        <a:rPr lang="en-US" sz="800" b="1" u="sng" baseline="0" dirty="0" smtClean="0">
                          <a:latin typeface="Century Gothic" panose="020B0502020202020204" pitchFamily="34" charset="0"/>
                        </a:rPr>
                        <a:t> is classification?</a:t>
                      </a:r>
                    </a:p>
                    <a:p>
                      <a:endParaRPr lang="en-US" sz="800" b="1" u="sng" baseline="0" dirty="0" smtClean="0">
                        <a:latin typeface="Century Gothic" panose="020B0502020202020204" pitchFamily="34" charset="0"/>
                      </a:endParaRPr>
                    </a:p>
                    <a:p>
                      <a:endParaRPr lang="en-US" sz="800" b="1" u="sng" baseline="0" dirty="0" smtClean="0">
                        <a:latin typeface="Century Gothic" panose="020B0502020202020204" pitchFamily="34" charset="0"/>
                      </a:endParaRPr>
                    </a:p>
                    <a:p>
                      <a:endParaRPr lang="en-US" sz="800" b="1" u="sng" baseline="0" dirty="0" smtClean="0">
                        <a:latin typeface="Century Gothic" panose="020B0502020202020204" pitchFamily="34" charset="0"/>
                      </a:endParaRPr>
                    </a:p>
                    <a:p>
                      <a:endParaRPr lang="en-US" sz="800" b="1" u="sng" baseline="0" dirty="0" smtClean="0">
                        <a:latin typeface="Century Gothic" panose="020B0502020202020204" pitchFamily="34" charset="0"/>
                      </a:endParaRPr>
                    </a:p>
                    <a:p>
                      <a:endParaRPr lang="en-US" sz="800" b="1" u="sng" baseline="0" dirty="0" smtClean="0">
                        <a:latin typeface="Century Gothic" panose="020B0502020202020204" pitchFamily="34" charset="0"/>
                      </a:endParaRPr>
                    </a:p>
                    <a:p>
                      <a:pPr marL="0" indent="0">
                        <a:buFont typeface="Wingdings" panose="05000000000000000000" pitchFamily="2" charset="2"/>
                        <a:buNone/>
                      </a:pPr>
                      <a:r>
                        <a:rPr lang="en-US" sz="800" b="0" u="none" dirty="0" smtClean="0">
                          <a:solidFill>
                            <a:schemeClr val="tx1"/>
                          </a:solidFill>
                          <a:latin typeface="Century Gothic" panose="020B0502020202020204" pitchFamily="34" charset="0"/>
                        </a:rPr>
                        <a:t>Grouping living things based on different criteria (where they live, what type of organism they are, what features they have). </a:t>
                      </a:r>
                    </a:p>
                    <a:p>
                      <a:pPr marL="0" indent="0">
                        <a:buFont typeface="Wingdings" panose="05000000000000000000" pitchFamily="2" charset="2"/>
                        <a:buNone/>
                      </a:pPr>
                      <a:r>
                        <a:rPr lang="en-US" sz="800" b="0" u="none" dirty="0" smtClean="0">
                          <a:solidFill>
                            <a:schemeClr val="tx1"/>
                          </a:solidFill>
                          <a:latin typeface="Century Gothic" panose="020B0502020202020204" pitchFamily="34" charset="0"/>
                        </a:rPr>
                        <a:t>A classification key is a tool that is used to group living things to help us identify them using recognisable characteristics.</a:t>
                      </a:r>
                      <a:endParaRPr lang="en-GB" sz="800" b="0" u="none" dirty="0" smtClean="0">
                        <a:solidFill>
                          <a:schemeClr val="tx1"/>
                        </a:solidFill>
                        <a:latin typeface="Century Gothic" panose="020B0502020202020204" pitchFamily="34" charset="0"/>
                      </a:endParaRPr>
                    </a:p>
                  </a:txBody>
                  <a:tcPr marL="91453" marR="91453"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3016255666"/>
                  </a:ext>
                </a:extLst>
              </a:tr>
              <a:tr h="329442">
                <a:tc>
                  <a:txBody>
                    <a:bodyPr/>
                    <a:lstStyle/>
                    <a:p>
                      <a:r>
                        <a:rPr lang="en-GB" sz="1100" b="1" dirty="0" smtClean="0">
                          <a:solidFill>
                            <a:srgbClr val="7FC184"/>
                          </a:solidFill>
                          <a:latin typeface="Century Gothic" panose="020B0502020202020204" pitchFamily="34" charset="0"/>
                        </a:rPr>
                        <a:t>classification</a:t>
                      </a:r>
                      <a:endParaRPr lang="en-GB" sz="1100" b="1" dirty="0">
                        <a:solidFill>
                          <a:srgbClr val="7FC184"/>
                        </a:solidFill>
                        <a:latin typeface="Century Gothic" panose="020B0502020202020204" pitchFamily="34" charset="0"/>
                      </a:endParaRPr>
                    </a:p>
                  </a:txBody>
                  <a:tcPr marL="91453" marR="91453" marT="45729" marB="4572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US" sz="800" b="0" dirty="0" smtClean="0">
                          <a:solidFill>
                            <a:schemeClr val="tx1"/>
                          </a:solidFill>
                          <a:latin typeface="Century Gothic" panose="020B0502020202020204" pitchFamily="34" charset="0"/>
                        </a:rPr>
                        <a:t>Grouping things</a:t>
                      </a:r>
                      <a:r>
                        <a:rPr lang="en-US" sz="800" b="0" baseline="0" dirty="0" smtClean="0">
                          <a:solidFill>
                            <a:schemeClr val="tx1"/>
                          </a:solidFill>
                          <a:latin typeface="Century Gothic" panose="020B0502020202020204" pitchFamily="34" charset="0"/>
                        </a:rPr>
                        <a:t> into categories (sometimes called classes) </a:t>
                      </a:r>
                      <a:r>
                        <a:rPr lang="en-US" sz="800" b="0" dirty="0" smtClean="0">
                          <a:solidFill>
                            <a:schemeClr val="tx1"/>
                          </a:solidFill>
                          <a:latin typeface="Century Gothic" panose="020B0502020202020204" pitchFamily="34" charset="0"/>
                        </a:rPr>
                        <a:t>based on their characteristics.</a:t>
                      </a:r>
                      <a:endParaRPr lang="en-GB" sz="800" b="0" dirty="0">
                        <a:solidFill>
                          <a:schemeClr val="tx1"/>
                        </a:solidFill>
                        <a:latin typeface="Century Gothic" panose="020B0502020202020204" pitchFamily="34" charset="0"/>
                      </a:endParaRPr>
                    </a:p>
                  </a:txBody>
                  <a:tcPr marL="91453" marR="91453" marT="45729" marB="4572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pPr marL="171450" indent="-171450">
                        <a:buFont typeface="Wingdings" panose="05000000000000000000" pitchFamily="2" charset="2"/>
                        <a:buChar char="q"/>
                      </a:pPr>
                      <a:endParaRPr lang="en-GB" sz="1000" b="0" dirty="0">
                        <a:solidFill>
                          <a:schemeClr val="tx1"/>
                        </a:solidFill>
                        <a:latin typeface="Century Gothic" panose="020B0502020202020204" pitchFamily="34" charset="0"/>
                      </a:endParaRPr>
                    </a:p>
                  </a:txBody>
                  <a:tcPr marT="45733" marB="4573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449233">
                <a:tc>
                  <a:txBody>
                    <a:bodyPr/>
                    <a:lstStyle/>
                    <a:p>
                      <a:r>
                        <a:rPr lang="en-US" sz="1200" b="1" dirty="0" smtClean="0">
                          <a:solidFill>
                            <a:srgbClr val="7FC184"/>
                          </a:solidFill>
                          <a:latin typeface="Century Gothic" panose="020B0502020202020204" pitchFamily="34" charset="0"/>
                        </a:rPr>
                        <a:t>Linnaean</a:t>
                      </a:r>
                      <a:r>
                        <a:rPr lang="en-US" sz="1200" b="1" baseline="0" dirty="0" smtClean="0">
                          <a:solidFill>
                            <a:srgbClr val="7FC184"/>
                          </a:solidFill>
                          <a:latin typeface="Century Gothic" panose="020B0502020202020204" pitchFamily="34" charset="0"/>
                        </a:rPr>
                        <a:t> system</a:t>
                      </a:r>
                      <a:endParaRPr lang="en-GB" sz="1200" b="1" dirty="0">
                        <a:solidFill>
                          <a:srgbClr val="7FC184"/>
                        </a:solidFill>
                        <a:latin typeface="Century Gothic" panose="020B0502020202020204" pitchFamily="34" charset="0"/>
                      </a:endParaRPr>
                    </a:p>
                  </a:txBody>
                  <a:tcPr marL="91453" marR="91453" marT="45729" marB="4572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US" sz="800" b="0" dirty="0" smtClean="0">
                          <a:solidFill>
                            <a:schemeClr val="tx1"/>
                          </a:solidFill>
                          <a:latin typeface="Century Gothic" panose="020B0502020202020204" pitchFamily="34" charset="0"/>
                        </a:rPr>
                        <a:t>A system created by scientist Carl Linnaeus that groups living things into different categories according</a:t>
                      </a:r>
                      <a:r>
                        <a:rPr lang="en-US" sz="800" b="0" baseline="0" dirty="0" smtClean="0">
                          <a:solidFill>
                            <a:schemeClr val="tx1"/>
                          </a:solidFill>
                          <a:latin typeface="Century Gothic" panose="020B0502020202020204" pitchFamily="34" charset="0"/>
                        </a:rPr>
                        <a:t> to their characteristics.</a:t>
                      </a:r>
                      <a:endParaRPr lang="en-GB" sz="800" b="0" dirty="0">
                        <a:solidFill>
                          <a:schemeClr val="tx1"/>
                        </a:solidFill>
                        <a:latin typeface="Century Gothic" panose="020B0502020202020204" pitchFamily="34" charset="0"/>
                      </a:endParaRPr>
                    </a:p>
                  </a:txBody>
                  <a:tcPr marL="91453" marR="91453" marT="45729" marB="4572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pPr marL="0" indent="0">
                        <a:buFont typeface="Wingdings" panose="05000000000000000000" pitchFamily="2" charset="2"/>
                        <a:buNone/>
                      </a:pPr>
                      <a:endParaRPr lang="en-GB" sz="1000" b="0" dirty="0">
                        <a:solidFill>
                          <a:schemeClr val="tx1"/>
                        </a:solidFill>
                        <a:latin typeface="Century Gothic" panose="020B0502020202020204" pitchFamily="34" charset="0"/>
                      </a:endParaRPr>
                    </a:p>
                  </a:txBody>
                  <a:tcPr marL="91453" marR="91453"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2436338427"/>
                  </a:ext>
                </a:extLst>
              </a:tr>
              <a:tr h="329442">
                <a:tc>
                  <a:txBody>
                    <a:bodyPr/>
                    <a:lstStyle/>
                    <a:p>
                      <a:r>
                        <a:rPr lang="en-US" sz="1600" b="1" dirty="0" smtClean="0">
                          <a:solidFill>
                            <a:srgbClr val="7FC184"/>
                          </a:solidFill>
                        </a:rPr>
                        <a:t>habitats</a:t>
                      </a:r>
                      <a:endParaRPr lang="en-GB" sz="1600" b="1" dirty="0">
                        <a:solidFill>
                          <a:srgbClr val="7FC184"/>
                        </a:solidFill>
                      </a:endParaRPr>
                    </a:p>
                  </a:txBody>
                  <a:tcPr marL="91453" marR="91453" marT="45729" marB="4572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800" dirty="0" smtClean="0">
                          <a:latin typeface="Century Gothic" panose="020B0502020202020204" pitchFamily="34" charset="0"/>
                        </a:rPr>
                        <a:t>The natural environment in which an micro-organism, animal or plant normally lives or grows </a:t>
                      </a:r>
                      <a:endParaRPr lang="en-GB" sz="800" dirty="0">
                        <a:latin typeface="Century Gothic" panose="020B0502020202020204" pitchFamily="34" charset="0"/>
                      </a:endParaRPr>
                    </a:p>
                  </a:txBody>
                  <a:tcPr marL="91453" marR="91453" marT="45729" marB="4572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pPr marL="171450" indent="-171450">
                        <a:buFont typeface="Wingdings" panose="05000000000000000000" pitchFamily="2" charset="2"/>
                        <a:buChar char="q"/>
                      </a:pPr>
                      <a:endParaRPr lang="en-GB" sz="1000" b="0" dirty="0">
                        <a:solidFill>
                          <a:schemeClr val="tx1"/>
                        </a:solidFill>
                        <a:latin typeface="Century Gothic" panose="020B0502020202020204" pitchFamily="34" charset="0"/>
                      </a:endParaRPr>
                    </a:p>
                  </a:txBody>
                  <a:tcPr marL="91453" marR="91453"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10008"/>
                  </a:ext>
                </a:extLst>
              </a:tr>
              <a:tr h="329442">
                <a:tc>
                  <a:txBody>
                    <a:bodyPr/>
                    <a:lstStyle/>
                    <a:p>
                      <a:r>
                        <a:rPr lang="en-US" sz="1100" b="1" dirty="0" smtClean="0">
                          <a:solidFill>
                            <a:srgbClr val="7FC184"/>
                          </a:solidFill>
                          <a:latin typeface="Century Gothic" panose="020B0502020202020204" pitchFamily="34" charset="0"/>
                        </a:rPr>
                        <a:t>microhabitats</a:t>
                      </a:r>
                      <a:endParaRPr lang="en-GB" sz="1100" b="1" dirty="0">
                        <a:solidFill>
                          <a:srgbClr val="7FC184"/>
                        </a:solidFill>
                        <a:latin typeface="Century Gothic" panose="020B0502020202020204" pitchFamily="34" charset="0"/>
                      </a:endParaRPr>
                    </a:p>
                  </a:txBody>
                  <a:tcPr marL="91453" marR="91453" marT="45729" marB="4572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US" sz="800" b="0" dirty="0" smtClean="0">
                          <a:solidFill>
                            <a:schemeClr val="tx1"/>
                          </a:solidFill>
                          <a:latin typeface="Century Gothic" panose="020B0502020202020204" pitchFamily="34" charset="0"/>
                        </a:rPr>
                        <a:t>Small-scale</a:t>
                      </a:r>
                      <a:r>
                        <a:rPr lang="en-US" sz="800" b="0" baseline="0" dirty="0" smtClean="0">
                          <a:solidFill>
                            <a:schemeClr val="tx1"/>
                          </a:solidFill>
                          <a:latin typeface="Century Gothic" panose="020B0502020202020204" pitchFamily="34" charset="0"/>
                        </a:rPr>
                        <a:t> environments within habitats where micro-organisms, animals or plants can survive.</a:t>
                      </a:r>
                      <a:endParaRPr lang="en-GB" sz="800" b="0" dirty="0">
                        <a:solidFill>
                          <a:schemeClr val="tx1"/>
                        </a:solidFill>
                        <a:latin typeface="Century Gothic" panose="020B0502020202020204" pitchFamily="34" charset="0"/>
                      </a:endParaRPr>
                    </a:p>
                  </a:txBody>
                  <a:tcPr marL="91453" marR="91453" marT="45729" marB="4572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u="none" dirty="0" smtClean="0">
                          <a:solidFill>
                            <a:schemeClr val="bg1"/>
                          </a:solidFill>
                          <a:latin typeface="Century Gothic" pitchFamily="34"/>
                        </a:rPr>
                        <a:t>Investigate</a:t>
                      </a:r>
                      <a:endParaRPr lang="en-GB" sz="1400" b="1" u="none" dirty="0">
                        <a:solidFill>
                          <a:schemeClr val="bg1"/>
                        </a:solidFill>
                        <a:latin typeface="Century Gothic" pitchFamily="34"/>
                      </a:endParaRPr>
                    </a:p>
                  </a:txBody>
                  <a:tcPr marL="91453" marR="91453" marT="45729" marB="45729">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FC184"/>
                    </a:solidFill>
                  </a:tcPr>
                </a:tc>
                <a:tc rowSpan="5">
                  <a:txBody>
                    <a:bodyPr/>
                    <a:lstStyle/>
                    <a:p>
                      <a:pPr marL="0" indent="0">
                        <a:buFont typeface="Wingdings" panose="05000000000000000000" pitchFamily="2" charset="2"/>
                        <a:buNone/>
                      </a:pPr>
                      <a:r>
                        <a:rPr lang="en-US" sz="800" b="1" u="sng" dirty="0" smtClean="0">
                          <a:solidFill>
                            <a:schemeClr val="tx1"/>
                          </a:solidFill>
                          <a:latin typeface="Century Gothic" panose="020B0502020202020204" pitchFamily="34" charset="0"/>
                        </a:rPr>
                        <a:t>What</a:t>
                      </a:r>
                      <a:r>
                        <a:rPr lang="en-US" sz="800" b="1" u="sng" baseline="0" dirty="0" smtClean="0">
                          <a:solidFill>
                            <a:schemeClr val="tx1"/>
                          </a:solidFill>
                          <a:latin typeface="Century Gothic" panose="020B0502020202020204" pitchFamily="34" charset="0"/>
                        </a:rPr>
                        <a:t> is the Linnaean System?</a:t>
                      </a:r>
                    </a:p>
                    <a:p>
                      <a:pPr marL="0" indent="0">
                        <a:buFont typeface="Wingdings" panose="05000000000000000000" pitchFamily="2" charset="2"/>
                        <a:buNone/>
                      </a:pPr>
                      <a:endParaRPr lang="en-US" sz="800" b="1" u="sng" dirty="0" smtClean="0">
                        <a:solidFill>
                          <a:schemeClr val="tx1"/>
                        </a:solidFill>
                        <a:latin typeface="Century Gothic" panose="020B0502020202020204" pitchFamily="34" charset="0"/>
                      </a:endParaRPr>
                    </a:p>
                    <a:p>
                      <a:pPr marL="0" indent="0">
                        <a:buFont typeface="Wingdings" panose="05000000000000000000" pitchFamily="2" charset="2"/>
                        <a:buNone/>
                      </a:pPr>
                      <a:endParaRPr lang="en-US" sz="800" b="1" u="sng" dirty="0" smtClean="0">
                        <a:solidFill>
                          <a:schemeClr val="tx1"/>
                        </a:solidFill>
                        <a:latin typeface="Century Gothic" panose="020B0502020202020204" pitchFamily="34" charset="0"/>
                      </a:endParaRPr>
                    </a:p>
                    <a:p>
                      <a:pPr marL="0" indent="0">
                        <a:buFont typeface="Wingdings" panose="05000000000000000000" pitchFamily="2" charset="2"/>
                        <a:buNone/>
                      </a:pPr>
                      <a:endParaRPr lang="en-US" sz="800" b="1" u="sng" dirty="0" smtClean="0">
                        <a:solidFill>
                          <a:schemeClr val="tx1"/>
                        </a:solidFill>
                        <a:latin typeface="Century Gothic" panose="020B0502020202020204" pitchFamily="34" charset="0"/>
                      </a:endParaRPr>
                    </a:p>
                    <a:p>
                      <a:pPr marL="0" indent="0">
                        <a:buFont typeface="Wingdings" panose="05000000000000000000" pitchFamily="2" charset="2"/>
                        <a:buNone/>
                      </a:pPr>
                      <a:endParaRPr lang="en-US" sz="800" b="1" u="sng" dirty="0" smtClean="0">
                        <a:solidFill>
                          <a:schemeClr val="tx1"/>
                        </a:solidFill>
                        <a:latin typeface="Century Gothic" panose="020B0502020202020204" pitchFamily="34" charset="0"/>
                      </a:endParaRPr>
                    </a:p>
                    <a:p>
                      <a:pPr marL="0" indent="0">
                        <a:buFont typeface="Wingdings" panose="05000000000000000000" pitchFamily="2" charset="2"/>
                        <a:buNone/>
                      </a:pPr>
                      <a:endParaRPr lang="en-US" sz="800" b="1" u="sng" dirty="0" smtClean="0">
                        <a:solidFill>
                          <a:schemeClr val="tx1"/>
                        </a:solidFill>
                        <a:latin typeface="Century Gothic" panose="020B0502020202020204" pitchFamily="34" charset="0"/>
                      </a:endParaRPr>
                    </a:p>
                    <a:p>
                      <a:pPr marL="0" indent="0">
                        <a:buFont typeface="Wingdings" panose="05000000000000000000" pitchFamily="2" charset="2"/>
                        <a:buNone/>
                      </a:pPr>
                      <a:endParaRPr lang="en-US" sz="800" b="1" u="sng" dirty="0" smtClean="0">
                        <a:solidFill>
                          <a:schemeClr val="tx1"/>
                        </a:solidFill>
                        <a:latin typeface="Century Gothic" panose="020B0502020202020204" pitchFamily="34" charset="0"/>
                      </a:endParaRPr>
                    </a:p>
                    <a:p>
                      <a:pPr marL="0" indent="0">
                        <a:buFont typeface="Wingdings" panose="05000000000000000000" pitchFamily="2" charset="2"/>
                        <a:buNone/>
                      </a:pPr>
                      <a:endParaRPr lang="en-US" sz="800" b="1" u="sng" dirty="0" smtClean="0">
                        <a:solidFill>
                          <a:schemeClr val="tx1"/>
                        </a:solidFill>
                        <a:latin typeface="Century Gothic" panose="020B0502020202020204" pitchFamily="34" charset="0"/>
                      </a:endParaRPr>
                    </a:p>
                    <a:p>
                      <a:pPr marL="0" indent="0">
                        <a:buFont typeface="Wingdings" panose="05000000000000000000" pitchFamily="2" charset="2"/>
                        <a:buNone/>
                      </a:pPr>
                      <a:endParaRPr lang="en-US" sz="800" b="1" u="sng" dirty="0" smtClean="0">
                        <a:solidFill>
                          <a:schemeClr val="tx1"/>
                        </a:solidFill>
                        <a:latin typeface="Century Gothic" panose="020B0502020202020204" pitchFamily="34" charset="0"/>
                      </a:endParaRPr>
                    </a:p>
                    <a:p>
                      <a:pPr marL="0" indent="0">
                        <a:buFont typeface="Wingdings" panose="05000000000000000000" pitchFamily="2" charset="2"/>
                        <a:buNone/>
                      </a:pPr>
                      <a:r>
                        <a:rPr lang="en-US" sz="800" b="0" u="none" dirty="0" smtClean="0">
                          <a:solidFill>
                            <a:schemeClr val="tx1"/>
                          </a:solidFill>
                          <a:latin typeface="Century Gothic" panose="020B0502020202020204" pitchFamily="34" charset="0"/>
                        </a:rPr>
                        <a:t></a:t>
                      </a:r>
                      <a:r>
                        <a:rPr lang="en-US" sz="800" b="0" i="0" u="none" strike="noStrike" kern="1200" dirty="0" smtClean="0">
                          <a:solidFill>
                            <a:srgbClr val="000000"/>
                          </a:solidFill>
                          <a:effectLst/>
                          <a:latin typeface="Century Gothic" panose="020B0502020202020204" pitchFamily="34" charset="0"/>
                          <a:ea typeface="+mn-ea"/>
                          <a:cs typeface="+mn-cs"/>
                        </a:rPr>
                        <a:t>The Linnaean system, named after Carl Linnaeus, has different levels where the number of living things in each group gets smaller and smaller, until there will just be one type of animal in the species group.</a:t>
                      </a:r>
                    </a:p>
                  </a:txBody>
                  <a:tcPr marL="91453" marR="91453"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3616265819"/>
                  </a:ext>
                </a:extLst>
              </a:tr>
              <a:tr h="329442">
                <a:tc>
                  <a:txBody>
                    <a:bodyPr/>
                    <a:lstStyle/>
                    <a:p>
                      <a:r>
                        <a:rPr lang="en-US" sz="1400" b="1" dirty="0" smtClean="0">
                          <a:solidFill>
                            <a:srgbClr val="7FC184"/>
                          </a:solidFill>
                          <a:latin typeface="Century Gothic" panose="020B0502020202020204" pitchFamily="34" charset="0"/>
                        </a:rPr>
                        <a:t>viruses</a:t>
                      </a:r>
                      <a:endParaRPr lang="en-GB" sz="1400" b="1" dirty="0">
                        <a:solidFill>
                          <a:srgbClr val="7FC184"/>
                        </a:solidFill>
                        <a:latin typeface="Century Gothic" panose="020B0502020202020204" pitchFamily="34" charset="0"/>
                      </a:endParaRPr>
                    </a:p>
                  </a:txBody>
                  <a:tcPr marL="91453" marR="91453" marT="45729" marB="4572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US" sz="800" b="0" dirty="0" smtClean="0">
                          <a:solidFill>
                            <a:schemeClr val="tx1"/>
                          </a:solidFill>
                          <a:latin typeface="Century Gothic" panose="020B0502020202020204" pitchFamily="34" charset="0"/>
                        </a:rPr>
                        <a:t>The smallest of all organisms and only alive when inside a living</a:t>
                      </a:r>
                      <a:r>
                        <a:rPr lang="en-US" sz="800" b="0" baseline="0" dirty="0" smtClean="0">
                          <a:solidFill>
                            <a:schemeClr val="tx1"/>
                          </a:solidFill>
                          <a:latin typeface="Century Gothic" panose="020B0502020202020204" pitchFamily="34" charset="0"/>
                        </a:rPr>
                        <a:t> thing. They can be harmful and cause illnesses.</a:t>
                      </a:r>
                      <a:endParaRPr lang="en-GB" sz="800" b="0" dirty="0">
                        <a:solidFill>
                          <a:schemeClr val="tx1"/>
                        </a:solidFill>
                        <a:latin typeface="Century Gothic" panose="020B0502020202020204" pitchFamily="34" charset="0"/>
                      </a:endParaRPr>
                    </a:p>
                  </a:txBody>
                  <a:tcPr marL="91453" marR="91453" marT="45729" marB="4572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7">
                  <a:txBody>
                    <a:bodyPr/>
                    <a:lstStyle/>
                    <a:p>
                      <a:r>
                        <a:rPr lang="en-US" sz="800" dirty="0" smtClean="0">
                          <a:latin typeface="Century Gothic" panose="020B0502020202020204" pitchFamily="34" charset="0"/>
                        </a:rPr>
                        <a:t>•Sort vertebrate and invertebrate animals into groups</a:t>
                      </a:r>
                      <a:r>
                        <a:rPr lang="en-US" sz="800" baseline="0" dirty="0" smtClean="0">
                          <a:latin typeface="Century Gothic" panose="020B0502020202020204" pitchFamily="34" charset="0"/>
                        </a:rPr>
                        <a:t> and u</a:t>
                      </a:r>
                      <a:r>
                        <a:rPr lang="en-US" sz="800" dirty="0" smtClean="0">
                          <a:latin typeface="Century Gothic" panose="020B0502020202020204" pitchFamily="34" charset="0"/>
                        </a:rPr>
                        <a:t>se a classification key to identify which group of vertebrates animals belong to and then create your own. </a:t>
                      </a:r>
                    </a:p>
                    <a:p>
                      <a:r>
                        <a:rPr lang="en-US" sz="800" dirty="0" smtClean="0">
                          <a:latin typeface="Century Gothic" panose="020B0502020202020204" pitchFamily="34" charset="0"/>
                        </a:rPr>
                        <a:t>•Explore the different ways in which invertebrates can be classified.</a:t>
                      </a:r>
                    </a:p>
                    <a:p>
                      <a:r>
                        <a:rPr lang="en-US" sz="800" dirty="0" smtClean="0">
                          <a:latin typeface="Century Gothic" panose="020B0502020202020204" pitchFamily="34" charset="0"/>
                        </a:rPr>
                        <a:t>•Describe some organisms that may be difficult to classify and explain why. </a:t>
                      </a:r>
                    </a:p>
                    <a:p>
                      <a:r>
                        <a:rPr lang="en-US" sz="800" dirty="0" smtClean="0">
                          <a:latin typeface="Century Gothic" panose="020B0502020202020204" pitchFamily="34" charset="0"/>
                        </a:rPr>
                        <a:t>•Investigate where microorganisms might be helpful (e.g. yeast in baking) or harmful; (e.g. infectious diseases). </a:t>
                      </a:r>
                    </a:p>
                    <a:p>
                      <a:r>
                        <a:rPr lang="en-US" sz="800" dirty="0" smtClean="0">
                          <a:latin typeface="Century Gothic" panose="020B0502020202020204" pitchFamily="34" charset="0"/>
                        </a:rPr>
                        <a:t>•Research unfamiliar organisms from a broad range of other habitats and decide where they belong in the classification system. </a:t>
                      </a:r>
                      <a:endParaRPr lang="en-GB" sz="800" dirty="0">
                        <a:latin typeface="Century Gothic" panose="020B0502020202020204" pitchFamily="34" charset="0"/>
                      </a:endParaRPr>
                    </a:p>
                  </a:txBody>
                  <a:tcPr marL="91453" marR="91453" marT="45729" marB="45729">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marL="0" indent="0">
                        <a:buFont typeface="Wingdings" panose="05000000000000000000" pitchFamily="2" charset="2"/>
                        <a:buNone/>
                      </a:pPr>
                      <a:endParaRPr lang="en-US" sz="800" b="0" i="0" u="none" strike="noStrike" kern="1200" dirty="0" smtClean="0">
                        <a:solidFill>
                          <a:srgbClr val="000000"/>
                        </a:solidFill>
                        <a:effectLst/>
                        <a:latin typeface="Century Gothic" panose="020B0502020202020204" pitchFamily="34" charset="0"/>
                        <a:ea typeface="+mn-ea"/>
                        <a:cs typeface="+mn-cs"/>
                      </a:endParaRPr>
                    </a:p>
                  </a:txBody>
                  <a:tcPr marL="91453" marR="91453"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1719217983"/>
                  </a:ext>
                </a:extLst>
              </a:tr>
              <a:tr h="329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smtClean="0">
                          <a:solidFill>
                            <a:srgbClr val="7FC184"/>
                          </a:solidFill>
                          <a:latin typeface="Century Gothic" panose="020B0502020202020204" pitchFamily="34" charset="0"/>
                        </a:rPr>
                        <a:t>bacteria</a:t>
                      </a:r>
                    </a:p>
                  </a:txBody>
                  <a:tcPr marL="91453" marR="91453" marT="45729" marB="4572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u="none" strike="noStrike" kern="1200" dirty="0" smtClean="0">
                          <a:solidFill>
                            <a:schemeClr val="tx1"/>
                          </a:solidFill>
                          <a:effectLst/>
                          <a:latin typeface="Century Gothic" panose="020B0502020202020204" pitchFamily="34" charset="0"/>
                          <a:ea typeface="+mn-ea"/>
                          <a:cs typeface="+mn-cs"/>
                        </a:rPr>
                        <a:t>Bacteria are tiny little organisms that live</a:t>
                      </a:r>
                      <a:r>
                        <a:rPr lang="en-GB" sz="800" b="0" i="0" u="none" strike="noStrike" kern="1200" baseline="0" dirty="0" smtClean="0">
                          <a:solidFill>
                            <a:schemeClr val="tx1"/>
                          </a:solidFill>
                          <a:effectLst/>
                          <a:latin typeface="Century Gothic" panose="020B0502020202020204" pitchFamily="34" charset="0"/>
                          <a:ea typeface="+mn-ea"/>
                          <a:cs typeface="+mn-cs"/>
                        </a:rPr>
                        <a:t> </a:t>
                      </a:r>
                      <a:r>
                        <a:rPr lang="en-GB" sz="800" b="0" i="0" u="none" strike="noStrike" kern="1200" dirty="0" smtClean="0">
                          <a:solidFill>
                            <a:schemeClr val="tx1"/>
                          </a:solidFill>
                          <a:effectLst/>
                          <a:latin typeface="Century Gothic" panose="020B0502020202020204" pitchFamily="34" charset="0"/>
                          <a:ea typeface="+mn-ea"/>
                          <a:cs typeface="+mn-cs"/>
                        </a:rPr>
                        <a:t>everywhere around us. Some are useful but others cause illnesses. </a:t>
                      </a:r>
                      <a:endParaRPr lang="en-GB" sz="800" b="0" dirty="0" smtClean="0">
                        <a:solidFill>
                          <a:schemeClr val="tx1"/>
                        </a:solidFill>
                        <a:latin typeface="Century Gothic" panose="020B0502020202020204" pitchFamily="34" charset="0"/>
                      </a:endParaRPr>
                    </a:p>
                  </a:txBody>
                  <a:tcPr marL="91453" marR="91453" marT="45729" marB="4572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marL="0" lvl="0" indent="0" algn="l">
                        <a:buFont typeface="Arial" panose="020B0604020202020204" pitchFamily="34" charset="0"/>
                        <a:buNone/>
                      </a:pPr>
                      <a:endParaRPr lang="en-GB" sz="1200" b="1" dirty="0">
                        <a:solidFill>
                          <a:schemeClr val="bg1"/>
                        </a:solidFill>
                        <a:latin typeface="Century Gothic" pitchFamily="34"/>
                      </a:endParaRPr>
                    </a:p>
                  </a:txBody>
                  <a:tcPr marL="91453" marR="91453" marT="45729" marB="45729">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10010"/>
                  </a:ext>
                </a:extLst>
              </a:tr>
              <a:tr h="329442">
                <a:tc>
                  <a:txBody>
                    <a:bodyPr/>
                    <a:lstStyle/>
                    <a:p>
                      <a:r>
                        <a:rPr lang="en-US" sz="1400" b="1" dirty="0" smtClean="0">
                          <a:solidFill>
                            <a:srgbClr val="7FC184"/>
                          </a:solidFill>
                          <a:latin typeface="Century Gothic" panose="020B0502020202020204" pitchFamily="34" charset="0"/>
                        </a:rPr>
                        <a:t>protozoa</a:t>
                      </a:r>
                      <a:endParaRPr lang="en-GB" sz="1400" b="1" dirty="0">
                        <a:solidFill>
                          <a:srgbClr val="7FC184"/>
                        </a:solidFill>
                        <a:latin typeface="Century Gothic" panose="020B0502020202020204" pitchFamily="34" charset="0"/>
                      </a:endParaRPr>
                    </a:p>
                  </a:txBody>
                  <a:tcPr marL="91453" marR="91453" marT="45729" marB="4572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800" b="0" dirty="0" smtClean="0">
                          <a:solidFill>
                            <a:schemeClr val="tx1"/>
                          </a:solidFill>
                          <a:latin typeface="Century Gothic" panose="020B0502020202020204" pitchFamily="34" charset="0"/>
                        </a:rPr>
                        <a:t>Single</a:t>
                      </a:r>
                      <a:r>
                        <a:rPr lang="en-US" sz="800" b="0" baseline="0" dirty="0" smtClean="0">
                          <a:solidFill>
                            <a:schemeClr val="tx1"/>
                          </a:solidFill>
                          <a:latin typeface="Century Gothic" panose="020B0502020202020204" pitchFamily="34" charset="0"/>
                        </a:rPr>
                        <a:t> cell organisms that eat smaller organisms such as bacteria. Some can cause diseases such as malaria.</a:t>
                      </a:r>
                      <a:endParaRPr lang="en-GB" sz="800" b="0" dirty="0">
                        <a:solidFill>
                          <a:schemeClr val="tx1"/>
                        </a:solidFill>
                        <a:latin typeface="Century Gothic" panose="020B0502020202020204" pitchFamily="34" charset="0"/>
                      </a:endParaRPr>
                    </a:p>
                  </a:txBody>
                  <a:tcPr marL="91453" marR="91453" marT="45729" marB="4572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111602149"/>
                  </a:ext>
                </a:extLst>
              </a:tr>
              <a:tr h="457218">
                <a:tc>
                  <a:txBody>
                    <a:bodyPr/>
                    <a:lstStyle/>
                    <a:p>
                      <a:r>
                        <a:rPr lang="en-US" sz="1400" b="1" dirty="0" smtClean="0">
                          <a:solidFill>
                            <a:srgbClr val="7FC184"/>
                          </a:solidFill>
                          <a:latin typeface="Century Gothic" panose="020B0502020202020204" pitchFamily="34" charset="0"/>
                        </a:rPr>
                        <a:t>algae</a:t>
                      </a:r>
                      <a:endParaRPr lang="en-GB" sz="1400" b="1" dirty="0">
                        <a:solidFill>
                          <a:srgbClr val="7FC184"/>
                        </a:solidFill>
                        <a:latin typeface="Century Gothic" panose="020B0502020202020204" pitchFamily="34" charset="0"/>
                      </a:endParaRPr>
                    </a:p>
                  </a:txBody>
                  <a:tcPr marL="91453" marR="91453" marT="45729" marB="4572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800" b="0" i="0" u="none" strike="noStrike" kern="1200" dirty="0" smtClean="0">
                          <a:solidFill>
                            <a:schemeClr val="tx1"/>
                          </a:solidFill>
                          <a:effectLst/>
                          <a:latin typeface="Century Gothic" panose="020B0502020202020204" pitchFamily="34" charset="0"/>
                          <a:ea typeface="+mn-ea"/>
                          <a:cs typeface="+mn-cs"/>
                        </a:rPr>
                        <a:t>A single or multi-cellular organism that has no roots, stems or leaves;</a:t>
                      </a:r>
                      <a:r>
                        <a:rPr lang="en-GB" sz="800" b="0" i="0" u="none" strike="noStrike" kern="1200" baseline="0" dirty="0" smtClean="0">
                          <a:solidFill>
                            <a:schemeClr val="tx1"/>
                          </a:solidFill>
                          <a:effectLst/>
                          <a:latin typeface="Century Gothic" panose="020B0502020202020204" pitchFamily="34" charset="0"/>
                          <a:ea typeface="+mn-ea"/>
                          <a:cs typeface="+mn-cs"/>
                        </a:rPr>
                        <a:t> can make its own food and</a:t>
                      </a:r>
                      <a:r>
                        <a:rPr lang="en-GB" sz="800" b="0" i="0" u="none" strike="noStrike" kern="1200" dirty="0" smtClean="0">
                          <a:solidFill>
                            <a:schemeClr val="tx1"/>
                          </a:solidFill>
                          <a:effectLst/>
                          <a:latin typeface="Century Gothic" panose="020B0502020202020204" pitchFamily="34" charset="0"/>
                          <a:ea typeface="+mn-ea"/>
                          <a:cs typeface="+mn-cs"/>
                        </a:rPr>
                        <a:t> is often found in water or damp places.</a:t>
                      </a:r>
                      <a:endParaRPr lang="en-GB" sz="800" b="0" dirty="0">
                        <a:solidFill>
                          <a:schemeClr val="tx1"/>
                        </a:solidFill>
                        <a:latin typeface="Century Gothic" panose="020B0502020202020204" pitchFamily="34" charset="0"/>
                      </a:endParaRPr>
                    </a:p>
                  </a:txBody>
                  <a:tcPr marL="91453" marR="91453" marT="45729" marB="4572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b="0" u="none" dirty="0">
                        <a:solidFill>
                          <a:schemeClr val="tx1"/>
                        </a:solidFill>
                        <a:latin typeface="Century Gothic" pitchFamily="34"/>
                      </a:endParaRPr>
                    </a:p>
                  </a:txBody>
                  <a:tcPr marL="91453" marR="91453" marT="45729" marB="45729">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marL="171450" indent="-171450">
                        <a:buFont typeface="Wingdings" panose="05000000000000000000" pitchFamily="2" charset="2"/>
                        <a:buChar char="q"/>
                      </a:pPr>
                      <a:endParaRPr lang="en-GB" sz="1000" b="0" dirty="0">
                        <a:solidFill>
                          <a:schemeClr val="tx1"/>
                        </a:solidFill>
                        <a:latin typeface="Century Gothic" panose="020B0502020202020204" pitchFamily="34" charset="0"/>
                      </a:endParaRPr>
                    </a:p>
                  </a:txBody>
                  <a:tcPr marL="91453" marR="91453"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10011"/>
                  </a:ext>
                </a:extLst>
              </a:tr>
              <a:tr h="449233">
                <a:tc>
                  <a:txBody>
                    <a:bodyPr/>
                    <a:lstStyle/>
                    <a:p>
                      <a:r>
                        <a:rPr lang="en-US" sz="1400" b="1" dirty="0" smtClean="0">
                          <a:solidFill>
                            <a:srgbClr val="7FC184"/>
                          </a:solidFill>
                          <a:latin typeface="Century Gothic" panose="020B0502020202020204" pitchFamily="34" charset="0"/>
                        </a:rPr>
                        <a:t>fungi</a:t>
                      </a:r>
                      <a:endParaRPr lang="en-GB" sz="1400" b="1" dirty="0">
                        <a:solidFill>
                          <a:srgbClr val="7FC184"/>
                        </a:solidFill>
                        <a:latin typeface="Century Gothic" panose="020B0502020202020204" pitchFamily="34" charset="0"/>
                      </a:endParaRPr>
                    </a:p>
                  </a:txBody>
                  <a:tcPr marL="91453" marR="91453" marT="45729" marB="4572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800" b="0" dirty="0" smtClean="0">
                          <a:solidFill>
                            <a:schemeClr val="tx1"/>
                          </a:solidFill>
                          <a:latin typeface="Century Gothic" panose="020B0502020202020204" pitchFamily="34" charset="0"/>
                        </a:rPr>
                        <a:t>Simple organisms that aren’t plants, animals or</a:t>
                      </a:r>
                      <a:r>
                        <a:rPr lang="en-US" sz="800" b="0" baseline="0" dirty="0" smtClean="0">
                          <a:solidFill>
                            <a:schemeClr val="tx1"/>
                          </a:solidFill>
                          <a:latin typeface="Century Gothic" panose="020B0502020202020204" pitchFamily="34" charset="0"/>
                        </a:rPr>
                        <a:t> bacteria. They grow in dark, damp organisms and feed off other living things or rotting things.</a:t>
                      </a:r>
                      <a:endParaRPr lang="en-GB" sz="800" b="0" dirty="0">
                        <a:solidFill>
                          <a:schemeClr val="tx1"/>
                        </a:solidFill>
                        <a:latin typeface="Century Gothic" panose="020B0502020202020204" pitchFamily="34" charset="0"/>
                      </a:endParaRPr>
                    </a:p>
                  </a:txBody>
                  <a:tcPr marL="91453" marR="91453" marT="45729" marB="4572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rowSpan="3">
                  <a:txBody>
                    <a:bodyPr/>
                    <a:lstStyle/>
                    <a:p>
                      <a:pPr marL="0" indent="0">
                        <a:buFont typeface="Wingdings" panose="05000000000000000000" pitchFamily="2" charset="2"/>
                        <a:buNone/>
                      </a:pPr>
                      <a:r>
                        <a:rPr lang="en-US" sz="800" b="1" u="sng" dirty="0" smtClean="0">
                          <a:solidFill>
                            <a:schemeClr val="tx1"/>
                          </a:solidFill>
                          <a:latin typeface="Century Gothic" panose="020B0502020202020204" pitchFamily="34" charset="0"/>
                        </a:rPr>
                        <a:t>What are micro-organisms?</a:t>
                      </a:r>
                    </a:p>
                    <a:p>
                      <a:pPr marL="0" indent="0">
                        <a:buFont typeface="Wingdings" panose="05000000000000000000" pitchFamily="2" charset="2"/>
                        <a:buNone/>
                      </a:pPr>
                      <a:r>
                        <a:rPr lang="en-US" sz="800" b="0" u="none" dirty="0" smtClean="0">
                          <a:solidFill>
                            <a:schemeClr val="tx1"/>
                          </a:solidFill>
                          <a:latin typeface="Century Gothic" panose="020B0502020202020204" pitchFamily="34" charset="0"/>
                        </a:rPr>
                        <a:t>Microorganisms are very tiny organisms (dust mites, bacteria, fungi) where a microscope has to be used to see them. </a:t>
                      </a:r>
                    </a:p>
                    <a:p>
                      <a:pPr marL="0" indent="0">
                        <a:buFont typeface="Wingdings" panose="05000000000000000000" pitchFamily="2" charset="2"/>
                        <a:buNone/>
                      </a:pPr>
                      <a:r>
                        <a:rPr lang="en-US" sz="800" b="0" u="none" dirty="0" smtClean="0">
                          <a:solidFill>
                            <a:schemeClr val="tx1"/>
                          </a:solidFill>
                          <a:latin typeface="Century Gothic" panose="020B0502020202020204" pitchFamily="34" charset="0"/>
                        </a:rPr>
                        <a:t>Some microorganisms can be helpful in certain situations. Others can be harmful, and their spread needs to be               controlled or contained. </a:t>
                      </a:r>
                      <a:endParaRPr lang="en-GB" sz="800" b="0" u="none" dirty="0">
                        <a:solidFill>
                          <a:schemeClr val="tx1"/>
                        </a:solidFill>
                        <a:latin typeface="Century Gothic" panose="020B0502020202020204" pitchFamily="34" charset="0"/>
                      </a:endParaRPr>
                    </a:p>
                  </a:txBody>
                  <a:tcPr marL="91453" marR="91453"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3735241448"/>
                  </a:ext>
                </a:extLst>
              </a:tr>
              <a:tr h="329442">
                <a:tc>
                  <a:txBody>
                    <a:bodyPr/>
                    <a:lstStyle/>
                    <a:p>
                      <a:r>
                        <a:rPr lang="en-US" sz="1400" b="1" dirty="0" err="1" smtClean="0">
                          <a:solidFill>
                            <a:srgbClr val="7FC184"/>
                          </a:solidFill>
                          <a:latin typeface="Century Gothic" panose="020B0502020202020204" pitchFamily="34" charset="0"/>
                        </a:rPr>
                        <a:t>mould</a:t>
                      </a:r>
                      <a:endParaRPr lang="en-GB" sz="1400" b="1" dirty="0">
                        <a:solidFill>
                          <a:srgbClr val="7FC184"/>
                        </a:solidFill>
                        <a:latin typeface="Century Gothic" panose="020B0502020202020204" pitchFamily="34" charset="0"/>
                      </a:endParaRPr>
                    </a:p>
                  </a:txBody>
                  <a:tcPr marL="91453" marR="91453" marT="45729" marB="4572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800" dirty="0" smtClean="0">
                          <a:latin typeface="Century Gothic" panose="020B0502020202020204" pitchFamily="34" charset="0"/>
                        </a:rPr>
                        <a:t>Simple,</a:t>
                      </a:r>
                      <a:r>
                        <a:rPr lang="en-US" sz="800" baseline="0" dirty="0" smtClean="0">
                          <a:latin typeface="Century Gothic" panose="020B0502020202020204" pitchFamily="34" charset="0"/>
                        </a:rPr>
                        <a:t> tiny fungi that look furry or fuzzy and grow in masses called colonies on rotting food or damp places</a:t>
                      </a:r>
                      <a:endParaRPr lang="en-GB" sz="800" dirty="0">
                        <a:latin typeface="Century Gothic" panose="020B0502020202020204" pitchFamily="34" charset="0"/>
                      </a:endParaRPr>
                    </a:p>
                  </a:txBody>
                  <a:tcPr marL="91453" marR="91453" marT="45729" marB="4572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pPr marL="0" indent="0">
                        <a:buFont typeface="Wingdings" panose="05000000000000000000" pitchFamily="2" charset="2"/>
                        <a:buNone/>
                      </a:pPr>
                      <a:endParaRPr lang="en-GB" sz="800" b="0" u="none" dirty="0">
                        <a:solidFill>
                          <a:schemeClr val="tx1"/>
                        </a:solidFill>
                        <a:latin typeface="Century Gothic" panose="020B0502020202020204" pitchFamily="34" charset="0"/>
                      </a:endParaRPr>
                    </a:p>
                  </a:txBody>
                  <a:tcPr marL="91453" marR="91453"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10014"/>
                  </a:ext>
                </a:extLst>
              </a:tr>
              <a:tr h="233749">
                <a:tc>
                  <a:txBody>
                    <a:bodyPr/>
                    <a:lstStyle/>
                    <a:p>
                      <a:r>
                        <a:rPr lang="en-GB" sz="1400" b="1" dirty="0" smtClean="0">
                          <a:solidFill>
                            <a:srgbClr val="7FC184"/>
                          </a:solidFill>
                          <a:latin typeface="Century Gothic" panose="020B0502020202020204" pitchFamily="34" charset="0"/>
                        </a:rPr>
                        <a:t>toadstool</a:t>
                      </a:r>
                      <a:endParaRPr lang="en-GB" sz="1400" b="1" dirty="0">
                        <a:solidFill>
                          <a:srgbClr val="7FC184"/>
                        </a:solidFill>
                        <a:latin typeface="Century Gothic" panose="020B0502020202020204" pitchFamily="34" charset="0"/>
                      </a:endParaRPr>
                    </a:p>
                  </a:txBody>
                  <a:tcPr marL="91453" marR="91453" marT="45729" marB="4572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800" b="0" dirty="0" smtClean="0">
                          <a:solidFill>
                            <a:schemeClr val="tx1"/>
                          </a:solidFill>
                          <a:latin typeface="Century Gothic" panose="020B0502020202020204" pitchFamily="34" charset="0"/>
                        </a:rPr>
                        <a:t>or</a:t>
                      </a:r>
                      <a:r>
                        <a:rPr lang="en-US" sz="800" b="0" baseline="0" dirty="0" smtClean="0">
                          <a:solidFill>
                            <a:schemeClr val="tx1"/>
                          </a:solidFill>
                          <a:latin typeface="Century Gothic" panose="020B0502020202020204" pitchFamily="34" charset="0"/>
                        </a:rPr>
                        <a:t> mushroom; general names for fungi that grow a fleshy cap on a stalk and make or spread tiny spores.</a:t>
                      </a:r>
                      <a:endParaRPr lang="en-GB" sz="800" b="0" dirty="0">
                        <a:solidFill>
                          <a:schemeClr val="tx1"/>
                        </a:solidFill>
                        <a:latin typeface="Century Gothic" panose="020B0502020202020204" pitchFamily="34" charset="0"/>
                      </a:endParaRPr>
                    </a:p>
                  </a:txBody>
                  <a:tcPr marL="91453" marR="91453" marT="45729" marB="4572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pPr marL="0" indent="0">
                        <a:buFont typeface="Wingdings" panose="05000000000000000000" pitchFamily="2" charset="2"/>
                        <a:buNone/>
                      </a:pPr>
                      <a:endParaRPr lang="en-GB" sz="1000" b="0" dirty="0">
                        <a:solidFill>
                          <a:schemeClr val="tx1"/>
                        </a:solidFill>
                        <a:latin typeface="Century Gothic" panose="020B0502020202020204" pitchFamily="34" charset="0"/>
                      </a:endParaRPr>
                    </a:p>
                  </a:txBody>
                  <a:tcPr marL="91453" marR="91453"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10016"/>
                  </a:ext>
                </a:extLst>
              </a:tr>
            </a:tbl>
          </a:graphicData>
        </a:graphic>
      </p:graphicFrame>
      <p:pic>
        <p:nvPicPr>
          <p:cNvPr id="5" name="Picture 4"/>
          <p:cNvPicPr>
            <a:picLocks noChangeAspect="1"/>
          </p:cNvPicPr>
          <p:nvPr/>
        </p:nvPicPr>
        <p:blipFill rotWithShape="1">
          <a:blip r:embed="rId2"/>
          <a:srcRect l="4546" t="19286" b="25357"/>
          <a:stretch/>
        </p:blipFill>
        <p:spPr>
          <a:xfrm>
            <a:off x="4258407" y="2842996"/>
            <a:ext cx="2247900" cy="947964"/>
          </a:xfrm>
          <a:prstGeom prst="rect">
            <a:avLst/>
          </a:prstGeom>
        </p:spPr>
      </p:pic>
      <p:pic>
        <p:nvPicPr>
          <p:cNvPr id="6" name="Picture 5"/>
          <p:cNvPicPr>
            <a:picLocks noChangeAspect="1"/>
          </p:cNvPicPr>
          <p:nvPr/>
        </p:nvPicPr>
        <p:blipFill rotWithShape="1">
          <a:blip r:embed="rId3"/>
          <a:srcRect r="27258"/>
          <a:stretch/>
        </p:blipFill>
        <p:spPr>
          <a:xfrm>
            <a:off x="6652748" y="2436605"/>
            <a:ext cx="2113059" cy="584182"/>
          </a:xfrm>
          <a:prstGeom prst="rect">
            <a:avLst/>
          </a:prstGeom>
        </p:spPr>
      </p:pic>
      <p:pic>
        <p:nvPicPr>
          <p:cNvPr id="7" name="Picture 6"/>
          <p:cNvPicPr>
            <a:picLocks noChangeAspect="1"/>
          </p:cNvPicPr>
          <p:nvPr/>
        </p:nvPicPr>
        <p:blipFill rotWithShape="1">
          <a:blip r:embed="rId4"/>
          <a:srcRect l="11944" t="12524" r="15050"/>
          <a:stretch/>
        </p:blipFill>
        <p:spPr>
          <a:xfrm>
            <a:off x="6652748" y="4075620"/>
            <a:ext cx="1415845" cy="940550"/>
          </a:xfrm>
          <a:prstGeom prst="rect">
            <a:avLst/>
          </a:prstGeom>
        </p:spPr>
      </p:pic>
      <p:sp>
        <p:nvSpPr>
          <p:cNvPr id="10" name="TextBox 9"/>
          <p:cNvSpPr txBox="1"/>
          <p:nvPr/>
        </p:nvSpPr>
        <p:spPr>
          <a:xfrm>
            <a:off x="8068593" y="3938952"/>
            <a:ext cx="891859" cy="1077218"/>
          </a:xfrm>
          <a:prstGeom prst="rect">
            <a:avLst/>
          </a:prstGeom>
          <a:noFill/>
        </p:spPr>
        <p:txBody>
          <a:bodyPr wrap="square" rtlCol="0">
            <a:spAutoFit/>
          </a:bodyPr>
          <a:lstStyle/>
          <a:p>
            <a:r>
              <a:rPr lang="en-US" sz="800" dirty="0">
                <a:latin typeface="Century Gothic" panose="020B0502020202020204" pitchFamily="34" charset="0"/>
              </a:rPr>
              <a:t></a:t>
            </a:r>
            <a:r>
              <a:rPr lang="en-US" sz="800" dirty="0" smtClean="0">
                <a:latin typeface="Century Gothic" panose="020B0502020202020204" pitchFamily="34" charset="0"/>
              </a:rPr>
              <a:t>The different levels of classification are: kingdom, phylum, class, order, family, genus and species</a:t>
            </a:r>
            <a:endParaRPr lang="en-GB" sz="800" dirty="0">
              <a:latin typeface="Century Gothic" panose="020B0502020202020204" pitchFamily="34" charset="0"/>
            </a:endParaRPr>
          </a:p>
        </p:txBody>
      </p:sp>
      <p:pic>
        <p:nvPicPr>
          <p:cNvPr id="12" name="Picture 11"/>
          <p:cNvPicPr>
            <a:picLocks noChangeAspect="1"/>
          </p:cNvPicPr>
          <p:nvPr/>
        </p:nvPicPr>
        <p:blipFill>
          <a:blip r:embed="rId5"/>
          <a:stretch>
            <a:fillRect/>
          </a:stretch>
        </p:blipFill>
        <p:spPr>
          <a:xfrm>
            <a:off x="5427831" y="5962650"/>
            <a:ext cx="965593" cy="790575"/>
          </a:xfrm>
          <a:prstGeom prst="rect">
            <a:avLst/>
          </a:prstGeom>
        </p:spPr>
      </p:pic>
      <p:pic>
        <p:nvPicPr>
          <p:cNvPr id="13" name="Picture 12"/>
          <p:cNvPicPr>
            <a:picLocks noChangeAspect="1"/>
          </p:cNvPicPr>
          <p:nvPr/>
        </p:nvPicPr>
        <p:blipFill>
          <a:blip r:embed="rId6"/>
          <a:stretch>
            <a:fillRect/>
          </a:stretch>
        </p:blipFill>
        <p:spPr>
          <a:xfrm>
            <a:off x="4355268" y="6086475"/>
            <a:ext cx="1027089" cy="668012"/>
          </a:xfrm>
          <a:prstGeom prst="rect">
            <a:avLst/>
          </a:prstGeom>
        </p:spPr>
      </p:pic>
    </p:spTree>
    <p:extLst>
      <p:ext uri="{BB962C8B-B14F-4D97-AF65-F5344CB8AC3E}">
        <p14:creationId xmlns:p14="http://schemas.microsoft.com/office/powerpoint/2010/main" val="31568888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txBox="1">
            <a:spLocks noGrp="1" noChangeArrowheads="1"/>
          </p:cNvSpPr>
          <p:nvPr>
            <p:ph type="title"/>
          </p:nvPr>
        </p:nvSpPr>
        <p:spPr>
          <a:xfrm>
            <a:off x="142874" y="-1"/>
            <a:ext cx="8867775" cy="348809"/>
          </a:xfrm>
        </p:spPr>
        <p:txBody>
          <a:bodyPr anchorCtr="1"/>
          <a:lstStyle/>
          <a:p>
            <a:pPr algn="ctr" eaLnBrk="1" hangingPunct="1"/>
            <a:r>
              <a:rPr lang="en-GB" altLang="en-US" sz="1600" b="1" dirty="0">
                <a:solidFill>
                  <a:srgbClr val="7FC184"/>
                </a:solidFill>
                <a:latin typeface="Century Gothic" panose="020B0502020202020204" pitchFamily="34" charset="0"/>
              </a:rPr>
              <a:t>Year 6: Electricity Knowledge </a:t>
            </a:r>
            <a:r>
              <a:rPr lang="en-GB" altLang="en-US" sz="1600" b="1" dirty="0" smtClean="0">
                <a:solidFill>
                  <a:srgbClr val="7FC184"/>
                </a:solidFill>
                <a:latin typeface="Century Gothic" panose="020B0502020202020204" pitchFamily="34" charset="0"/>
              </a:rPr>
              <a:t>Mat – How bright is your bulb?</a:t>
            </a:r>
            <a:endParaRPr lang="en-GB" altLang="en-US" sz="1600" b="1" dirty="0">
              <a:solidFill>
                <a:srgbClr val="7FC184"/>
              </a:solidFill>
              <a:latin typeface="Century Gothic" panose="020B0502020202020204" pitchFamily="34" charset="0"/>
            </a:endParaRPr>
          </a:p>
        </p:txBody>
      </p:sp>
      <p:graphicFrame>
        <p:nvGraphicFramePr>
          <p:cNvPr id="3" name="Content Placeholder 3">
            <a:extLst/>
          </p:cNvPr>
          <p:cNvGraphicFramePr>
            <a:graphicFrameLocks noGrp="1"/>
          </p:cNvGraphicFramePr>
          <p:nvPr>
            <p:ph idx="1"/>
            <p:extLst/>
          </p:nvPr>
        </p:nvGraphicFramePr>
        <p:xfrm>
          <a:off x="142875" y="348813"/>
          <a:ext cx="8867774" cy="6485197"/>
        </p:xfrm>
        <a:graphic>
          <a:graphicData uri="http://schemas.openxmlformats.org/drawingml/2006/table">
            <a:tbl>
              <a:tblPr firstRow="1" bandRow="1">
                <a:effectLst/>
                <a:tableStyleId>{5C22544A-7EE6-4342-B048-85BDC9FD1C3A}</a:tableStyleId>
              </a:tblPr>
              <a:tblGrid>
                <a:gridCol w="915216">
                  <a:extLst>
                    <a:ext uri="{9D8B030D-6E8A-4147-A177-3AD203B41FA5}">
                      <a16:colId xmlns:a16="http://schemas.microsoft.com/office/drawing/2014/main" val="20000"/>
                    </a:ext>
                  </a:extLst>
                </a:gridCol>
                <a:gridCol w="3145419">
                  <a:extLst>
                    <a:ext uri="{9D8B030D-6E8A-4147-A177-3AD203B41FA5}">
                      <a16:colId xmlns:a16="http://schemas.microsoft.com/office/drawing/2014/main" val="20001"/>
                    </a:ext>
                  </a:extLst>
                </a:gridCol>
                <a:gridCol w="2377764">
                  <a:extLst>
                    <a:ext uri="{9D8B030D-6E8A-4147-A177-3AD203B41FA5}">
                      <a16:colId xmlns:a16="http://schemas.microsoft.com/office/drawing/2014/main" val="20002"/>
                    </a:ext>
                  </a:extLst>
                </a:gridCol>
                <a:gridCol w="2429375">
                  <a:extLst>
                    <a:ext uri="{9D8B030D-6E8A-4147-A177-3AD203B41FA5}">
                      <a16:colId xmlns:a16="http://schemas.microsoft.com/office/drawing/2014/main" val="20003"/>
                    </a:ext>
                  </a:extLst>
                </a:gridCol>
              </a:tblGrid>
              <a:tr h="331317">
                <a:tc gridSpan="2">
                  <a:txBody>
                    <a:bodyPr/>
                    <a:lstStyle/>
                    <a:p>
                      <a:pPr lvl="0" algn="ctr"/>
                      <a:r>
                        <a:rPr lang="en-GB" sz="1600" dirty="0">
                          <a:solidFill>
                            <a:schemeClr val="bg1"/>
                          </a:solidFill>
                          <a:latin typeface="Century Gothic" pitchFamily="34"/>
                        </a:rPr>
                        <a:t>Subject Specific Vocabulary</a:t>
                      </a: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FC184"/>
                    </a:solidFill>
                  </a:tcP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smtClean="0">
                          <a:solidFill>
                            <a:schemeClr val="bg1"/>
                          </a:solidFill>
                          <a:latin typeface="Century Gothic" pitchFamily="34"/>
                        </a:rPr>
                        <a:t>Prior Knowledge</a:t>
                      </a:r>
                      <a:endParaRPr lang="en-GB" sz="1600" b="1" dirty="0">
                        <a:solidFill>
                          <a:schemeClr val="bg1"/>
                        </a:solidFill>
                        <a:latin typeface="Century Gothic" pitchFamily="34"/>
                      </a:endParaRPr>
                    </a:p>
                  </a:txBody>
                  <a:tcPr marT="45726" marB="45726">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FC184"/>
                    </a:solidFill>
                  </a:tcPr>
                </a:tc>
                <a:tc rowSpan="2">
                  <a:txBody>
                    <a:bodyPr/>
                    <a:lstStyle/>
                    <a:p>
                      <a:pPr lvl="0" algn="ctr"/>
                      <a:r>
                        <a:rPr lang="en-GB" sz="1400" dirty="0">
                          <a:solidFill>
                            <a:srgbClr val="7FC184"/>
                          </a:solidFill>
                          <a:latin typeface="Century Gothic" pitchFamily="34"/>
                        </a:rPr>
                        <a:t>Sticky Knowledge about Electricity</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10000"/>
                  </a:ext>
                </a:extLst>
              </a:tr>
              <a:tr h="180712">
                <a:tc rowSpan="2">
                  <a:txBody>
                    <a:bodyPr/>
                    <a:lstStyle/>
                    <a:p>
                      <a:r>
                        <a:rPr lang="en-US" sz="1200" b="1" dirty="0" smtClean="0">
                          <a:solidFill>
                            <a:srgbClr val="7FC184"/>
                          </a:solidFill>
                          <a:latin typeface="Century Gothic" panose="020B0502020202020204" pitchFamily="34" charset="0"/>
                        </a:rPr>
                        <a:t>electricity</a:t>
                      </a:r>
                      <a:endParaRPr lang="en-GB" sz="1200" b="1" dirty="0">
                        <a:solidFill>
                          <a:srgbClr val="7FC184"/>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lvl="0"/>
                      <a:r>
                        <a:rPr lang="en-US" sz="800" b="0" dirty="0" smtClean="0">
                          <a:solidFill>
                            <a:schemeClr val="tx1"/>
                          </a:solidFill>
                          <a:latin typeface="Century Gothic" panose="020B0502020202020204" pitchFamily="34" charset="0"/>
                        </a:rPr>
                        <a:t>The flow of tiny particles called electrons</a:t>
                      </a:r>
                      <a:r>
                        <a:rPr lang="en-US" sz="800" b="0" baseline="0" dirty="0" smtClean="0">
                          <a:solidFill>
                            <a:schemeClr val="tx1"/>
                          </a:solidFill>
                          <a:latin typeface="Century Gothic" panose="020B0502020202020204" pitchFamily="34" charset="0"/>
                        </a:rPr>
                        <a:t> and a form of energy that can be carried by wires and in used for heating and lighting, and to provide power for devices </a:t>
                      </a:r>
                      <a:endParaRPr lang="en-GB" sz="800" b="0" dirty="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8">
                  <a:txBody>
                    <a:bodyPr/>
                    <a:lstStyle/>
                    <a:p>
                      <a:pPr lvl="0" algn="ctr"/>
                      <a:r>
                        <a:rPr lang="en-US" sz="850" dirty="0" smtClean="0">
                          <a:solidFill>
                            <a:schemeClr val="tx1"/>
                          </a:solidFill>
                          <a:latin typeface="Century Gothic" panose="020B0502020202020204" pitchFamily="34" charset="0"/>
                        </a:rPr>
                        <a:t>•Electricity is a form of energy that can be carried by wires and is used for heating and lighting, and to provide power for devices. </a:t>
                      </a:r>
                    </a:p>
                    <a:p>
                      <a:pPr lvl="0" algn="ctr"/>
                      <a:r>
                        <a:rPr lang="en-US" sz="850" dirty="0" smtClean="0">
                          <a:solidFill>
                            <a:schemeClr val="tx1"/>
                          </a:solidFill>
                          <a:latin typeface="Century Gothic" panose="020B0502020202020204" pitchFamily="34" charset="0"/>
                        </a:rPr>
                        <a:t>•Sources of light and sound may need electricity to work. </a:t>
                      </a:r>
                    </a:p>
                    <a:p>
                      <a:pPr lvl="0" algn="ctr"/>
                      <a:r>
                        <a:rPr lang="en-US" sz="850" dirty="0" smtClean="0">
                          <a:solidFill>
                            <a:schemeClr val="tx1"/>
                          </a:solidFill>
                          <a:latin typeface="Century Gothic" panose="020B0502020202020204" pitchFamily="34" charset="0"/>
                        </a:rPr>
                        <a:t>•Where electricity cones from. </a:t>
                      </a:r>
                    </a:p>
                    <a:p>
                      <a:pPr lvl="0" algn="ctr"/>
                      <a:r>
                        <a:rPr lang="en-US" sz="850" dirty="0" smtClean="0">
                          <a:solidFill>
                            <a:schemeClr val="tx1"/>
                          </a:solidFill>
                          <a:latin typeface="Century Gothic" panose="020B0502020202020204" pitchFamily="34" charset="0"/>
                        </a:rPr>
                        <a:t>•Which appliances need electricity. </a:t>
                      </a:r>
                    </a:p>
                    <a:p>
                      <a:pPr lvl="0" algn="ctr"/>
                      <a:r>
                        <a:rPr lang="en-US" sz="850" dirty="0" smtClean="0">
                          <a:solidFill>
                            <a:schemeClr val="tx1"/>
                          </a:solidFill>
                          <a:latin typeface="Century Gothic" panose="020B0502020202020204" pitchFamily="34" charset="0"/>
                        </a:rPr>
                        <a:t>•What a circuit is, the components of a circuit and how it works. </a:t>
                      </a:r>
                    </a:p>
                    <a:p>
                      <a:pPr lvl="0" algn="ctr"/>
                      <a:r>
                        <a:rPr lang="en-US" sz="850" dirty="0" smtClean="0">
                          <a:solidFill>
                            <a:schemeClr val="tx1"/>
                          </a:solidFill>
                          <a:latin typeface="Century Gothic" panose="020B0502020202020204" pitchFamily="34" charset="0"/>
                        </a:rPr>
                        <a:t>•What electrical conductors and insulators are. </a:t>
                      </a:r>
                    </a:p>
                    <a:p>
                      <a:pPr lvl="0" algn="ctr"/>
                      <a:r>
                        <a:rPr lang="en-US" sz="850" dirty="0" smtClean="0">
                          <a:solidFill>
                            <a:schemeClr val="tx1"/>
                          </a:solidFill>
                          <a:latin typeface="Century Gothic" panose="020B0502020202020204" pitchFamily="34" charset="0"/>
                        </a:rPr>
                        <a:t>•What happens when a switch is added to a circuit. </a:t>
                      </a:r>
                    </a:p>
                    <a:p>
                      <a:pPr lvl="0" algn="ctr"/>
                      <a:r>
                        <a:rPr lang="en-US" sz="850" dirty="0" smtClean="0">
                          <a:solidFill>
                            <a:schemeClr val="tx1"/>
                          </a:solidFill>
                          <a:latin typeface="Century Gothic" panose="020B0502020202020204" pitchFamily="34" charset="0"/>
                        </a:rPr>
                        <a:t>•What forces and resistance are. </a:t>
                      </a:r>
                    </a:p>
                    <a:p>
                      <a:pPr lvl="0" algn="ctr"/>
                      <a:endParaRPr lang="en-US" sz="900" dirty="0" smtClean="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marL="0" indent="0">
                        <a:buFont typeface="Wingdings" panose="05000000000000000000" pitchFamily="2" charset="2"/>
                        <a:buNone/>
                      </a:pPr>
                      <a:endParaRPr lang="en-GB" sz="800" b="1" u="sng" dirty="0">
                        <a:solidFill>
                          <a:schemeClr val="tx1"/>
                        </a:solidFill>
                        <a:latin typeface="Century Gothic" panose="020B0502020202020204" pitchFamily="34" charset="0"/>
                      </a:endParaRPr>
                    </a:p>
                  </a:txBody>
                  <a:tcPr marT="45730" marB="45730">
                    <a:solidFill>
                      <a:schemeClr val="accent6">
                        <a:lumMod val="40000"/>
                        <a:lumOff val="60000"/>
                      </a:schemeClr>
                    </a:solidFill>
                  </a:tcPr>
                </a:tc>
                <a:extLst>
                  <a:ext uri="{0D108BD9-81ED-4DB2-BD59-A6C34878D82A}">
                    <a16:rowId xmlns:a16="http://schemas.microsoft.com/office/drawing/2014/main" val="10001"/>
                  </a:ext>
                </a:extLst>
              </a:tr>
              <a:tr h="271080">
                <a:tc vMerge="1">
                  <a:txBody>
                    <a:bodyPr/>
                    <a:lstStyle/>
                    <a:p>
                      <a:pPr lvl="0"/>
                      <a:endParaRPr lang="en-GB" sz="1400" b="1" dirty="0">
                        <a:solidFill>
                          <a:schemeClr val="accent6">
                            <a:lumMod val="75000"/>
                          </a:schemeClr>
                        </a:solidFill>
                        <a:latin typeface="Century Gothic" pitchFamily="34"/>
                      </a:endParaRPr>
                    </a:p>
                  </a:txBody>
                  <a:tcPr marT="45737" marB="45737">
                    <a:solidFill>
                      <a:schemeClr val="accent6">
                        <a:lumMod val="20000"/>
                        <a:lumOff val="80000"/>
                      </a:schemeClr>
                    </a:solidFill>
                  </a:tcPr>
                </a:tc>
                <a:tc vMerge="1">
                  <a:txBody>
                    <a:bodyPr/>
                    <a:lstStyle/>
                    <a:p>
                      <a:pPr lvl="0"/>
                      <a:endParaRPr lang="en-GB" sz="800" b="0" dirty="0">
                        <a:solidFill>
                          <a:schemeClr val="accent6">
                            <a:lumMod val="75000"/>
                          </a:schemeClr>
                        </a:solidFill>
                        <a:latin typeface="Century Gothic" panose="020B0502020202020204" pitchFamily="34" charset="0"/>
                      </a:endParaRPr>
                    </a:p>
                  </a:txBody>
                  <a:tcPr marT="45737" marB="45737">
                    <a:solidFill>
                      <a:schemeClr val="accent6">
                        <a:lumMod val="20000"/>
                        <a:lumOff val="80000"/>
                      </a:schemeClr>
                    </a:solidFill>
                  </a:tcPr>
                </a:tc>
                <a:tc vMerge="1">
                  <a:txBody>
                    <a:bodyPr/>
                    <a:lstStyle/>
                    <a:p>
                      <a:endParaRPr lang="en-GB"/>
                    </a:p>
                  </a:txBody>
                  <a:tcPr/>
                </a:tc>
                <a:tc rowSpan="6">
                  <a:txBody>
                    <a:bodyPr/>
                    <a:lstStyle/>
                    <a:p>
                      <a:pPr marL="0" indent="0">
                        <a:buFont typeface="Wingdings" panose="05000000000000000000" pitchFamily="2" charset="2"/>
                        <a:buNone/>
                      </a:pPr>
                      <a:r>
                        <a:rPr lang="en-US" sz="800" b="1" u="sng" dirty="0" smtClean="0">
                          <a:solidFill>
                            <a:schemeClr val="tx1"/>
                          </a:solidFill>
                          <a:latin typeface="Century Gothic" panose="020B0502020202020204" pitchFamily="34" charset="0"/>
                        </a:rPr>
                        <a:t>What are the symbols</a:t>
                      </a:r>
                      <a:r>
                        <a:rPr lang="en-US" sz="800" b="1" u="sng" baseline="0" dirty="0" smtClean="0">
                          <a:solidFill>
                            <a:schemeClr val="tx1"/>
                          </a:solidFill>
                          <a:latin typeface="Century Gothic" panose="020B0502020202020204" pitchFamily="34" charset="0"/>
                        </a:rPr>
                        <a:t> for the components?</a:t>
                      </a:r>
                    </a:p>
                    <a:p>
                      <a:pPr marL="0" indent="0">
                        <a:buFont typeface="Wingdings" panose="05000000000000000000" pitchFamily="2" charset="2"/>
                        <a:buNone/>
                      </a:pPr>
                      <a:endParaRPr lang="en-GB" sz="800" b="1" u="sng" dirty="0">
                        <a:solidFill>
                          <a:schemeClr val="tx1"/>
                        </a:solidFill>
                        <a:latin typeface="Century Gothic" panose="020B0502020202020204" pitchFamily="34" charset="0"/>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10002"/>
                  </a:ext>
                </a:extLst>
              </a:tr>
              <a:tr h="331317">
                <a:tc>
                  <a:txBody>
                    <a:bodyPr/>
                    <a:lstStyle/>
                    <a:p>
                      <a:r>
                        <a:rPr lang="en-US" sz="1200" b="1" dirty="0" smtClean="0">
                          <a:solidFill>
                            <a:srgbClr val="7FC184"/>
                          </a:solidFill>
                          <a:latin typeface="Century Gothic" panose="020B0502020202020204" pitchFamily="34" charset="0"/>
                        </a:rPr>
                        <a:t>electrons</a:t>
                      </a:r>
                      <a:endParaRPr lang="en-GB" sz="1200" b="1" dirty="0">
                        <a:solidFill>
                          <a:srgbClr val="7FC184"/>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US" sz="800" b="0" dirty="0" smtClean="0">
                          <a:solidFill>
                            <a:schemeClr val="tx1"/>
                          </a:solidFill>
                          <a:latin typeface="Century Gothic" panose="020B0502020202020204" pitchFamily="34" charset="0"/>
                        </a:rPr>
                        <a:t>Tiny particles that</a:t>
                      </a:r>
                      <a:r>
                        <a:rPr lang="en-US" sz="800" b="0" baseline="0" dirty="0" smtClean="0">
                          <a:solidFill>
                            <a:schemeClr val="tx1"/>
                          </a:solidFill>
                          <a:latin typeface="Century Gothic" panose="020B0502020202020204" pitchFamily="34" charset="0"/>
                        </a:rPr>
                        <a:t> can travel around an electrical circuit and have a negative electric charge.</a:t>
                      </a:r>
                      <a:endParaRPr lang="en-GB" sz="800" b="0" dirty="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3"/>
                  </a:ext>
                </a:extLst>
              </a:tr>
              <a:tr h="451792">
                <a:tc>
                  <a:txBody>
                    <a:bodyPr/>
                    <a:lstStyle/>
                    <a:p>
                      <a:r>
                        <a:rPr lang="en-US" sz="1400" b="1" dirty="0" smtClean="0">
                          <a:solidFill>
                            <a:srgbClr val="7FC184"/>
                          </a:solidFill>
                          <a:latin typeface="Century Gothic" panose="020B0502020202020204" pitchFamily="34" charset="0"/>
                        </a:rPr>
                        <a:t>cell</a:t>
                      </a:r>
                      <a:endParaRPr lang="en-GB" sz="1400" b="1" dirty="0">
                        <a:solidFill>
                          <a:srgbClr val="7FC184"/>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u="none" strike="noStrike" kern="1200" dirty="0" smtClean="0">
                          <a:solidFill>
                            <a:schemeClr val="tx1"/>
                          </a:solidFill>
                          <a:effectLst/>
                          <a:latin typeface="Century Gothic" panose="020B0502020202020204" pitchFamily="34" charset="0"/>
                          <a:ea typeface="+mn-ea"/>
                          <a:cs typeface="+mn-cs"/>
                        </a:rPr>
                        <a:t>A</a:t>
                      </a:r>
                      <a:r>
                        <a:rPr lang="en-GB" sz="800" b="0" i="0" u="none" strike="noStrike" kern="1200" baseline="0" dirty="0" smtClean="0">
                          <a:solidFill>
                            <a:schemeClr val="tx1"/>
                          </a:solidFill>
                          <a:effectLst/>
                          <a:latin typeface="Century Gothic" panose="020B0502020202020204" pitchFamily="34" charset="0"/>
                          <a:ea typeface="+mn-ea"/>
                          <a:cs typeface="+mn-cs"/>
                        </a:rPr>
                        <a:t> </a:t>
                      </a:r>
                      <a:r>
                        <a:rPr lang="en-GB" sz="800" b="0" i="0" u="none" strike="noStrike" kern="1200" dirty="0" smtClean="0">
                          <a:solidFill>
                            <a:schemeClr val="tx1"/>
                          </a:solidFill>
                          <a:effectLst/>
                          <a:latin typeface="Century Gothic" panose="020B0502020202020204" pitchFamily="34" charset="0"/>
                          <a:ea typeface="+mn-ea"/>
                          <a:cs typeface="+mn-cs"/>
                        </a:rPr>
                        <a:t>device that is used to generate electricity, or one that is used to make chemical reactions possible by applying electricity. A cell is a single unit.</a:t>
                      </a:r>
                      <a:endParaRPr lang="en-GB" sz="800" b="0" dirty="0" smtClean="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pPr marL="0" indent="0">
                        <a:buFont typeface="Wingdings" panose="05000000000000000000" pitchFamily="2" charset="2"/>
                        <a:buNone/>
                      </a:pPr>
                      <a:endParaRPr lang="en-GB" sz="950" b="0" dirty="0">
                        <a:solidFill>
                          <a:schemeClr val="tx1"/>
                        </a:solidFill>
                        <a:latin typeface="Century Gothic" panose="020B0502020202020204" pitchFamily="34" charset="0"/>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10004"/>
                  </a:ext>
                </a:extLst>
              </a:tr>
              <a:tr h="331317">
                <a:tc>
                  <a:txBody>
                    <a:bodyPr/>
                    <a:lstStyle/>
                    <a:p>
                      <a:r>
                        <a:rPr lang="en-US" sz="1400" b="1" dirty="0" smtClean="0">
                          <a:solidFill>
                            <a:srgbClr val="7FC184"/>
                          </a:solidFill>
                          <a:latin typeface="Century Gothic" panose="020B0502020202020204" pitchFamily="34" charset="0"/>
                        </a:rPr>
                        <a:t>battery</a:t>
                      </a:r>
                      <a:endParaRPr lang="en-GB" sz="1400" b="1" dirty="0">
                        <a:solidFill>
                          <a:srgbClr val="7FC184"/>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US" sz="800" b="0" dirty="0" smtClean="0">
                          <a:solidFill>
                            <a:schemeClr val="tx1"/>
                          </a:solidFill>
                          <a:latin typeface="Century Gothic" panose="020B0502020202020204" pitchFamily="34" charset="0"/>
                        </a:rPr>
                        <a:t>A collection of cells that is a power source. It</a:t>
                      </a:r>
                      <a:r>
                        <a:rPr lang="en-US" sz="800" b="0" baseline="0" dirty="0" smtClean="0">
                          <a:solidFill>
                            <a:schemeClr val="tx1"/>
                          </a:solidFill>
                          <a:latin typeface="Century Gothic" panose="020B0502020202020204" pitchFamily="34" charset="0"/>
                        </a:rPr>
                        <a:t> is a store of chemical potential energy that can power a circuit. </a:t>
                      </a:r>
                      <a:endParaRPr lang="en-GB" sz="800" b="0" dirty="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58797801"/>
                  </a:ext>
                </a:extLst>
              </a:tr>
              <a:tr h="572267">
                <a:tc>
                  <a:txBody>
                    <a:bodyPr/>
                    <a:lstStyle/>
                    <a:p>
                      <a:r>
                        <a:rPr lang="en-US" sz="1200" b="1" dirty="0" smtClean="0">
                          <a:solidFill>
                            <a:srgbClr val="7FC184"/>
                          </a:solidFill>
                          <a:latin typeface="Century Gothic" panose="020B0502020202020204" pitchFamily="34" charset="0"/>
                        </a:rPr>
                        <a:t>terminals</a:t>
                      </a:r>
                      <a:endParaRPr lang="en-GB" sz="1200" b="1" dirty="0">
                        <a:solidFill>
                          <a:srgbClr val="7FC184"/>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US" sz="800" b="0" dirty="0" smtClean="0">
                          <a:solidFill>
                            <a:schemeClr val="tx1"/>
                          </a:solidFill>
                          <a:latin typeface="Century Gothic" panose="020B0502020202020204" pitchFamily="34" charset="0"/>
                        </a:rPr>
                        <a:t>These are the two ends</a:t>
                      </a:r>
                      <a:r>
                        <a:rPr lang="en-US" sz="800" b="0" baseline="0" dirty="0" smtClean="0">
                          <a:solidFill>
                            <a:schemeClr val="tx1"/>
                          </a:solidFill>
                          <a:latin typeface="Century Gothic" panose="020B0502020202020204" pitchFamily="34" charset="0"/>
                        </a:rPr>
                        <a:t> of a power source and the current flows between them. The positive terminal attracts electrons towards it and the negative terminal pushes the electrons away from it.</a:t>
                      </a:r>
                      <a:endParaRPr lang="en-GB" sz="800" b="0" dirty="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885082827"/>
                  </a:ext>
                </a:extLst>
              </a:tr>
              <a:tr h="225623">
                <a:tc rowSpan="2">
                  <a:txBody>
                    <a:bodyPr/>
                    <a:lstStyle/>
                    <a:p>
                      <a:r>
                        <a:rPr lang="en-US" sz="1400" b="1" dirty="0" smtClean="0">
                          <a:solidFill>
                            <a:srgbClr val="7FC184"/>
                          </a:solidFill>
                          <a:latin typeface="Century Gothic" panose="020B0502020202020204" pitchFamily="34" charset="0"/>
                        </a:rPr>
                        <a:t>current</a:t>
                      </a:r>
                      <a:endParaRPr lang="en-GB" sz="1400" b="1" dirty="0">
                        <a:solidFill>
                          <a:srgbClr val="7FC184"/>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lvl="0"/>
                      <a:r>
                        <a:rPr lang="en-US" sz="800" b="0" dirty="0" smtClean="0">
                          <a:solidFill>
                            <a:schemeClr val="tx1"/>
                          </a:solidFill>
                          <a:latin typeface="Century Gothic" panose="020B0502020202020204" pitchFamily="34" charset="0"/>
                        </a:rPr>
                        <a:t>The flow of electrons around a circuit, pushed around by the power source and measured in amps.</a:t>
                      </a:r>
                      <a:endParaRPr lang="en-GB" sz="800" b="0" dirty="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dirty="0"/>
                    </a:p>
                  </a:txBody>
                  <a:tcPr/>
                </a:tc>
                <a:tc vMerge="1">
                  <a:txBody>
                    <a:bodyPr/>
                    <a:lstStyle/>
                    <a:p>
                      <a:endParaRPr lang="en-GB"/>
                    </a:p>
                  </a:txBody>
                  <a:tcPr/>
                </a:tc>
                <a:extLst>
                  <a:ext uri="{0D108BD9-81ED-4DB2-BD59-A6C34878D82A}">
                    <a16:rowId xmlns:a16="http://schemas.microsoft.com/office/drawing/2014/main" val="10007"/>
                  </a:ext>
                </a:extLst>
              </a:tr>
              <a:tr h="105694">
                <a:tc vMerge="1">
                  <a:txBody>
                    <a:bodyPr/>
                    <a:lstStyle/>
                    <a:p>
                      <a:endParaRPr lang="en-GB"/>
                    </a:p>
                  </a:txBody>
                  <a:tcPr/>
                </a:tc>
                <a:tc vMerge="1">
                  <a:txBody>
                    <a:bodyPr/>
                    <a:lstStyle/>
                    <a:p>
                      <a:endParaRPr lang="en-GB"/>
                    </a:p>
                  </a:txBody>
                  <a:tcPr/>
                </a:tc>
                <a:tc vMerge="1">
                  <a:txBody>
                    <a:bodyPr/>
                    <a:lstStyle/>
                    <a:p>
                      <a:endParaRPr lang="en-GB"/>
                    </a:p>
                  </a:txBody>
                  <a:tcPr/>
                </a:tc>
                <a:tc rowSpan="5">
                  <a:txBody>
                    <a:bodyPr/>
                    <a:lstStyle/>
                    <a:p>
                      <a:r>
                        <a:rPr lang="en-US" sz="800" b="1" u="sng" dirty="0" smtClean="0">
                          <a:latin typeface="Century Gothic" panose="020B0502020202020204" pitchFamily="34" charset="0"/>
                        </a:rPr>
                        <a:t>How does a series circuit work?</a:t>
                      </a:r>
                    </a:p>
                    <a:p>
                      <a:r>
                        <a:rPr lang="en-US" sz="800" b="0" u="none" dirty="0" smtClean="0">
                          <a:solidFill>
                            <a:schemeClr val="tx1"/>
                          </a:solidFill>
                          <a:latin typeface="Century Gothic" panose="020B0502020202020204" pitchFamily="34" charset="0"/>
                        </a:rPr>
                        <a:t></a:t>
                      </a:r>
                      <a:r>
                        <a:rPr lang="en-US" sz="800" b="0" u="none" dirty="0" smtClean="0">
                          <a:latin typeface="Century Gothic" panose="020B0502020202020204" pitchFamily="34" charset="0"/>
                        </a:rPr>
                        <a:t>This type of circuit has only one route for the current to take. </a:t>
                      </a:r>
                    </a:p>
                    <a:p>
                      <a:r>
                        <a:rPr lang="en-US" sz="800" b="0" u="none" dirty="0" smtClean="0">
                          <a:solidFill>
                            <a:schemeClr val="tx1"/>
                          </a:solidFill>
                          <a:latin typeface="Century Gothic" panose="020B0502020202020204" pitchFamily="34" charset="0"/>
                        </a:rPr>
                        <a:t></a:t>
                      </a:r>
                      <a:r>
                        <a:rPr lang="en-US" sz="800" b="0" u="none" dirty="0" smtClean="0">
                          <a:latin typeface="Century Gothic" panose="020B0502020202020204" pitchFamily="34" charset="0"/>
                        </a:rPr>
                        <a:t>If more bulbs or buzzers are added, the power has to be shared and so they will be dimmer or quieter. </a:t>
                      </a:r>
                    </a:p>
                    <a:p>
                      <a:r>
                        <a:rPr lang="en-US" sz="800" b="0" u="none" dirty="0" smtClean="0">
                          <a:solidFill>
                            <a:schemeClr val="tx1"/>
                          </a:solidFill>
                          <a:latin typeface="Century Gothic" panose="020B0502020202020204" pitchFamily="34" charset="0"/>
                        </a:rPr>
                        <a:t></a:t>
                      </a:r>
                      <a:r>
                        <a:rPr lang="en-US" sz="800" b="0" u="none" dirty="0" smtClean="0">
                          <a:latin typeface="Century Gothic" panose="020B0502020202020204" pitchFamily="34" charset="0"/>
                        </a:rPr>
                        <a:t>If just one part of this series circuit breaks, the circuit is broken and the flow of current stops</a:t>
                      </a:r>
                      <a:r>
                        <a:rPr lang="en-US" sz="800" b="0" u="none" baseline="0" dirty="0" smtClean="0">
                          <a:latin typeface="Century Gothic" panose="020B0502020202020204" pitchFamily="34" charset="0"/>
                        </a:rPr>
                        <a:t> so when a bulb is unscrewed, all the bulbs will go out.</a:t>
                      </a:r>
                      <a:endParaRPr lang="en-US" sz="800" b="0" u="none" dirty="0" smtClean="0">
                        <a:latin typeface="Century Gothic" panose="020B0502020202020204" pitchFamily="34" charset="0"/>
                      </a:endParaRPr>
                    </a:p>
                    <a:p>
                      <a:endParaRPr lang="en-US" sz="800" b="0" u="none" dirty="0" smtClean="0">
                        <a:latin typeface="Century Gothic" panose="020B0502020202020204" pitchFamily="34" charset="0"/>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2321647248"/>
                  </a:ext>
                </a:extLst>
              </a:tr>
              <a:tr h="331317">
                <a:tc>
                  <a:txBody>
                    <a:bodyPr/>
                    <a:lstStyle/>
                    <a:p>
                      <a:r>
                        <a:rPr lang="en-US" sz="1400" b="1" dirty="0" smtClean="0">
                          <a:solidFill>
                            <a:srgbClr val="7FC184"/>
                          </a:solidFill>
                          <a:latin typeface="Century Gothic" panose="020B0502020202020204" pitchFamily="34" charset="0"/>
                        </a:rPr>
                        <a:t>amps</a:t>
                      </a:r>
                      <a:endParaRPr lang="en-GB" sz="1400" b="1" dirty="0">
                        <a:solidFill>
                          <a:srgbClr val="7FC184"/>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800" b="0" dirty="0" smtClean="0">
                          <a:solidFill>
                            <a:schemeClr val="tx1"/>
                          </a:solidFill>
                          <a:latin typeface="Century Gothic" panose="020B0502020202020204" pitchFamily="34" charset="0"/>
                        </a:rPr>
                        <a:t>How electric current is measured</a:t>
                      </a:r>
                      <a:r>
                        <a:rPr lang="en-US" sz="800" b="0" baseline="0" dirty="0" smtClean="0">
                          <a:solidFill>
                            <a:schemeClr val="tx1"/>
                          </a:solidFill>
                          <a:latin typeface="Century Gothic" panose="020B0502020202020204" pitchFamily="34" charset="0"/>
                        </a:rPr>
                        <a:t>. An ammeter can measure the current in a circuit.</a:t>
                      </a:r>
                      <a:endParaRPr lang="en-GB" sz="800" b="0" dirty="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600" b="1" dirty="0" smtClean="0">
                          <a:solidFill>
                            <a:schemeClr val="bg1"/>
                          </a:solidFill>
                          <a:latin typeface="Century Gothic" panose="020B0502020202020204" pitchFamily="34" charset="0"/>
                        </a:rPr>
                        <a:t>Investigate</a:t>
                      </a:r>
                      <a:endParaRPr lang="en-GB" sz="1600" b="1" dirty="0">
                        <a:solidFill>
                          <a:schemeClr val="bg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FC184"/>
                    </a:solidFill>
                  </a:tcPr>
                </a:tc>
                <a:tc vMerge="1">
                  <a:txBody>
                    <a:bodyPr/>
                    <a:lstStyle/>
                    <a:p>
                      <a:endParaRPr lang="en-US" sz="800" b="0" u="none" dirty="0" smtClean="0">
                        <a:latin typeface="Century Gothic" panose="020B0502020202020204" pitchFamily="34" charset="0"/>
                      </a:endParaRPr>
                    </a:p>
                  </a:txBody>
                  <a:tcPr/>
                </a:tc>
                <a:extLst>
                  <a:ext uri="{0D108BD9-81ED-4DB2-BD59-A6C34878D82A}">
                    <a16:rowId xmlns:a16="http://schemas.microsoft.com/office/drawing/2014/main" val="10008"/>
                  </a:ext>
                </a:extLst>
              </a:tr>
              <a:tr h="240229">
                <a:tc>
                  <a:txBody>
                    <a:bodyPr/>
                    <a:lstStyle/>
                    <a:p>
                      <a:r>
                        <a:rPr lang="en-US" sz="1400" b="1" dirty="0" smtClean="0">
                          <a:solidFill>
                            <a:srgbClr val="7FC184"/>
                          </a:solidFill>
                          <a:latin typeface="Century Gothic" panose="020B0502020202020204" pitchFamily="34" charset="0"/>
                        </a:rPr>
                        <a:t>voltage</a:t>
                      </a:r>
                      <a:endParaRPr lang="en-GB" sz="1400" b="1" dirty="0">
                        <a:solidFill>
                          <a:srgbClr val="7FC184"/>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800" b="0" dirty="0" smtClean="0">
                          <a:solidFill>
                            <a:schemeClr val="tx1"/>
                          </a:solidFill>
                          <a:latin typeface="Century Gothic" panose="020B0502020202020204" pitchFamily="34" charset="0"/>
                        </a:rPr>
                        <a:t>The force that makes the electric current move through the wires. The greater the voltage, the more current will flow.</a:t>
                      </a:r>
                      <a:endParaRPr lang="en-GB" sz="800" b="0" dirty="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10">
                  <a:txBody>
                    <a:bodyPr/>
                    <a:lstStyle/>
                    <a:p>
                      <a:pPr algn="l"/>
                      <a:r>
                        <a:rPr lang="en-US" sz="800" b="0" dirty="0" smtClean="0">
                          <a:solidFill>
                            <a:schemeClr val="tx1"/>
                          </a:solidFill>
                          <a:latin typeface="Century Gothic" panose="020B0502020202020204" pitchFamily="34" charset="0"/>
                        </a:rPr>
                        <a:t>•Predict, then investigate what happens when more batteries are added to a circuit. Explain why this happens. </a:t>
                      </a:r>
                    </a:p>
                    <a:p>
                      <a:pPr algn="l"/>
                      <a:r>
                        <a:rPr lang="en-US" sz="800" b="0" dirty="0" smtClean="0">
                          <a:solidFill>
                            <a:schemeClr val="tx1"/>
                          </a:solidFill>
                          <a:latin typeface="Century Gothic" panose="020B0502020202020204" pitchFamily="34" charset="0"/>
                        </a:rPr>
                        <a:t>•Predict, then investigate what happens when more bulbs</a:t>
                      </a:r>
                      <a:r>
                        <a:rPr lang="en-US" sz="800" b="0" baseline="0" dirty="0" smtClean="0">
                          <a:solidFill>
                            <a:schemeClr val="tx1"/>
                          </a:solidFill>
                          <a:latin typeface="Century Gothic" panose="020B0502020202020204" pitchFamily="34" charset="0"/>
                        </a:rPr>
                        <a:t> and/or</a:t>
                      </a:r>
                      <a:r>
                        <a:rPr lang="en-US" sz="800" b="0" dirty="0" smtClean="0">
                          <a:solidFill>
                            <a:schemeClr val="tx1"/>
                          </a:solidFill>
                          <a:latin typeface="Century Gothic" panose="020B0502020202020204" pitchFamily="34" charset="0"/>
                        </a:rPr>
                        <a:t> motors are added to a circuit. Explain why this happens. •Systematically identify the effect of changing one component at a time in a circuit. </a:t>
                      </a:r>
                    </a:p>
                    <a:p>
                      <a:pPr algn="l"/>
                      <a:r>
                        <a:rPr lang="en-US" sz="800" b="0" dirty="0" smtClean="0">
                          <a:solidFill>
                            <a:schemeClr val="tx1"/>
                          </a:solidFill>
                          <a:latin typeface="Century Gothic" panose="020B0502020202020204" pitchFamily="34" charset="0"/>
                        </a:rPr>
                        <a:t>•Investigate what happens when the voltage of the battery changes. </a:t>
                      </a:r>
                    </a:p>
                    <a:p>
                      <a:pPr algn="l"/>
                      <a:r>
                        <a:rPr lang="en-US" sz="800" b="0" dirty="0" smtClean="0">
                          <a:solidFill>
                            <a:schemeClr val="tx1"/>
                          </a:solidFill>
                          <a:latin typeface="Century Gothic" panose="020B0502020202020204" pitchFamily="34" charset="0"/>
                        </a:rPr>
                        <a:t>•Investigate what happens when the length of the wires changes. </a:t>
                      </a:r>
                    </a:p>
                    <a:p>
                      <a:pPr algn="l"/>
                      <a:r>
                        <a:rPr lang="en-US" sz="800" b="0" dirty="0" smtClean="0">
                          <a:solidFill>
                            <a:schemeClr val="tx1"/>
                          </a:solidFill>
                          <a:latin typeface="Century Gothic" panose="020B0502020202020204" pitchFamily="34" charset="0"/>
                        </a:rPr>
                        <a:t>•Investigate what happens when you add a resistor to a circuit. </a:t>
                      </a:r>
                    </a:p>
                    <a:p>
                      <a:pPr algn="l"/>
                      <a:r>
                        <a:rPr lang="en-US" sz="800" b="0" dirty="0" smtClean="0">
                          <a:solidFill>
                            <a:schemeClr val="tx1"/>
                          </a:solidFill>
                          <a:latin typeface="Century Gothic" panose="020B0502020202020204" pitchFamily="34" charset="0"/>
                        </a:rPr>
                        <a:t>•Design and make a set of traffic lights, a burglar alarm or some other useful circuit.</a:t>
                      </a:r>
                      <a:endParaRPr lang="en-GB" sz="800" b="0" dirty="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2452411877"/>
                  </a:ext>
                </a:extLst>
              </a:tr>
              <a:tr h="331317">
                <a:tc>
                  <a:txBody>
                    <a:bodyPr/>
                    <a:lstStyle/>
                    <a:p>
                      <a:r>
                        <a:rPr lang="en-US" sz="1100" b="1" dirty="0" smtClean="0">
                          <a:solidFill>
                            <a:srgbClr val="7FC184"/>
                          </a:solidFill>
                          <a:latin typeface="Century Gothic" panose="020B0502020202020204" pitchFamily="34" charset="0"/>
                        </a:rPr>
                        <a:t>resistance</a:t>
                      </a:r>
                      <a:endParaRPr lang="en-GB" sz="1100" b="1" dirty="0">
                        <a:solidFill>
                          <a:srgbClr val="7FC184"/>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US" sz="800" b="0" dirty="0" smtClean="0">
                          <a:solidFill>
                            <a:schemeClr val="tx1"/>
                          </a:solidFill>
                          <a:latin typeface="Century Gothic" panose="020B0502020202020204" pitchFamily="34" charset="0"/>
                        </a:rPr>
                        <a:t>The difficulty that the electric current has when flowing around a circuit due to this force.</a:t>
                      </a:r>
                      <a:endParaRPr lang="en-GB" sz="800" b="0" dirty="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marL="0" lvl="0" indent="0" algn="l">
                        <a:buFont typeface="Arial" panose="020B0604020202020204" pitchFamily="34" charset="0"/>
                        <a:buNone/>
                      </a:pPr>
                      <a:endParaRPr lang="en-GB" sz="800" b="0" dirty="0">
                        <a:solidFill>
                          <a:schemeClr val="tx1"/>
                        </a:solidFill>
                        <a:latin typeface="Century Gothic" pitchFamily="34"/>
                      </a:endParaRPr>
                    </a:p>
                  </a:txBody>
                  <a:tcPr marT="45726" marB="45726">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10010"/>
                  </a:ext>
                </a:extLst>
              </a:tr>
              <a:tr h="201612">
                <a:tc>
                  <a:txBody>
                    <a:bodyPr/>
                    <a:lstStyle/>
                    <a:p>
                      <a:r>
                        <a:rPr lang="en-US" sz="1400" b="1" dirty="0" smtClean="0">
                          <a:solidFill>
                            <a:srgbClr val="7FC184"/>
                          </a:solidFill>
                          <a:latin typeface="Century Gothic" panose="020B0502020202020204" pitchFamily="34" charset="0"/>
                        </a:rPr>
                        <a:t>circuit</a:t>
                      </a:r>
                      <a:endParaRPr lang="en-GB" sz="1400" b="1" dirty="0">
                        <a:solidFill>
                          <a:srgbClr val="7FC184"/>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US" sz="800" b="0" dirty="0" smtClean="0">
                          <a:solidFill>
                            <a:schemeClr val="tx1"/>
                          </a:solidFill>
                          <a:latin typeface="Century Gothic" panose="020B0502020202020204" pitchFamily="34" charset="0"/>
                        </a:rPr>
                        <a:t>A complete pathway</a:t>
                      </a:r>
                      <a:r>
                        <a:rPr lang="en-US" sz="800" b="0" baseline="0" dirty="0" smtClean="0">
                          <a:solidFill>
                            <a:schemeClr val="tx1"/>
                          </a:solidFill>
                          <a:latin typeface="Century Gothic" panose="020B0502020202020204" pitchFamily="34" charset="0"/>
                        </a:rPr>
                        <a:t> or route that an electric current can flow around.</a:t>
                      </a:r>
                      <a:endParaRPr lang="en-GB" sz="800" b="0" dirty="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sz="800" b="1" u="sng" dirty="0">
                        <a:latin typeface="Century Gothic" panose="020B0502020202020204" pitchFamily="34" charset="0"/>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1724974473"/>
                  </a:ext>
                </a:extLst>
              </a:tr>
              <a:tr h="418770">
                <a:tc>
                  <a:txBody>
                    <a:bodyPr/>
                    <a:lstStyle/>
                    <a:p>
                      <a:r>
                        <a:rPr lang="en-US" sz="1200" b="1" dirty="0" smtClean="0">
                          <a:solidFill>
                            <a:srgbClr val="7FC184"/>
                          </a:solidFill>
                          <a:latin typeface="Century Gothic" panose="020B0502020202020204" pitchFamily="34" charset="0"/>
                        </a:rPr>
                        <a:t>series     circuit</a:t>
                      </a:r>
                      <a:endParaRPr lang="en-GB" sz="1200" b="1" dirty="0">
                        <a:solidFill>
                          <a:srgbClr val="7FC184"/>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u="none" strike="noStrike" kern="1200" dirty="0" smtClean="0">
                          <a:solidFill>
                            <a:schemeClr val="tx1"/>
                          </a:solidFill>
                          <a:effectLst/>
                          <a:latin typeface="Century Gothic" panose="020B0502020202020204" pitchFamily="34" charset="0"/>
                          <a:ea typeface="+mn-ea"/>
                          <a:cs typeface="+mn-cs"/>
                        </a:rPr>
                        <a:t>A series circuit is one that has more than one resistor, but only one path through which the electricity (electrons) flows.</a:t>
                      </a:r>
                      <a:endParaRPr lang="en-GB" sz="800" b="0" dirty="0" smtClean="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rowSpan="4">
                  <a:txBody>
                    <a:bodyPr/>
                    <a:lstStyle/>
                    <a:p>
                      <a:r>
                        <a:rPr lang="en-US" sz="800" b="1" u="sng" dirty="0" smtClean="0">
                          <a:latin typeface="Century Gothic" panose="020B0502020202020204" pitchFamily="34" charset="0"/>
                        </a:rPr>
                        <a:t>How do the different components function?</a:t>
                      </a:r>
                    </a:p>
                    <a:p>
                      <a:r>
                        <a:rPr lang="en-US" sz="800" b="0" u="none" dirty="0" smtClean="0">
                          <a:solidFill>
                            <a:schemeClr val="tx1"/>
                          </a:solidFill>
                          <a:latin typeface="Century Gothic" panose="020B0502020202020204" pitchFamily="34" charset="0"/>
                        </a:rPr>
                        <a:t></a:t>
                      </a:r>
                      <a:r>
                        <a:rPr lang="en-US" sz="800" b="0" u="none" dirty="0" smtClean="0">
                          <a:latin typeface="Century Gothic" panose="020B0502020202020204" pitchFamily="34" charset="0"/>
                        </a:rPr>
                        <a:t>More batteries or a higher voltage create more power to flow through the circuit. </a:t>
                      </a:r>
                      <a:r>
                        <a:rPr lang="en-US" sz="800" b="0" u="none" dirty="0" smtClean="0">
                          <a:solidFill>
                            <a:schemeClr val="tx1"/>
                          </a:solidFill>
                          <a:latin typeface="Century Gothic" panose="020B0502020202020204" pitchFamily="34" charset="0"/>
                        </a:rPr>
                        <a:t></a:t>
                      </a:r>
                      <a:r>
                        <a:rPr lang="en-US" sz="800" b="0" u="none" dirty="0" smtClean="0">
                          <a:latin typeface="Century Gothic" panose="020B0502020202020204" pitchFamily="34" charset="0"/>
                        </a:rPr>
                        <a:t>Shortening the wires means the electrons have less resistance to flow through.</a:t>
                      </a:r>
                    </a:p>
                    <a:p>
                      <a:r>
                        <a:rPr lang="en-US" sz="800" b="0" u="none" dirty="0" smtClean="0">
                          <a:solidFill>
                            <a:schemeClr val="tx1"/>
                          </a:solidFill>
                          <a:latin typeface="Century Gothic" panose="020B0502020202020204" pitchFamily="34" charset="0"/>
                        </a:rPr>
                        <a:t></a:t>
                      </a:r>
                      <a:r>
                        <a:rPr lang="en-US" sz="800" b="0" u="none" dirty="0" smtClean="0">
                          <a:latin typeface="Century Gothic" panose="020B0502020202020204" pitchFamily="34" charset="0"/>
                        </a:rPr>
                        <a:t>Fewer batteries or a lower voltage give less power to the circuit. </a:t>
                      </a:r>
                    </a:p>
                    <a:p>
                      <a:r>
                        <a:rPr lang="en-US" sz="800" b="0" u="none" dirty="0" smtClean="0">
                          <a:solidFill>
                            <a:schemeClr val="tx1"/>
                          </a:solidFill>
                          <a:latin typeface="Century Gothic" panose="020B0502020202020204" pitchFamily="34" charset="0"/>
                        </a:rPr>
                        <a:t></a:t>
                      </a:r>
                      <a:r>
                        <a:rPr lang="en-US" sz="800" b="0" u="none" dirty="0" smtClean="0">
                          <a:latin typeface="Century Gothic" panose="020B0502020202020204" pitchFamily="34" charset="0"/>
                        </a:rPr>
                        <a:t>More buzzers or bulbs mean the power is shared by more components. </a:t>
                      </a:r>
                    </a:p>
                    <a:p>
                      <a:r>
                        <a:rPr lang="en-US" sz="800" b="0" u="none" dirty="0" smtClean="0">
                          <a:solidFill>
                            <a:schemeClr val="tx1"/>
                          </a:solidFill>
                          <a:latin typeface="Century Gothic" panose="020B0502020202020204" pitchFamily="34" charset="0"/>
                        </a:rPr>
                        <a:t></a:t>
                      </a:r>
                      <a:r>
                        <a:rPr lang="en-US" sz="800" b="0" u="none" dirty="0" smtClean="0">
                          <a:latin typeface="Century Gothic" panose="020B0502020202020204" pitchFamily="34" charset="0"/>
                        </a:rPr>
                        <a:t>Lengthening the wires means the electrons have to travel through more resistance</a:t>
                      </a:r>
                      <a:endParaRPr lang="en-GB" sz="800" b="0" u="none" dirty="0">
                        <a:latin typeface="Century Gothic" panose="020B0502020202020204" pitchFamily="34" charset="0"/>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178466517"/>
                  </a:ext>
                </a:extLst>
              </a:tr>
              <a:tr h="430356">
                <a:tc>
                  <a:txBody>
                    <a:bodyPr/>
                    <a:lstStyle/>
                    <a:p>
                      <a:r>
                        <a:rPr lang="en-US" sz="900" b="1" dirty="0" smtClean="0">
                          <a:solidFill>
                            <a:srgbClr val="7FC184"/>
                          </a:solidFill>
                          <a:latin typeface="Century Gothic" panose="020B0502020202020204" pitchFamily="34" charset="0"/>
                        </a:rPr>
                        <a:t>components</a:t>
                      </a:r>
                      <a:endParaRPr lang="en-GB" sz="900" b="1" dirty="0">
                        <a:solidFill>
                          <a:srgbClr val="7FC184"/>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800" b="0" dirty="0" smtClean="0">
                          <a:solidFill>
                            <a:schemeClr val="tx1"/>
                          </a:solidFill>
                          <a:latin typeface="Century Gothic" panose="020B0502020202020204" pitchFamily="34" charset="0"/>
                        </a:rPr>
                        <a:t>Parts of an electrical circuit such as </a:t>
                      </a:r>
                      <a:r>
                        <a:rPr lang="en-US" sz="800" b="1" dirty="0" smtClean="0">
                          <a:solidFill>
                            <a:schemeClr val="tx1"/>
                          </a:solidFill>
                          <a:latin typeface="Century Gothic" panose="020B0502020202020204" pitchFamily="34" charset="0"/>
                        </a:rPr>
                        <a:t>bulbs,</a:t>
                      </a:r>
                      <a:r>
                        <a:rPr lang="en-US" sz="800" b="0" dirty="0" smtClean="0">
                          <a:solidFill>
                            <a:schemeClr val="tx1"/>
                          </a:solidFill>
                          <a:latin typeface="Century Gothic" panose="020B0502020202020204" pitchFamily="34" charset="0"/>
                        </a:rPr>
                        <a:t> </a:t>
                      </a:r>
                      <a:r>
                        <a:rPr lang="en-US" sz="800" b="1" dirty="0" smtClean="0">
                          <a:solidFill>
                            <a:schemeClr val="tx1"/>
                          </a:solidFill>
                          <a:latin typeface="Century Gothic" panose="020B0502020202020204" pitchFamily="34" charset="0"/>
                        </a:rPr>
                        <a:t>motors</a:t>
                      </a:r>
                      <a:r>
                        <a:rPr lang="en-US" sz="800" b="0" dirty="0" smtClean="0">
                          <a:solidFill>
                            <a:schemeClr val="tx1"/>
                          </a:solidFill>
                          <a:latin typeface="Century Gothic" panose="020B0502020202020204" pitchFamily="34" charset="0"/>
                        </a:rPr>
                        <a:t>, </a:t>
                      </a:r>
                      <a:r>
                        <a:rPr lang="en-US" sz="800" b="1" dirty="0" smtClean="0">
                          <a:solidFill>
                            <a:schemeClr val="tx1"/>
                          </a:solidFill>
                          <a:latin typeface="Century Gothic" panose="020B0502020202020204" pitchFamily="34" charset="0"/>
                        </a:rPr>
                        <a:t>buzzers </a:t>
                      </a:r>
                      <a:r>
                        <a:rPr lang="en-US" sz="800" b="0" dirty="0" smtClean="0">
                          <a:solidFill>
                            <a:schemeClr val="tx1"/>
                          </a:solidFill>
                          <a:latin typeface="Century Gothic" panose="020B0502020202020204" pitchFamily="34" charset="0"/>
                        </a:rPr>
                        <a:t>and </a:t>
                      </a:r>
                      <a:r>
                        <a:rPr lang="en-US" sz="800" b="1" dirty="0" smtClean="0">
                          <a:solidFill>
                            <a:schemeClr val="tx1"/>
                          </a:solidFill>
                          <a:latin typeface="Century Gothic" panose="020B0502020202020204" pitchFamily="34" charset="0"/>
                        </a:rPr>
                        <a:t>switches</a:t>
                      </a:r>
                      <a:r>
                        <a:rPr lang="en-US" sz="800" b="0" dirty="0" smtClean="0">
                          <a:solidFill>
                            <a:schemeClr val="tx1"/>
                          </a:solidFill>
                          <a:latin typeface="Century Gothic" panose="020B0502020202020204" pitchFamily="34" charset="0"/>
                        </a:rPr>
                        <a:t> that do something when electricity flows through them.</a:t>
                      </a:r>
                      <a:endParaRPr lang="en-GB" sz="800" b="0" dirty="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marL="171450" lvl="0" indent="-171450" algn="l">
                        <a:buFont typeface="Arial" panose="020B0604020202020204" pitchFamily="34" charset="0"/>
                        <a:buChar char="•"/>
                      </a:pPr>
                      <a:endParaRPr lang="en-GB" sz="1100" b="1"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GB" sz="1000" b="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304446">
                <a:tc>
                  <a:txBody>
                    <a:bodyPr/>
                    <a:lstStyle/>
                    <a:p>
                      <a:r>
                        <a:rPr lang="en-US" sz="1400" b="1" dirty="0" smtClean="0">
                          <a:solidFill>
                            <a:srgbClr val="7FC184"/>
                          </a:solidFill>
                          <a:latin typeface="Century Gothic" panose="020B0502020202020204" pitchFamily="34" charset="0"/>
                        </a:rPr>
                        <a:t>switches</a:t>
                      </a:r>
                      <a:endParaRPr lang="en-GB" sz="1400" b="1" dirty="0">
                        <a:solidFill>
                          <a:srgbClr val="7FC184"/>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800" b="0" dirty="0" smtClean="0">
                          <a:solidFill>
                            <a:schemeClr val="tx1"/>
                          </a:solidFill>
                          <a:latin typeface="Century Gothic" panose="020B0502020202020204" pitchFamily="34" charset="0"/>
                        </a:rPr>
                        <a:t>A</a:t>
                      </a:r>
                      <a:r>
                        <a:rPr lang="en-US" sz="800" b="0" baseline="0" dirty="0" smtClean="0">
                          <a:solidFill>
                            <a:schemeClr val="tx1"/>
                          </a:solidFill>
                          <a:latin typeface="Century Gothic" panose="020B0502020202020204" pitchFamily="34" charset="0"/>
                        </a:rPr>
                        <a:t> part of a circuit that can be easily opened or closed to control the flow of electric current.</a:t>
                      </a:r>
                      <a:endParaRPr lang="en-GB" sz="800" b="0" dirty="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803184795"/>
                  </a:ext>
                </a:extLst>
              </a:tr>
              <a:tr h="102516">
                <a:tc rowSpan="2">
                  <a:txBody>
                    <a:bodyPr/>
                    <a:lstStyle/>
                    <a:p>
                      <a:r>
                        <a:rPr lang="en-US" sz="1400" b="1" dirty="0" smtClean="0">
                          <a:solidFill>
                            <a:srgbClr val="7FC184"/>
                          </a:solidFill>
                          <a:latin typeface="Century Gothic" panose="020B0502020202020204" pitchFamily="34" charset="0"/>
                        </a:rPr>
                        <a:t>fuses</a:t>
                      </a:r>
                      <a:endParaRPr lang="en-GB" sz="1400" b="1" dirty="0">
                        <a:solidFill>
                          <a:srgbClr val="7FC184"/>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Century Gothic" panose="020B0502020202020204" pitchFamily="34" charset="0"/>
                        </a:rPr>
                        <a:t>A</a:t>
                      </a:r>
                      <a:r>
                        <a:rPr lang="en-GB" sz="800" b="0" baseline="0" dirty="0" smtClean="0">
                          <a:solidFill>
                            <a:schemeClr val="tx1"/>
                          </a:solidFill>
                          <a:latin typeface="Century Gothic" panose="020B0502020202020204" pitchFamily="34" charset="0"/>
                        </a:rPr>
                        <a:t> </a:t>
                      </a:r>
                      <a:r>
                        <a:rPr lang="en-GB" sz="800" b="0" dirty="0" smtClean="0">
                          <a:solidFill>
                            <a:schemeClr val="tx1"/>
                          </a:solidFill>
                          <a:latin typeface="Century Gothic" panose="020B0502020202020204" pitchFamily="34" charset="0"/>
                        </a:rPr>
                        <a:t>safety devices</a:t>
                      </a:r>
                      <a:r>
                        <a:rPr lang="en-GB" sz="800" b="0" baseline="0" dirty="0" smtClean="0">
                          <a:solidFill>
                            <a:schemeClr val="tx1"/>
                          </a:solidFill>
                          <a:latin typeface="Century Gothic" panose="020B0502020202020204" pitchFamily="34" charset="0"/>
                        </a:rPr>
                        <a:t> which </a:t>
                      </a:r>
                      <a:r>
                        <a:rPr lang="en-GB" sz="800" b="0" dirty="0" smtClean="0">
                          <a:solidFill>
                            <a:schemeClr val="tx1"/>
                          </a:solidFill>
                          <a:latin typeface="Century Gothic" panose="020B0502020202020204" pitchFamily="34" charset="0"/>
                        </a:rPr>
                        <a:t> is a strip of wire that melts and breaks an electric circuit if it goes over a safe level.</a:t>
                      </a: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524682515"/>
                  </a:ext>
                </a:extLst>
              </a:tr>
              <a:tr h="0">
                <a:tc vMerge="1">
                  <a:txBody>
                    <a:bodyPr/>
                    <a:lstStyle/>
                    <a:p>
                      <a:endParaRPr lang="en-GB"/>
                    </a:p>
                  </a:txBody>
                  <a:tcPr/>
                </a:tc>
                <a:tc vMerge="1">
                  <a:txBody>
                    <a:bodyPr/>
                    <a:lstStyle/>
                    <a:p>
                      <a:endParaRPr lang="en-GB"/>
                    </a:p>
                  </a:txBody>
                  <a:tcPr/>
                </a:tc>
                <a:tc vMerge="1">
                  <a:txBody>
                    <a:bodyPr/>
                    <a:lstStyle/>
                    <a:p>
                      <a:endParaRPr lang="en-GB"/>
                    </a:p>
                  </a:txBody>
                  <a:tcPr/>
                </a:tc>
                <a:tc rowSpan="3">
                  <a:txBody>
                    <a:bodyPr/>
                    <a:lstStyle/>
                    <a:p>
                      <a:r>
                        <a:rPr lang="en-US" sz="800" b="1" u="sng" dirty="0" smtClean="0">
                          <a:latin typeface="Century Gothic" panose="020B0502020202020204" pitchFamily="34" charset="0"/>
                        </a:rPr>
                        <a:t>What about</a:t>
                      </a:r>
                      <a:r>
                        <a:rPr lang="en-US" sz="800" b="1" u="sng" baseline="0" dirty="0" smtClean="0">
                          <a:latin typeface="Century Gothic" panose="020B0502020202020204" pitchFamily="34" charset="0"/>
                        </a:rPr>
                        <a:t> voltage?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u="none" dirty="0" smtClean="0">
                          <a:solidFill>
                            <a:schemeClr val="tx1"/>
                          </a:solidFill>
                          <a:latin typeface="Century Gothic" panose="020B0502020202020204" pitchFamily="34" charset="0"/>
                        </a:rPr>
                        <a:t></a:t>
                      </a:r>
                      <a:r>
                        <a:rPr lang="en-US" sz="800" b="0" u="none" dirty="0" smtClean="0">
                          <a:latin typeface="Century Gothic" panose="020B0502020202020204" pitchFamily="34" charset="0"/>
                        </a:rPr>
                        <a:t>The voltage is equally distributed among all of the bulbs in a series circuit.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u="none" dirty="0" smtClean="0">
                          <a:solidFill>
                            <a:schemeClr val="tx1"/>
                          </a:solidFill>
                          <a:latin typeface="Century Gothic" panose="020B0502020202020204" pitchFamily="34" charset="0"/>
                        </a:rPr>
                        <a:t></a:t>
                      </a:r>
                      <a:r>
                        <a:rPr lang="en-US" sz="800" b="0" u="none" dirty="0" smtClean="0">
                          <a:latin typeface="Century Gothic" panose="020B0502020202020204" pitchFamily="34" charset="0"/>
                        </a:rPr>
                        <a:t>Increasing the voltage increases</a:t>
                      </a:r>
                      <a:r>
                        <a:rPr lang="en-US" sz="800" b="0" u="none" baseline="0" dirty="0" smtClean="0">
                          <a:latin typeface="Century Gothic" panose="020B0502020202020204" pitchFamily="34" charset="0"/>
                        </a:rPr>
                        <a:t> the brightness of the bulb.</a:t>
                      </a:r>
                      <a:endParaRPr lang="en-GB" sz="800" b="0" u="none" dirty="0" smtClean="0">
                        <a:latin typeface="Century Gothic" panose="020B0502020202020204" pitchFamily="34" charset="0"/>
                      </a:endParaRPr>
                    </a:p>
                    <a:p>
                      <a:endParaRPr lang="en-GB" sz="800" b="0" u="none" dirty="0">
                        <a:latin typeface="Century Gothic" panose="020B0502020202020204" pitchFamily="34" charset="0"/>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2358170007"/>
                  </a:ext>
                </a:extLst>
              </a:tr>
              <a:tr h="300612">
                <a:tc>
                  <a:txBody>
                    <a:bodyPr/>
                    <a:lstStyle/>
                    <a:p>
                      <a:r>
                        <a:rPr lang="en-US" sz="1100" b="1" dirty="0" smtClean="0">
                          <a:solidFill>
                            <a:srgbClr val="7FC184"/>
                          </a:solidFill>
                          <a:latin typeface="Century Gothic" panose="020B0502020202020204" pitchFamily="34" charset="0"/>
                        </a:rPr>
                        <a:t>conductor</a:t>
                      </a:r>
                      <a:endParaRPr lang="en-GB" sz="1100" b="1" dirty="0">
                        <a:solidFill>
                          <a:srgbClr val="7FC184"/>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GB" sz="800" b="0" i="0" u="none" strike="noStrike" kern="1200" dirty="0" smtClean="0">
                          <a:solidFill>
                            <a:schemeClr val="tx1"/>
                          </a:solidFill>
                          <a:effectLst/>
                          <a:latin typeface="Century Gothic" panose="020B0502020202020204" pitchFamily="34" charset="0"/>
                          <a:ea typeface="+mn-ea"/>
                          <a:cs typeface="+mn-cs"/>
                        </a:rPr>
                        <a:t>Some materials let electricity pass through them easily. These materials are known as electrical conductors.</a:t>
                      </a:r>
                      <a:endParaRPr lang="en-GB" sz="800" b="0" dirty="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sz="800" b="0" u="none" dirty="0">
                        <a:latin typeface="Century Gothic" panose="020B0502020202020204" pitchFamily="34" charset="0"/>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3546657199"/>
                  </a:ext>
                </a:extLst>
              </a:tr>
              <a:tr h="389005">
                <a:tc>
                  <a:txBody>
                    <a:bodyPr/>
                    <a:lstStyle/>
                    <a:p>
                      <a:r>
                        <a:rPr lang="en-GB" sz="1400" b="1" dirty="0" smtClean="0">
                          <a:solidFill>
                            <a:srgbClr val="7FC184"/>
                          </a:solidFill>
                          <a:latin typeface="Century Gothic" panose="020B0502020202020204" pitchFamily="34" charset="0"/>
                        </a:rPr>
                        <a:t>insulator</a:t>
                      </a:r>
                      <a:endParaRPr lang="en-GB" sz="1400" b="1" dirty="0">
                        <a:solidFill>
                          <a:srgbClr val="7FC184"/>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GB" sz="800" b="0" i="0" u="none" strike="noStrike" kern="1200" dirty="0" smtClean="0">
                          <a:solidFill>
                            <a:schemeClr val="tx1"/>
                          </a:solidFill>
                          <a:effectLst/>
                          <a:latin typeface="Century Gothic" panose="020B0502020202020204" pitchFamily="34" charset="0"/>
                          <a:ea typeface="+mn-ea"/>
                          <a:cs typeface="+mn-cs"/>
                        </a:rPr>
                        <a:t>Some materials do not let</a:t>
                      </a:r>
                      <a:r>
                        <a:rPr lang="en-GB" sz="800" b="0" i="0" u="none" strike="noStrike" kern="1200" baseline="0" dirty="0" smtClean="0">
                          <a:solidFill>
                            <a:schemeClr val="tx1"/>
                          </a:solidFill>
                          <a:effectLst/>
                          <a:latin typeface="Century Gothic" panose="020B0502020202020204" pitchFamily="34" charset="0"/>
                          <a:ea typeface="+mn-ea"/>
                          <a:cs typeface="+mn-cs"/>
                        </a:rPr>
                        <a:t> </a:t>
                      </a:r>
                      <a:r>
                        <a:rPr lang="en-GB" sz="800" b="0" i="0" u="none" strike="noStrike" kern="1200" dirty="0" smtClean="0">
                          <a:solidFill>
                            <a:schemeClr val="tx1"/>
                          </a:solidFill>
                          <a:effectLst/>
                          <a:latin typeface="Century Gothic" panose="020B0502020202020204" pitchFamily="34" charset="0"/>
                          <a:ea typeface="+mn-ea"/>
                          <a:cs typeface="+mn-cs"/>
                        </a:rPr>
                        <a:t>electricity to pass through them easily. These materials are known as electrical insulators.</a:t>
                      </a:r>
                      <a:endParaRPr lang="en-GB" sz="800" b="0" dirty="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pPr marL="171450" indent="-171450">
                        <a:buFont typeface="Wingdings" panose="05000000000000000000" pitchFamily="2" charset="2"/>
                        <a:buChar char="q"/>
                      </a:pPr>
                      <a:endParaRPr lang="en-GB" sz="1000" b="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bl>
          </a:graphicData>
        </a:graphic>
      </p:graphicFrame>
      <p:pic>
        <p:nvPicPr>
          <p:cNvPr id="5" name="Picture 4"/>
          <p:cNvPicPr>
            <a:picLocks noChangeAspect="1"/>
          </p:cNvPicPr>
          <p:nvPr/>
        </p:nvPicPr>
        <p:blipFill>
          <a:blip r:embed="rId2"/>
          <a:stretch>
            <a:fillRect/>
          </a:stretch>
        </p:blipFill>
        <p:spPr>
          <a:xfrm>
            <a:off x="6669756" y="1074319"/>
            <a:ext cx="2245644" cy="1957639"/>
          </a:xfrm>
          <a:prstGeom prst="rect">
            <a:avLst/>
          </a:prstGeom>
        </p:spPr>
      </p:pic>
      <p:pic>
        <p:nvPicPr>
          <p:cNvPr id="6" name="Picture 5"/>
          <p:cNvPicPr>
            <a:picLocks noChangeAspect="1"/>
          </p:cNvPicPr>
          <p:nvPr/>
        </p:nvPicPr>
        <p:blipFill rotWithShape="1">
          <a:blip r:embed="rId3"/>
          <a:srcRect l="8333" t="33333" r="7629" b="37500"/>
          <a:stretch/>
        </p:blipFill>
        <p:spPr>
          <a:xfrm>
            <a:off x="4267199" y="2671639"/>
            <a:ext cx="2219326" cy="477078"/>
          </a:xfrm>
          <a:prstGeom prst="rect">
            <a:avLst/>
          </a:prstGeom>
        </p:spPr>
      </p:pic>
      <p:pic>
        <p:nvPicPr>
          <p:cNvPr id="7" name="Picture 6"/>
          <p:cNvPicPr>
            <a:picLocks noChangeAspect="1"/>
          </p:cNvPicPr>
          <p:nvPr/>
        </p:nvPicPr>
        <p:blipFill>
          <a:blip r:embed="rId4"/>
          <a:stretch>
            <a:fillRect/>
          </a:stretch>
        </p:blipFill>
        <p:spPr>
          <a:xfrm>
            <a:off x="4338638" y="5657850"/>
            <a:ext cx="1033462" cy="1137085"/>
          </a:xfrm>
          <a:prstGeom prst="rect">
            <a:avLst/>
          </a:prstGeom>
        </p:spPr>
      </p:pic>
      <p:pic>
        <p:nvPicPr>
          <p:cNvPr id="8" name="Picture 7"/>
          <p:cNvPicPr>
            <a:picLocks noChangeAspect="1"/>
          </p:cNvPicPr>
          <p:nvPr/>
        </p:nvPicPr>
        <p:blipFill>
          <a:blip r:embed="rId5"/>
          <a:stretch>
            <a:fillRect/>
          </a:stretch>
        </p:blipFill>
        <p:spPr>
          <a:xfrm>
            <a:off x="5405438" y="5657850"/>
            <a:ext cx="1081087" cy="1137085"/>
          </a:xfrm>
          <a:prstGeom prst="rect">
            <a:avLst/>
          </a:prstGeom>
        </p:spPr>
      </p:pic>
    </p:spTree>
    <p:extLst>
      <p:ext uri="{BB962C8B-B14F-4D97-AF65-F5344CB8AC3E}">
        <p14:creationId xmlns:p14="http://schemas.microsoft.com/office/powerpoint/2010/main" val="219192258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txBox="1">
            <a:spLocks noGrp="1" noChangeArrowheads="1"/>
          </p:cNvSpPr>
          <p:nvPr>
            <p:ph type="title"/>
          </p:nvPr>
        </p:nvSpPr>
        <p:spPr>
          <a:xfrm>
            <a:off x="142874" y="-101675"/>
            <a:ext cx="8867775" cy="433503"/>
          </a:xfrm>
        </p:spPr>
        <p:txBody>
          <a:bodyPr anchorCtr="1"/>
          <a:lstStyle/>
          <a:p>
            <a:pPr algn="ctr" eaLnBrk="1" hangingPunct="1"/>
            <a:r>
              <a:rPr lang="en-GB" altLang="en-US" sz="1600" b="1" dirty="0">
                <a:solidFill>
                  <a:srgbClr val="7FC184"/>
                </a:solidFill>
                <a:latin typeface="Century Gothic" panose="020B0502020202020204" pitchFamily="34" charset="0"/>
              </a:rPr>
              <a:t>Year 6: Light Knowledge </a:t>
            </a:r>
            <a:r>
              <a:rPr lang="en-GB" altLang="en-US" sz="1600" b="1" dirty="0" smtClean="0">
                <a:solidFill>
                  <a:srgbClr val="7FC184"/>
                </a:solidFill>
                <a:latin typeface="Century Gothic" panose="020B0502020202020204" pitchFamily="34" charset="0"/>
              </a:rPr>
              <a:t>Mat – How do we see things?</a:t>
            </a:r>
            <a:endParaRPr lang="en-GB" altLang="en-US" sz="1600" b="1" dirty="0">
              <a:solidFill>
                <a:srgbClr val="7FC184"/>
              </a:solidFill>
              <a:latin typeface="Century Gothic" panose="020B0502020202020204" pitchFamily="34" charset="0"/>
            </a:endParaRPr>
          </a:p>
        </p:txBody>
      </p:sp>
      <p:graphicFrame>
        <p:nvGraphicFramePr>
          <p:cNvPr id="6" name="Content Placeholder 3">
            <a:extLst/>
          </p:cNvPr>
          <p:cNvGraphicFramePr>
            <a:graphicFrameLocks noGrp="1"/>
          </p:cNvGraphicFramePr>
          <p:nvPr>
            <p:ph idx="1"/>
            <p:extLst/>
          </p:nvPr>
        </p:nvGraphicFramePr>
        <p:xfrm>
          <a:off x="142875" y="247657"/>
          <a:ext cx="8867774" cy="6620432"/>
        </p:xfrm>
        <a:graphic>
          <a:graphicData uri="http://schemas.openxmlformats.org/drawingml/2006/table">
            <a:tbl>
              <a:tblPr firstRow="1" bandRow="1">
                <a:effectLst/>
                <a:tableStyleId>{5C22544A-7EE6-4342-B048-85BDC9FD1C3A}</a:tableStyleId>
              </a:tblPr>
              <a:tblGrid>
                <a:gridCol w="921650">
                  <a:extLst>
                    <a:ext uri="{9D8B030D-6E8A-4147-A177-3AD203B41FA5}">
                      <a16:colId xmlns:a16="http://schemas.microsoft.com/office/drawing/2014/main" val="20000"/>
                    </a:ext>
                  </a:extLst>
                </a:gridCol>
                <a:gridCol w="3138985">
                  <a:extLst>
                    <a:ext uri="{9D8B030D-6E8A-4147-A177-3AD203B41FA5}">
                      <a16:colId xmlns:a16="http://schemas.microsoft.com/office/drawing/2014/main" val="20001"/>
                    </a:ext>
                  </a:extLst>
                </a:gridCol>
                <a:gridCol w="2377764">
                  <a:extLst>
                    <a:ext uri="{9D8B030D-6E8A-4147-A177-3AD203B41FA5}">
                      <a16:colId xmlns:a16="http://schemas.microsoft.com/office/drawing/2014/main" val="20002"/>
                    </a:ext>
                  </a:extLst>
                </a:gridCol>
                <a:gridCol w="2429375">
                  <a:extLst>
                    <a:ext uri="{9D8B030D-6E8A-4147-A177-3AD203B41FA5}">
                      <a16:colId xmlns:a16="http://schemas.microsoft.com/office/drawing/2014/main" val="20003"/>
                    </a:ext>
                  </a:extLst>
                </a:gridCol>
              </a:tblGrid>
              <a:tr h="298405">
                <a:tc gridSpan="2">
                  <a:txBody>
                    <a:bodyPr/>
                    <a:lstStyle/>
                    <a:p>
                      <a:pPr lvl="0" algn="ctr"/>
                      <a:r>
                        <a:rPr lang="en-GB" sz="1400" dirty="0">
                          <a:solidFill>
                            <a:schemeClr val="bg1"/>
                          </a:solidFill>
                          <a:latin typeface="Century Gothic" pitchFamily="34"/>
                        </a:rPr>
                        <a:t>Subject Specific Vocabulary</a:t>
                      </a: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FC184"/>
                    </a:solidFill>
                  </a:tcP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bg1"/>
                          </a:solidFill>
                          <a:latin typeface="Century Gothic" pitchFamily="34"/>
                        </a:rPr>
                        <a:t>Prior Knowledge</a:t>
                      </a:r>
                      <a:endParaRPr lang="en-GB" sz="1400" b="1" dirty="0">
                        <a:solidFill>
                          <a:schemeClr val="bg1"/>
                        </a:solidFill>
                        <a:latin typeface="Century Gothic" pitchFamily="34"/>
                      </a:endParaRPr>
                    </a:p>
                  </a:txBody>
                  <a:tcPr marT="45726" marB="45726">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FC184"/>
                    </a:solidFill>
                  </a:tcPr>
                </a:tc>
                <a:tc rowSpan="2">
                  <a:txBody>
                    <a:bodyPr/>
                    <a:lstStyle/>
                    <a:p>
                      <a:pPr lvl="0" algn="ctr"/>
                      <a:r>
                        <a:rPr lang="en-GB" sz="1400" dirty="0">
                          <a:solidFill>
                            <a:srgbClr val="7FC184"/>
                          </a:solidFill>
                          <a:latin typeface="Century Gothic" pitchFamily="34"/>
                        </a:rPr>
                        <a:t>Sticky Knowledge about </a:t>
                      </a:r>
                      <a:r>
                        <a:rPr lang="en-GB" sz="1400" dirty="0" smtClean="0">
                          <a:solidFill>
                            <a:srgbClr val="7FC184"/>
                          </a:solidFill>
                          <a:latin typeface="Century Gothic" pitchFamily="34"/>
                        </a:rPr>
                        <a:t>Light</a:t>
                      </a:r>
                      <a:endParaRPr lang="en-GB" sz="1400" dirty="0">
                        <a:solidFill>
                          <a:srgbClr val="7FC184"/>
                        </a:solidFill>
                        <a:latin typeface="Century Gothic" pitchFamily="34"/>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10000"/>
                  </a:ext>
                </a:extLst>
              </a:tr>
              <a:tr h="208875">
                <a:tc rowSpan="2">
                  <a:txBody>
                    <a:bodyPr/>
                    <a:lstStyle/>
                    <a:p>
                      <a:r>
                        <a:rPr lang="en-US" sz="1200" b="1" dirty="0" smtClean="0">
                          <a:solidFill>
                            <a:srgbClr val="7FC184"/>
                          </a:solidFill>
                          <a:latin typeface="Century Gothic" panose="020B0502020202020204" pitchFamily="34" charset="0"/>
                        </a:rPr>
                        <a:t>light</a:t>
                      </a:r>
                      <a:r>
                        <a:rPr lang="en-US" sz="1200" b="1" baseline="0" dirty="0" smtClean="0">
                          <a:solidFill>
                            <a:srgbClr val="7FC184"/>
                          </a:solidFill>
                          <a:latin typeface="Century Gothic" panose="020B0502020202020204" pitchFamily="34" charset="0"/>
                        </a:rPr>
                        <a:t> </a:t>
                      </a:r>
                      <a:r>
                        <a:rPr lang="en-US" sz="1200" b="1" dirty="0" smtClean="0">
                          <a:solidFill>
                            <a:srgbClr val="7FC184"/>
                          </a:solidFill>
                          <a:latin typeface="Century Gothic" panose="020B0502020202020204" pitchFamily="34" charset="0"/>
                        </a:rPr>
                        <a:t>wave</a:t>
                      </a:r>
                      <a:endParaRPr lang="en-GB" sz="1200" b="1" dirty="0">
                        <a:solidFill>
                          <a:srgbClr val="7FC184"/>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u="none" strike="noStrike" kern="1200" dirty="0" smtClean="0">
                          <a:solidFill>
                            <a:schemeClr val="tx1"/>
                          </a:solidFill>
                          <a:effectLst/>
                          <a:latin typeface="Century Gothic" panose="020B0502020202020204" pitchFamily="34" charset="0"/>
                          <a:ea typeface="+mn-ea"/>
                          <a:cs typeface="+mn-cs"/>
                        </a:rPr>
                        <a:t>A</a:t>
                      </a:r>
                      <a:r>
                        <a:rPr lang="en-GB" sz="800" b="0" i="0" u="none" strike="noStrike" kern="1200" baseline="0" dirty="0" smtClean="0">
                          <a:solidFill>
                            <a:schemeClr val="tx1"/>
                          </a:solidFill>
                          <a:effectLst/>
                          <a:latin typeface="Century Gothic" panose="020B0502020202020204" pitchFamily="34" charset="0"/>
                          <a:ea typeface="+mn-ea"/>
                          <a:cs typeface="+mn-cs"/>
                        </a:rPr>
                        <a:t> property of l</a:t>
                      </a:r>
                      <a:r>
                        <a:rPr lang="en-GB" sz="800" b="0" i="0" u="none" strike="noStrike" kern="1200" dirty="0" smtClean="0">
                          <a:solidFill>
                            <a:schemeClr val="tx1"/>
                          </a:solidFill>
                          <a:effectLst/>
                          <a:latin typeface="Century Gothic" panose="020B0502020202020204" pitchFamily="34" charset="0"/>
                          <a:ea typeface="+mn-ea"/>
                          <a:cs typeface="+mn-cs"/>
                        </a:rPr>
                        <a:t>ight is that it behaves like a wave</a:t>
                      </a:r>
                      <a:r>
                        <a:rPr lang="en-GB" sz="800" b="0" i="0" u="none" strike="noStrike" kern="1200" baseline="0" dirty="0" smtClean="0">
                          <a:solidFill>
                            <a:schemeClr val="tx1"/>
                          </a:solidFill>
                          <a:effectLst/>
                          <a:latin typeface="Century Gothic" panose="020B0502020202020204" pitchFamily="34" charset="0"/>
                          <a:ea typeface="+mn-ea"/>
                          <a:cs typeface="+mn-cs"/>
                        </a:rPr>
                        <a:t> and </a:t>
                      </a:r>
                      <a:r>
                        <a:rPr lang="en-GB" sz="800" b="0" i="0" u="none" strike="noStrike" kern="1200" dirty="0" smtClean="0">
                          <a:solidFill>
                            <a:schemeClr val="tx1"/>
                          </a:solidFill>
                          <a:effectLst/>
                          <a:latin typeface="Century Gothic" panose="020B0502020202020204" pitchFamily="34" charset="0"/>
                          <a:ea typeface="+mn-ea"/>
                          <a:cs typeface="+mn-cs"/>
                        </a:rPr>
                        <a:t>can be defined by its wavelength and frequency</a:t>
                      </a:r>
                      <a:r>
                        <a:rPr lang="en-GB" sz="800" b="0" i="0" u="none" strike="noStrike" kern="1200" baseline="0" dirty="0" smtClean="0">
                          <a:solidFill>
                            <a:schemeClr val="tx1"/>
                          </a:solidFill>
                          <a:effectLst/>
                          <a:latin typeface="Century Gothic" panose="020B0502020202020204" pitchFamily="34" charset="0"/>
                          <a:ea typeface="+mn-ea"/>
                          <a:cs typeface="+mn-cs"/>
                        </a:rPr>
                        <a:t> (</a:t>
                      </a:r>
                      <a:r>
                        <a:rPr lang="en-GB" sz="800" b="0" i="0" u="none" strike="noStrike" kern="1200" dirty="0" smtClean="0">
                          <a:solidFill>
                            <a:schemeClr val="tx1"/>
                          </a:solidFill>
                          <a:effectLst/>
                          <a:latin typeface="Century Gothic" panose="020B0502020202020204" pitchFamily="34" charset="0"/>
                          <a:ea typeface="+mn-ea"/>
                          <a:cs typeface="+mn-cs"/>
                        </a:rPr>
                        <a:t>how fast the waves vibrate up and down).</a:t>
                      </a:r>
                      <a:endParaRPr lang="en-GB" sz="800" b="0" dirty="0" smtClean="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7">
                  <a:txBody>
                    <a:bodyPr/>
                    <a:lstStyle/>
                    <a:p>
                      <a:pPr lvl="0" algn="ctr"/>
                      <a:r>
                        <a:rPr lang="en-US" sz="800" dirty="0" smtClean="0">
                          <a:solidFill>
                            <a:schemeClr val="tx1"/>
                          </a:solidFill>
                          <a:latin typeface="Century Gothic" panose="020B0502020202020204" pitchFamily="34" charset="0"/>
                        </a:rPr>
                        <a:t>•Certain things produce light, usually by burning (e.g. the Sun) or electricity (e.g. street lights) </a:t>
                      </a:r>
                    </a:p>
                    <a:p>
                      <a:pPr lvl="0" algn="ctr"/>
                      <a:r>
                        <a:rPr lang="en-US" sz="800" dirty="0" smtClean="0">
                          <a:solidFill>
                            <a:schemeClr val="tx1"/>
                          </a:solidFill>
                          <a:latin typeface="Century Gothic" panose="020B0502020202020204" pitchFamily="34" charset="0"/>
                        </a:rPr>
                        <a:t>•Shiny materials do not make light but do reflect it. </a:t>
                      </a:r>
                    </a:p>
                    <a:p>
                      <a:pPr lvl="0" algn="ctr"/>
                      <a:r>
                        <a:rPr lang="en-US" sz="800" dirty="0" smtClean="0">
                          <a:solidFill>
                            <a:schemeClr val="tx1"/>
                          </a:solidFill>
                          <a:latin typeface="Century Gothic" panose="020B0502020202020204" pitchFamily="34" charset="0"/>
                        </a:rPr>
                        <a:t>•Shadows are caused when certain materials block light. </a:t>
                      </a:r>
                    </a:p>
                    <a:p>
                      <a:pPr lvl="0" algn="ctr"/>
                      <a:r>
                        <a:rPr lang="en-US" sz="800" dirty="0" smtClean="0">
                          <a:solidFill>
                            <a:schemeClr val="tx1"/>
                          </a:solidFill>
                          <a:latin typeface="Century Gothic" panose="020B0502020202020204" pitchFamily="34" charset="0"/>
                        </a:rPr>
                        <a:t> •Light travels in straight lines. When light is blocked by an opaque object, a dark shadow is formed.  </a:t>
                      </a:r>
                    </a:p>
                    <a:p>
                      <a:pPr lvl="0" algn="ctr"/>
                      <a:r>
                        <a:rPr lang="en-US" sz="800" dirty="0" smtClean="0">
                          <a:solidFill>
                            <a:schemeClr val="tx1"/>
                          </a:solidFill>
                          <a:latin typeface="Century Gothic" panose="020B0502020202020204" pitchFamily="34" charset="0"/>
                        </a:rPr>
                        <a:t>•The further away the light source is, the smaller the shadow is. The closer the source of the light, the bigger the shadow.</a:t>
                      </a:r>
                    </a:p>
                  </a:txBody>
                  <a:tcPr marT="45726" marB="45726">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marL="0" indent="0">
                        <a:buFont typeface="Wingdings" panose="05000000000000000000" pitchFamily="2" charset="2"/>
                        <a:buNone/>
                      </a:pPr>
                      <a:endParaRPr lang="en-GB" sz="800" b="1" u="sng" dirty="0">
                        <a:solidFill>
                          <a:schemeClr val="tx1"/>
                        </a:solidFill>
                        <a:latin typeface="Century Gothic" panose="020B0502020202020204" pitchFamily="34" charset="0"/>
                      </a:endParaRPr>
                    </a:p>
                  </a:txBody>
                  <a:tcPr marT="45730" marB="45730">
                    <a:solidFill>
                      <a:schemeClr val="accent6">
                        <a:lumMod val="40000"/>
                        <a:lumOff val="60000"/>
                      </a:schemeClr>
                    </a:solidFill>
                  </a:tcPr>
                </a:tc>
                <a:extLst>
                  <a:ext uri="{0D108BD9-81ED-4DB2-BD59-A6C34878D82A}">
                    <a16:rowId xmlns:a16="http://schemas.microsoft.com/office/drawing/2014/main" val="10001"/>
                  </a:ext>
                </a:extLst>
              </a:tr>
              <a:tr h="249908">
                <a:tc vMerge="1">
                  <a:txBody>
                    <a:bodyPr/>
                    <a:lstStyle/>
                    <a:p>
                      <a:pPr lvl="0"/>
                      <a:endParaRPr lang="en-GB" sz="1400" b="1" dirty="0">
                        <a:solidFill>
                          <a:schemeClr val="accent6">
                            <a:lumMod val="75000"/>
                          </a:schemeClr>
                        </a:solidFill>
                        <a:latin typeface="Century Gothic" pitchFamily="34"/>
                      </a:endParaRPr>
                    </a:p>
                  </a:txBody>
                  <a:tcPr marT="45737" marB="45737">
                    <a:solidFill>
                      <a:schemeClr val="accent6">
                        <a:lumMod val="20000"/>
                        <a:lumOff val="80000"/>
                      </a:schemeClr>
                    </a:solidFill>
                  </a:tcPr>
                </a:tc>
                <a:tc vMerge="1">
                  <a:txBody>
                    <a:bodyPr/>
                    <a:lstStyle/>
                    <a:p>
                      <a:pPr lvl="0"/>
                      <a:endParaRPr lang="en-GB" sz="800" b="0" dirty="0">
                        <a:solidFill>
                          <a:schemeClr val="accent6">
                            <a:lumMod val="75000"/>
                          </a:schemeClr>
                        </a:solidFill>
                        <a:latin typeface="Century Gothic" panose="020B0502020202020204" pitchFamily="34" charset="0"/>
                      </a:endParaRPr>
                    </a:p>
                  </a:txBody>
                  <a:tcPr marT="45737" marB="45737">
                    <a:solidFill>
                      <a:schemeClr val="accent6">
                        <a:lumMod val="20000"/>
                        <a:lumOff val="80000"/>
                      </a:schemeClr>
                    </a:solidFill>
                  </a:tcPr>
                </a:tc>
                <a:tc vMerge="1">
                  <a:txBody>
                    <a:bodyPr/>
                    <a:lstStyle/>
                    <a:p>
                      <a:endParaRPr lang="en-GB"/>
                    </a:p>
                  </a:txBody>
                  <a:tcPr/>
                </a:tc>
                <a:tc rowSpan="5">
                  <a:txBody>
                    <a:bodyPr/>
                    <a:lstStyle/>
                    <a:p>
                      <a:pPr marL="0" indent="0">
                        <a:buFont typeface="Wingdings" panose="05000000000000000000" pitchFamily="2" charset="2"/>
                        <a:buNone/>
                      </a:pPr>
                      <a:r>
                        <a:rPr lang="en-US" sz="800" b="1" u="sng" dirty="0" smtClean="0">
                          <a:solidFill>
                            <a:schemeClr val="tx1"/>
                          </a:solidFill>
                          <a:latin typeface="Century Gothic" panose="020B0502020202020204" pitchFamily="34" charset="0"/>
                        </a:rPr>
                        <a:t>How does</a:t>
                      </a:r>
                      <a:r>
                        <a:rPr lang="en-US" sz="800" b="1" u="sng" baseline="0" dirty="0" smtClean="0">
                          <a:solidFill>
                            <a:schemeClr val="tx1"/>
                          </a:solidFill>
                          <a:latin typeface="Century Gothic" panose="020B0502020202020204" pitchFamily="34" charset="0"/>
                        </a:rPr>
                        <a:t> light travel?</a:t>
                      </a:r>
                    </a:p>
                    <a:p>
                      <a:pPr marL="0" indent="0">
                        <a:buFont typeface="Wingdings" panose="05000000000000000000" pitchFamily="2" charset="2"/>
                        <a:buNone/>
                      </a:pPr>
                      <a:r>
                        <a:rPr lang="en-US" sz="800" b="0" u="none" dirty="0" smtClean="0">
                          <a:solidFill>
                            <a:schemeClr val="tx1"/>
                          </a:solidFill>
                          <a:latin typeface="Century Gothic" panose="020B0502020202020204" pitchFamily="34" charset="0"/>
                        </a:rPr>
                        <a:t></a:t>
                      </a:r>
                      <a:r>
                        <a:rPr lang="en-US" sz="800" b="0" u="none" baseline="0" dirty="0" smtClean="0">
                          <a:solidFill>
                            <a:schemeClr val="tx1"/>
                          </a:solidFill>
                          <a:latin typeface="Century Gothic" panose="020B0502020202020204" pitchFamily="34" charset="0"/>
                        </a:rPr>
                        <a:t>Light travels as waves from a light source.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800" b="0" u="none" dirty="0" smtClean="0">
                          <a:solidFill>
                            <a:schemeClr val="tx1"/>
                          </a:solidFill>
                          <a:latin typeface="Century Gothic" panose="020B0502020202020204" pitchFamily="34" charset="0"/>
                        </a:rPr>
                        <a:t></a:t>
                      </a:r>
                      <a:r>
                        <a:rPr lang="en-GB" sz="800" b="0" i="0" u="none" strike="noStrike" kern="1200" dirty="0" smtClean="0">
                          <a:solidFill>
                            <a:schemeClr val="tx1"/>
                          </a:solidFill>
                          <a:effectLst/>
                          <a:latin typeface="Century Gothic" panose="020B0502020202020204" pitchFamily="34" charset="0"/>
                          <a:ea typeface="+mn-ea"/>
                          <a:cs typeface="+mn-cs"/>
                        </a:rPr>
                        <a:t>Light will travel in a completely straight line until it hits an object that will reflect it. </a:t>
                      </a:r>
                      <a:endParaRPr lang="en-GB" sz="800" b="0" dirty="0" smtClean="0">
                        <a:solidFill>
                          <a:schemeClr val="tx1"/>
                        </a:solidFill>
                        <a:latin typeface="Century Gothic" panose="020B0502020202020204" pitchFamily="34" charset="0"/>
                      </a:endParaRPr>
                    </a:p>
                    <a:p>
                      <a:pPr marL="0" indent="0">
                        <a:buFont typeface="Wingdings" panose="05000000000000000000" pitchFamily="2" charset="2"/>
                        <a:buNone/>
                      </a:pPr>
                      <a:r>
                        <a:rPr lang="en-US" sz="800" b="0" u="none" dirty="0" smtClean="0">
                          <a:solidFill>
                            <a:schemeClr val="tx1"/>
                          </a:solidFill>
                          <a:latin typeface="Century Gothic" panose="020B0502020202020204" pitchFamily="34" charset="0"/>
                        </a:rPr>
                        <a:t></a:t>
                      </a:r>
                      <a:r>
                        <a:rPr lang="en-US" sz="800" b="0" u="none" baseline="0" dirty="0" smtClean="0">
                          <a:solidFill>
                            <a:schemeClr val="tx1"/>
                          </a:solidFill>
                          <a:latin typeface="Century Gothic" panose="020B0502020202020204" pitchFamily="34" charset="0"/>
                        </a:rPr>
                        <a:t>Reflection is when light bounces off a surface - this changes the direction in which the light travels.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800" b="0" u="none" dirty="0" smtClean="0">
                          <a:solidFill>
                            <a:schemeClr val="tx1"/>
                          </a:solidFill>
                          <a:latin typeface="Century Gothic" panose="020B0502020202020204" pitchFamily="34" charset="0"/>
                        </a:rPr>
                        <a:t></a:t>
                      </a:r>
                      <a:r>
                        <a:rPr lang="en-GB" sz="800" b="0" i="0" u="none" strike="noStrike" kern="1200" dirty="0" smtClean="0">
                          <a:solidFill>
                            <a:schemeClr val="tx1"/>
                          </a:solidFill>
                          <a:effectLst/>
                          <a:latin typeface="Century Gothic" panose="020B0502020202020204" pitchFamily="34" charset="0"/>
                          <a:ea typeface="+mn-ea"/>
                          <a:cs typeface="+mn-cs"/>
                        </a:rPr>
                        <a:t>Light doesn’t travel as fast when it has to pass through mediums that are different, such as air, water or glass.</a:t>
                      </a:r>
                      <a:endParaRPr lang="en-GB" sz="800" b="0" dirty="0" smtClean="0">
                        <a:solidFill>
                          <a:schemeClr val="tx1"/>
                        </a:solidFill>
                        <a:latin typeface="Century Gothic" panose="020B0502020202020204" pitchFamily="34" charset="0"/>
                      </a:endParaRPr>
                    </a:p>
                    <a:p>
                      <a:pPr marL="0" indent="0">
                        <a:buFont typeface="Wingdings" panose="05000000000000000000" pitchFamily="2" charset="2"/>
                        <a:buNone/>
                      </a:pPr>
                      <a:r>
                        <a:rPr lang="en-US" sz="800" b="0" u="none" dirty="0" smtClean="0">
                          <a:solidFill>
                            <a:schemeClr val="tx1"/>
                          </a:solidFill>
                          <a:latin typeface="Century Gothic" panose="020B0502020202020204" pitchFamily="34" charset="0"/>
                        </a:rPr>
                        <a:t></a:t>
                      </a:r>
                      <a:r>
                        <a:rPr lang="en-US" sz="800" b="0" u="none" baseline="0" dirty="0" smtClean="0">
                          <a:solidFill>
                            <a:schemeClr val="tx1"/>
                          </a:solidFill>
                          <a:latin typeface="Century Gothic" panose="020B0502020202020204" pitchFamily="34" charset="0"/>
                        </a:rPr>
                        <a:t>Light does not need a medium to travel through which means it can travel through a vacuum (a completely airless space).</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10002"/>
                  </a:ext>
                </a:extLst>
              </a:tr>
              <a:tr h="447601">
                <a:tc>
                  <a:txBody>
                    <a:bodyPr/>
                    <a:lstStyle/>
                    <a:p>
                      <a:r>
                        <a:rPr lang="en-US" sz="1200" b="1" dirty="0" smtClean="0">
                          <a:solidFill>
                            <a:srgbClr val="7FC184"/>
                          </a:solidFill>
                          <a:latin typeface="Century Gothic" panose="020B0502020202020204" pitchFamily="34" charset="0"/>
                        </a:rPr>
                        <a:t>light source</a:t>
                      </a:r>
                      <a:endParaRPr lang="en-GB" sz="1200" b="1" dirty="0">
                        <a:solidFill>
                          <a:srgbClr val="7FC184"/>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800" dirty="0" smtClean="0">
                          <a:latin typeface="Century Gothic" panose="020B0502020202020204" pitchFamily="34" charset="0"/>
                        </a:rPr>
                        <a:t>Something that gives off light when it is heated or burned, or chemicals inside it react with each other. There</a:t>
                      </a:r>
                      <a:r>
                        <a:rPr lang="en-US" sz="800" baseline="0" dirty="0" smtClean="0">
                          <a:latin typeface="Century Gothic" panose="020B0502020202020204" pitchFamily="34" charset="0"/>
                        </a:rPr>
                        <a:t> are different sources of light such as the sun, candles, bulbs </a:t>
                      </a:r>
                      <a:r>
                        <a:rPr lang="en-US" sz="800" baseline="0" dirty="0" err="1" smtClean="0">
                          <a:latin typeface="Century Gothic" panose="020B0502020202020204" pitchFamily="34" charset="0"/>
                        </a:rPr>
                        <a:t>etc</a:t>
                      </a:r>
                      <a:endParaRPr lang="en-GB" sz="800" dirty="0">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3"/>
                  </a:ext>
                </a:extLst>
              </a:tr>
              <a:tr h="328244">
                <a:tc>
                  <a:txBody>
                    <a:bodyPr/>
                    <a:lstStyle/>
                    <a:p>
                      <a:r>
                        <a:rPr lang="en-US" sz="1600" b="1" dirty="0" smtClean="0">
                          <a:solidFill>
                            <a:srgbClr val="7FC184"/>
                          </a:solidFill>
                          <a:latin typeface="Century Gothic" panose="020B0502020202020204" pitchFamily="34" charset="0"/>
                        </a:rPr>
                        <a:t>reflect</a:t>
                      </a:r>
                      <a:endParaRPr lang="en-GB" sz="1600" b="1" dirty="0">
                        <a:solidFill>
                          <a:srgbClr val="7FC184"/>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800" dirty="0" smtClean="0">
                          <a:latin typeface="Century Gothic" panose="020B0502020202020204" pitchFamily="34" charset="0"/>
                        </a:rPr>
                        <a:t>When light bounces off a surface at the same angle it hits it and changes the direction the light waves are travelling in.</a:t>
                      </a:r>
                      <a:endParaRPr lang="en-GB" sz="800" dirty="0">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pPr marL="0" indent="0">
                        <a:buFont typeface="Wingdings" panose="05000000000000000000" pitchFamily="2" charset="2"/>
                        <a:buNone/>
                      </a:pPr>
                      <a:endParaRPr lang="en-GB" sz="950" b="0" dirty="0">
                        <a:solidFill>
                          <a:schemeClr val="tx1"/>
                        </a:solidFill>
                        <a:latin typeface="Century Gothic" panose="020B0502020202020204" pitchFamily="34" charset="0"/>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10004"/>
                  </a:ext>
                </a:extLst>
              </a:tr>
              <a:tr h="335292">
                <a:tc>
                  <a:txBody>
                    <a:bodyPr/>
                    <a:lstStyle/>
                    <a:p>
                      <a:r>
                        <a:rPr lang="en-US" sz="1050" b="1" dirty="0" smtClean="0">
                          <a:solidFill>
                            <a:srgbClr val="7FC184"/>
                          </a:solidFill>
                          <a:latin typeface="Century Gothic" panose="020B0502020202020204" pitchFamily="34" charset="0"/>
                        </a:rPr>
                        <a:t>transparent</a:t>
                      </a:r>
                      <a:endParaRPr lang="en-GB" sz="1050" b="1" dirty="0">
                        <a:solidFill>
                          <a:srgbClr val="7FC184"/>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800" dirty="0" smtClean="0">
                          <a:latin typeface="Century Gothic" panose="020B0502020202020204" pitchFamily="34" charset="0"/>
                        </a:rPr>
                        <a:t>Transparent materials let light</a:t>
                      </a:r>
                      <a:r>
                        <a:rPr lang="en-US" sz="800" baseline="0" dirty="0" smtClean="0">
                          <a:latin typeface="Century Gothic" panose="020B0502020202020204" pitchFamily="34" charset="0"/>
                        </a:rPr>
                        <a:t> pass through them, so you can clearly see through it to what is on the other side.</a:t>
                      </a:r>
                      <a:endParaRPr lang="en-GB" sz="800" dirty="0">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58797801"/>
                  </a:ext>
                </a:extLst>
              </a:tr>
              <a:tr h="289856">
                <a:tc rowSpan="2">
                  <a:txBody>
                    <a:bodyPr/>
                    <a:lstStyle/>
                    <a:p>
                      <a:r>
                        <a:rPr lang="en-US" sz="1050" b="1" dirty="0" smtClean="0">
                          <a:solidFill>
                            <a:srgbClr val="7FC184"/>
                          </a:solidFill>
                          <a:latin typeface="Century Gothic" panose="020B0502020202020204" pitchFamily="34" charset="0"/>
                        </a:rPr>
                        <a:t>translucent</a:t>
                      </a:r>
                      <a:endParaRPr lang="en-GB" sz="1050" b="1" dirty="0">
                        <a:solidFill>
                          <a:srgbClr val="7FC184"/>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r>
                        <a:rPr lang="en-US" sz="800" dirty="0" smtClean="0">
                          <a:latin typeface="Century Gothic" panose="020B0502020202020204" pitchFamily="34" charset="0"/>
                        </a:rPr>
                        <a:t>Translucent materials let some light pass through them but the light is scattered in different directions so you can’t see clearly through them as</a:t>
                      </a:r>
                      <a:r>
                        <a:rPr lang="en-US" sz="800" baseline="0" dirty="0" smtClean="0">
                          <a:latin typeface="Century Gothic" panose="020B0502020202020204" pitchFamily="34" charset="0"/>
                        </a:rPr>
                        <a:t> they blur the detail.</a:t>
                      </a:r>
                      <a:endParaRPr lang="en-GB" sz="800" dirty="0">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431106031"/>
                  </a:ext>
                </a:extLst>
              </a:tr>
              <a:tr h="157745">
                <a:tc vMerge="1">
                  <a:txBody>
                    <a:bodyPr/>
                    <a:lstStyle/>
                    <a:p>
                      <a:endParaRPr lang="en-GB"/>
                    </a:p>
                  </a:txBody>
                  <a:tcPr/>
                </a:tc>
                <a:tc vMerge="1">
                  <a:txBody>
                    <a:bodyPr/>
                    <a:lstStyle/>
                    <a:p>
                      <a:endParaRPr lang="en-GB"/>
                    </a:p>
                  </a:txBody>
                  <a:tcPr/>
                </a:tc>
                <a:tc vMerge="1">
                  <a:txBody>
                    <a:bodyPr/>
                    <a:lstStyle/>
                    <a:p>
                      <a:endParaRPr lang="en-GB" dirty="0"/>
                    </a:p>
                  </a:txBody>
                  <a:tcPr/>
                </a:tc>
                <a:tc rowSpan="9">
                  <a:txBody>
                    <a:bodyPr/>
                    <a:lstStyle/>
                    <a:p>
                      <a:r>
                        <a:rPr lang="en-US" sz="800" b="1" u="sng" dirty="0" smtClean="0">
                          <a:latin typeface="Century Gothic" panose="020B0502020202020204" pitchFamily="34" charset="0"/>
                        </a:rPr>
                        <a:t>How do we see?</a:t>
                      </a:r>
                    </a:p>
                    <a:p>
                      <a:endParaRPr lang="en-US" sz="800" b="0" u="none" dirty="0" smtClean="0">
                        <a:latin typeface="Century Gothic" panose="020B0502020202020204" pitchFamily="34" charset="0"/>
                      </a:endParaRPr>
                    </a:p>
                    <a:p>
                      <a:endParaRPr lang="en-US" sz="800" b="0" u="none" dirty="0" smtClean="0">
                        <a:latin typeface="Century Gothic" panose="020B0502020202020204" pitchFamily="34" charset="0"/>
                      </a:endParaRPr>
                    </a:p>
                    <a:p>
                      <a:endParaRPr lang="en-US" sz="800" b="0" u="none" dirty="0" smtClean="0">
                        <a:latin typeface="Century Gothic" panose="020B0502020202020204" pitchFamily="34" charset="0"/>
                      </a:endParaRPr>
                    </a:p>
                    <a:p>
                      <a:endParaRPr lang="en-US" sz="800" b="0" u="none" dirty="0" smtClean="0">
                        <a:latin typeface="Century Gothic" panose="020B0502020202020204" pitchFamily="34" charset="0"/>
                      </a:endParaRPr>
                    </a:p>
                    <a:p>
                      <a:endParaRPr lang="en-US" sz="800" b="0" u="none" dirty="0" smtClean="0">
                        <a:latin typeface="Century Gothic" panose="020B0502020202020204" pitchFamily="34" charset="0"/>
                      </a:endParaRPr>
                    </a:p>
                    <a:p>
                      <a:endParaRPr lang="en-US" sz="800" b="0" u="none" dirty="0" smtClean="0">
                        <a:latin typeface="Century Gothic" panose="020B0502020202020204" pitchFamily="34" charset="0"/>
                      </a:endParaRPr>
                    </a:p>
                    <a:p>
                      <a:endParaRPr lang="en-US" sz="800" b="0" u="none" dirty="0" smtClean="0">
                        <a:latin typeface="Century Gothic" panose="020B0502020202020204" pitchFamily="34" charset="0"/>
                      </a:endParaRPr>
                    </a:p>
                    <a:p>
                      <a:endParaRPr lang="en-US" sz="800" b="0" u="none" dirty="0" smtClean="0">
                        <a:latin typeface="Century Gothic" panose="020B0502020202020204" pitchFamily="34" charset="0"/>
                      </a:endParaRPr>
                    </a:p>
                    <a:p>
                      <a:endParaRPr lang="en-US" sz="800" b="0" u="none" dirty="0" smtClean="0">
                        <a:latin typeface="Century Gothic" panose="020B0502020202020204" pitchFamily="34" charset="0"/>
                      </a:endParaRPr>
                    </a:p>
                    <a:p>
                      <a:endParaRPr lang="en-US" sz="800" b="0" u="none" dirty="0" smtClean="0">
                        <a:latin typeface="Century Gothic" panose="020B0502020202020204" pitchFamily="34" charset="0"/>
                      </a:endParaRPr>
                    </a:p>
                    <a:p>
                      <a:endParaRPr lang="en-US" sz="800" b="0" u="none" dirty="0" smtClean="0">
                        <a:latin typeface="Century Gothic" panose="020B0502020202020204" pitchFamily="34" charset="0"/>
                      </a:endParaRPr>
                    </a:p>
                    <a:p>
                      <a:r>
                        <a:rPr lang="en-US" sz="800" b="0" u="none" dirty="0" smtClean="0">
                          <a:latin typeface="Century Gothic" panose="020B0502020202020204" pitchFamily="34" charset="0"/>
                        </a:rPr>
                        <a:t>Light travels from a light source in a straight line and hits an object.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u="none" dirty="0" smtClean="0">
                          <a:latin typeface="Century Gothic" panose="020B0502020202020204" pitchFamily="34" charset="0"/>
                        </a:rPr>
                        <a:t>The ray of light is reflected off the object and travels in a straight line to the eye,</a:t>
                      </a:r>
                      <a:r>
                        <a:rPr lang="en-US" sz="800" b="0" u="none" baseline="0" dirty="0" smtClean="0">
                          <a:latin typeface="Century Gothic" panose="020B0502020202020204" pitchFamily="34" charset="0"/>
                        </a:rPr>
                        <a:t> </a:t>
                      </a:r>
                      <a:r>
                        <a:rPr lang="en-GB" altLang="en-US" sz="800" b="0" u="none" kern="1200" dirty="0" smtClean="0">
                          <a:solidFill>
                            <a:srgbClr val="000000"/>
                          </a:solidFill>
                          <a:latin typeface="Century Gothic" panose="020B0502020202020204" pitchFamily="34" charset="0"/>
                          <a:ea typeface="+mn-ea"/>
                          <a:cs typeface="+mn-cs"/>
                        </a:rPr>
                        <a:t>enters the cornea of the eye and passes the pupil.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u="none" dirty="0" smtClean="0">
                          <a:latin typeface="Century Gothic" panose="020B0502020202020204" pitchFamily="34" charset="0"/>
                        </a:rPr>
                        <a:t></a:t>
                      </a:r>
                      <a:r>
                        <a:rPr lang="en-GB" altLang="en-US" sz="800" b="0" u="none" kern="1200" dirty="0" smtClean="0">
                          <a:solidFill>
                            <a:srgbClr val="000000"/>
                          </a:solidFill>
                          <a:latin typeface="Century Gothic" panose="020B0502020202020204" pitchFamily="34" charset="0"/>
                          <a:ea typeface="+mn-ea"/>
                          <a:cs typeface="+mn-cs"/>
                        </a:rPr>
                        <a:t>Light is refracted as it passes through the convex lens. This causes the image that hits the retina to be reduced in size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u="none" dirty="0" smtClean="0">
                          <a:latin typeface="Century Gothic" panose="020B0502020202020204" pitchFamily="34" charset="0"/>
                        </a:rPr>
                        <a:t></a:t>
                      </a:r>
                      <a:r>
                        <a:rPr lang="en-GB" altLang="en-US" sz="800" dirty="0" smtClean="0">
                          <a:latin typeface="Century Gothic" panose="020B0502020202020204" pitchFamily="34" charset="0"/>
                        </a:rPr>
                        <a:t>The lens then focuses the light on to the retina</a:t>
                      </a:r>
                      <a:r>
                        <a:rPr lang="en-GB" altLang="en-US" sz="800" baseline="0" dirty="0" smtClean="0">
                          <a:latin typeface="Century Gothic" panose="020B0502020202020204" pitchFamily="34" charset="0"/>
                        </a:rPr>
                        <a:t> which </a:t>
                      </a:r>
                      <a:r>
                        <a:rPr lang="en-GB" altLang="en-US" sz="800" dirty="0" smtClean="0">
                          <a:latin typeface="Century Gothic" panose="020B0502020202020204" pitchFamily="34" charset="0"/>
                        </a:rPr>
                        <a:t>gathers information (light, dark, colour, movement) and sends this information to the optic nerve.</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1136980605"/>
                  </a:ext>
                </a:extLst>
              </a:tr>
              <a:tr h="328244">
                <a:tc>
                  <a:txBody>
                    <a:bodyPr/>
                    <a:lstStyle/>
                    <a:p>
                      <a:r>
                        <a:rPr lang="en-US" sz="1400" b="1" dirty="0" smtClean="0">
                          <a:solidFill>
                            <a:srgbClr val="7FC184"/>
                          </a:solidFill>
                          <a:latin typeface="Century Gothic" panose="020B0502020202020204" pitchFamily="34" charset="0"/>
                        </a:rPr>
                        <a:t>opaque</a:t>
                      </a:r>
                      <a:endParaRPr lang="en-GB" sz="1400" b="1" dirty="0">
                        <a:solidFill>
                          <a:srgbClr val="7FC184"/>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800" dirty="0" smtClean="0">
                          <a:latin typeface="Century Gothic" panose="020B0502020202020204" pitchFamily="34" charset="0"/>
                        </a:rPr>
                        <a:t>Opaque materials block light so it can’t pass through which means you can’t see through them.</a:t>
                      </a:r>
                      <a:endParaRPr lang="en-GB" sz="800" dirty="0">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400" b="1" dirty="0" smtClean="0">
                          <a:solidFill>
                            <a:schemeClr val="bg1"/>
                          </a:solidFill>
                        </a:rPr>
                        <a:t>Investigate</a:t>
                      </a:r>
                      <a:endParaRPr lang="en-GB" sz="1400" b="1" dirty="0">
                        <a:solidFill>
                          <a:schemeClr val="bg1"/>
                        </a:solidFill>
                      </a:endParaRPr>
                    </a:p>
                  </a:txBody>
                  <a:tcPr marT="45726" marB="45726">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FC184"/>
                    </a:solidFill>
                  </a:tcPr>
                </a:tc>
                <a:tc vMerge="1">
                  <a:txBody>
                    <a:bodyPr/>
                    <a:lstStyle/>
                    <a:p>
                      <a:endParaRPr lang="en-US" sz="800" b="0" u="none" dirty="0" smtClean="0">
                        <a:latin typeface="Century Gothic" panose="020B0502020202020204" pitchFamily="34" charset="0"/>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278654344"/>
                  </a:ext>
                </a:extLst>
              </a:tr>
              <a:tr h="396252">
                <a:tc>
                  <a:txBody>
                    <a:bodyPr/>
                    <a:lstStyle/>
                    <a:p>
                      <a:r>
                        <a:rPr lang="en-US" sz="1400" b="1" dirty="0" smtClean="0">
                          <a:solidFill>
                            <a:srgbClr val="7FC184"/>
                          </a:solidFill>
                          <a:latin typeface="Century Gothic" panose="020B0502020202020204" pitchFamily="34" charset="0"/>
                        </a:rPr>
                        <a:t>shadow</a:t>
                      </a:r>
                      <a:endParaRPr lang="en-GB" sz="1400" b="1" dirty="0">
                        <a:solidFill>
                          <a:srgbClr val="7FC184"/>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800" dirty="0" smtClean="0">
                          <a:latin typeface="Century Gothic" panose="020B0502020202020204" pitchFamily="34" charset="0"/>
                        </a:rPr>
                        <a:t>A dark shape where light doesn’t shine because it has been blocked.</a:t>
                      </a:r>
                      <a:r>
                        <a:rPr lang="en-US" sz="800" baseline="0" dirty="0" smtClean="0">
                          <a:latin typeface="Century Gothic" panose="020B0502020202020204" pitchFamily="34" charset="0"/>
                        </a:rPr>
                        <a:t> The size and shape depend on the position of the light source and how far the object is from it.</a:t>
                      </a:r>
                      <a:endParaRPr lang="en-GB" sz="800" dirty="0">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1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schemeClr val="tx1"/>
                          </a:solidFill>
                          <a:effectLst/>
                          <a:uLnTx/>
                          <a:uFillTx/>
                          <a:latin typeface="Century Gothic" panose="020B0502020202020204" pitchFamily="34" charset="0"/>
                          <a:ea typeface="+mn-ea"/>
                          <a:cs typeface="+mn-cs"/>
                        </a:rPr>
                        <a:t>What happens when light is reflected from  different surfaces? What happens when light is reflected from a mirror? What happens when the angle of the mirror (or light source changes?)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schemeClr val="tx1"/>
                          </a:solidFill>
                          <a:effectLst/>
                          <a:uLnTx/>
                          <a:uFillTx/>
                          <a:latin typeface="Century Gothic" panose="020B0502020202020204" pitchFamily="34" charset="0"/>
                          <a:ea typeface="+mn-ea"/>
                          <a:cs typeface="+mn-cs"/>
                        </a:rPr>
                        <a:t>Design an experiment to measure shadow length by changing a variable. Show the relationship between distance of light source and shadow length.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schemeClr val="tx1"/>
                          </a:solidFill>
                          <a:effectLst/>
                          <a:uLnTx/>
                          <a:uFillTx/>
                          <a:latin typeface="Century Gothic" panose="020B0502020202020204" pitchFamily="34" charset="0"/>
                          <a:ea typeface="+mn-ea"/>
                          <a:cs typeface="+mn-cs"/>
                        </a:rPr>
                        <a:t>Create shadow puppets to show how light travels and to demonstrate that a shadow has the same shape as the object that casts them.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schemeClr val="tx1"/>
                          </a:solidFill>
                          <a:effectLst/>
                          <a:uLnTx/>
                          <a:uFillTx/>
                          <a:latin typeface="Century Gothic" panose="020B0502020202020204" pitchFamily="34" charset="0"/>
                          <a:ea typeface="+mn-ea"/>
                          <a:cs typeface="+mn-cs"/>
                        </a:rPr>
                        <a:t>Make a periscope and explain how it works. Use the idea that light appears to travel in straight lines to explain how it works.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schemeClr val="tx1"/>
                          </a:solidFill>
                          <a:effectLst/>
                          <a:uLnTx/>
                          <a:uFillTx/>
                          <a:latin typeface="Century Gothic" panose="020B0502020202020204" pitchFamily="34" charset="0"/>
                          <a:ea typeface="+mn-ea"/>
                          <a:cs typeface="+mn-cs"/>
                        </a:rPr>
                        <a:t>Research how mirrors are used in different contexts (e.g. rear view mirrors, on a dangerous bend) and explain why and how they work.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schemeClr val="tx1"/>
                          </a:solidFill>
                          <a:effectLst/>
                          <a:uLnTx/>
                          <a:uFillTx/>
                          <a:latin typeface="Century Gothic" panose="020B0502020202020204" pitchFamily="34" charset="0"/>
                          <a:ea typeface="+mn-ea"/>
                          <a:cs typeface="+mn-cs"/>
                        </a:rPr>
                        <a:t>Explain why objects look bent in water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schemeClr val="tx1"/>
                          </a:solidFill>
                          <a:effectLst/>
                          <a:uLnTx/>
                          <a:uFillTx/>
                          <a:latin typeface="Century Gothic" panose="020B0502020202020204" pitchFamily="34" charset="0"/>
                          <a:ea typeface="+mn-ea"/>
                          <a:cs typeface="+mn-cs"/>
                        </a:rPr>
                        <a:t>Explore different contexts in which light travels including rainbows, colours on soap bubbles and </a:t>
                      </a:r>
                      <a:r>
                        <a:rPr kumimoji="0" lang="en-US" sz="800" b="0" i="0" u="none" strike="noStrike" kern="1200" cap="none" spc="0" normalizeH="0" baseline="0" noProof="0" dirty="0" err="1" smtClean="0">
                          <a:ln>
                            <a:noFill/>
                          </a:ln>
                          <a:solidFill>
                            <a:schemeClr val="tx1"/>
                          </a:solidFill>
                          <a:effectLst/>
                          <a:uLnTx/>
                          <a:uFillTx/>
                          <a:latin typeface="Century Gothic" panose="020B0502020202020204" pitchFamily="34" charset="0"/>
                          <a:ea typeface="+mn-ea"/>
                          <a:cs typeface="+mn-cs"/>
                        </a:rPr>
                        <a:t>coloured</a:t>
                      </a:r>
                      <a:r>
                        <a:rPr kumimoji="0" lang="en-US" sz="800" b="0" i="0" u="none" strike="noStrike" kern="1200" cap="none" spc="0" normalizeH="0" baseline="0" noProof="0" dirty="0" smtClean="0">
                          <a:ln>
                            <a:noFill/>
                          </a:ln>
                          <a:solidFill>
                            <a:schemeClr val="tx1"/>
                          </a:solidFill>
                          <a:effectLst/>
                          <a:uLnTx/>
                          <a:uFillTx/>
                          <a:latin typeface="Century Gothic" panose="020B0502020202020204" pitchFamily="34" charset="0"/>
                          <a:ea typeface="+mn-ea"/>
                          <a:cs typeface="+mn-cs"/>
                        </a:rPr>
                        <a:t> filters.</a:t>
                      </a:r>
                      <a:endParaRPr kumimoji="0" lang="en-GB" sz="800" b="0" i="0" u="none" strike="noStrike" kern="1200" cap="none" spc="0" normalizeH="0" baseline="0" noProof="0" dirty="0" smtClean="0">
                        <a:ln>
                          <a:noFill/>
                        </a:ln>
                        <a:solidFill>
                          <a:schemeClr val="tx1"/>
                        </a:solidFill>
                        <a:effectLst/>
                        <a:uLnTx/>
                        <a:uFillTx/>
                        <a:latin typeface="Century Gothic" panose="020B0502020202020204" pitchFamily="34" charset="0"/>
                        <a:ea typeface="+mn-ea"/>
                        <a:cs typeface="+mn-cs"/>
                      </a:endParaRPr>
                    </a:p>
                    <a:p>
                      <a:endParaRPr lang="en-GB" sz="1100" dirty="0" smtClean="0">
                        <a:solidFill>
                          <a:schemeClr val="tx1"/>
                        </a:solidFill>
                      </a:endParaRPr>
                    </a:p>
                    <a:p>
                      <a:pPr algn="l"/>
                      <a:endParaRPr lang="en-GB" sz="800" b="0" dirty="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US" sz="800" b="0" u="none" dirty="0" smtClean="0">
                        <a:latin typeface="Century Gothic" panose="020B0502020202020204" pitchFamily="34" charset="0"/>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2321647248"/>
                  </a:ext>
                </a:extLst>
              </a:tr>
              <a:tr h="328244">
                <a:tc>
                  <a:txBody>
                    <a:bodyPr/>
                    <a:lstStyle/>
                    <a:p>
                      <a:r>
                        <a:rPr lang="en-US" sz="1050" b="1" dirty="0" smtClean="0">
                          <a:solidFill>
                            <a:srgbClr val="7FC184"/>
                          </a:solidFill>
                          <a:latin typeface="Century Gothic" panose="020B0502020202020204" pitchFamily="34" charset="0"/>
                        </a:rPr>
                        <a:t>visible</a:t>
                      </a:r>
                      <a:r>
                        <a:rPr lang="en-US" sz="1050" b="1" baseline="0" dirty="0" smtClean="0">
                          <a:solidFill>
                            <a:srgbClr val="7FC184"/>
                          </a:solidFill>
                          <a:latin typeface="Century Gothic" panose="020B0502020202020204" pitchFamily="34" charset="0"/>
                        </a:rPr>
                        <a:t> light</a:t>
                      </a:r>
                      <a:endParaRPr lang="en-GB" sz="1050" b="1" dirty="0">
                        <a:solidFill>
                          <a:srgbClr val="7FC184"/>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800" dirty="0" smtClean="0">
                          <a:latin typeface="Century Gothic" panose="020B0502020202020204" pitchFamily="34" charset="0"/>
                        </a:rPr>
                        <a:t>Light that you can see, also described as </a:t>
                      </a:r>
                      <a:r>
                        <a:rPr lang="en-US" sz="800" b="1" dirty="0" smtClean="0">
                          <a:latin typeface="Century Gothic" panose="020B0502020202020204" pitchFamily="34" charset="0"/>
                        </a:rPr>
                        <a:t>white light</a:t>
                      </a:r>
                      <a:r>
                        <a:rPr lang="en-US" sz="800" b="0" dirty="0" smtClean="0">
                          <a:latin typeface="Century Gothic" panose="020B0502020202020204" pitchFamily="34" charset="0"/>
                        </a:rPr>
                        <a:t> but is in fact made up of seven different colours called a </a:t>
                      </a:r>
                      <a:r>
                        <a:rPr lang="en-US" sz="800" b="1" dirty="0" smtClean="0">
                          <a:latin typeface="Century Gothic" panose="020B0502020202020204" pitchFamily="34" charset="0"/>
                        </a:rPr>
                        <a:t>spectrum.</a:t>
                      </a:r>
                      <a:endParaRPr lang="en-GB" sz="800" b="1" dirty="0">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gn="l"/>
                      <a:endParaRPr lang="en-GB" sz="800" b="0" dirty="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2452411877"/>
                  </a:ext>
                </a:extLst>
              </a:tr>
              <a:tr h="328244">
                <a:tc>
                  <a:txBody>
                    <a:bodyPr/>
                    <a:lstStyle/>
                    <a:p>
                      <a:r>
                        <a:rPr lang="en-US" sz="1400" b="1" dirty="0" smtClean="0">
                          <a:solidFill>
                            <a:srgbClr val="7FC184"/>
                          </a:solidFill>
                          <a:latin typeface="Century Gothic" panose="020B0502020202020204" pitchFamily="34" charset="0"/>
                        </a:rPr>
                        <a:t>refract</a:t>
                      </a:r>
                      <a:endParaRPr lang="en-GB" sz="1400" b="1" dirty="0">
                        <a:solidFill>
                          <a:srgbClr val="7FC184"/>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800" dirty="0" smtClean="0">
                          <a:latin typeface="Century Gothic" panose="020B0502020202020204" pitchFamily="34" charset="0"/>
                        </a:rPr>
                        <a:t>When light bends or changes direction as it passes from one medium</a:t>
                      </a:r>
                      <a:r>
                        <a:rPr lang="en-US" sz="800" baseline="0" dirty="0" smtClean="0">
                          <a:latin typeface="Century Gothic" panose="020B0502020202020204" pitchFamily="34" charset="0"/>
                        </a:rPr>
                        <a:t> to another e.g. from air to water</a:t>
                      </a:r>
                      <a:endParaRPr lang="en-GB" sz="800" dirty="0">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marL="0" lvl="0" indent="0" algn="l">
                        <a:buFont typeface="Arial" panose="020B0604020202020204" pitchFamily="34" charset="0"/>
                        <a:buNone/>
                      </a:pPr>
                      <a:endParaRPr lang="en-GB" sz="800" b="0" dirty="0">
                        <a:solidFill>
                          <a:schemeClr val="tx1"/>
                        </a:solidFill>
                        <a:latin typeface="Century Gothic" pitchFamily="34"/>
                      </a:endParaRPr>
                    </a:p>
                  </a:txBody>
                  <a:tcPr marT="45726" marB="45726">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10010"/>
                  </a:ext>
                </a:extLst>
              </a:tr>
              <a:tr h="328244">
                <a:tc>
                  <a:txBody>
                    <a:bodyPr/>
                    <a:lstStyle/>
                    <a:p>
                      <a:r>
                        <a:rPr lang="en-US" sz="1400" b="1" dirty="0" smtClean="0">
                          <a:solidFill>
                            <a:srgbClr val="7FC184"/>
                          </a:solidFill>
                          <a:latin typeface="Century Gothic" panose="020B0502020202020204" pitchFamily="34" charset="0"/>
                        </a:rPr>
                        <a:t>disperse</a:t>
                      </a:r>
                      <a:endParaRPr lang="en-GB" sz="1400" b="1" dirty="0">
                        <a:solidFill>
                          <a:srgbClr val="7FC184"/>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800" dirty="0" smtClean="0">
                          <a:latin typeface="Century Gothic" panose="020B0502020202020204" pitchFamily="34" charset="0"/>
                        </a:rPr>
                        <a:t>When you shine white</a:t>
                      </a:r>
                      <a:r>
                        <a:rPr lang="en-US" sz="800" baseline="0" dirty="0" smtClean="0">
                          <a:latin typeface="Century Gothic" panose="020B0502020202020204" pitchFamily="34" charset="0"/>
                        </a:rPr>
                        <a:t> light through a prism and it splits into separate colours.</a:t>
                      </a:r>
                      <a:endParaRPr lang="en-GB" sz="800" dirty="0">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sz="800" b="1" u="sng" dirty="0">
                        <a:latin typeface="Century Gothic" panose="020B0502020202020204" pitchFamily="34" charset="0"/>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1724974473"/>
                  </a:ext>
                </a:extLst>
              </a:tr>
              <a:tr h="447601">
                <a:tc>
                  <a:txBody>
                    <a:bodyPr/>
                    <a:lstStyle/>
                    <a:p>
                      <a:r>
                        <a:rPr lang="en-US" sz="1400" b="1" dirty="0" smtClean="0">
                          <a:solidFill>
                            <a:srgbClr val="7FC184"/>
                          </a:solidFill>
                          <a:latin typeface="Century Gothic" panose="020B0502020202020204" pitchFamily="34" charset="0"/>
                        </a:rPr>
                        <a:t>rainbow</a:t>
                      </a:r>
                      <a:endParaRPr lang="en-GB" sz="1400" b="1" dirty="0">
                        <a:solidFill>
                          <a:srgbClr val="7FC184"/>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800" dirty="0" smtClean="0">
                          <a:latin typeface="Century Gothic" panose="020B0502020202020204" pitchFamily="34" charset="0"/>
                        </a:rPr>
                        <a:t>Rainbows happen when beams</a:t>
                      </a:r>
                      <a:r>
                        <a:rPr lang="en-US" sz="800" baseline="0" dirty="0" smtClean="0">
                          <a:latin typeface="Century Gothic" panose="020B0502020202020204" pitchFamily="34" charset="0"/>
                        </a:rPr>
                        <a:t> of sunlight hit water droplets in the air. As the sunlight passes through the droplets, it splits into different colours.</a:t>
                      </a:r>
                      <a:endParaRPr lang="en-GB" sz="800" dirty="0">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849330363"/>
                  </a:ext>
                </a:extLst>
              </a:tr>
              <a:tr h="328244">
                <a:tc>
                  <a:txBody>
                    <a:bodyPr/>
                    <a:lstStyle/>
                    <a:p>
                      <a:r>
                        <a:rPr lang="en-US" sz="1400" b="1" dirty="0" smtClean="0">
                          <a:solidFill>
                            <a:srgbClr val="7FC184"/>
                          </a:solidFill>
                          <a:latin typeface="Century Gothic" panose="020B0502020202020204" pitchFamily="34" charset="0"/>
                        </a:rPr>
                        <a:t>filter</a:t>
                      </a:r>
                      <a:endParaRPr lang="en-GB" sz="1400" b="1" dirty="0">
                        <a:solidFill>
                          <a:srgbClr val="7FC184"/>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u="none" strike="noStrike" kern="1200" dirty="0" smtClean="0">
                          <a:solidFill>
                            <a:schemeClr val="tx1"/>
                          </a:solidFill>
                          <a:effectLst/>
                          <a:latin typeface="Century Gothic" panose="020B0502020202020204" pitchFamily="34" charset="0"/>
                          <a:ea typeface="+mn-ea"/>
                          <a:cs typeface="+mn-cs"/>
                        </a:rPr>
                        <a:t>A transparent material that absorbs some colours and allows others to pass through.</a:t>
                      </a:r>
                      <a:endParaRPr lang="en-GB" sz="800" b="0" dirty="0" smtClean="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817614304"/>
                  </a:ext>
                </a:extLst>
              </a:tr>
              <a:tr h="328244">
                <a:tc>
                  <a:txBody>
                    <a:bodyPr/>
                    <a:lstStyle/>
                    <a:p>
                      <a:r>
                        <a:rPr lang="en-US" sz="1400" b="1" dirty="0" smtClean="0">
                          <a:solidFill>
                            <a:srgbClr val="7FC184"/>
                          </a:solidFill>
                          <a:latin typeface="Century Gothic" panose="020B0502020202020204" pitchFamily="34" charset="0"/>
                        </a:rPr>
                        <a:t>lens</a:t>
                      </a:r>
                      <a:endParaRPr lang="en-GB" sz="1400" b="1" dirty="0">
                        <a:solidFill>
                          <a:srgbClr val="7FC184"/>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u="none" strike="noStrike" kern="1200" dirty="0" smtClean="0">
                          <a:solidFill>
                            <a:schemeClr val="tx1"/>
                          </a:solidFill>
                          <a:effectLst/>
                          <a:latin typeface="Century Gothic" panose="020B0502020202020204" pitchFamily="34" charset="0"/>
                          <a:ea typeface="+mn-ea"/>
                          <a:cs typeface="+mn-cs"/>
                        </a:rPr>
                        <a:t>This</a:t>
                      </a:r>
                      <a:r>
                        <a:rPr lang="en-GB" sz="800" b="0" i="0" u="none" strike="noStrike" kern="1200" baseline="0" dirty="0" smtClean="0">
                          <a:solidFill>
                            <a:schemeClr val="tx1"/>
                          </a:solidFill>
                          <a:effectLst/>
                          <a:latin typeface="Century Gothic" panose="020B0502020202020204" pitchFamily="34" charset="0"/>
                          <a:ea typeface="+mn-ea"/>
                          <a:cs typeface="+mn-cs"/>
                        </a:rPr>
                        <a:t> </a:t>
                      </a:r>
                      <a:r>
                        <a:rPr lang="en-GB" sz="800" b="0" i="0" u="none" strike="noStrike" kern="1200" dirty="0" smtClean="0">
                          <a:solidFill>
                            <a:schemeClr val="tx1"/>
                          </a:solidFill>
                          <a:effectLst/>
                          <a:latin typeface="Century Gothic" panose="020B0502020202020204" pitchFamily="34" charset="0"/>
                          <a:ea typeface="+mn-ea"/>
                          <a:cs typeface="+mn-cs"/>
                        </a:rPr>
                        <a:t>can be concave (curves inwards) or convex (curves outwards)</a:t>
                      </a:r>
                      <a:r>
                        <a:rPr lang="en-GB" sz="800" b="0" i="0" u="none" strike="noStrike" kern="1200" baseline="0" dirty="0" smtClean="0">
                          <a:solidFill>
                            <a:schemeClr val="tx1"/>
                          </a:solidFill>
                          <a:effectLst/>
                          <a:latin typeface="Century Gothic" panose="020B0502020202020204" pitchFamily="34" charset="0"/>
                          <a:ea typeface="+mn-ea"/>
                          <a:cs typeface="+mn-cs"/>
                        </a:rPr>
                        <a:t> and is </a:t>
                      </a:r>
                      <a:r>
                        <a:rPr lang="en-GB" sz="800" b="0" i="0" u="none" strike="noStrike" kern="1200" dirty="0" smtClean="0">
                          <a:solidFill>
                            <a:schemeClr val="tx1"/>
                          </a:solidFill>
                          <a:effectLst/>
                          <a:latin typeface="Century Gothic" panose="020B0502020202020204" pitchFamily="34" charset="0"/>
                          <a:ea typeface="+mn-ea"/>
                          <a:cs typeface="+mn-cs"/>
                        </a:rPr>
                        <a:t>designed to refract light in a specific way.</a:t>
                      </a:r>
                      <a:endParaRPr lang="en-GB" sz="800" b="0" dirty="0" smtClean="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629448990"/>
                  </a:ext>
                </a:extLst>
              </a:tr>
              <a:tr h="328244">
                <a:tc>
                  <a:txBody>
                    <a:bodyPr/>
                    <a:lstStyle/>
                    <a:p>
                      <a:r>
                        <a:rPr lang="en-US" sz="1400" b="1" dirty="0" smtClean="0">
                          <a:solidFill>
                            <a:srgbClr val="7FC184"/>
                          </a:solidFill>
                          <a:latin typeface="Century Gothic" panose="020B0502020202020204" pitchFamily="34" charset="0"/>
                        </a:rPr>
                        <a:t>retina</a:t>
                      </a:r>
                      <a:endParaRPr lang="en-GB" sz="1400" b="1" dirty="0">
                        <a:solidFill>
                          <a:srgbClr val="7FC184"/>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u="none" strike="noStrike" kern="1200" dirty="0" smtClean="0">
                          <a:solidFill>
                            <a:schemeClr val="tx1"/>
                          </a:solidFill>
                          <a:effectLst/>
                          <a:latin typeface="Century Gothic" panose="020B0502020202020204" pitchFamily="34" charset="0"/>
                          <a:ea typeface="+mn-ea"/>
                          <a:cs typeface="+mn-cs"/>
                        </a:rPr>
                        <a:t>Found</a:t>
                      </a:r>
                      <a:r>
                        <a:rPr lang="en-GB" sz="800" b="0" i="0" u="none" strike="noStrike" kern="1200" baseline="0" dirty="0" smtClean="0">
                          <a:solidFill>
                            <a:schemeClr val="tx1"/>
                          </a:solidFill>
                          <a:effectLst/>
                          <a:latin typeface="Century Gothic" panose="020B0502020202020204" pitchFamily="34" charset="0"/>
                          <a:ea typeface="+mn-ea"/>
                          <a:cs typeface="+mn-cs"/>
                        </a:rPr>
                        <a:t> a</a:t>
                      </a:r>
                      <a:r>
                        <a:rPr lang="en-GB" sz="800" b="0" i="0" u="none" strike="noStrike" kern="1200" dirty="0" smtClean="0">
                          <a:solidFill>
                            <a:schemeClr val="tx1"/>
                          </a:solidFill>
                          <a:effectLst/>
                          <a:latin typeface="Century Gothic" panose="020B0502020202020204" pitchFamily="34" charset="0"/>
                          <a:ea typeface="+mn-ea"/>
                          <a:cs typeface="+mn-cs"/>
                        </a:rPr>
                        <a:t>t the back of your eye and it has light-sensitive cells called rods and cones.</a:t>
                      </a:r>
                      <a:endParaRPr lang="en-GB" sz="800" b="0" dirty="0" smtClean="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rowSpan="4">
                  <a:txBody>
                    <a:bodyPr/>
                    <a:lstStyle/>
                    <a:p>
                      <a:r>
                        <a:rPr lang="en-US" sz="800" b="1" u="sng" dirty="0" smtClean="0">
                          <a:latin typeface="Century Gothic" panose="020B0502020202020204" pitchFamily="34" charset="0"/>
                        </a:rPr>
                        <a:t>What is</a:t>
                      </a:r>
                      <a:r>
                        <a:rPr lang="en-US" sz="800" b="1" u="sng" baseline="0" dirty="0" smtClean="0">
                          <a:latin typeface="Century Gothic" panose="020B0502020202020204" pitchFamily="34" charset="0"/>
                        </a:rPr>
                        <a:t> the relationship between light sources and shadows?</a:t>
                      </a:r>
                    </a:p>
                    <a:p>
                      <a:r>
                        <a:rPr lang="en-US" sz="800" b="0" u="none" dirty="0" smtClean="0">
                          <a:latin typeface="Century Gothic" panose="020B0502020202020204" pitchFamily="34" charset="0"/>
                        </a:rPr>
                        <a:t>Because light travels in straight lines, when there is an opaque object blocking the light, a shadow is formed.  </a:t>
                      </a:r>
                    </a:p>
                    <a:p>
                      <a:r>
                        <a:rPr lang="en-US" sz="800" b="0" u="none" dirty="0" smtClean="0">
                          <a:latin typeface="Century Gothic" panose="020B0502020202020204" pitchFamily="34" charset="0"/>
                        </a:rPr>
                        <a:t>These shadows always have the same shape as the objects that cast them.</a:t>
                      </a:r>
                    </a:p>
                    <a:p>
                      <a:r>
                        <a:rPr lang="en-US" sz="800" b="0" u="none" dirty="0" smtClean="0">
                          <a:latin typeface="Century Gothic" panose="020B0502020202020204" pitchFamily="34" charset="0"/>
                        </a:rPr>
                        <a:t>The size of a shadow changes as the light source moves. It is bigger when the object is closer to the light source.</a:t>
                      </a:r>
                      <a:endParaRPr lang="en-GB" sz="800" b="0" u="none" dirty="0">
                        <a:latin typeface="Century Gothic" panose="020B0502020202020204" pitchFamily="34" charset="0"/>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3638006524"/>
                  </a:ext>
                </a:extLst>
              </a:tr>
              <a:tr h="328244">
                <a:tc>
                  <a:txBody>
                    <a:bodyPr/>
                    <a:lstStyle/>
                    <a:p>
                      <a:r>
                        <a:rPr lang="en-US" sz="1400" b="1" dirty="0" smtClean="0">
                          <a:solidFill>
                            <a:srgbClr val="7FC184"/>
                          </a:solidFill>
                          <a:latin typeface="Century Gothic" panose="020B0502020202020204" pitchFamily="34" charset="0"/>
                        </a:rPr>
                        <a:t>cornea</a:t>
                      </a:r>
                      <a:endParaRPr lang="en-GB" sz="1400" b="1" dirty="0">
                        <a:solidFill>
                          <a:srgbClr val="7FC184"/>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800" b="0" i="0" u="none" strike="noStrike" kern="1200" dirty="0" smtClean="0">
                          <a:solidFill>
                            <a:schemeClr val="tx1"/>
                          </a:solidFill>
                          <a:effectLst/>
                          <a:latin typeface="Century Gothic" panose="020B0502020202020204" pitchFamily="34" charset="0"/>
                          <a:ea typeface="+mn-ea"/>
                          <a:cs typeface="+mn-cs"/>
                        </a:rPr>
                        <a:t>It is thin, clear and covers your eye. It's important because it helps you see by focusing light as it enters the eye.</a:t>
                      </a:r>
                      <a:endParaRPr lang="en-GB" sz="800" b="0" dirty="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282696321"/>
                  </a:ext>
                </a:extLst>
              </a:tr>
              <a:tr h="328244">
                <a:tc>
                  <a:txBody>
                    <a:bodyPr/>
                    <a:lstStyle/>
                    <a:p>
                      <a:r>
                        <a:rPr lang="en-US" sz="1400" b="1" dirty="0" smtClean="0">
                          <a:solidFill>
                            <a:srgbClr val="7FC184"/>
                          </a:solidFill>
                          <a:latin typeface="Century Gothic" panose="020B0502020202020204" pitchFamily="34" charset="0"/>
                        </a:rPr>
                        <a:t>iris</a:t>
                      </a:r>
                      <a:endParaRPr lang="en-GB" sz="1400" b="1" dirty="0">
                        <a:solidFill>
                          <a:srgbClr val="7FC184"/>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u="none" strike="noStrike" kern="1200" dirty="0" smtClean="0">
                          <a:solidFill>
                            <a:schemeClr val="tx1"/>
                          </a:solidFill>
                          <a:effectLst/>
                          <a:latin typeface="Century Gothic" panose="020B0502020202020204" pitchFamily="34" charset="0"/>
                          <a:ea typeface="+mn-ea"/>
                          <a:cs typeface="+mn-cs"/>
                        </a:rPr>
                        <a:t>The</a:t>
                      </a:r>
                      <a:r>
                        <a:rPr lang="en-GB" sz="800" b="0" i="0" u="none" strike="noStrike" kern="1200" baseline="0" dirty="0" smtClean="0">
                          <a:solidFill>
                            <a:schemeClr val="tx1"/>
                          </a:solidFill>
                          <a:effectLst/>
                          <a:latin typeface="Century Gothic" panose="020B0502020202020204" pitchFamily="34" charset="0"/>
                          <a:ea typeface="+mn-ea"/>
                          <a:cs typeface="+mn-cs"/>
                        </a:rPr>
                        <a:t> coloured part of the eye that c</a:t>
                      </a:r>
                      <a:r>
                        <a:rPr lang="en-GB" sz="800" b="0" i="0" u="none" strike="noStrike" kern="1200" dirty="0" smtClean="0">
                          <a:solidFill>
                            <a:schemeClr val="tx1"/>
                          </a:solidFill>
                          <a:effectLst/>
                          <a:latin typeface="Century Gothic" panose="020B0502020202020204" pitchFamily="34" charset="0"/>
                          <a:ea typeface="+mn-ea"/>
                          <a:cs typeface="+mn-cs"/>
                        </a:rPr>
                        <a:t>ontrols the amount of light that enters the eye</a:t>
                      </a:r>
                      <a:r>
                        <a:rPr lang="en-GB" sz="800" b="0" i="0" u="none" strike="noStrike" kern="1200" baseline="0" dirty="0" smtClean="0">
                          <a:solidFill>
                            <a:schemeClr val="tx1"/>
                          </a:solidFill>
                          <a:effectLst/>
                          <a:latin typeface="Century Gothic" panose="020B0502020202020204" pitchFamily="34" charset="0"/>
                          <a:ea typeface="+mn-ea"/>
                          <a:cs typeface="+mn-cs"/>
                        </a:rPr>
                        <a:t> by opening or closing the pupil.</a:t>
                      </a:r>
                      <a:endParaRPr lang="en-GB" sz="800" b="0" dirty="0" smtClean="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pPr marL="171450" indent="-171450">
                        <a:buFont typeface="Wingdings" panose="05000000000000000000" pitchFamily="2" charset="2"/>
                        <a:buChar char="q"/>
                      </a:pPr>
                      <a:endParaRPr lang="en-GB" sz="1000" b="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328244">
                <a:tc>
                  <a:txBody>
                    <a:bodyPr/>
                    <a:lstStyle/>
                    <a:p>
                      <a:r>
                        <a:rPr lang="en-US" sz="1400" b="1" dirty="0" smtClean="0">
                          <a:solidFill>
                            <a:srgbClr val="7FC184"/>
                          </a:solidFill>
                          <a:latin typeface="Century Gothic" panose="020B0502020202020204" pitchFamily="34" charset="0"/>
                        </a:rPr>
                        <a:t>pupil</a:t>
                      </a:r>
                      <a:endParaRPr lang="en-GB" sz="1400" b="1" dirty="0">
                        <a:solidFill>
                          <a:srgbClr val="7FC184"/>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tx1"/>
                          </a:solidFill>
                          <a:effectLst/>
                          <a:latin typeface="Century Gothic" panose="020B0502020202020204" pitchFamily="34" charset="0"/>
                          <a:ea typeface="+mn-ea"/>
                          <a:cs typeface="+mn-cs"/>
                        </a:rPr>
                        <a:t>A hole in the middle of the eye, surrounded by the iris, that widens and narrows to let in different amounts of light.</a:t>
                      </a:r>
                      <a:endParaRPr lang="en-GB" sz="800" b="0" dirty="0" smtClean="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684598286"/>
                  </a:ext>
                </a:extLst>
              </a:tr>
            </a:tbl>
          </a:graphicData>
        </a:graphic>
      </p:graphicFrame>
      <p:pic>
        <p:nvPicPr>
          <p:cNvPr id="4" name="Picture 3"/>
          <p:cNvPicPr>
            <a:picLocks noChangeAspect="1"/>
          </p:cNvPicPr>
          <p:nvPr/>
        </p:nvPicPr>
        <p:blipFill rotWithShape="1">
          <a:blip r:embed="rId2"/>
          <a:srcRect t="10087" b="3931"/>
          <a:stretch/>
        </p:blipFill>
        <p:spPr>
          <a:xfrm>
            <a:off x="6664370" y="2643287"/>
            <a:ext cx="1803278" cy="1261963"/>
          </a:xfrm>
          <a:prstGeom prst="rect">
            <a:avLst/>
          </a:prstGeom>
        </p:spPr>
      </p:pic>
      <p:pic>
        <p:nvPicPr>
          <p:cNvPr id="5" name="Picture 4"/>
          <p:cNvPicPr>
            <a:picLocks noChangeAspect="1"/>
          </p:cNvPicPr>
          <p:nvPr/>
        </p:nvPicPr>
        <p:blipFill rotWithShape="1">
          <a:blip r:embed="rId3"/>
          <a:srcRect t="25393" b="35827"/>
          <a:stretch/>
        </p:blipFill>
        <p:spPr>
          <a:xfrm>
            <a:off x="4295775" y="2209800"/>
            <a:ext cx="2190750" cy="342900"/>
          </a:xfrm>
          <a:prstGeom prst="rect">
            <a:avLst/>
          </a:prstGeom>
        </p:spPr>
      </p:pic>
      <p:pic>
        <p:nvPicPr>
          <p:cNvPr id="7" name="Picture 6"/>
          <p:cNvPicPr>
            <a:picLocks noChangeAspect="1"/>
          </p:cNvPicPr>
          <p:nvPr/>
        </p:nvPicPr>
        <p:blipFill>
          <a:blip r:embed="rId4"/>
          <a:stretch>
            <a:fillRect/>
          </a:stretch>
        </p:blipFill>
        <p:spPr>
          <a:xfrm>
            <a:off x="4500562" y="6043613"/>
            <a:ext cx="847725" cy="765040"/>
          </a:xfrm>
          <a:prstGeom prst="rect">
            <a:avLst/>
          </a:prstGeom>
        </p:spPr>
      </p:pic>
      <p:pic>
        <p:nvPicPr>
          <p:cNvPr id="8" name="Picture 7"/>
          <p:cNvPicPr>
            <a:picLocks noChangeAspect="1"/>
          </p:cNvPicPr>
          <p:nvPr/>
        </p:nvPicPr>
        <p:blipFill>
          <a:blip r:embed="rId5"/>
          <a:stretch>
            <a:fillRect/>
          </a:stretch>
        </p:blipFill>
        <p:spPr>
          <a:xfrm>
            <a:off x="5543550" y="6043613"/>
            <a:ext cx="852487" cy="765040"/>
          </a:xfrm>
          <a:prstGeom prst="rect">
            <a:avLst/>
          </a:prstGeom>
        </p:spPr>
      </p:pic>
    </p:spTree>
    <p:extLst>
      <p:ext uri="{BB962C8B-B14F-4D97-AF65-F5344CB8AC3E}">
        <p14:creationId xmlns:p14="http://schemas.microsoft.com/office/powerpoint/2010/main" val="348449131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txBox="1">
            <a:spLocks noGrp="1" noChangeArrowheads="1"/>
          </p:cNvSpPr>
          <p:nvPr>
            <p:ph type="title"/>
          </p:nvPr>
        </p:nvSpPr>
        <p:spPr>
          <a:xfrm>
            <a:off x="138113" y="0"/>
            <a:ext cx="8867775" cy="323850"/>
          </a:xfrm>
        </p:spPr>
        <p:txBody>
          <a:bodyPr anchorCtr="1"/>
          <a:lstStyle/>
          <a:p>
            <a:pPr algn="ctr" eaLnBrk="1" hangingPunct="1"/>
            <a:r>
              <a:rPr lang="en-GB" altLang="en-US" sz="1400" b="1" dirty="0">
                <a:solidFill>
                  <a:srgbClr val="7FC184"/>
                </a:solidFill>
                <a:latin typeface="Century Gothic" panose="020B0502020202020204" pitchFamily="34" charset="0"/>
              </a:rPr>
              <a:t>Year 6: Evolution &amp; Inheritance Knowledge </a:t>
            </a:r>
            <a:r>
              <a:rPr lang="en-GB" altLang="en-US" sz="1400" b="1" dirty="0" smtClean="0">
                <a:solidFill>
                  <a:srgbClr val="7FC184"/>
                </a:solidFill>
                <a:latin typeface="Century Gothic" panose="020B0502020202020204" pitchFamily="34" charset="0"/>
              </a:rPr>
              <a:t>Mat – Who am I?</a:t>
            </a:r>
            <a:endParaRPr lang="en-GB" altLang="en-US" sz="1400" b="1" dirty="0">
              <a:solidFill>
                <a:srgbClr val="7FC184"/>
              </a:solidFill>
              <a:latin typeface="Century Gothic" panose="020B0502020202020204" pitchFamily="34" charset="0"/>
            </a:endParaRPr>
          </a:p>
        </p:txBody>
      </p:sp>
      <p:graphicFrame>
        <p:nvGraphicFramePr>
          <p:cNvPr id="7" name="Content Placeholder 3">
            <a:extLst/>
          </p:cNvPr>
          <p:cNvGraphicFramePr>
            <a:graphicFrameLocks noGrp="1"/>
          </p:cNvGraphicFramePr>
          <p:nvPr>
            <p:ph idx="1"/>
            <p:extLst/>
          </p:nvPr>
        </p:nvGraphicFramePr>
        <p:xfrm>
          <a:off x="142875" y="257179"/>
          <a:ext cx="8867774" cy="6617315"/>
        </p:xfrm>
        <a:graphic>
          <a:graphicData uri="http://schemas.openxmlformats.org/drawingml/2006/table">
            <a:tbl>
              <a:tblPr firstRow="1" bandRow="1">
                <a:effectLst/>
                <a:tableStyleId>{5C22544A-7EE6-4342-B048-85BDC9FD1C3A}</a:tableStyleId>
              </a:tblPr>
              <a:tblGrid>
                <a:gridCol w="1180958">
                  <a:extLst>
                    <a:ext uri="{9D8B030D-6E8A-4147-A177-3AD203B41FA5}">
                      <a16:colId xmlns:a16="http://schemas.microsoft.com/office/drawing/2014/main" val="20000"/>
                    </a:ext>
                  </a:extLst>
                </a:gridCol>
                <a:gridCol w="3193576">
                  <a:extLst>
                    <a:ext uri="{9D8B030D-6E8A-4147-A177-3AD203B41FA5}">
                      <a16:colId xmlns:a16="http://schemas.microsoft.com/office/drawing/2014/main" val="20001"/>
                    </a:ext>
                  </a:extLst>
                </a:gridCol>
                <a:gridCol w="2063865">
                  <a:extLst>
                    <a:ext uri="{9D8B030D-6E8A-4147-A177-3AD203B41FA5}">
                      <a16:colId xmlns:a16="http://schemas.microsoft.com/office/drawing/2014/main" val="20002"/>
                    </a:ext>
                  </a:extLst>
                </a:gridCol>
                <a:gridCol w="2429375">
                  <a:extLst>
                    <a:ext uri="{9D8B030D-6E8A-4147-A177-3AD203B41FA5}">
                      <a16:colId xmlns:a16="http://schemas.microsoft.com/office/drawing/2014/main" val="20003"/>
                    </a:ext>
                  </a:extLst>
                </a:gridCol>
              </a:tblGrid>
              <a:tr h="299705">
                <a:tc gridSpan="2">
                  <a:txBody>
                    <a:bodyPr/>
                    <a:lstStyle/>
                    <a:p>
                      <a:pPr lvl="0" algn="ctr"/>
                      <a:r>
                        <a:rPr lang="en-GB" sz="1400" dirty="0">
                          <a:solidFill>
                            <a:schemeClr val="bg1"/>
                          </a:solidFill>
                          <a:latin typeface="Century Gothic" pitchFamily="34"/>
                        </a:rPr>
                        <a:t>Subject Specific Vocabulary</a:t>
                      </a: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FC184"/>
                    </a:solidFill>
                  </a:tcP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bg1"/>
                          </a:solidFill>
                          <a:latin typeface="Century Gothic" pitchFamily="34"/>
                        </a:rPr>
                        <a:t>Prior Knowledge</a:t>
                      </a:r>
                      <a:endParaRPr lang="en-GB" sz="1400" b="1" dirty="0">
                        <a:solidFill>
                          <a:schemeClr val="bg1"/>
                        </a:solidFill>
                        <a:latin typeface="Century Gothic" pitchFamily="34"/>
                      </a:endParaRPr>
                    </a:p>
                  </a:txBody>
                  <a:tcPr marT="45726" marB="45726">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FC184"/>
                    </a:solidFill>
                  </a:tcPr>
                </a:tc>
                <a:tc rowSpan="2">
                  <a:txBody>
                    <a:bodyPr/>
                    <a:lstStyle/>
                    <a:p>
                      <a:pPr lvl="0" algn="ctr"/>
                      <a:r>
                        <a:rPr lang="en-GB" sz="1400" dirty="0">
                          <a:solidFill>
                            <a:srgbClr val="7FC184"/>
                          </a:solidFill>
                          <a:latin typeface="Century Gothic" pitchFamily="34"/>
                        </a:rPr>
                        <a:t>Sticky Knowledge about </a:t>
                      </a:r>
                      <a:r>
                        <a:rPr lang="en-GB" sz="1400" dirty="0" smtClean="0">
                          <a:solidFill>
                            <a:srgbClr val="7FC184"/>
                          </a:solidFill>
                          <a:latin typeface="Century Gothic" pitchFamily="34"/>
                        </a:rPr>
                        <a:t>Evolution &amp; Inheritance</a:t>
                      </a:r>
                      <a:endParaRPr lang="en-GB" sz="1400" dirty="0">
                        <a:solidFill>
                          <a:srgbClr val="7FC184"/>
                        </a:solidFill>
                        <a:latin typeface="Century Gothic" pitchFamily="34"/>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10000"/>
                  </a:ext>
                </a:extLst>
              </a:tr>
              <a:tr h="209785">
                <a:tc rowSpan="2">
                  <a:txBody>
                    <a:bodyPr/>
                    <a:lstStyle/>
                    <a:p>
                      <a:r>
                        <a:rPr lang="en-US" sz="1200" b="1" dirty="0" smtClean="0">
                          <a:solidFill>
                            <a:srgbClr val="7FC184"/>
                          </a:solidFill>
                          <a:latin typeface="Century Gothic" panose="020B0502020202020204" pitchFamily="34" charset="0"/>
                        </a:rPr>
                        <a:t>reproduction</a:t>
                      </a:r>
                      <a:endParaRPr lang="en-GB" sz="1200" b="1" dirty="0">
                        <a:solidFill>
                          <a:srgbClr val="7FC184"/>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Century Gothic" panose="020B0502020202020204" pitchFamily="34" charset="0"/>
                        </a:rPr>
                        <a:t>The way different plants and animals make new plants and animals</a:t>
                      </a:r>
                      <a:r>
                        <a:rPr lang="en-GB" sz="800" b="0" baseline="0" dirty="0" smtClean="0">
                          <a:solidFill>
                            <a:schemeClr val="tx1"/>
                          </a:solidFill>
                          <a:latin typeface="Century Gothic" panose="020B0502020202020204" pitchFamily="34" charset="0"/>
                        </a:rPr>
                        <a:t> that are similar to the parent. </a:t>
                      </a:r>
                      <a:r>
                        <a:rPr lang="en-GB" sz="800" b="0" dirty="0" smtClean="0">
                          <a:solidFill>
                            <a:schemeClr val="tx1"/>
                          </a:solidFill>
                          <a:latin typeface="Century Gothic" panose="020B0502020202020204" pitchFamily="34" charset="0"/>
                        </a:rPr>
                        <a:t>The reproduction system differs in plants and animals.</a:t>
                      </a: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13">
                  <a:txBody>
                    <a:bodyPr/>
                    <a:lstStyle/>
                    <a:p>
                      <a:pPr lvl="0" algn="ctr"/>
                      <a:r>
                        <a:rPr lang="en-US" sz="800" dirty="0" smtClean="0">
                          <a:solidFill>
                            <a:schemeClr val="tx1"/>
                          </a:solidFill>
                          <a:latin typeface="Century Gothic" panose="020B0502020202020204" pitchFamily="34" charset="0"/>
                        </a:rPr>
                        <a:t> •Which things are living and which are not. </a:t>
                      </a:r>
                    </a:p>
                    <a:p>
                      <a:pPr lvl="0" algn="ctr"/>
                      <a:r>
                        <a:rPr lang="en-US" sz="800" dirty="0" smtClean="0">
                          <a:solidFill>
                            <a:schemeClr val="tx1"/>
                          </a:solidFill>
                          <a:latin typeface="Century Gothic" panose="020B0502020202020204" pitchFamily="34" charset="0"/>
                        </a:rPr>
                        <a:t>•Identifying animals</a:t>
                      </a:r>
                      <a:r>
                        <a:rPr lang="en-US" sz="800" baseline="0" dirty="0" smtClean="0">
                          <a:solidFill>
                            <a:schemeClr val="tx1"/>
                          </a:solidFill>
                          <a:latin typeface="Century Gothic" panose="020B0502020202020204" pitchFamily="34" charset="0"/>
                        </a:rPr>
                        <a:t> </a:t>
                      </a:r>
                      <a:r>
                        <a:rPr lang="en-US" sz="800" dirty="0" smtClean="0">
                          <a:solidFill>
                            <a:schemeClr val="tx1"/>
                          </a:solidFill>
                          <a:latin typeface="Century Gothic" panose="020B0502020202020204" pitchFamily="34" charset="0"/>
                        </a:rPr>
                        <a:t>and plants using classification keys </a:t>
                      </a:r>
                    </a:p>
                    <a:p>
                      <a:pPr lvl="0" algn="ctr"/>
                      <a:r>
                        <a:rPr lang="en-US" sz="800" dirty="0" smtClean="0">
                          <a:solidFill>
                            <a:schemeClr val="tx1"/>
                          </a:solidFill>
                          <a:latin typeface="Century Gothic" panose="020B0502020202020204" pitchFamily="34" charset="0"/>
                        </a:rPr>
                        <a:t>•Animals that are carnivores, herbivores and omnivores. </a:t>
                      </a:r>
                    </a:p>
                    <a:p>
                      <a:pPr lvl="0" algn="ctr"/>
                      <a:r>
                        <a:rPr lang="en-US" sz="800" dirty="0" smtClean="0">
                          <a:solidFill>
                            <a:schemeClr val="tx1"/>
                          </a:solidFill>
                          <a:latin typeface="Century Gothic" panose="020B0502020202020204" pitchFamily="34" charset="0"/>
                        </a:rPr>
                        <a:t>•Animals have offspring which grow into adults. </a:t>
                      </a:r>
                    </a:p>
                    <a:p>
                      <a:pPr lvl="0" algn="ctr"/>
                      <a:r>
                        <a:rPr lang="en-US" sz="800" dirty="0" smtClean="0">
                          <a:solidFill>
                            <a:schemeClr val="tx1"/>
                          </a:solidFill>
                          <a:latin typeface="Century Gothic" panose="020B0502020202020204" pitchFamily="34" charset="0"/>
                        </a:rPr>
                        <a:t>•The basic needs of animals for survival (water, food, air) </a:t>
                      </a:r>
                    </a:p>
                    <a:p>
                      <a:pPr lvl="0" algn="ctr"/>
                      <a:r>
                        <a:rPr lang="en-US" sz="800" dirty="0" smtClean="0">
                          <a:solidFill>
                            <a:schemeClr val="tx1"/>
                          </a:solidFill>
                          <a:latin typeface="Century Gothic" panose="020B0502020202020204" pitchFamily="34" charset="0"/>
                        </a:rPr>
                        <a:t>•Some animals have skeletons for support, protection and movement. •Food chains, food webs and the role of predators and prey. </a:t>
                      </a:r>
                    </a:p>
                    <a:p>
                      <a:pPr lvl="0" algn="ctr"/>
                      <a:r>
                        <a:rPr lang="en-US" sz="800" dirty="0" smtClean="0">
                          <a:solidFill>
                            <a:schemeClr val="tx1"/>
                          </a:solidFill>
                          <a:latin typeface="Century Gothic" panose="020B0502020202020204" pitchFamily="34" charset="0"/>
                        </a:rPr>
                        <a:t>•Features of habitats and the animals and plants that exist there.</a:t>
                      </a:r>
                    </a:p>
                    <a:p>
                      <a:pPr lvl="0" algn="ctr"/>
                      <a:r>
                        <a:rPr lang="en-US" sz="800" dirty="0" smtClean="0">
                          <a:solidFill>
                            <a:schemeClr val="tx1"/>
                          </a:solidFill>
                          <a:latin typeface="Century Gothic" panose="020B0502020202020204" pitchFamily="34" charset="0"/>
                        </a:rPr>
                        <a:t> •The life cycle of some animals and plants </a:t>
                      </a:r>
                    </a:p>
                    <a:p>
                      <a:pPr lvl="0" algn="ctr"/>
                      <a:r>
                        <a:rPr lang="en-US" sz="800" dirty="0" smtClean="0">
                          <a:solidFill>
                            <a:schemeClr val="tx1"/>
                          </a:solidFill>
                          <a:latin typeface="Century Gothic" panose="020B0502020202020204" pitchFamily="34" charset="0"/>
                        </a:rPr>
                        <a:t>•Sometimes environments can change and this has an effect on the plants and animals that exist there </a:t>
                      </a:r>
                    </a:p>
                    <a:p>
                      <a:pPr lvl="0" algn="ctr"/>
                      <a:r>
                        <a:rPr lang="en-US" sz="800" dirty="0" smtClean="0">
                          <a:solidFill>
                            <a:schemeClr val="tx1"/>
                          </a:solidFill>
                          <a:latin typeface="Century Gothic" panose="020B0502020202020204" pitchFamily="34" charset="0"/>
                        </a:rPr>
                        <a:t>•Living things breed to produce offspring which grow into </a:t>
                      </a:r>
                      <a:r>
                        <a:rPr lang="en-US" sz="800" b="1" dirty="0" smtClean="0">
                          <a:solidFill>
                            <a:schemeClr val="tx1"/>
                          </a:solidFill>
                          <a:latin typeface="Century Gothic" panose="020B0502020202020204" pitchFamily="34" charset="0"/>
                        </a:rPr>
                        <a:t>adults</a:t>
                      </a:r>
                      <a:r>
                        <a:rPr lang="en-US" sz="800" dirty="0" smtClean="0">
                          <a:solidFill>
                            <a:schemeClr val="tx1"/>
                          </a:solidFill>
                          <a:latin typeface="Century Gothic" panose="020B0502020202020204" pitchFamily="34" charset="0"/>
                        </a:rPr>
                        <a:t>. This is called reproduction. </a:t>
                      </a:r>
                    </a:p>
                    <a:p>
                      <a:pPr lvl="0" algn="ctr"/>
                      <a:r>
                        <a:rPr lang="en-US" sz="800" dirty="0" smtClean="0">
                          <a:solidFill>
                            <a:schemeClr val="tx1"/>
                          </a:solidFill>
                          <a:latin typeface="Century Gothic" panose="020B0502020202020204" pitchFamily="34" charset="0"/>
                        </a:rPr>
                        <a:t>•The features of some rocks and the role they play in the formation of fossils. </a:t>
                      </a:r>
                    </a:p>
                    <a:p>
                      <a:pPr lvl="0" algn="ctr"/>
                      <a:endParaRPr lang="en-US" sz="900" dirty="0" smtClean="0">
                        <a:solidFill>
                          <a:schemeClr val="tx1"/>
                        </a:solidFill>
                        <a:latin typeface="Century Gothic" panose="020B0502020202020204" pitchFamily="34" charset="0"/>
                      </a:endParaRPr>
                    </a:p>
                    <a:p>
                      <a:pPr lvl="0" algn="ctr"/>
                      <a:endParaRPr lang="en-US" sz="900" dirty="0" smtClean="0">
                        <a:solidFill>
                          <a:schemeClr val="tx1"/>
                        </a:solidFill>
                        <a:latin typeface="Century Gothic" panose="020B0502020202020204" pitchFamily="34" charset="0"/>
                      </a:endParaRPr>
                    </a:p>
                    <a:p>
                      <a:pPr lvl="0" algn="ctr"/>
                      <a:endParaRPr lang="en-US" sz="900" dirty="0" smtClean="0">
                        <a:solidFill>
                          <a:schemeClr val="tx1"/>
                        </a:solidFill>
                        <a:latin typeface="Century Gothic" panose="020B0502020202020204" pitchFamily="34" charset="0"/>
                      </a:endParaRPr>
                    </a:p>
                    <a:p>
                      <a:pPr lvl="0" algn="ctr"/>
                      <a:endParaRPr lang="en-US" sz="900" dirty="0" smtClean="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marL="0" indent="0">
                        <a:buFont typeface="Wingdings" panose="05000000000000000000" pitchFamily="2" charset="2"/>
                        <a:buNone/>
                      </a:pPr>
                      <a:endParaRPr lang="en-GB" sz="800" b="1" u="sng" dirty="0">
                        <a:solidFill>
                          <a:schemeClr val="tx1"/>
                        </a:solidFill>
                        <a:latin typeface="Century Gothic" panose="020B0502020202020204" pitchFamily="34" charset="0"/>
                      </a:endParaRPr>
                    </a:p>
                  </a:txBody>
                  <a:tcPr marT="45730" marB="45730">
                    <a:solidFill>
                      <a:schemeClr val="accent6">
                        <a:lumMod val="40000"/>
                        <a:lumOff val="60000"/>
                      </a:schemeClr>
                    </a:solidFill>
                  </a:tcPr>
                </a:tc>
                <a:extLst>
                  <a:ext uri="{0D108BD9-81ED-4DB2-BD59-A6C34878D82A}">
                    <a16:rowId xmlns:a16="http://schemas.microsoft.com/office/drawing/2014/main" val="10001"/>
                  </a:ext>
                </a:extLst>
              </a:tr>
              <a:tr h="249305">
                <a:tc vMerge="1">
                  <a:txBody>
                    <a:bodyPr/>
                    <a:lstStyle/>
                    <a:p>
                      <a:endParaRPr lang="en-GB"/>
                    </a:p>
                  </a:txBody>
                  <a:tcPr/>
                </a:tc>
                <a:tc vMerge="1">
                  <a:txBody>
                    <a:bodyPr/>
                    <a:lstStyle/>
                    <a:p>
                      <a:endParaRPr lang="en-GB"/>
                    </a:p>
                  </a:txBody>
                  <a:tcPr/>
                </a:tc>
                <a:tc vMerge="1">
                  <a:txBody>
                    <a:bodyPr/>
                    <a:lstStyle/>
                    <a:p>
                      <a:endParaRPr lang="en-GB"/>
                    </a:p>
                  </a:txBody>
                  <a:tcPr/>
                </a:tc>
                <a:tc rowSpan="7">
                  <a:txBody>
                    <a:bodyPr/>
                    <a:lstStyle/>
                    <a:p>
                      <a:pPr marL="0" indent="0">
                        <a:buFont typeface="Wingdings" panose="05000000000000000000" pitchFamily="2" charset="2"/>
                        <a:buNone/>
                      </a:pPr>
                      <a:r>
                        <a:rPr lang="en-US" sz="800" b="1" u="sng" dirty="0" smtClean="0">
                          <a:solidFill>
                            <a:schemeClr val="tx1"/>
                          </a:solidFill>
                          <a:latin typeface="Century Gothic" panose="020B0502020202020204" pitchFamily="34" charset="0"/>
                        </a:rPr>
                        <a:t>What is evolution?</a:t>
                      </a:r>
                      <a:endParaRPr lang="en-US" sz="800" b="1" u="sng" baseline="0" dirty="0" smtClean="0">
                        <a:solidFill>
                          <a:schemeClr val="tx1"/>
                        </a:solidFill>
                        <a:latin typeface="Century Gothic" panose="020B0502020202020204" pitchFamily="34" charset="0"/>
                      </a:endParaRPr>
                    </a:p>
                    <a:p>
                      <a:pPr marL="0" indent="0">
                        <a:buFont typeface="Wingdings" panose="05000000000000000000" pitchFamily="2" charset="2"/>
                        <a:buNone/>
                      </a:pPr>
                      <a:r>
                        <a:rPr lang="en-US" sz="800" b="0" u="none" dirty="0" smtClean="0">
                          <a:solidFill>
                            <a:schemeClr val="tx1"/>
                          </a:solidFill>
                          <a:latin typeface="Century Gothic" panose="020B0502020202020204" pitchFamily="34" charset="0"/>
                        </a:rPr>
                        <a:t>Evolution is a process of change that takes place over many generations, during which species of animals, plants, or insects slowly change some of their physical characteristics. This is because offspring are not identical to their parents. </a:t>
                      </a:r>
                    </a:p>
                    <a:p>
                      <a:pPr marL="0" indent="0">
                        <a:buFont typeface="Wingdings" panose="05000000000000000000" pitchFamily="2" charset="2"/>
                        <a:buNone/>
                      </a:pPr>
                      <a:r>
                        <a:rPr lang="en-US" sz="800" b="0" u="none" dirty="0" smtClean="0">
                          <a:solidFill>
                            <a:schemeClr val="tx1"/>
                          </a:solidFill>
                          <a:latin typeface="Century Gothic" panose="020B0502020202020204" pitchFamily="34" charset="0"/>
                        </a:rPr>
                        <a:t>It occurs when there is competition to survive. This is called natural selection.  </a:t>
                      </a:r>
                    </a:p>
                    <a:p>
                      <a:pPr marL="0" indent="0">
                        <a:buFont typeface="Wingdings" panose="05000000000000000000" pitchFamily="2" charset="2"/>
                        <a:buNone/>
                      </a:pPr>
                      <a:r>
                        <a:rPr lang="en-US" sz="800" b="0" u="none" dirty="0" smtClean="0">
                          <a:solidFill>
                            <a:schemeClr val="tx1"/>
                          </a:solidFill>
                          <a:latin typeface="Century Gothic" panose="020B0502020202020204" pitchFamily="34" charset="0"/>
                        </a:rPr>
                        <a:t>Difference within a species (for example between parents and offspring) can be caused by inheritance and                   mutations. </a:t>
                      </a:r>
                    </a:p>
                    <a:p>
                      <a:pPr marL="0" indent="0">
                        <a:buFont typeface="Wingdings" panose="05000000000000000000" pitchFamily="2" charset="2"/>
                        <a:buNone/>
                      </a:pPr>
                      <a:r>
                        <a:rPr lang="en-US" sz="800" b="0" u="none" dirty="0" smtClean="0">
                          <a:solidFill>
                            <a:schemeClr val="tx1"/>
                          </a:solidFill>
                          <a:latin typeface="Century Gothic" panose="020B0502020202020204" pitchFamily="34" charset="0"/>
                        </a:rPr>
                        <a:t>Inheritance is when characteristics are passed on from generation to the next. </a:t>
                      </a:r>
                    </a:p>
                    <a:p>
                      <a:pPr marL="0" indent="0">
                        <a:buFont typeface="Wingdings" panose="05000000000000000000" pitchFamily="2" charset="2"/>
                        <a:buNone/>
                      </a:pPr>
                      <a:r>
                        <a:rPr lang="en-US" sz="800" b="0" u="none" dirty="0" smtClean="0">
                          <a:solidFill>
                            <a:schemeClr val="tx1"/>
                          </a:solidFill>
                          <a:latin typeface="Century Gothic" panose="020B0502020202020204" pitchFamily="34" charset="0"/>
                        </a:rPr>
                        <a:t>Mutations in characteristics are not inherited from the parents and appear as new characteristics. </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2726246000"/>
                  </a:ext>
                </a:extLst>
              </a:tr>
              <a:tr h="569429">
                <a:tc>
                  <a:txBody>
                    <a:bodyPr/>
                    <a:lstStyle/>
                    <a:p>
                      <a:r>
                        <a:rPr lang="en-US" sz="1400" b="1" dirty="0" smtClean="0">
                          <a:solidFill>
                            <a:srgbClr val="7FC184"/>
                          </a:solidFill>
                          <a:latin typeface="Century Gothic" panose="020B0502020202020204" pitchFamily="34" charset="0"/>
                        </a:rPr>
                        <a:t>offspring</a:t>
                      </a:r>
                      <a:endParaRPr lang="en-GB" sz="1400" b="1" dirty="0">
                        <a:solidFill>
                          <a:srgbClr val="7FC184"/>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u="none" strike="noStrike" kern="1200" dirty="0" smtClean="0">
                          <a:solidFill>
                            <a:schemeClr val="tx1"/>
                          </a:solidFill>
                          <a:effectLst/>
                          <a:latin typeface="Century Gothic" panose="020B0502020202020204" pitchFamily="34" charset="0"/>
                          <a:ea typeface="+mn-ea"/>
                          <a:cs typeface="+mn-cs"/>
                        </a:rPr>
                        <a:t>The young plant or animal that is produced by the reproduction  of that species. When living things reproduce they pass on characteristics to their young,</a:t>
                      </a:r>
                      <a:r>
                        <a:rPr lang="en-GB" sz="800" b="0" i="0" u="none" strike="noStrike" kern="1200" baseline="0" dirty="0" smtClean="0">
                          <a:solidFill>
                            <a:schemeClr val="tx1"/>
                          </a:solidFill>
                          <a:effectLst/>
                          <a:latin typeface="Century Gothic" panose="020B0502020202020204" pitchFamily="34" charset="0"/>
                          <a:ea typeface="+mn-ea"/>
                          <a:cs typeface="+mn-cs"/>
                        </a:rPr>
                        <a:t> </a:t>
                      </a:r>
                      <a:r>
                        <a:rPr lang="en-GB" sz="800" b="0" i="0" u="none" strike="noStrike" kern="1200" dirty="0" smtClean="0">
                          <a:solidFill>
                            <a:schemeClr val="tx1"/>
                          </a:solidFill>
                          <a:effectLst/>
                          <a:latin typeface="Century Gothic" panose="020B0502020202020204" pitchFamily="34" charset="0"/>
                          <a:ea typeface="+mn-ea"/>
                          <a:cs typeface="+mn-cs"/>
                        </a:rPr>
                        <a:t>but normally offspring are not identical to their parents</a:t>
                      </a:r>
                      <a:r>
                        <a:rPr lang="en-GB" sz="800" b="0" i="0" u="none" strike="noStrike" kern="1200" dirty="0">
                          <a:solidFill>
                            <a:schemeClr val="accent6">
                              <a:lumMod val="75000"/>
                            </a:schemeClr>
                          </a:solidFill>
                          <a:effectLst/>
                          <a:latin typeface="Century Gothic" panose="020B0502020202020204" pitchFamily="34" charset="0"/>
                          <a:ea typeface="+mn-ea"/>
                          <a:cs typeface="+mn-cs"/>
                        </a:rPr>
                        <a:t>.</a:t>
                      </a:r>
                      <a:endParaRPr lang="en-GB" sz="800" b="0" dirty="0" smtClean="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pPr marL="0" indent="0">
                        <a:buFont typeface="Wingdings" panose="05000000000000000000" pitchFamily="2" charset="2"/>
                        <a:buNone/>
                      </a:pPr>
                      <a:endParaRPr lang="en-GB" sz="800" b="1" u="sng" dirty="0">
                        <a:solidFill>
                          <a:schemeClr val="tx1"/>
                        </a:solidFill>
                        <a:latin typeface="Century Gothic" panose="020B0502020202020204" pitchFamily="34" charset="0"/>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10002"/>
                  </a:ext>
                </a:extLst>
              </a:tr>
              <a:tr h="3296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7FC184"/>
                          </a:solidFill>
                          <a:latin typeface="Century Gothic" panose="020B0502020202020204" pitchFamily="34" charset="0"/>
                        </a:rPr>
                        <a:t>inheritance</a:t>
                      </a:r>
                      <a:endParaRPr lang="en-GB" sz="1400" b="1" dirty="0" smtClean="0">
                        <a:solidFill>
                          <a:srgbClr val="7FC184"/>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u="none" strike="noStrike" kern="1200" dirty="0" smtClean="0">
                          <a:solidFill>
                            <a:schemeClr val="tx1"/>
                          </a:solidFill>
                          <a:effectLst/>
                          <a:latin typeface="Century Gothic" panose="020B0502020202020204" pitchFamily="34" charset="0"/>
                          <a:ea typeface="+mn-ea"/>
                          <a:cs typeface="+mn-cs"/>
                        </a:rPr>
                        <a:t>When living things reproduce they pass on characteristics to their offspring. This is known as inheritance.</a:t>
                      </a:r>
                      <a:endParaRPr lang="en-GB" sz="800" b="0" dirty="0" smtClean="0">
                        <a:solidFill>
                          <a:schemeClr val="tx1"/>
                        </a:solidFill>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pPr marL="0" indent="0">
                        <a:buFont typeface="Wingdings" panose="05000000000000000000" pitchFamily="2" charset="2"/>
                        <a:buNone/>
                      </a:pPr>
                      <a:endParaRPr lang="en-GB" sz="950" b="0" dirty="0">
                        <a:solidFill>
                          <a:schemeClr val="tx1"/>
                        </a:solidFill>
                        <a:latin typeface="Century Gothic" panose="020B0502020202020204" pitchFamily="34" charset="0"/>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10004"/>
                  </a:ext>
                </a:extLst>
              </a:tr>
              <a:tr h="329674">
                <a:tc>
                  <a:txBody>
                    <a:bodyPr/>
                    <a:lstStyle/>
                    <a:p>
                      <a:r>
                        <a:rPr lang="en-US" sz="1100" b="1" dirty="0" smtClean="0">
                          <a:solidFill>
                            <a:srgbClr val="7FC184"/>
                          </a:solidFill>
                          <a:latin typeface="Century Gothic" panose="020B0502020202020204" pitchFamily="34" charset="0"/>
                        </a:rPr>
                        <a:t>characteristics</a:t>
                      </a:r>
                      <a:endParaRPr lang="en-GB" sz="1100" b="1" dirty="0">
                        <a:solidFill>
                          <a:srgbClr val="7FC184"/>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smtClean="0">
                          <a:solidFill>
                            <a:schemeClr val="tx1"/>
                          </a:solidFill>
                          <a:latin typeface="Century Gothic" panose="020B0502020202020204" pitchFamily="34" charset="0"/>
                        </a:rPr>
                        <a:t>The qualities or distinguishing features that are specific to a particular species and make them recognisable.</a:t>
                      </a:r>
                      <a:endParaRPr lang="en-GB" sz="800" b="0" dirty="0" smtClean="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58797801"/>
                  </a:ext>
                </a:extLst>
              </a:tr>
              <a:tr h="329674">
                <a:tc>
                  <a:txBody>
                    <a:bodyPr/>
                    <a:lstStyle/>
                    <a:p>
                      <a:r>
                        <a:rPr lang="en-US" sz="1400" b="1" dirty="0" smtClean="0">
                          <a:solidFill>
                            <a:srgbClr val="7FC184"/>
                          </a:solidFill>
                          <a:latin typeface="Century Gothic" panose="020B0502020202020204" pitchFamily="34" charset="0"/>
                        </a:rPr>
                        <a:t>species</a:t>
                      </a:r>
                      <a:endParaRPr lang="en-GB" sz="1400" b="1" dirty="0">
                        <a:solidFill>
                          <a:srgbClr val="7FC184"/>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u="none" strike="noStrike" kern="1200" dirty="0" smtClean="0">
                          <a:solidFill>
                            <a:schemeClr val="tx1"/>
                          </a:solidFill>
                          <a:effectLst/>
                          <a:latin typeface="Century Gothic" panose="020B0502020202020204" pitchFamily="34" charset="0"/>
                          <a:ea typeface="+mn-ea"/>
                          <a:cs typeface="+mn-cs"/>
                        </a:rPr>
                        <a:t>A group of plants, animals or</a:t>
                      </a:r>
                      <a:r>
                        <a:rPr lang="en-GB" sz="800" b="0" i="0" u="none" strike="noStrike" kern="1200" baseline="0" dirty="0" smtClean="0">
                          <a:solidFill>
                            <a:schemeClr val="tx1"/>
                          </a:solidFill>
                          <a:effectLst/>
                          <a:latin typeface="Century Gothic" panose="020B0502020202020204" pitchFamily="34" charset="0"/>
                          <a:ea typeface="+mn-ea"/>
                          <a:cs typeface="+mn-cs"/>
                        </a:rPr>
                        <a:t> </a:t>
                      </a:r>
                      <a:r>
                        <a:rPr lang="en-GB" sz="800" b="0" i="0" u="none" strike="noStrike" kern="1200" dirty="0" smtClean="0">
                          <a:solidFill>
                            <a:schemeClr val="tx1"/>
                          </a:solidFill>
                          <a:effectLst/>
                          <a:latin typeface="Century Gothic" panose="020B0502020202020204" pitchFamily="34" charset="0"/>
                          <a:ea typeface="+mn-ea"/>
                          <a:cs typeface="+mn-cs"/>
                        </a:rPr>
                        <a:t>other organisms that share the same characteristics and can reproduce with each other. </a:t>
                      </a:r>
                      <a:endParaRPr lang="en-GB" sz="800" b="0" dirty="0" smtClean="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885082827"/>
                  </a:ext>
                </a:extLst>
              </a:tr>
              <a:tr h="239766">
                <a:tc>
                  <a:txBody>
                    <a:bodyPr/>
                    <a:lstStyle/>
                    <a:p>
                      <a:pPr>
                        <a:lnSpc>
                          <a:spcPts val="1200"/>
                        </a:lnSpc>
                      </a:pPr>
                      <a:r>
                        <a:rPr lang="en-US" sz="1200" b="1" dirty="0" smtClean="0">
                          <a:solidFill>
                            <a:srgbClr val="7FC184"/>
                          </a:solidFill>
                          <a:latin typeface="Century Gothic" panose="020B0502020202020204" pitchFamily="34" charset="0"/>
                        </a:rPr>
                        <a:t>variation</a:t>
                      </a:r>
                      <a:endParaRPr lang="en-GB" sz="1200" b="1" dirty="0">
                        <a:solidFill>
                          <a:srgbClr val="7FC184"/>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US" sz="800" b="0" dirty="0" smtClean="0">
                          <a:solidFill>
                            <a:schemeClr val="tx1"/>
                          </a:solidFill>
                          <a:latin typeface="Century Gothic" panose="020B0502020202020204" pitchFamily="34" charset="0"/>
                        </a:rPr>
                        <a:t>The differences between individuals within a species.</a:t>
                      </a:r>
                      <a:endParaRPr lang="en-GB" sz="800" b="0" dirty="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dirty="0"/>
                    </a:p>
                  </a:txBody>
                  <a:tcPr/>
                </a:tc>
                <a:tc vMerge="1">
                  <a:txBody>
                    <a:bodyPr/>
                    <a:lstStyle/>
                    <a:p>
                      <a:endParaRPr lang="en-GB"/>
                    </a:p>
                  </a:txBody>
                  <a:tcPr/>
                </a:tc>
                <a:extLst>
                  <a:ext uri="{0D108BD9-81ED-4DB2-BD59-A6C34878D82A}">
                    <a16:rowId xmlns:a16="http://schemas.microsoft.com/office/drawing/2014/main" val="10007"/>
                  </a:ext>
                </a:extLst>
              </a:tr>
              <a:tr h="200188">
                <a:tc rowSpan="2">
                  <a:txBody>
                    <a:bodyPr/>
                    <a:lstStyle/>
                    <a:p>
                      <a:r>
                        <a:rPr lang="en-US" sz="1400" b="1" dirty="0" smtClean="0">
                          <a:solidFill>
                            <a:srgbClr val="7FC184"/>
                          </a:solidFill>
                          <a:latin typeface="Century Gothic" panose="020B0502020202020204" pitchFamily="34" charset="0"/>
                        </a:rPr>
                        <a:t>mutation</a:t>
                      </a:r>
                      <a:endParaRPr lang="en-GB" sz="1400" b="1" dirty="0">
                        <a:solidFill>
                          <a:srgbClr val="7FC184"/>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lvl="0"/>
                      <a:r>
                        <a:rPr lang="en-US" sz="800" b="0" dirty="0" smtClean="0">
                          <a:solidFill>
                            <a:schemeClr val="tx1"/>
                          </a:solidFill>
                          <a:latin typeface="Century Gothic" panose="020B0502020202020204" pitchFamily="34" charset="0"/>
                        </a:rPr>
                        <a:t>Characteristics that are not inherited from the parents or ancestors and appear as new characteristics. </a:t>
                      </a:r>
                      <a:endParaRPr lang="en-GB" sz="800" b="0" dirty="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677170012"/>
                  </a:ext>
                </a:extLst>
              </a:tr>
              <a:tr h="152554">
                <a:tc vMerge="1">
                  <a:txBody>
                    <a:bodyPr/>
                    <a:lstStyle/>
                    <a:p>
                      <a:endParaRPr lang="en-GB"/>
                    </a:p>
                  </a:txBody>
                  <a:tcPr/>
                </a:tc>
                <a:tc vMerge="1">
                  <a:txBody>
                    <a:bodyPr/>
                    <a:lstStyle/>
                    <a:p>
                      <a:endParaRPr lang="en-GB"/>
                    </a:p>
                  </a:txBody>
                  <a:tcPr/>
                </a:tc>
                <a:tc vMerge="1">
                  <a:txBody>
                    <a:bodyPr/>
                    <a:lstStyle/>
                    <a:p>
                      <a:endParaRPr lang="en-GB"/>
                    </a:p>
                  </a:txBody>
                  <a:tcPr/>
                </a:tc>
                <a:tc row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u="sng" dirty="0" smtClean="0">
                          <a:latin typeface="Century Gothic" panose="020B0502020202020204" pitchFamily="34" charset="0"/>
                        </a:rPr>
                        <a:t>How</a:t>
                      </a:r>
                      <a:r>
                        <a:rPr lang="en-US" sz="800" b="1" u="sng" baseline="0" dirty="0" smtClean="0">
                          <a:latin typeface="Century Gothic" panose="020B0502020202020204" pitchFamily="34" charset="0"/>
                        </a:rPr>
                        <a:t> do we know about evolution?</a:t>
                      </a:r>
                      <a:r>
                        <a:rPr lang="en-GB" sz="800" b="0" i="0" u="none" strike="noStrike" kern="1200" dirty="0" smtClean="0">
                          <a:solidFill>
                            <a:schemeClr val="tx1"/>
                          </a:solidFill>
                          <a:effectLst/>
                          <a:latin typeface="Century Gothic" panose="020B0502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u="none" dirty="0" smtClean="0">
                          <a:latin typeface="Century Gothic" panose="020B0502020202020204" pitchFamily="34" charset="0"/>
                        </a:rPr>
                        <a:t></a:t>
                      </a:r>
                      <a:r>
                        <a:rPr lang="en-GB" sz="800" b="0" i="0" u="none" strike="noStrike" kern="1200" dirty="0" smtClean="0">
                          <a:solidFill>
                            <a:schemeClr val="tx1"/>
                          </a:solidFill>
                          <a:effectLst/>
                          <a:latin typeface="Century Gothic" panose="020B0502020202020204" pitchFamily="34" charset="0"/>
                          <a:ea typeface="+mn-ea"/>
                          <a:cs typeface="+mn-cs"/>
                        </a:rPr>
                        <a:t>Evolution is a scientific theory used by biologists. It explains how living things changed over a long time, and how they have come to be the way they are.</a:t>
                      </a:r>
                      <a:endParaRPr lang="en-GB" sz="800" b="0" dirty="0" smtClean="0">
                        <a:solidFill>
                          <a:schemeClr val="tx1"/>
                        </a:solidFill>
                        <a:latin typeface="Century Gothic" panose="020B0502020202020204" pitchFamily="34" charset="0"/>
                      </a:endParaRPr>
                    </a:p>
                    <a:p>
                      <a:r>
                        <a:rPr lang="en-US" sz="800" b="0" u="none" dirty="0" smtClean="0">
                          <a:latin typeface="Century Gothic" panose="020B0502020202020204" pitchFamily="34" charset="0"/>
                        </a:rPr>
                        <a:t>Evidence of evolution comes from fossils - when these are compared to living creatures from today, palaeontologists can compare similarities and differences. </a:t>
                      </a:r>
                    </a:p>
                    <a:p>
                      <a:r>
                        <a:rPr lang="en-US" sz="800" b="0" u="none" dirty="0" smtClean="0">
                          <a:latin typeface="Century Gothic" panose="020B0502020202020204" pitchFamily="34" charset="0"/>
                        </a:rPr>
                        <a:t>Other evidence comes from living things -                      comparisons of some species may reveal common ancestors.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u="none" dirty="0" smtClean="0">
                          <a:latin typeface="Century Gothic" panose="020B0502020202020204" pitchFamily="34" charset="0"/>
                        </a:rPr>
                        <a:t></a:t>
                      </a:r>
                      <a:r>
                        <a:rPr lang="en-GB" sz="800" b="0" i="0" u="none" strike="noStrike" kern="1200" dirty="0" smtClean="0">
                          <a:solidFill>
                            <a:schemeClr val="tx1"/>
                          </a:solidFill>
                          <a:effectLst/>
                          <a:latin typeface="Century Gothic" panose="020B0502020202020204" pitchFamily="34" charset="0"/>
                          <a:ea typeface="+mn-ea"/>
                          <a:cs typeface="+mn-cs"/>
                        </a:rPr>
                        <a:t>Charles Darwin was an English scientist who studied nature. He is known for his theory of evolution.</a:t>
                      </a:r>
                      <a:endParaRPr lang="en-GB" sz="800" b="0" dirty="0" smtClean="0">
                        <a:solidFill>
                          <a:schemeClr val="tx1"/>
                        </a:solidFill>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2465093021"/>
                  </a:ext>
                </a:extLst>
              </a:tr>
              <a:tr h="329674">
                <a:tc>
                  <a:txBody>
                    <a:bodyPr/>
                    <a:lstStyle/>
                    <a:p>
                      <a:r>
                        <a:rPr lang="en-US" sz="1400" b="1" dirty="0" smtClean="0">
                          <a:solidFill>
                            <a:srgbClr val="7FC184"/>
                          </a:solidFill>
                          <a:latin typeface="Century Gothic" panose="020B0502020202020204" pitchFamily="34" charset="0"/>
                        </a:rPr>
                        <a:t>ancestor</a:t>
                      </a:r>
                      <a:endParaRPr lang="en-GB" sz="1400" b="1" dirty="0">
                        <a:solidFill>
                          <a:srgbClr val="7FC184"/>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US" sz="800" b="0" dirty="0" smtClean="0">
                          <a:solidFill>
                            <a:schemeClr val="tx1"/>
                          </a:solidFill>
                          <a:latin typeface="Century Gothic" panose="020B0502020202020204" pitchFamily="34" charset="0"/>
                        </a:rPr>
                        <a:t>An early type of animal or plant from which a later, usually dissimilar, type has evolved </a:t>
                      </a:r>
                      <a:endParaRPr lang="en-GB" sz="800" b="0" dirty="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lvl="0" algn="ctr"/>
                      <a:endParaRPr lang="en-US" sz="900" dirty="0" smtClean="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marL="0" indent="0">
                        <a:buFont typeface="Wingdings" panose="05000000000000000000" pitchFamily="2" charset="2"/>
                        <a:buNone/>
                      </a:pPr>
                      <a:endParaRPr lang="en-GB" sz="800" b="1" u="sng" dirty="0">
                        <a:solidFill>
                          <a:schemeClr val="tx1"/>
                        </a:solidFill>
                        <a:latin typeface="Century Gothic" panose="020B0502020202020204" pitchFamily="34" charset="0"/>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945115448"/>
                  </a:ext>
                </a:extLst>
              </a:tr>
              <a:tr h="367698">
                <a:tc>
                  <a:txBody>
                    <a:bodyPr/>
                    <a:lstStyle/>
                    <a:p>
                      <a:r>
                        <a:rPr lang="en-US" sz="1400" b="1" dirty="0" smtClean="0">
                          <a:solidFill>
                            <a:srgbClr val="7FC184"/>
                          </a:solidFill>
                          <a:latin typeface="Century Gothic" panose="020B0502020202020204" pitchFamily="34" charset="0"/>
                        </a:rPr>
                        <a:t>adaptation</a:t>
                      </a:r>
                      <a:endParaRPr lang="en-GB" sz="1400" b="1" dirty="0">
                        <a:solidFill>
                          <a:srgbClr val="7FC184"/>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800" dirty="0" smtClean="0">
                          <a:latin typeface="Century Gothic" panose="020B0502020202020204" pitchFamily="34" charset="0"/>
                        </a:rPr>
                        <a:t>A change in structure or function that improves the chance of survival for an animal or plant within a given environment </a:t>
                      </a:r>
                      <a:endParaRPr lang="en-GB" sz="800" dirty="0">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gn="ctr"/>
                      <a:endParaRPr lang="en-GB" sz="1600" b="1" dirty="0">
                        <a:solidFill>
                          <a:schemeClr val="bg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US" sz="800" b="0" u="none" dirty="0" smtClean="0">
                        <a:latin typeface="Century Gothic" panose="020B0502020202020204" pitchFamily="34" charset="0"/>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2321647248"/>
                  </a:ext>
                </a:extLst>
              </a:tr>
              <a:tr h="436729">
                <a:tc>
                  <a:txBody>
                    <a:bodyPr/>
                    <a:lstStyle/>
                    <a:p>
                      <a:r>
                        <a:rPr lang="en-US" sz="1400" b="1" dirty="0" smtClean="0">
                          <a:solidFill>
                            <a:srgbClr val="7FC184"/>
                          </a:solidFill>
                          <a:latin typeface="Century Gothic" panose="020B0502020202020204" pitchFamily="34" charset="0"/>
                        </a:rPr>
                        <a:t>evolution</a:t>
                      </a:r>
                      <a:endParaRPr lang="en-GB" sz="1400" b="1" dirty="0">
                        <a:solidFill>
                          <a:srgbClr val="7FC184"/>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800" b="0" dirty="0" smtClean="0">
                          <a:solidFill>
                            <a:schemeClr val="tx1"/>
                          </a:solidFill>
                          <a:latin typeface="Century Gothic" panose="020B0502020202020204" pitchFamily="34" charset="0"/>
                        </a:rPr>
                        <a:t>A</a:t>
                      </a:r>
                      <a:r>
                        <a:rPr lang="en-US" sz="800" b="0" baseline="0" dirty="0" smtClean="0">
                          <a:solidFill>
                            <a:schemeClr val="tx1"/>
                          </a:solidFill>
                          <a:latin typeface="Century Gothic" panose="020B0502020202020204" pitchFamily="34" charset="0"/>
                        </a:rPr>
                        <a:t> </a:t>
                      </a:r>
                      <a:r>
                        <a:rPr lang="en-US" sz="800" b="0" dirty="0" smtClean="0">
                          <a:solidFill>
                            <a:schemeClr val="tx1"/>
                          </a:solidFill>
                          <a:latin typeface="Century Gothic" panose="020B0502020202020204" pitchFamily="34" charset="0"/>
                        </a:rPr>
                        <a:t>process of change that takes place over many years and generations, during which species of animals, plants, or insects slowly change some of their physical characteristics.</a:t>
                      </a:r>
                      <a:endParaRPr lang="en-GB" sz="800" b="0" dirty="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006180487"/>
                  </a:ext>
                </a:extLst>
              </a:tr>
              <a:tr h="140287">
                <a:tc rowSpan="2">
                  <a:txBody>
                    <a:bodyPr/>
                    <a:lstStyle/>
                    <a:p>
                      <a:r>
                        <a:rPr lang="en-US" sz="1200" b="1" dirty="0" smtClean="0">
                          <a:solidFill>
                            <a:srgbClr val="7FC184"/>
                          </a:solidFill>
                          <a:latin typeface="Century Gothic" panose="020B0502020202020204" pitchFamily="34" charset="0"/>
                        </a:rPr>
                        <a:t>environment</a:t>
                      </a:r>
                      <a:endParaRPr lang="en-GB" sz="1200" b="1" dirty="0">
                        <a:solidFill>
                          <a:srgbClr val="7FC184"/>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lvl="0"/>
                      <a:r>
                        <a:rPr lang="en-US" sz="800" b="0" dirty="0" smtClean="0">
                          <a:solidFill>
                            <a:schemeClr val="tx1"/>
                          </a:solidFill>
                          <a:latin typeface="Century Gothic" panose="020B0502020202020204" pitchFamily="34" charset="0"/>
                        </a:rPr>
                        <a:t>Contains</a:t>
                      </a:r>
                      <a:r>
                        <a:rPr lang="en-US" sz="800" b="0" baseline="0" dirty="0" smtClean="0">
                          <a:solidFill>
                            <a:schemeClr val="tx1"/>
                          </a:solidFill>
                          <a:latin typeface="Century Gothic" panose="020B0502020202020204" pitchFamily="34" charset="0"/>
                        </a:rPr>
                        <a:t> many habitats and includes everything living and non-living. Living things rely on non-living parts of the environment to survive.</a:t>
                      </a:r>
                      <a:endParaRPr lang="en-GB" sz="800" b="0" dirty="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443135662"/>
                  </a:ext>
                </a:extLst>
              </a:tr>
              <a:tr h="248663">
                <a:tc vMerge="1">
                  <a:txBody>
                    <a:bodyPr/>
                    <a:lstStyle/>
                    <a:p>
                      <a:endParaRPr lang="en-GB"/>
                    </a:p>
                  </a:txBody>
                  <a:tcPr/>
                </a:tc>
                <a:tc vMerge="1">
                  <a:txBody>
                    <a:bodyPr/>
                    <a:lstStyle/>
                    <a:p>
                      <a:endParaRPr lang="en-GB"/>
                    </a:p>
                  </a:txBody>
                  <a:tcPr/>
                </a:tc>
                <a:tc>
                  <a:txBody>
                    <a:bodyPr/>
                    <a:lstStyle/>
                    <a:p>
                      <a:pPr lvl="0" algn="ctr"/>
                      <a:r>
                        <a:rPr lang="en-US" sz="1400" b="1" dirty="0" smtClean="0">
                          <a:solidFill>
                            <a:schemeClr val="bg1"/>
                          </a:solidFill>
                          <a:latin typeface="Century Gothic" panose="020B0502020202020204" pitchFamily="34" charset="0"/>
                        </a:rPr>
                        <a:t>Investigate</a:t>
                      </a:r>
                    </a:p>
                  </a:txBody>
                  <a:tcPr marT="45726" marB="45726">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FC184"/>
                    </a:solidFill>
                  </a:tcPr>
                </a:tc>
                <a:tc vMerge="1">
                  <a:txBody>
                    <a:bodyPr/>
                    <a:lstStyle/>
                    <a:p>
                      <a:endParaRPr lang="en-GB"/>
                    </a:p>
                  </a:txBody>
                  <a:tcPr/>
                </a:tc>
                <a:extLst>
                  <a:ext uri="{0D108BD9-81ED-4DB2-BD59-A6C34878D82A}">
                    <a16:rowId xmlns:a16="http://schemas.microsoft.com/office/drawing/2014/main" val="1656109972"/>
                  </a:ext>
                </a:extLst>
              </a:tr>
              <a:tr h="177074">
                <a:tc rowSpan="2">
                  <a:txBody>
                    <a:bodyPr/>
                    <a:lstStyle/>
                    <a:p>
                      <a:r>
                        <a:rPr lang="en-US" sz="1400" b="1" dirty="0" smtClean="0">
                          <a:solidFill>
                            <a:srgbClr val="7FC184"/>
                          </a:solidFill>
                          <a:latin typeface="Century Gothic" panose="020B0502020202020204" pitchFamily="34" charset="0"/>
                        </a:rPr>
                        <a:t>biodiversity</a:t>
                      </a:r>
                      <a:endParaRPr lang="en-GB" sz="1400" b="1" dirty="0">
                        <a:solidFill>
                          <a:srgbClr val="7FC184"/>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Century Gothic" panose="020B0502020202020204" pitchFamily="34" charset="0"/>
                        </a:rPr>
                        <a:t>A wide variety of animal and plant species living within their natural environment.</a:t>
                      </a:r>
                      <a:endParaRPr lang="en-GB" sz="800" dirty="0" smtClean="0">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6">
                  <a:txBody>
                    <a:bodyPr/>
                    <a:lstStyle/>
                    <a:p>
                      <a:r>
                        <a:rPr lang="en-US" sz="800" dirty="0" smtClean="0">
                          <a:latin typeface="Century Gothic" panose="020B0502020202020204" pitchFamily="34" charset="0"/>
                        </a:rPr>
                        <a:t>•Research the work of Charles Darwin, Mary Anning,</a:t>
                      </a:r>
                      <a:r>
                        <a:rPr lang="en-US" sz="800" baseline="0" dirty="0" smtClean="0">
                          <a:latin typeface="Century Gothic" panose="020B0502020202020204" pitchFamily="34" charset="0"/>
                        </a:rPr>
                        <a:t> </a:t>
                      </a:r>
                      <a:r>
                        <a:rPr lang="en-US" sz="800" dirty="0" smtClean="0">
                          <a:latin typeface="Century Gothic" panose="020B0502020202020204" pitchFamily="34" charset="0"/>
                        </a:rPr>
                        <a:t>Alfred Wallace. </a:t>
                      </a:r>
                    </a:p>
                    <a:p>
                      <a:r>
                        <a:rPr lang="en-US" sz="800" dirty="0" smtClean="0">
                          <a:latin typeface="Century Gothic" panose="020B0502020202020204" pitchFamily="34" charset="0"/>
                        </a:rPr>
                        <a:t>•Observe local animals and how they are adapted to their environment.</a:t>
                      </a:r>
                    </a:p>
                    <a:p>
                      <a:r>
                        <a:rPr lang="en-US" sz="800" b="0" i="0" u="none" strike="noStrike" kern="1200" dirty="0" smtClean="0">
                          <a:solidFill>
                            <a:srgbClr val="000000"/>
                          </a:solidFill>
                          <a:effectLst/>
                          <a:latin typeface="Century Gothic" panose="020B0502020202020204" pitchFamily="34" charset="0"/>
                          <a:ea typeface="+mn-ea"/>
                          <a:cs typeface="+mn-cs"/>
                        </a:rPr>
                        <a:t>•Compare how some living things are adapted to survive in extreme conditions,</a:t>
                      </a:r>
                      <a:endParaRPr lang="en-US" sz="800" dirty="0" smtClean="0">
                        <a:latin typeface="Century Gothic" panose="020B0502020202020204" pitchFamily="34" charset="0"/>
                      </a:endParaRPr>
                    </a:p>
                    <a:p>
                      <a:r>
                        <a:rPr lang="en-US" sz="800" dirty="0" smtClean="0">
                          <a:latin typeface="Century Gothic" panose="020B0502020202020204" pitchFamily="34" charset="0"/>
                        </a:rPr>
                        <a:t>•Investigate and analyse the advantages and disadvantages of specific adaptations.</a:t>
                      </a:r>
                      <a:endParaRPr lang="en-GB" sz="800" dirty="0">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3146266159"/>
                  </a:ext>
                </a:extLst>
              </a:tr>
              <a:tr h="152601">
                <a:tc vMerge="1">
                  <a:txBody>
                    <a:bodyPr/>
                    <a:lstStyle/>
                    <a:p>
                      <a:endParaRPr lang="en-GB" sz="1400" b="1" dirty="0">
                        <a:solidFill>
                          <a:srgbClr val="7FC184"/>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smtClean="0">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rowSpan="5">
                  <a:txBody>
                    <a:bodyPr/>
                    <a:lstStyle/>
                    <a:p>
                      <a:r>
                        <a:rPr lang="en-US" sz="800" b="1" u="sng" dirty="0" smtClean="0">
                          <a:latin typeface="Century Gothic" panose="020B0502020202020204" pitchFamily="34" charset="0"/>
                        </a:rPr>
                        <a:t>What is adaptation?</a:t>
                      </a:r>
                    </a:p>
                    <a:p>
                      <a:r>
                        <a:rPr lang="en-US" sz="800" b="0" u="none" dirty="0" smtClean="0">
                          <a:solidFill>
                            <a:schemeClr val="tx1"/>
                          </a:solidFill>
                          <a:latin typeface="Century Gothic" panose="020B0502020202020204" pitchFamily="34" charset="0"/>
                        </a:rPr>
                        <a:t>Adaptation is when animals and plants have evolved so that they have adapted to survive in their environments. For example, polar bears have a thick layer of blubber under their fur to survive the harsh cold.</a:t>
                      </a:r>
                    </a:p>
                    <a:p>
                      <a:r>
                        <a:rPr lang="en-US" sz="800" b="0" u="none" dirty="0" smtClean="0">
                          <a:solidFill>
                            <a:schemeClr val="tx1"/>
                          </a:solidFill>
                          <a:latin typeface="Century Gothic" panose="020B0502020202020204" pitchFamily="34" charset="0"/>
                        </a:rPr>
                        <a:t>Some environments provide challenges yet some animals and plants have adapted to survive there.</a:t>
                      </a:r>
                    </a:p>
                    <a:p>
                      <a:r>
                        <a:rPr lang="en-US" sz="800" b="0" u="none" dirty="0" smtClean="0">
                          <a:solidFill>
                            <a:schemeClr val="tx1"/>
                          </a:solidFill>
                          <a:latin typeface="Century Gothic" panose="020B0502020202020204" pitchFamily="34" charset="0"/>
                        </a:rPr>
                        <a:t>Sometimes adaptations can be disadvantageous. One example of this can be the dodo</a:t>
                      </a:r>
                      <a:r>
                        <a:rPr lang="en-US" sz="800" b="0" u="none" baseline="0" dirty="0" smtClean="0">
                          <a:solidFill>
                            <a:schemeClr val="tx1"/>
                          </a:solidFill>
                          <a:latin typeface="Century Gothic" panose="020B0502020202020204" pitchFamily="34" charset="0"/>
                        </a:rPr>
                        <a:t> which became extinct.</a:t>
                      </a:r>
                      <a:endParaRPr lang="en-US" sz="800" b="0" u="none" dirty="0" smtClean="0">
                        <a:solidFill>
                          <a:schemeClr val="tx1"/>
                        </a:solidFill>
                        <a:latin typeface="Century Gothic" panose="020B0502020202020204" pitchFamily="34" charset="0"/>
                      </a:endParaRPr>
                    </a:p>
                    <a:p>
                      <a:r>
                        <a:rPr lang="en-US" sz="800" b="0" u="none" dirty="0" smtClean="0">
                          <a:solidFill>
                            <a:schemeClr val="tx1"/>
                          </a:solidFill>
                          <a:latin typeface="Century Gothic" panose="020B0502020202020204" pitchFamily="34" charset="0"/>
                        </a:rPr>
                        <a:t> When adaptations are more harmful than helpful, these are called maladaptations. </a:t>
                      </a:r>
                      <a:endParaRPr lang="en-GB" sz="800" b="0" u="none" dirty="0">
                        <a:latin typeface="Century Gothic" panose="020B0502020202020204" pitchFamily="34" charset="0"/>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1724974473"/>
                  </a:ext>
                </a:extLst>
              </a:tr>
              <a:tr h="449552">
                <a:tc>
                  <a:txBody>
                    <a:bodyPr/>
                    <a:lstStyle/>
                    <a:p>
                      <a:r>
                        <a:rPr lang="en-US" sz="1200" b="1" dirty="0" smtClean="0">
                          <a:solidFill>
                            <a:srgbClr val="7FC184"/>
                          </a:solidFill>
                          <a:latin typeface="Century Gothic" panose="020B0502020202020204" pitchFamily="34" charset="0"/>
                        </a:rPr>
                        <a:t>natural selection</a:t>
                      </a:r>
                      <a:endParaRPr lang="en-GB" sz="1200" b="1" dirty="0">
                        <a:solidFill>
                          <a:srgbClr val="7FC184"/>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smtClean="0">
                          <a:solidFill>
                            <a:schemeClr val="tx1"/>
                          </a:solidFill>
                          <a:latin typeface="Century Gothic" panose="020B0502020202020204" pitchFamily="34" charset="0"/>
                        </a:rPr>
                        <a:t>A</a:t>
                      </a:r>
                      <a:r>
                        <a:rPr lang="en-US" sz="800" b="0" baseline="0" dirty="0" smtClean="0">
                          <a:solidFill>
                            <a:schemeClr val="tx1"/>
                          </a:solidFill>
                          <a:latin typeface="Century Gothic" panose="020B0502020202020204" pitchFamily="34" charset="0"/>
                        </a:rPr>
                        <a:t> </a:t>
                      </a:r>
                      <a:r>
                        <a:rPr lang="en-US" sz="800" b="0" dirty="0" smtClean="0">
                          <a:solidFill>
                            <a:schemeClr val="tx1"/>
                          </a:solidFill>
                          <a:latin typeface="Century Gothic" panose="020B0502020202020204" pitchFamily="34" charset="0"/>
                        </a:rPr>
                        <a:t>process by which species of animals and plants that are best adapted to their environment survive and reproduce, while those that are less well adapted die out.</a:t>
                      </a:r>
                      <a:endParaRPr lang="en-GB" sz="800" b="0" dirty="0" smtClean="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sz="800" b="0" u="none" dirty="0">
                        <a:latin typeface="Century Gothic" panose="020B0502020202020204" pitchFamily="34" charset="0"/>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178466517"/>
                  </a:ext>
                </a:extLst>
              </a:tr>
              <a:tr h="264677">
                <a:tc>
                  <a:txBody>
                    <a:bodyPr/>
                    <a:lstStyle/>
                    <a:p>
                      <a:r>
                        <a:rPr lang="en-US" sz="1400" b="1" dirty="0" smtClean="0">
                          <a:solidFill>
                            <a:srgbClr val="7FC184"/>
                          </a:solidFill>
                          <a:latin typeface="Century Gothic" panose="020B0502020202020204" pitchFamily="34" charset="0"/>
                        </a:rPr>
                        <a:t>fossils</a:t>
                      </a:r>
                      <a:endParaRPr lang="en-GB" sz="1400" b="1" dirty="0">
                        <a:solidFill>
                          <a:srgbClr val="7FC184"/>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800" b="0" dirty="0" smtClean="0">
                          <a:solidFill>
                            <a:schemeClr val="tx1"/>
                          </a:solidFill>
                          <a:latin typeface="Century Gothic" panose="020B0502020202020204" pitchFamily="34" charset="0"/>
                        </a:rPr>
                        <a:t>The hard remains or imprint of a prehistoric animal or plant that are found embedded inside a rock</a:t>
                      </a:r>
                      <a:r>
                        <a:rPr lang="en-US" sz="800" b="0" baseline="0" dirty="0" smtClean="0">
                          <a:solidFill>
                            <a:schemeClr val="tx1"/>
                          </a:solidFill>
                          <a:latin typeface="Century Gothic" panose="020B0502020202020204" pitchFamily="34" charset="0"/>
                        </a:rPr>
                        <a:t> and preserved.</a:t>
                      </a:r>
                      <a:endParaRPr lang="en-GB" sz="800" b="0" dirty="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marL="171450" lvl="0" indent="-171450" algn="l">
                        <a:buFont typeface="Arial" panose="020B0604020202020204" pitchFamily="34" charset="0"/>
                        <a:buChar char="•"/>
                      </a:pPr>
                      <a:endParaRPr lang="en-GB" sz="1100" b="1"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GB" sz="1000" b="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449552">
                <a:tc>
                  <a:txBody>
                    <a:bodyPr/>
                    <a:lstStyle/>
                    <a:p>
                      <a:r>
                        <a:rPr lang="en-US" sz="1400" b="1" dirty="0" smtClean="0">
                          <a:solidFill>
                            <a:srgbClr val="7FC184"/>
                          </a:solidFill>
                          <a:latin typeface="Century Gothic" panose="020B0502020202020204" pitchFamily="34" charset="0"/>
                        </a:rPr>
                        <a:t>extinct</a:t>
                      </a:r>
                      <a:endParaRPr lang="en-GB" sz="1400" b="1" dirty="0">
                        <a:solidFill>
                          <a:srgbClr val="7FC184"/>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800" b="0" dirty="0" smtClean="0">
                          <a:solidFill>
                            <a:schemeClr val="tx1"/>
                          </a:solidFill>
                          <a:latin typeface="Century Gothic" panose="020B0502020202020204" pitchFamily="34" charset="0"/>
                        </a:rPr>
                        <a:t>Species of living</a:t>
                      </a:r>
                      <a:r>
                        <a:rPr lang="en-US" sz="800" b="0" baseline="0" dirty="0" smtClean="0">
                          <a:solidFill>
                            <a:schemeClr val="tx1"/>
                          </a:solidFill>
                          <a:latin typeface="Century Gothic" panose="020B0502020202020204" pitchFamily="34" charset="0"/>
                        </a:rPr>
                        <a:t> things are considered extinct when there are no more of them alive. Species classified as </a:t>
                      </a:r>
                      <a:r>
                        <a:rPr lang="en-US" sz="800" b="1" baseline="0" dirty="0" smtClean="0">
                          <a:solidFill>
                            <a:schemeClr val="tx1"/>
                          </a:solidFill>
                          <a:latin typeface="Century Gothic" panose="020B0502020202020204" pitchFamily="34" charset="0"/>
                        </a:rPr>
                        <a:t>endangered </a:t>
                      </a:r>
                      <a:r>
                        <a:rPr lang="en-US" sz="800" b="0" baseline="0" dirty="0" smtClean="0">
                          <a:solidFill>
                            <a:schemeClr val="tx1"/>
                          </a:solidFill>
                          <a:latin typeface="Century Gothic" panose="020B0502020202020204" pitchFamily="34" charset="0"/>
                        </a:rPr>
                        <a:t>are at risk of becoming extinct.</a:t>
                      </a:r>
                      <a:endParaRPr lang="en-GB" sz="800" b="0" dirty="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803184795"/>
                  </a:ext>
                </a:extLst>
              </a:tr>
              <a:tr h="458155">
                <a:tc>
                  <a:txBody>
                    <a:bodyPr/>
                    <a:lstStyle/>
                    <a:p>
                      <a:r>
                        <a:rPr lang="en-GB" sz="1000" b="1" dirty="0" smtClean="0">
                          <a:solidFill>
                            <a:srgbClr val="7FC184"/>
                          </a:solidFill>
                          <a:latin typeface="Century Gothic" pitchFamily="34"/>
                        </a:rPr>
                        <a:t>palaeontologist</a:t>
                      </a:r>
                      <a:endParaRPr lang="en-GB" sz="1000" dirty="0">
                        <a:solidFill>
                          <a:srgbClr val="7FC184"/>
                        </a:solidFill>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u="none" strike="noStrike" kern="1200" dirty="0" smtClean="0">
                          <a:solidFill>
                            <a:schemeClr val="tx1"/>
                          </a:solidFill>
                          <a:effectLst/>
                          <a:latin typeface="Century Gothic" panose="020B0502020202020204" pitchFamily="34" charset="0"/>
                          <a:ea typeface="+mn-ea"/>
                          <a:cs typeface="+mn-cs"/>
                        </a:rPr>
                        <a:t>Someone studying the life of past geological periods, as known from fossil remains. They study fossils in order to classify organisms and study their interactions in their environments.</a:t>
                      </a:r>
                      <a:endParaRPr lang="en-GB" sz="800" dirty="0" smtClean="0">
                        <a:solidFill>
                          <a:schemeClr val="tx1"/>
                        </a:solidFill>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224539059"/>
                  </a:ext>
                </a:extLst>
              </a:tr>
            </a:tbl>
          </a:graphicData>
        </a:graphic>
      </p:graphicFrame>
      <p:pic>
        <p:nvPicPr>
          <p:cNvPr id="2" name="Picture 1"/>
          <p:cNvPicPr>
            <a:picLocks noChangeAspect="1"/>
          </p:cNvPicPr>
          <p:nvPr/>
        </p:nvPicPr>
        <p:blipFill>
          <a:blip r:embed="rId3"/>
          <a:stretch>
            <a:fillRect/>
          </a:stretch>
        </p:blipFill>
        <p:spPr>
          <a:xfrm>
            <a:off x="4572000" y="6115050"/>
            <a:ext cx="896190" cy="742950"/>
          </a:xfrm>
          <a:prstGeom prst="rect">
            <a:avLst/>
          </a:prstGeom>
        </p:spPr>
      </p:pic>
      <p:pic>
        <p:nvPicPr>
          <p:cNvPr id="3" name="Picture 2"/>
          <p:cNvPicPr>
            <a:picLocks noChangeAspect="1"/>
          </p:cNvPicPr>
          <p:nvPr/>
        </p:nvPicPr>
        <p:blipFill>
          <a:blip r:embed="rId4"/>
          <a:stretch>
            <a:fillRect/>
          </a:stretch>
        </p:blipFill>
        <p:spPr>
          <a:xfrm>
            <a:off x="4571999" y="3905250"/>
            <a:ext cx="1971675" cy="602844"/>
          </a:xfrm>
          <a:prstGeom prst="rect">
            <a:avLst/>
          </a:prstGeom>
        </p:spPr>
      </p:pic>
      <p:pic>
        <p:nvPicPr>
          <p:cNvPr id="4" name="Picture 3"/>
          <p:cNvPicPr>
            <a:picLocks noChangeAspect="1"/>
          </p:cNvPicPr>
          <p:nvPr/>
        </p:nvPicPr>
        <p:blipFill>
          <a:blip r:embed="rId5"/>
          <a:stretch>
            <a:fillRect/>
          </a:stretch>
        </p:blipFill>
        <p:spPr>
          <a:xfrm>
            <a:off x="5557836" y="6115050"/>
            <a:ext cx="852701" cy="742950"/>
          </a:xfrm>
          <a:prstGeom prst="rect">
            <a:avLst/>
          </a:prstGeom>
        </p:spPr>
      </p:pic>
    </p:spTree>
    <p:extLst>
      <p:ext uri="{BB962C8B-B14F-4D97-AF65-F5344CB8AC3E}">
        <p14:creationId xmlns:p14="http://schemas.microsoft.com/office/powerpoint/2010/main" val="995486835"/>
      </p:ext>
    </p:extLst>
  </p:cSld>
  <p:clrMapOvr>
    <a:masterClrMapping/>
  </p:clrMapOvr>
  <p:transition spd="slow"/>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TotalTime>
  <Words>4400</Words>
  <Application>Microsoft Office PowerPoint</Application>
  <PresentationFormat>On-screen Show (4:3)</PresentationFormat>
  <Paragraphs>374</Paragraphs>
  <Slides>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Century Gothic</vt:lpstr>
      <vt:lpstr>Wingdings</vt:lpstr>
      <vt:lpstr>Office Theme</vt:lpstr>
      <vt:lpstr>Year 6: Circulatory System Knowledge Mat – Why is the heart the most important muscle and organ?</vt:lpstr>
      <vt:lpstr>Year 6: Animal Classification Knowledge Mat – What type of organism am I?</vt:lpstr>
      <vt:lpstr>Year 6: Electricity Knowledge Mat – How bright is your bulb?</vt:lpstr>
      <vt:lpstr>Year 6: Light Knowledge Mat – How do we see things?</vt:lpstr>
      <vt:lpstr>Year 6: Evolution &amp; Inheritance Knowledge Mat – Who am 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Materials Knowledge Mat – What is the best material?</dc:title>
  <dc:creator>P Gornall</dc:creator>
  <cp:lastModifiedBy>P Gornall</cp:lastModifiedBy>
  <cp:revision>7</cp:revision>
  <dcterms:created xsi:type="dcterms:W3CDTF">2021-03-25T22:22:28Z</dcterms:created>
  <dcterms:modified xsi:type="dcterms:W3CDTF">2021-03-25T22:36:08Z</dcterms:modified>
</cp:coreProperties>
</file>