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11/09/2023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11/09/2023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barrie@st-clares.machester.sch.uk" TargetMode="External"/><Relationship Id="rId2" Type="http://schemas.openxmlformats.org/officeDocument/2006/relationships/hyperlink" Target="mailto:a.drury@st-clares.machester.sch.uk"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m.sumner-soper@st-clares.manchester.sch.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2"/>
          <a:stretch>
            <a:fillRect/>
          </a:stretch>
        </p:blipFill>
        <p:spPr>
          <a:xfrm>
            <a:off x="9813110" y="179901"/>
            <a:ext cx="1625435" cy="1625435"/>
          </a:xfrm>
          <a:prstGeom prst="rect">
            <a:avLst/>
          </a:prstGeom>
        </p:spPr>
      </p:pic>
      <p:pic>
        <p:nvPicPr>
          <p:cNvPr id="10" name="Picture 9">
            <a:extLst>
              <a:ext uri="{FF2B5EF4-FFF2-40B4-BE49-F238E27FC236}">
                <a16:creationId xmlns:a16="http://schemas.microsoft.com/office/drawing/2014/main" id="{BE8F2EF2-B77D-4546-A269-8C70720EEDBF}"/>
              </a:ext>
            </a:extLst>
          </p:cNvPr>
          <p:cNvPicPr>
            <a:picLocks noChangeAspect="1"/>
          </p:cNvPicPr>
          <p:nvPr/>
        </p:nvPicPr>
        <p:blipFill>
          <a:blip r:embed="rId3"/>
          <a:stretch>
            <a:fillRect/>
          </a:stretch>
        </p:blipFill>
        <p:spPr>
          <a:xfrm>
            <a:off x="3020631" y="107258"/>
            <a:ext cx="5013659" cy="2506830"/>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524315"/>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Reception are:</a:t>
            </a:r>
          </a:p>
          <a:p>
            <a:r>
              <a:rPr lang="en-GB" sz="2800" dirty="0">
                <a:solidFill>
                  <a:srgbClr val="0070C0"/>
                </a:solidFill>
                <a:latin typeface="Letter-join Plus 1" panose="02000505000000020003" pitchFamily="50" charset="0"/>
              </a:rPr>
              <a:t>RDM – Mrs Drury, Mrs Moorcroft, Miss Conway, Mrs Burton, Mrs McCorquodale, Mr </a:t>
            </a:r>
            <a:r>
              <a:rPr lang="en-GB" sz="2800" dirty="0" err="1">
                <a:solidFill>
                  <a:srgbClr val="0070C0"/>
                </a:solidFill>
                <a:latin typeface="Letter-join Plus 1" panose="02000505000000020003" pitchFamily="50" charset="0"/>
              </a:rPr>
              <a:t>Sabotel</a:t>
            </a:r>
            <a:r>
              <a:rPr lang="en-GB" sz="2800" dirty="0">
                <a:solidFill>
                  <a:srgbClr val="0070C0"/>
                </a:solidFill>
                <a:latin typeface="Letter-join Plus 1" panose="02000505000000020003" pitchFamily="50" charset="0"/>
              </a:rPr>
              <a:t>, </a:t>
            </a:r>
            <a:r>
              <a:rPr lang="en-GB" sz="2800">
                <a:solidFill>
                  <a:srgbClr val="0070C0"/>
                </a:solidFill>
                <a:latin typeface="Letter-join Plus 1" panose="02000505000000020003" pitchFamily="50" charset="0"/>
              </a:rPr>
              <a:t>Miss Elliot</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RS –Mrs Sumner-Soper, Mrs Jepson, Miss Smith, Miss Delaney and Mrs Smethurst.</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308324"/>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Working together with you and your child, I know that we will have a great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Do you have any questions about routines, expectations or the curriculum in Reception?  Please don’t hesitate to speak to one of the members of the reception team.</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52431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us via the school app, email (</a:t>
            </a:r>
            <a:r>
              <a:rPr lang="en-GB" sz="3200" dirty="0">
                <a:solidFill>
                  <a:srgbClr val="0070C0"/>
                </a:solidFill>
                <a:latin typeface="Letter-join Plus 1" panose="02000505000000020003" pitchFamily="50" charset="0"/>
                <a:hlinkClick r:id="rId2"/>
              </a:rPr>
              <a:t>a.drury@st-clares.machester.sch.uk</a:t>
            </a:r>
            <a:r>
              <a:rPr lang="en-GB" sz="3200" dirty="0">
                <a:solidFill>
                  <a:srgbClr val="0070C0"/>
                </a:solidFill>
                <a:latin typeface="Letter-join Plus 1" panose="02000505000000020003" pitchFamily="50" charset="0"/>
              </a:rPr>
              <a:t>, e.moorcroft</a:t>
            </a:r>
            <a:r>
              <a:rPr lang="en-GB" sz="3200" dirty="0">
                <a:solidFill>
                  <a:srgbClr val="0070C0"/>
                </a:solidFill>
                <a:latin typeface="Letter-join Plus 1" panose="02000505000000020003" pitchFamily="50" charset="0"/>
                <a:hlinkClick r:id="rId3"/>
              </a:rPr>
              <a:t>@st-clares.machester.sch.uk</a:t>
            </a:r>
            <a:r>
              <a:rPr lang="en-GB" sz="3200" dirty="0">
                <a:solidFill>
                  <a:srgbClr val="0070C0"/>
                </a:solidFill>
                <a:latin typeface="Letter-join Plus 1" panose="02000505000000020003" pitchFamily="50" charset="0"/>
              </a:rPr>
              <a:t>, </a:t>
            </a:r>
            <a:r>
              <a:rPr lang="en-GB" sz="3200" dirty="0">
                <a:solidFill>
                  <a:srgbClr val="0070C0"/>
                </a:solidFill>
                <a:latin typeface="Letter-join Plus 1" panose="02000505000000020003" pitchFamily="50" charset="0"/>
                <a:hlinkClick r:id="rId4"/>
              </a:rPr>
              <a:t>m.sumner-soper@st-clares.manchester.sch.uk</a:t>
            </a:r>
            <a:r>
              <a:rPr lang="en-GB" sz="3200" dirty="0">
                <a:solidFill>
                  <a:srgbClr val="0070C0"/>
                </a:solidFill>
                <a:latin typeface="Letter-join Plus 1" panose="02000505000000020003" pitchFamily="50" charset="0"/>
              </a:rPr>
              <a:t>, see us after school when you are picking your child up, or make an appointment to see us.</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We are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5"/>
          <a:srcRect l="2279" t="9216" r="1291" b="16106"/>
          <a:stretch/>
        </p:blipFill>
        <p:spPr>
          <a:xfrm>
            <a:off x="8972168" y="4943765"/>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86871" y="238475"/>
            <a:ext cx="9387444" cy="544764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receive a book bag containing the following:</a:t>
            </a: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A story book for you to read to your child and enjoy together.</a:t>
            </a: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A reading record – please fill this in daily to show what your child has read.</a:t>
            </a: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Once your child is using the ditty books in phonics later in the year, they will also receive a RWI phonic book.</a:t>
            </a:r>
          </a:p>
          <a:p>
            <a:pPr marL="342900" indent="-342900">
              <a:buFont typeface="Arial" panose="020B0604020202020204" pitchFamily="34" charset="0"/>
              <a:buChar char="•"/>
            </a:pPr>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will read with your child in school and they can change their story books/reading for pleasure books by placing their book bag in the “Books to change box” when a new one is needed.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535154" y="2861531"/>
            <a:ext cx="4832059" cy="203132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3970318"/>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 homework once a week.  This will be given on a Friday to be completed by the following Wednesday.</a:t>
            </a:r>
          </a:p>
          <a:p>
            <a:r>
              <a:rPr lang="en-GB" sz="2400" dirty="0">
                <a:solidFill>
                  <a:srgbClr val="0070C0"/>
                </a:solidFill>
                <a:latin typeface="Letter-join Plus 1" panose="02000505000000020003" pitchFamily="50" charset="0"/>
              </a:rPr>
              <a:t>The homework will be an activity in either phonics, maths, writing or topic related.  We try to make the activities practical and fun and can often be turned into an activity for the whole family.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Homework will either be completed in their homework books or photos/videos can be uploaded to tapestry.</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0" y="377505"/>
            <a:ext cx="9347401" cy="4339650"/>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During the autumn term, our PE lessons will be on Wednesday.  We will be working alongside a coach from Dream Big Sports during our PE lessons.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come into school wearing their school PE kit on this day. Please see the school website for details on our uniform.</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Make sure that all uniform is clearly labelled with your child’s name on it please.</a:t>
            </a:r>
            <a:endParaRPr lang="en-GB" sz="24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660834" y="532569"/>
            <a:ext cx="2531165" cy="1265583"/>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1794838" cy="5078313"/>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Maths and English are taught every day.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EYFS and KS1, we have daily phonics lessons too following the Read Write Inc phonics scheme. </a:t>
            </a:r>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As a Catholic school, we teach 1.5 hours of RE each week. We follow the Come and See scheme of 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have 2 PE lessons per week.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addition to this, we also teach a whole host of other foundation subjects.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visit the reception class page on the school website where you can see our yearly overview detailing the topics we will cover.  You will also be able to find more detailed half termly </a:t>
            </a:r>
            <a:r>
              <a:rPr lang="en-GB" dirty="0" err="1">
                <a:solidFill>
                  <a:srgbClr val="0070C0"/>
                </a:solidFill>
                <a:latin typeface="Letter-join Plus 1" panose="02000505000000020003" pitchFamily="50" charset="0"/>
              </a:rPr>
              <a:t>overiews</a:t>
            </a:r>
            <a:r>
              <a:rPr lang="en-GB" dirty="0">
                <a:solidFill>
                  <a:srgbClr val="0070C0"/>
                </a:solidFill>
                <a:latin typeface="Letter-join Plus 1" panose="02000505000000020003" pitchFamily="50" charset="0"/>
              </a:rPr>
              <a:t> updated each half term.</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5078313"/>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2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867</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M Sumner</cp:lastModifiedBy>
  <cp:revision>16</cp:revision>
  <dcterms:created xsi:type="dcterms:W3CDTF">2022-07-20T09:58:25Z</dcterms:created>
  <dcterms:modified xsi:type="dcterms:W3CDTF">2023-09-11T11:02:13Z</dcterms:modified>
</cp:coreProperties>
</file>