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7" r:id="rId5"/>
    <p:sldId id="259" r:id="rId6"/>
    <p:sldId id="260" r:id="rId7"/>
    <p:sldId id="261" r:id="rId8"/>
    <p:sldId id="262"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m.sumner-soper@st-clares.manchester.sch.uk" TargetMode="External"/><Relationship Id="rId2" Type="http://schemas.openxmlformats.org/officeDocument/2006/relationships/hyperlink" Target="mailto:a.drury@st-clares.machester.sch.uk"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1C8C76-BA62-4398-A099-FEE41B420172}"/>
              </a:ext>
            </a:extLst>
          </p:cNvPr>
          <p:cNvPicPr>
            <a:picLocks noChangeAspect="1"/>
          </p:cNvPicPr>
          <p:nvPr/>
        </p:nvPicPr>
        <p:blipFill>
          <a:blip r:embed="rId2"/>
          <a:stretch>
            <a:fillRect/>
          </a:stretch>
        </p:blipFill>
        <p:spPr>
          <a:xfrm>
            <a:off x="9813110" y="179901"/>
            <a:ext cx="1625435" cy="1625435"/>
          </a:xfrm>
          <a:prstGeom prst="rect">
            <a:avLst/>
          </a:prstGeom>
        </p:spPr>
      </p:pic>
      <p:pic>
        <p:nvPicPr>
          <p:cNvPr id="10" name="Picture 9">
            <a:extLst>
              <a:ext uri="{FF2B5EF4-FFF2-40B4-BE49-F238E27FC236}">
                <a16:creationId xmlns:a16="http://schemas.microsoft.com/office/drawing/2014/main" id="{BE8F2EF2-B77D-4546-A269-8C70720EEDBF}"/>
              </a:ext>
            </a:extLst>
          </p:cNvPr>
          <p:cNvPicPr>
            <a:picLocks noChangeAspect="1"/>
          </p:cNvPicPr>
          <p:nvPr/>
        </p:nvPicPr>
        <p:blipFill>
          <a:blip r:embed="rId3"/>
          <a:stretch>
            <a:fillRect/>
          </a:stretch>
        </p:blipFill>
        <p:spPr>
          <a:xfrm>
            <a:off x="3020631" y="107258"/>
            <a:ext cx="5013659" cy="2506830"/>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604007" y="2642532"/>
            <a:ext cx="11216081" cy="4093428"/>
          </a:xfrm>
          <a:prstGeom prst="rect">
            <a:avLst/>
          </a:prstGeom>
          <a:noFill/>
        </p:spPr>
        <p:txBody>
          <a:bodyPr wrap="square" rtlCol="0">
            <a:spAutoFit/>
          </a:bodyPr>
          <a:lstStyle/>
          <a:p>
            <a:r>
              <a:rPr lang="en-GB" sz="2800" dirty="0">
                <a:solidFill>
                  <a:srgbClr val="0070C0"/>
                </a:solidFill>
                <a:latin typeface="Twinkl" panose="02000000000000000000" pitchFamily="2" charset="0"/>
              </a:rPr>
              <a:t>Staff in Reception are:</a:t>
            </a:r>
          </a:p>
          <a:p>
            <a:r>
              <a:rPr lang="en-GB" sz="2800" dirty="0">
                <a:solidFill>
                  <a:srgbClr val="0070C0"/>
                </a:solidFill>
                <a:latin typeface="Twinkl" panose="02000000000000000000" pitchFamily="2" charset="0"/>
              </a:rPr>
              <a:t>RDB – Mrs Drury/Mrs Martin, Mrs Heaps, </a:t>
            </a:r>
          </a:p>
          <a:p>
            <a:r>
              <a:rPr lang="en-GB" sz="2800" dirty="0">
                <a:solidFill>
                  <a:srgbClr val="0070C0"/>
                </a:solidFill>
                <a:latin typeface="Twinkl" panose="02000000000000000000" pitchFamily="2" charset="0"/>
              </a:rPr>
              <a:t>RS –Mrs Sumner-Soper, Miss Burton</a:t>
            </a:r>
          </a:p>
          <a:p>
            <a:r>
              <a:rPr lang="en-GB" sz="2800" dirty="0">
                <a:solidFill>
                  <a:srgbClr val="0070C0"/>
                </a:solidFill>
                <a:latin typeface="Twinkl" panose="02000000000000000000" pitchFamily="2" charset="0"/>
              </a:rPr>
              <a:t>Reception – Mrs. </a:t>
            </a:r>
            <a:r>
              <a:rPr lang="en-GB" sz="2800" dirty="0" err="1">
                <a:solidFill>
                  <a:srgbClr val="0070C0"/>
                </a:solidFill>
                <a:latin typeface="Twinkl" panose="02000000000000000000" pitchFamily="2" charset="0"/>
              </a:rPr>
              <a:t>Novik</a:t>
            </a:r>
            <a:endParaRPr lang="en-GB" sz="2800" dirty="0">
              <a:solidFill>
                <a:srgbClr val="0070C0"/>
              </a:solidFill>
              <a:latin typeface="Twinkl" panose="02000000000000000000" pitchFamily="2" charset="0"/>
            </a:endParaRPr>
          </a:p>
          <a:p>
            <a:endParaRPr lang="en-GB" sz="2800" dirty="0">
              <a:solidFill>
                <a:srgbClr val="0070C0"/>
              </a:solidFill>
              <a:latin typeface="Twinkl" panose="02000000000000000000" pitchFamily="2" charset="0"/>
            </a:endParaRPr>
          </a:p>
          <a:p>
            <a:r>
              <a:rPr lang="en-GB" sz="2800" dirty="0">
                <a:solidFill>
                  <a:srgbClr val="0070C0"/>
                </a:solidFill>
                <a:latin typeface="Twinkl" panose="02000000000000000000" pitchFamily="2"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260059"/>
            <a:ext cx="10981189" cy="2308324"/>
          </a:xfrm>
          <a:prstGeom prst="rect">
            <a:avLst/>
          </a:prstGeom>
          <a:noFill/>
        </p:spPr>
        <p:txBody>
          <a:bodyPr wrap="square" rtlCol="0">
            <a:spAutoFit/>
          </a:bodyPr>
          <a:lstStyle/>
          <a:p>
            <a:r>
              <a:rPr lang="en-GB" dirty="0">
                <a:solidFill>
                  <a:srgbClr val="0070C0"/>
                </a:solidFill>
                <a:latin typeface="Twinkl" panose="02000000000000000000" pitchFamily="2" charset="0"/>
              </a:rPr>
              <a:t>Working together with you and your child, I know that we will have a great year.</a:t>
            </a:r>
          </a:p>
          <a:p>
            <a:endParaRPr lang="en-GB" dirty="0">
              <a:solidFill>
                <a:srgbClr val="0070C0"/>
              </a:solidFill>
              <a:latin typeface="Twinkl" panose="02000000000000000000" pitchFamily="2" charset="0"/>
            </a:endParaRP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Do you have any questions about routines, expectations or the curriculum in Reception?  Please don’t hesitate to speak to one of the members of the reception team.</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040234" y="4491169"/>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5469622" y="478172"/>
            <a:ext cx="5847127" cy="369332"/>
          </a:xfrm>
          <a:prstGeom prst="rect">
            <a:avLst/>
          </a:prstGeom>
          <a:noFill/>
        </p:spPr>
        <p:txBody>
          <a:bodyPr wrap="square" rtlCol="0">
            <a:spAutoFit/>
          </a:bodyPr>
          <a:lstStyle/>
          <a:p>
            <a:r>
              <a:rPr lang="en-GB" dirty="0">
                <a:latin typeface="Letter-join Plus 1" panose="02000505000000020003" pitchFamily="50" charset="0"/>
              </a:rPr>
              <a:t>Our school Mission Statement:</a:t>
            </a:r>
          </a:p>
        </p:txBody>
      </p:sp>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4524315"/>
          </a:xfrm>
          <a:prstGeom prst="rect">
            <a:avLst/>
          </a:prstGeom>
          <a:noFill/>
        </p:spPr>
        <p:txBody>
          <a:bodyPr wrap="square" rtlCol="0">
            <a:spAutoFit/>
          </a:bodyPr>
          <a:lstStyle/>
          <a:p>
            <a:r>
              <a:rPr lang="en-GB" sz="3200" dirty="0">
                <a:solidFill>
                  <a:srgbClr val="0070C0"/>
                </a:solidFill>
                <a:latin typeface="Twinkl" panose="02000000000000000000" pitchFamily="2" charset="0"/>
              </a:rPr>
              <a:t>If you have any queries, questions or concerns throughout the year, please contact us via the school app, email (</a:t>
            </a:r>
            <a:r>
              <a:rPr lang="en-GB" sz="3200" dirty="0">
                <a:solidFill>
                  <a:srgbClr val="0070C0"/>
                </a:solidFill>
                <a:latin typeface="Twinkl" panose="02000000000000000000" pitchFamily="2" charset="0"/>
                <a:hlinkClick r:id="rId2"/>
              </a:rPr>
              <a:t>a.drury@st-clares.machester.sch.uk</a:t>
            </a:r>
            <a:r>
              <a:rPr lang="en-GB" sz="3200" dirty="0">
                <a:solidFill>
                  <a:srgbClr val="0070C0"/>
                </a:solidFill>
                <a:latin typeface="Twinkl" panose="02000000000000000000" pitchFamily="2" charset="0"/>
              </a:rPr>
              <a:t>, </a:t>
            </a:r>
            <a:r>
              <a:rPr lang="en-GB" sz="3200" dirty="0">
                <a:solidFill>
                  <a:srgbClr val="0070C0"/>
                </a:solidFill>
                <a:latin typeface="Twinkl" panose="02000000000000000000" pitchFamily="2" charset="0"/>
                <a:hlinkClick r:id="rId3"/>
              </a:rPr>
              <a:t>m.sumner-soper@st-clares.manchester.sch.uk</a:t>
            </a:r>
            <a:r>
              <a:rPr lang="en-GB" sz="3200" dirty="0">
                <a:solidFill>
                  <a:srgbClr val="0070C0"/>
                </a:solidFill>
                <a:latin typeface="Twinkl" panose="02000000000000000000" pitchFamily="2" charset="0"/>
              </a:rPr>
              <a:t>, see us after school when you are picking your child up, or make an appointment to see us.</a:t>
            </a:r>
          </a:p>
          <a:p>
            <a:endParaRPr lang="en-GB" sz="3200" dirty="0">
              <a:solidFill>
                <a:srgbClr val="0070C0"/>
              </a:solidFill>
              <a:latin typeface="Twinkl" panose="02000000000000000000" pitchFamily="2" charset="0"/>
            </a:endParaRPr>
          </a:p>
          <a:p>
            <a:r>
              <a:rPr lang="en-GB" sz="3200" dirty="0">
                <a:solidFill>
                  <a:srgbClr val="0070C0"/>
                </a:solidFill>
                <a:latin typeface="Twinkl" panose="02000000000000000000" pitchFamily="2" charset="0"/>
              </a:rPr>
              <a:t>We are here to support your child, but as a school we want to support families too wherever we can. Please get in touch.</a:t>
            </a:r>
            <a:endParaRPr lang="en-GB" sz="3200" dirty="0">
              <a:latin typeface="Twinkl" panose="02000000000000000000" pitchFamily="2" charset="0"/>
            </a:endParaRPr>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4"/>
          <a:srcRect l="2279" t="9216" r="1291" b="16106"/>
          <a:stretch/>
        </p:blipFill>
        <p:spPr>
          <a:xfrm>
            <a:off x="8972168" y="4943765"/>
            <a:ext cx="2969683" cy="1820411"/>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86871" y="238475"/>
            <a:ext cx="9387444" cy="5416868"/>
          </a:xfrm>
          <a:prstGeom prst="rect">
            <a:avLst/>
          </a:prstGeom>
          <a:noFill/>
        </p:spPr>
        <p:txBody>
          <a:bodyPr wrap="square" rtlCol="0">
            <a:spAutoFit/>
          </a:bodyPr>
          <a:lstStyle/>
          <a:p>
            <a:pPr algn="ctr"/>
            <a:r>
              <a:rPr lang="en-GB" sz="4000" u="sng" dirty="0">
                <a:solidFill>
                  <a:srgbClr val="0070C0"/>
                </a:solidFill>
                <a:latin typeface="Twinkl" panose="02000000000000000000" pitchFamily="2" charset="0"/>
              </a:rPr>
              <a:t>READING</a:t>
            </a:r>
          </a:p>
          <a:p>
            <a:endParaRPr lang="en-GB" dirty="0">
              <a:solidFill>
                <a:srgbClr val="0070C0"/>
              </a:solidFill>
              <a:latin typeface="Twinkl" panose="02000000000000000000" pitchFamily="2" charset="0"/>
            </a:endParaRPr>
          </a:p>
          <a:p>
            <a:r>
              <a:rPr lang="en-GB" sz="2400" dirty="0">
                <a:solidFill>
                  <a:srgbClr val="0070C0"/>
                </a:solidFill>
                <a:latin typeface="Twinkl" panose="02000000000000000000" pitchFamily="2" charset="0"/>
              </a:rPr>
              <a:t>Please read with your child every night. We can not stress how important it is as reading crosses all curricular areas in school.</a:t>
            </a:r>
          </a:p>
          <a:p>
            <a:endParaRPr lang="en-GB" sz="2400" dirty="0">
              <a:solidFill>
                <a:srgbClr val="0070C0"/>
              </a:solidFill>
              <a:latin typeface="Twinkl" panose="02000000000000000000" pitchFamily="2" charset="0"/>
            </a:endParaRPr>
          </a:p>
          <a:p>
            <a:r>
              <a:rPr lang="en-GB" sz="2400" dirty="0">
                <a:solidFill>
                  <a:srgbClr val="0070C0"/>
                </a:solidFill>
                <a:latin typeface="Twinkl" panose="02000000000000000000" pitchFamily="2" charset="0"/>
              </a:rPr>
              <a:t>Your child will receive a book bag containing the following:</a:t>
            </a:r>
          </a:p>
          <a:p>
            <a:pPr marL="342900" indent="-342900">
              <a:buFont typeface="Arial" panose="020B0604020202020204" pitchFamily="34" charset="0"/>
              <a:buChar char="•"/>
            </a:pPr>
            <a:r>
              <a:rPr lang="en-GB" sz="2400" dirty="0">
                <a:solidFill>
                  <a:srgbClr val="0070C0"/>
                </a:solidFill>
                <a:latin typeface="Twinkl" panose="02000000000000000000" pitchFamily="2" charset="0"/>
              </a:rPr>
              <a:t>A library book for you to read to your child and enjoy together.</a:t>
            </a:r>
          </a:p>
          <a:p>
            <a:pPr marL="342900" indent="-342900">
              <a:buFont typeface="Arial" panose="020B0604020202020204" pitchFamily="34" charset="0"/>
              <a:buChar char="•"/>
            </a:pPr>
            <a:r>
              <a:rPr lang="en-GB" sz="2400" dirty="0">
                <a:solidFill>
                  <a:srgbClr val="0070C0"/>
                </a:solidFill>
                <a:latin typeface="Twinkl" panose="02000000000000000000" pitchFamily="2" charset="0"/>
              </a:rPr>
              <a:t>A reading record – please fill this in daily to show what your child has read.</a:t>
            </a:r>
          </a:p>
          <a:p>
            <a:pPr marL="342900" indent="-342900">
              <a:buFont typeface="Arial" panose="020B0604020202020204" pitchFamily="34" charset="0"/>
              <a:buChar char="•"/>
            </a:pPr>
            <a:r>
              <a:rPr lang="en-GB" sz="2400" dirty="0">
                <a:solidFill>
                  <a:srgbClr val="0070C0"/>
                </a:solidFill>
                <a:latin typeface="Twinkl" panose="02000000000000000000" pitchFamily="2" charset="0"/>
              </a:rPr>
              <a:t>Once your child is using the ditty books in phonics later in the year, they will also receive a RWI phonic book.</a:t>
            </a:r>
          </a:p>
          <a:p>
            <a:pPr marL="342900" indent="-342900">
              <a:buFont typeface="Arial" panose="020B0604020202020204" pitchFamily="34" charset="0"/>
              <a:buChar char="•"/>
            </a:pPr>
            <a:endParaRPr lang="en-GB" sz="2400" dirty="0">
              <a:solidFill>
                <a:srgbClr val="0070C0"/>
              </a:solidFill>
              <a:latin typeface="Twinkl" panose="02000000000000000000" pitchFamily="2" charset="0"/>
            </a:endParaRPr>
          </a:p>
          <a:p>
            <a:r>
              <a:rPr lang="en-GB" sz="2400" dirty="0">
                <a:solidFill>
                  <a:srgbClr val="0070C0"/>
                </a:solidFill>
                <a:latin typeface="Twinkl" panose="02000000000000000000" pitchFamily="2" charset="0"/>
              </a:rPr>
              <a:t>We will read with your child in school and they can change their library book on a Tuesday.</a:t>
            </a: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2" y="318782"/>
            <a:ext cx="11467750" cy="1754326"/>
          </a:xfrm>
          <a:prstGeom prst="rect">
            <a:avLst/>
          </a:prstGeom>
          <a:noFill/>
        </p:spPr>
        <p:txBody>
          <a:bodyPr wrap="square" rtlCol="0">
            <a:spAutoFit/>
          </a:bodyPr>
          <a:lstStyle/>
          <a:p>
            <a:r>
              <a:rPr lang="en-GB" dirty="0">
                <a:solidFill>
                  <a:srgbClr val="0070C0"/>
                </a:solidFill>
                <a:latin typeface="Twinkl" panose="02000000000000000000" pitchFamily="2" charset="0"/>
              </a:rPr>
              <a:t>We want your child to develop a love of reading. Take time to sit with them and share a book, a poem, a comic, a magazine, a football programme – anything that involves reading.</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6554" y="1843219"/>
            <a:ext cx="5715000" cy="3790950"/>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6535154" y="2861531"/>
            <a:ext cx="4832059" cy="2308324"/>
          </a:xfrm>
          <a:prstGeom prst="rect">
            <a:avLst/>
          </a:prstGeom>
          <a:noFill/>
        </p:spPr>
        <p:txBody>
          <a:bodyPr wrap="square" rtlCol="0">
            <a:spAutoFit/>
          </a:bodyPr>
          <a:lstStyle/>
          <a:p>
            <a:r>
              <a:rPr lang="en-GB" dirty="0">
                <a:solidFill>
                  <a:srgbClr val="0070C0"/>
                </a:solidFill>
                <a:latin typeface="Twinkl" panose="02000000000000000000" pitchFamily="2" charset="0"/>
              </a:rPr>
              <a:t>We do not want children to race through their reading books. It is really important that the children understand what they are reading and new vocabulary that they will be exposed to.</a:t>
            </a:r>
          </a:p>
          <a:p>
            <a:r>
              <a:rPr lang="en-GB" dirty="0">
                <a:solidFill>
                  <a:srgbClr val="0070C0"/>
                </a:solidFill>
                <a:latin typeface="Twinkl" panose="02000000000000000000" pitchFamily="2" charset="0"/>
              </a:rPr>
              <a:t>Discuss this with your child as they read.</a:t>
            </a: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402672" y="453006"/>
            <a:ext cx="10452682" cy="4247317"/>
          </a:xfrm>
          <a:prstGeom prst="rect">
            <a:avLst/>
          </a:prstGeom>
          <a:noFill/>
        </p:spPr>
        <p:txBody>
          <a:bodyPr wrap="square" rtlCol="0">
            <a:spAutoFit/>
          </a:bodyPr>
          <a:lstStyle/>
          <a:p>
            <a:pPr algn="ctr"/>
            <a:r>
              <a:rPr lang="en-GB" sz="3600" u="sng" dirty="0">
                <a:solidFill>
                  <a:srgbClr val="0070C0"/>
                </a:solidFill>
                <a:latin typeface="Twinkl" panose="02000000000000000000" pitchFamily="2" charset="0"/>
              </a:rPr>
              <a:t>HOMEWORK</a:t>
            </a:r>
          </a:p>
          <a:p>
            <a:endParaRPr lang="en-GB" dirty="0">
              <a:solidFill>
                <a:srgbClr val="0070C0"/>
              </a:solidFill>
              <a:latin typeface="Twinkl" panose="02000000000000000000" pitchFamily="2" charset="0"/>
            </a:endParaRPr>
          </a:p>
          <a:p>
            <a:r>
              <a:rPr lang="en-GB" sz="2400" dirty="0">
                <a:solidFill>
                  <a:srgbClr val="0070C0"/>
                </a:solidFill>
                <a:latin typeface="Twinkl" panose="02000000000000000000" pitchFamily="2" charset="0"/>
              </a:rPr>
              <a:t>As well as reading every night, your child will be given homework once a week.  This will be given on a Friday to be completed by the following Wednesday.</a:t>
            </a:r>
          </a:p>
          <a:p>
            <a:r>
              <a:rPr lang="en-GB" sz="2400" dirty="0">
                <a:solidFill>
                  <a:srgbClr val="0070C0"/>
                </a:solidFill>
                <a:latin typeface="Twinkl" panose="02000000000000000000" pitchFamily="2" charset="0"/>
              </a:rPr>
              <a:t>The homework will be an activity in either phonics, maths, writing or topic related.  We try to make the activities practical and fun and can often be turned into an activity for the whole family.</a:t>
            </a:r>
          </a:p>
          <a:p>
            <a:endParaRPr lang="en-GB" sz="2400" dirty="0">
              <a:solidFill>
                <a:srgbClr val="FF0000"/>
              </a:solidFill>
              <a:latin typeface="Twinkl" panose="02000000000000000000" pitchFamily="2" charset="0"/>
            </a:endParaRPr>
          </a:p>
          <a:p>
            <a:r>
              <a:rPr lang="en-GB" sz="2400" dirty="0">
                <a:solidFill>
                  <a:srgbClr val="0070C0"/>
                </a:solidFill>
                <a:latin typeface="Twinkl" panose="02000000000000000000" pitchFamily="2" charset="0"/>
              </a:rPr>
              <a:t>Homework will either be completed in their homework books or photos/videos can be uploaded to tapestry.</a:t>
            </a: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rot="19607391">
            <a:off x="7009352" y="4546658"/>
            <a:ext cx="4800600" cy="952500"/>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9185944" cy="5416868"/>
          </a:xfrm>
          <a:prstGeom prst="rect">
            <a:avLst/>
          </a:prstGeom>
          <a:noFill/>
        </p:spPr>
        <p:txBody>
          <a:bodyPr wrap="square" rtlCol="0">
            <a:spAutoFit/>
          </a:bodyPr>
          <a:lstStyle/>
          <a:p>
            <a:pPr algn="ctr"/>
            <a:r>
              <a:rPr lang="en-GB" sz="4000" dirty="0">
                <a:solidFill>
                  <a:srgbClr val="0070C0"/>
                </a:solidFill>
                <a:latin typeface="Twinkl" panose="02000000000000000000" pitchFamily="2" charset="0"/>
              </a:rPr>
              <a:t>P.E</a:t>
            </a:r>
          </a:p>
          <a:p>
            <a:pPr algn="ctr"/>
            <a:endParaRPr lang="en-GB" dirty="0">
              <a:solidFill>
                <a:srgbClr val="0070C0"/>
              </a:solidFill>
              <a:latin typeface="Twinkl" panose="02000000000000000000" pitchFamily="2" charset="0"/>
            </a:endParaRPr>
          </a:p>
          <a:p>
            <a:r>
              <a:rPr lang="en-GB" sz="2400" dirty="0">
                <a:solidFill>
                  <a:srgbClr val="0070C0"/>
                </a:solidFill>
                <a:latin typeface="Twinkl" panose="02000000000000000000" pitchFamily="2" charset="0"/>
              </a:rPr>
              <a:t> </a:t>
            </a:r>
          </a:p>
          <a:p>
            <a:pPr marL="342900" indent="-342900">
              <a:buFont typeface="Arial" panose="020B0604020202020204" pitchFamily="34" charset="0"/>
              <a:buChar char="•"/>
            </a:pPr>
            <a:r>
              <a:rPr lang="en-GB" sz="2400" dirty="0">
                <a:solidFill>
                  <a:srgbClr val="0070C0"/>
                </a:solidFill>
                <a:latin typeface="Twinkl" panose="02000000000000000000" pitchFamily="2" charset="0"/>
              </a:rPr>
              <a:t>Throughout the year, we will have some PE sessions with a coach from Dream Big Sports and some will be teacher led.  The PE days will change each half term in accordance to this (we will send a message each half term to inform of PE days)</a:t>
            </a:r>
          </a:p>
          <a:p>
            <a:pPr marL="342900" indent="-342900">
              <a:buFont typeface="Arial" panose="020B0604020202020204" pitchFamily="34" charset="0"/>
              <a:buChar char="•"/>
            </a:pPr>
            <a:r>
              <a:rPr lang="en-GB" sz="2400" dirty="0">
                <a:solidFill>
                  <a:srgbClr val="0070C0"/>
                </a:solidFill>
                <a:latin typeface="Twinkl" panose="02000000000000000000" pitchFamily="2" charset="0"/>
              </a:rPr>
              <a:t>Autumn 1 – RDM PE day is Tuesday (Dream Big) and RS is Friday</a:t>
            </a:r>
          </a:p>
          <a:p>
            <a:pPr marL="342900" indent="-342900">
              <a:buFont typeface="Arial" panose="020B0604020202020204" pitchFamily="34" charset="0"/>
              <a:buChar char="•"/>
            </a:pPr>
            <a:r>
              <a:rPr lang="en-GB" sz="2400" dirty="0">
                <a:solidFill>
                  <a:srgbClr val="0070C0"/>
                </a:solidFill>
                <a:latin typeface="Twinkl" panose="02000000000000000000" pitchFamily="2" charset="0"/>
              </a:rPr>
              <a:t>Your child will come into school wearing their school PE kit on this day. Please see the school website for details on our uniform.</a:t>
            </a:r>
          </a:p>
          <a:p>
            <a:pPr marL="342900" indent="-342900">
              <a:buFont typeface="Arial" panose="020B0604020202020204" pitchFamily="34" charset="0"/>
              <a:buChar char="•"/>
            </a:pPr>
            <a:r>
              <a:rPr lang="en-GB" sz="2400" dirty="0">
                <a:solidFill>
                  <a:srgbClr val="0070C0"/>
                </a:solidFill>
                <a:latin typeface="Twinkl" panose="02000000000000000000" pitchFamily="2" charset="0"/>
              </a:rPr>
              <a:t>Make sure that all uniform is clearly labelled with your child’s name on it please.</a:t>
            </a:r>
            <a:endParaRPr lang="en-GB" sz="2400" dirty="0">
              <a:latin typeface="Twinkl" panose="02000000000000000000" pitchFamily="2" charset="0"/>
            </a:endParaRPr>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163050" y="532569"/>
            <a:ext cx="3028950" cy="1514475"/>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243282" y="352337"/>
            <a:ext cx="11794838" cy="5078313"/>
          </a:xfrm>
          <a:prstGeom prst="rect">
            <a:avLst/>
          </a:prstGeom>
          <a:noFill/>
        </p:spPr>
        <p:txBody>
          <a:bodyPr wrap="square" rtlCol="0">
            <a:spAutoFit/>
          </a:bodyPr>
          <a:lstStyle/>
          <a:p>
            <a:pPr algn="ctr"/>
            <a:r>
              <a:rPr lang="en-GB" dirty="0">
                <a:solidFill>
                  <a:srgbClr val="0070C0"/>
                </a:solidFill>
                <a:latin typeface="Twinkl" panose="02000000000000000000" pitchFamily="2" charset="0"/>
              </a:rPr>
              <a:t>Lessons</a:t>
            </a:r>
          </a:p>
          <a:p>
            <a:pPr algn="ctr"/>
            <a:endParaRPr lang="en-GB" dirty="0">
              <a:solidFill>
                <a:srgbClr val="0070C0"/>
              </a:solidFill>
              <a:latin typeface="Twinkl" panose="02000000000000000000" pitchFamily="2" charset="0"/>
            </a:endParaRP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Maths and English are taught every day.</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In EYFS and KS1, we have daily phonics lessons too following the Read Write Inc phonics scheme. </a:t>
            </a:r>
            <a:endParaRPr lang="en-GB" dirty="0">
              <a:solidFill>
                <a:srgbClr val="FF0000"/>
              </a:solidFill>
              <a:latin typeface="Twinkl" panose="02000000000000000000" pitchFamily="2" charset="0"/>
            </a:endParaRPr>
          </a:p>
          <a:p>
            <a:r>
              <a:rPr lang="en-GB" dirty="0">
                <a:solidFill>
                  <a:srgbClr val="0070C0"/>
                </a:solidFill>
                <a:latin typeface="Twinkl" panose="02000000000000000000" pitchFamily="2" charset="0"/>
              </a:rPr>
              <a:t>As a Catholic school, we teach 1.5 hours of RE each week. We follow the Come and See scheme of work.</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We have 1 PE lesson per week. </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In addition to this, we also teach a whole host of other foundation subjects.</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Please see the yearly curriculum overview for more details – this document (along with lots more information) is available on the class page on the school website. Our website is a useful source of information.</a:t>
            </a:r>
          </a:p>
          <a:p>
            <a:endParaRPr lang="en-GB" dirty="0">
              <a:solidFill>
                <a:srgbClr val="0070C0"/>
              </a:solidFill>
              <a:latin typeface="Twinkl" panose="02000000000000000000" pitchFamily="2" charset="0"/>
            </a:endParaRP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Please visit the reception class page on the school website where you can see our yearly overview detailing the topics we will cover.  You will also be able to find more detailed half termly </a:t>
            </a:r>
            <a:r>
              <a:rPr lang="en-GB" dirty="0" err="1">
                <a:solidFill>
                  <a:srgbClr val="0070C0"/>
                </a:solidFill>
                <a:latin typeface="Twinkl" panose="02000000000000000000" pitchFamily="2" charset="0"/>
              </a:rPr>
              <a:t>overiews</a:t>
            </a:r>
            <a:r>
              <a:rPr lang="en-GB" dirty="0">
                <a:solidFill>
                  <a:srgbClr val="0070C0"/>
                </a:solidFill>
                <a:latin typeface="Twinkl" panose="02000000000000000000" pitchFamily="2" charset="0"/>
              </a:rPr>
              <a:t> updated each half term.</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6561" y="436228"/>
            <a:ext cx="9638951" cy="5078313"/>
          </a:xfrm>
          <a:prstGeom prst="rect">
            <a:avLst/>
          </a:prstGeom>
          <a:noFill/>
        </p:spPr>
        <p:txBody>
          <a:bodyPr wrap="square" rtlCol="0">
            <a:spAutoFit/>
          </a:bodyPr>
          <a:lstStyle/>
          <a:p>
            <a:r>
              <a:rPr lang="en-GB" dirty="0">
                <a:solidFill>
                  <a:srgbClr val="0070C0"/>
                </a:solidFill>
                <a:latin typeface="Twinkl" panose="02000000000000000000" pitchFamily="2" charset="0"/>
              </a:rPr>
              <a:t>We are working hard to build children’s resilience in school.  We want them to try their best and attempt their work before asking for help.</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Children need to know that it is okay to make mistakes and that every mistake is a learning opportunity.</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We encourage collaborative learning with ‘partners’ in class.</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Children are encouraged to use 2 Before Me:</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Brain</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Buddy </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BOSS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1814829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857</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Letter-join Plus 1</vt:lpstr>
      <vt:lpstr>Raleway</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A Drury</cp:lastModifiedBy>
  <cp:revision>21</cp:revision>
  <dcterms:created xsi:type="dcterms:W3CDTF">2022-07-20T09:58:25Z</dcterms:created>
  <dcterms:modified xsi:type="dcterms:W3CDTF">2025-09-03T13:34:22Z</dcterms:modified>
</cp:coreProperties>
</file>