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58" r:id="rId3"/>
    <p:sldId id="257" r:id="rId4"/>
    <p:sldId id="259" r:id="rId5"/>
    <p:sldId id="260" r:id="rId6"/>
    <p:sldId id="261" r:id="rId7"/>
    <p:sldId id="262" r:id="rId8"/>
    <p:sldId id="264"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4" d="100"/>
          <a:sy n="84" d="100"/>
        </p:scale>
        <p:origin x="18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C0EE3-1271-4E7C-8CF9-AE70D8F236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B95D588-71A3-4528-B25F-17900E814A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5ABAC90-6E06-462B-861C-537A0E815B1E}"/>
              </a:ext>
            </a:extLst>
          </p:cNvPr>
          <p:cNvSpPr>
            <a:spLocks noGrp="1"/>
          </p:cNvSpPr>
          <p:nvPr>
            <p:ph type="dt" sz="half" idx="10"/>
          </p:nvPr>
        </p:nvSpPr>
        <p:spPr/>
        <p:txBody>
          <a:bodyPr/>
          <a:lstStyle/>
          <a:p>
            <a:fld id="{277A55B0-D87D-448E-B650-874B4F042318}" type="datetimeFigureOut">
              <a:rPr lang="en-GB" smtClean="0"/>
              <a:t>09/09/2026</a:t>
            </a:fld>
            <a:endParaRPr lang="en-GB"/>
          </a:p>
        </p:txBody>
      </p:sp>
      <p:sp>
        <p:nvSpPr>
          <p:cNvPr id="5" name="Footer Placeholder 4">
            <a:extLst>
              <a:ext uri="{FF2B5EF4-FFF2-40B4-BE49-F238E27FC236}">
                <a16:creationId xmlns:a16="http://schemas.microsoft.com/office/drawing/2014/main" id="{1F7974FF-2282-4A20-AD36-E355EF46348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3A6043-0A31-44CB-A4A8-16FD1FA47BE0}"/>
              </a:ext>
            </a:extLst>
          </p:cNvPr>
          <p:cNvSpPr>
            <a:spLocks noGrp="1"/>
          </p:cNvSpPr>
          <p:nvPr>
            <p:ph type="sldNum" sz="quarter" idx="12"/>
          </p:nvPr>
        </p:nvSpPr>
        <p:spPr/>
        <p:txBody>
          <a:bodyPr/>
          <a:lstStyle/>
          <a:p>
            <a:fld id="{5A103D23-8DB6-421A-B744-797AD3F6F2CA}" type="slidenum">
              <a:rPr lang="en-GB" smtClean="0"/>
              <a:t>‹#›</a:t>
            </a:fld>
            <a:endParaRPr lang="en-GB"/>
          </a:p>
        </p:txBody>
      </p:sp>
    </p:spTree>
    <p:extLst>
      <p:ext uri="{BB962C8B-B14F-4D97-AF65-F5344CB8AC3E}">
        <p14:creationId xmlns:p14="http://schemas.microsoft.com/office/powerpoint/2010/main" val="3407366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ABF05-4D26-420A-899E-526F1B7D3BD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7EF4F2-6FA2-430C-8B4D-02E37AAFEAC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A9740D-8760-4394-A3AD-5D87443A00A3}"/>
              </a:ext>
            </a:extLst>
          </p:cNvPr>
          <p:cNvSpPr>
            <a:spLocks noGrp="1"/>
          </p:cNvSpPr>
          <p:nvPr>
            <p:ph type="dt" sz="half" idx="10"/>
          </p:nvPr>
        </p:nvSpPr>
        <p:spPr/>
        <p:txBody>
          <a:bodyPr/>
          <a:lstStyle/>
          <a:p>
            <a:fld id="{277A55B0-D87D-448E-B650-874B4F042318}" type="datetimeFigureOut">
              <a:rPr lang="en-GB" smtClean="0"/>
              <a:t>09/09/2026</a:t>
            </a:fld>
            <a:endParaRPr lang="en-GB"/>
          </a:p>
        </p:txBody>
      </p:sp>
      <p:sp>
        <p:nvSpPr>
          <p:cNvPr id="5" name="Footer Placeholder 4">
            <a:extLst>
              <a:ext uri="{FF2B5EF4-FFF2-40B4-BE49-F238E27FC236}">
                <a16:creationId xmlns:a16="http://schemas.microsoft.com/office/drawing/2014/main" id="{33E34B8C-35CC-4883-8945-3664165536E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0F99B84-3AAE-496B-AEB4-740378D08013}"/>
              </a:ext>
            </a:extLst>
          </p:cNvPr>
          <p:cNvSpPr>
            <a:spLocks noGrp="1"/>
          </p:cNvSpPr>
          <p:nvPr>
            <p:ph type="sldNum" sz="quarter" idx="12"/>
          </p:nvPr>
        </p:nvSpPr>
        <p:spPr/>
        <p:txBody>
          <a:bodyPr/>
          <a:lstStyle/>
          <a:p>
            <a:fld id="{5A103D23-8DB6-421A-B744-797AD3F6F2CA}" type="slidenum">
              <a:rPr lang="en-GB" smtClean="0"/>
              <a:t>‹#›</a:t>
            </a:fld>
            <a:endParaRPr lang="en-GB"/>
          </a:p>
        </p:txBody>
      </p:sp>
    </p:spTree>
    <p:extLst>
      <p:ext uri="{BB962C8B-B14F-4D97-AF65-F5344CB8AC3E}">
        <p14:creationId xmlns:p14="http://schemas.microsoft.com/office/powerpoint/2010/main" val="2366432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43B72-1B56-48E0-AAE0-E9C6B25111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04839FC-E3A7-4891-878B-23243EEC76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ABD346B-1806-4707-AAF1-495D468632BE}"/>
              </a:ext>
            </a:extLst>
          </p:cNvPr>
          <p:cNvSpPr>
            <a:spLocks noGrp="1"/>
          </p:cNvSpPr>
          <p:nvPr>
            <p:ph type="dt" sz="half" idx="10"/>
          </p:nvPr>
        </p:nvSpPr>
        <p:spPr/>
        <p:txBody>
          <a:bodyPr/>
          <a:lstStyle/>
          <a:p>
            <a:fld id="{277A55B0-D87D-448E-B650-874B4F042318}" type="datetimeFigureOut">
              <a:rPr lang="en-GB" smtClean="0"/>
              <a:t>09/09/2026</a:t>
            </a:fld>
            <a:endParaRPr lang="en-GB"/>
          </a:p>
        </p:txBody>
      </p:sp>
      <p:sp>
        <p:nvSpPr>
          <p:cNvPr id="5" name="Footer Placeholder 4">
            <a:extLst>
              <a:ext uri="{FF2B5EF4-FFF2-40B4-BE49-F238E27FC236}">
                <a16:creationId xmlns:a16="http://schemas.microsoft.com/office/drawing/2014/main" id="{03C7C250-B4A9-4492-AD62-A1D1436476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EE9124-F80C-439C-9AED-90AB2688421E}"/>
              </a:ext>
            </a:extLst>
          </p:cNvPr>
          <p:cNvSpPr>
            <a:spLocks noGrp="1"/>
          </p:cNvSpPr>
          <p:nvPr>
            <p:ph type="sldNum" sz="quarter" idx="12"/>
          </p:nvPr>
        </p:nvSpPr>
        <p:spPr/>
        <p:txBody>
          <a:bodyPr/>
          <a:lstStyle/>
          <a:p>
            <a:fld id="{5A103D23-8DB6-421A-B744-797AD3F6F2CA}" type="slidenum">
              <a:rPr lang="en-GB" smtClean="0"/>
              <a:t>‹#›</a:t>
            </a:fld>
            <a:endParaRPr lang="en-GB"/>
          </a:p>
        </p:txBody>
      </p:sp>
    </p:spTree>
    <p:extLst>
      <p:ext uri="{BB962C8B-B14F-4D97-AF65-F5344CB8AC3E}">
        <p14:creationId xmlns:p14="http://schemas.microsoft.com/office/powerpoint/2010/main" val="115542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1C2D5-A629-41BE-9680-B25ADB10F48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3E0C06B-E6B8-4B1A-B68D-DFEFF88414C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EE4F374-6B7A-4BF1-ADAF-161B14CE2E6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06CBC99-078A-4BE8-B843-6FAB7ADEF64D}"/>
              </a:ext>
            </a:extLst>
          </p:cNvPr>
          <p:cNvSpPr>
            <a:spLocks noGrp="1"/>
          </p:cNvSpPr>
          <p:nvPr>
            <p:ph type="dt" sz="half" idx="10"/>
          </p:nvPr>
        </p:nvSpPr>
        <p:spPr/>
        <p:txBody>
          <a:bodyPr/>
          <a:lstStyle/>
          <a:p>
            <a:fld id="{277A55B0-D87D-448E-B650-874B4F042318}" type="datetimeFigureOut">
              <a:rPr lang="en-GB" smtClean="0"/>
              <a:t>09/09/2026</a:t>
            </a:fld>
            <a:endParaRPr lang="en-GB"/>
          </a:p>
        </p:txBody>
      </p:sp>
      <p:sp>
        <p:nvSpPr>
          <p:cNvPr id="6" name="Footer Placeholder 5">
            <a:extLst>
              <a:ext uri="{FF2B5EF4-FFF2-40B4-BE49-F238E27FC236}">
                <a16:creationId xmlns:a16="http://schemas.microsoft.com/office/drawing/2014/main" id="{F7571B06-C2A9-49A5-BFCA-2052F81CDF6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82F14A9-B633-4CDD-9928-0AABF0E94B24}"/>
              </a:ext>
            </a:extLst>
          </p:cNvPr>
          <p:cNvSpPr>
            <a:spLocks noGrp="1"/>
          </p:cNvSpPr>
          <p:nvPr>
            <p:ph type="sldNum" sz="quarter" idx="12"/>
          </p:nvPr>
        </p:nvSpPr>
        <p:spPr/>
        <p:txBody>
          <a:bodyPr/>
          <a:lstStyle/>
          <a:p>
            <a:fld id="{5A103D23-8DB6-421A-B744-797AD3F6F2CA}" type="slidenum">
              <a:rPr lang="en-GB" smtClean="0"/>
              <a:t>‹#›</a:t>
            </a:fld>
            <a:endParaRPr lang="en-GB"/>
          </a:p>
        </p:txBody>
      </p:sp>
    </p:spTree>
    <p:extLst>
      <p:ext uri="{BB962C8B-B14F-4D97-AF65-F5344CB8AC3E}">
        <p14:creationId xmlns:p14="http://schemas.microsoft.com/office/powerpoint/2010/main" val="1540299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5AC4B-E963-4E91-AB3C-8B42E377121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30D6859-88E5-407C-85E1-6754A51B22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EC87B76-CCC1-4CBF-9A03-4F9E9306A9B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29981FF-CE70-4DD5-9BBB-35E03B6960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46E7010-49A2-4719-89C0-AB0C26ACEA7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D63D44F-0A43-4C6B-A5E0-B50EBBB2F656}"/>
              </a:ext>
            </a:extLst>
          </p:cNvPr>
          <p:cNvSpPr>
            <a:spLocks noGrp="1"/>
          </p:cNvSpPr>
          <p:nvPr>
            <p:ph type="dt" sz="half" idx="10"/>
          </p:nvPr>
        </p:nvSpPr>
        <p:spPr/>
        <p:txBody>
          <a:bodyPr/>
          <a:lstStyle/>
          <a:p>
            <a:fld id="{277A55B0-D87D-448E-B650-874B4F042318}" type="datetimeFigureOut">
              <a:rPr lang="en-GB" smtClean="0"/>
              <a:t>09/09/2026</a:t>
            </a:fld>
            <a:endParaRPr lang="en-GB"/>
          </a:p>
        </p:txBody>
      </p:sp>
      <p:sp>
        <p:nvSpPr>
          <p:cNvPr id="8" name="Footer Placeholder 7">
            <a:extLst>
              <a:ext uri="{FF2B5EF4-FFF2-40B4-BE49-F238E27FC236}">
                <a16:creationId xmlns:a16="http://schemas.microsoft.com/office/drawing/2014/main" id="{83D20080-FAB2-4B32-80A3-825C00202E8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5840DD4-1ACB-4301-A269-81C346422131}"/>
              </a:ext>
            </a:extLst>
          </p:cNvPr>
          <p:cNvSpPr>
            <a:spLocks noGrp="1"/>
          </p:cNvSpPr>
          <p:nvPr>
            <p:ph type="sldNum" sz="quarter" idx="12"/>
          </p:nvPr>
        </p:nvSpPr>
        <p:spPr/>
        <p:txBody>
          <a:bodyPr/>
          <a:lstStyle/>
          <a:p>
            <a:fld id="{5A103D23-8DB6-421A-B744-797AD3F6F2CA}" type="slidenum">
              <a:rPr lang="en-GB" smtClean="0"/>
              <a:t>‹#›</a:t>
            </a:fld>
            <a:endParaRPr lang="en-GB"/>
          </a:p>
        </p:txBody>
      </p:sp>
    </p:spTree>
    <p:extLst>
      <p:ext uri="{BB962C8B-B14F-4D97-AF65-F5344CB8AC3E}">
        <p14:creationId xmlns:p14="http://schemas.microsoft.com/office/powerpoint/2010/main" val="3369198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DCC3B-303E-4FAC-9114-CC0A764F92C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E94FF9D-4E35-4FD9-B17C-43E105B380E0}"/>
              </a:ext>
            </a:extLst>
          </p:cNvPr>
          <p:cNvSpPr>
            <a:spLocks noGrp="1"/>
          </p:cNvSpPr>
          <p:nvPr>
            <p:ph type="dt" sz="half" idx="10"/>
          </p:nvPr>
        </p:nvSpPr>
        <p:spPr/>
        <p:txBody>
          <a:bodyPr/>
          <a:lstStyle/>
          <a:p>
            <a:fld id="{277A55B0-D87D-448E-B650-874B4F042318}" type="datetimeFigureOut">
              <a:rPr lang="en-GB" smtClean="0"/>
              <a:t>09/09/2026</a:t>
            </a:fld>
            <a:endParaRPr lang="en-GB"/>
          </a:p>
        </p:txBody>
      </p:sp>
      <p:sp>
        <p:nvSpPr>
          <p:cNvPr id="4" name="Footer Placeholder 3">
            <a:extLst>
              <a:ext uri="{FF2B5EF4-FFF2-40B4-BE49-F238E27FC236}">
                <a16:creationId xmlns:a16="http://schemas.microsoft.com/office/drawing/2014/main" id="{0557D564-A2C6-4013-9131-7BA745224E0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B3A8C20-CCE4-4C8B-AA91-5CC1093BF801}"/>
              </a:ext>
            </a:extLst>
          </p:cNvPr>
          <p:cNvSpPr>
            <a:spLocks noGrp="1"/>
          </p:cNvSpPr>
          <p:nvPr>
            <p:ph type="sldNum" sz="quarter" idx="12"/>
          </p:nvPr>
        </p:nvSpPr>
        <p:spPr/>
        <p:txBody>
          <a:bodyPr/>
          <a:lstStyle/>
          <a:p>
            <a:fld id="{5A103D23-8DB6-421A-B744-797AD3F6F2CA}" type="slidenum">
              <a:rPr lang="en-GB" smtClean="0"/>
              <a:t>‹#›</a:t>
            </a:fld>
            <a:endParaRPr lang="en-GB"/>
          </a:p>
        </p:txBody>
      </p:sp>
    </p:spTree>
    <p:extLst>
      <p:ext uri="{BB962C8B-B14F-4D97-AF65-F5344CB8AC3E}">
        <p14:creationId xmlns:p14="http://schemas.microsoft.com/office/powerpoint/2010/main" val="1923050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D9E438-7A8E-4B2D-B974-14D547CAD314}"/>
              </a:ext>
            </a:extLst>
          </p:cNvPr>
          <p:cNvSpPr>
            <a:spLocks noGrp="1"/>
          </p:cNvSpPr>
          <p:nvPr>
            <p:ph type="dt" sz="half" idx="10"/>
          </p:nvPr>
        </p:nvSpPr>
        <p:spPr/>
        <p:txBody>
          <a:bodyPr/>
          <a:lstStyle/>
          <a:p>
            <a:fld id="{277A55B0-D87D-448E-B650-874B4F042318}" type="datetimeFigureOut">
              <a:rPr lang="en-GB" smtClean="0"/>
              <a:t>09/09/2026</a:t>
            </a:fld>
            <a:endParaRPr lang="en-GB"/>
          </a:p>
        </p:txBody>
      </p:sp>
      <p:sp>
        <p:nvSpPr>
          <p:cNvPr id="3" name="Footer Placeholder 2">
            <a:extLst>
              <a:ext uri="{FF2B5EF4-FFF2-40B4-BE49-F238E27FC236}">
                <a16:creationId xmlns:a16="http://schemas.microsoft.com/office/drawing/2014/main" id="{0240E83B-22E8-49E5-A171-4D80C01EE85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7D0FAA0-B867-477A-B914-F05BE52AF2A7}"/>
              </a:ext>
            </a:extLst>
          </p:cNvPr>
          <p:cNvSpPr>
            <a:spLocks noGrp="1"/>
          </p:cNvSpPr>
          <p:nvPr>
            <p:ph type="sldNum" sz="quarter" idx="12"/>
          </p:nvPr>
        </p:nvSpPr>
        <p:spPr/>
        <p:txBody>
          <a:bodyPr/>
          <a:lstStyle/>
          <a:p>
            <a:fld id="{5A103D23-8DB6-421A-B744-797AD3F6F2CA}" type="slidenum">
              <a:rPr lang="en-GB" smtClean="0"/>
              <a:t>‹#›</a:t>
            </a:fld>
            <a:endParaRPr lang="en-GB"/>
          </a:p>
        </p:txBody>
      </p:sp>
    </p:spTree>
    <p:extLst>
      <p:ext uri="{BB962C8B-B14F-4D97-AF65-F5344CB8AC3E}">
        <p14:creationId xmlns:p14="http://schemas.microsoft.com/office/powerpoint/2010/main" val="2684750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27ECD-2D7F-42EA-891D-766C4697F9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BBB979D-9428-42CB-90B6-B519E9BE47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5F7464E-2DD5-4A1A-9E9B-742E05A823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769FD7C-0274-49BC-8A43-3D14A7A6AE18}"/>
              </a:ext>
            </a:extLst>
          </p:cNvPr>
          <p:cNvSpPr>
            <a:spLocks noGrp="1"/>
          </p:cNvSpPr>
          <p:nvPr>
            <p:ph type="dt" sz="half" idx="10"/>
          </p:nvPr>
        </p:nvSpPr>
        <p:spPr/>
        <p:txBody>
          <a:bodyPr/>
          <a:lstStyle/>
          <a:p>
            <a:fld id="{277A55B0-D87D-448E-B650-874B4F042318}" type="datetimeFigureOut">
              <a:rPr lang="en-GB" smtClean="0"/>
              <a:t>09/09/2026</a:t>
            </a:fld>
            <a:endParaRPr lang="en-GB"/>
          </a:p>
        </p:txBody>
      </p:sp>
      <p:sp>
        <p:nvSpPr>
          <p:cNvPr id="6" name="Footer Placeholder 5">
            <a:extLst>
              <a:ext uri="{FF2B5EF4-FFF2-40B4-BE49-F238E27FC236}">
                <a16:creationId xmlns:a16="http://schemas.microsoft.com/office/drawing/2014/main" id="{8AD73DE3-5FBF-4F11-853F-6892829E2A5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DF6BF0B-C7E0-4EAB-83CF-8690B2BDA6D9}"/>
              </a:ext>
            </a:extLst>
          </p:cNvPr>
          <p:cNvSpPr>
            <a:spLocks noGrp="1"/>
          </p:cNvSpPr>
          <p:nvPr>
            <p:ph type="sldNum" sz="quarter" idx="12"/>
          </p:nvPr>
        </p:nvSpPr>
        <p:spPr/>
        <p:txBody>
          <a:bodyPr/>
          <a:lstStyle/>
          <a:p>
            <a:fld id="{5A103D23-8DB6-421A-B744-797AD3F6F2CA}" type="slidenum">
              <a:rPr lang="en-GB" smtClean="0"/>
              <a:t>‹#›</a:t>
            </a:fld>
            <a:endParaRPr lang="en-GB"/>
          </a:p>
        </p:txBody>
      </p:sp>
    </p:spTree>
    <p:extLst>
      <p:ext uri="{BB962C8B-B14F-4D97-AF65-F5344CB8AC3E}">
        <p14:creationId xmlns:p14="http://schemas.microsoft.com/office/powerpoint/2010/main" val="3504226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ED7D3-D0EA-4CBA-BE95-6AF0291E96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22E82B8-14A6-44D0-BB93-BD7F526DD2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19A4BC6-A31C-4B43-A32E-99A1C7E266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9AB2F9F-C200-4C2E-B433-E4AE2FC00D9E}"/>
              </a:ext>
            </a:extLst>
          </p:cNvPr>
          <p:cNvSpPr>
            <a:spLocks noGrp="1"/>
          </p:cNvSpPr>
          <p:nvPr>
            <p:ph type="dt" sz="half" idx="10"/>
          </p:nvPr>
        </p:nvSpPr>
        <p:spPr/>
        <p:txBody>
          <a:bodyPr/>
          <a:lstStyle/>
          <a:p>
            <a:fld id="{277A55B0-D87D-448E-B650-874B4F042318}" type="datetimeFigureOut">
              <a:rPr lang="en-GB" smtClean="0"/>
              <a:t>09/09/2026</a:t>
            </a:fld>
            <a:endParaRPr lang="en-GB"/>
          </a:p>
        </p:txBody>
      </p:sp>
      <p:sp>
        <p:nvSpPr>
          <p:cNvPr id="6" name="Footer Placeholder 5">
            <a:extLst>
              <a:ext uri="{FF2B5EF4-FFF2-40B4-BE49-F238E27FC236}">
                <a16:creationId xmlns:a16="http://schemas.microsoft.com/office/drawing/2014/main" id="{E034A84C-59C4-44AD-BD15-E5F1C82A26C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E07AE11-B8D1-437F-9574-3592291AB859}"/>
              </a:ext>
            </a:extLst>
          </p:cNvPr>
          <p:cNvSpPr>
            <a:spLocks noGrp="1"/>
          </p:cNvSpPr>
          <p:nvPr>
            <p:ph type="sldNum" sz="quarter" idx="12"/>
          </p:nvPr>
        </p:nvSpPr>
        <p:spPr/>
        <p:txBody>
          <a:bodyPr/>
          <a:lstStyle/>
          <a:p>
            <a:fld id="{5A103D23-8DB6-421A-B744-797AD3F6F2CA}" type="slidenum">
              <a:rPr lang="en-GB" smtClean="0"/>
              <a:t>‹#›</a:t>
            </a:fld>
            <a:endParaRPr lang="en-GB"/>
          </a:p>
        </p:txBody>
      </p:sp>
    </p:spTree>
    <p:extLst>
      <p:ext uri="{BB962C8B-B14F-4D97-AF65-F5344CB8AC3E}">
        <p14:creationId xmlns:p14="http://schemas.microsoft.com/office/powerpoint/2010/main" val="3310550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B71EF-4100-456F-AC4C-72BB8865BD9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B9A375F-D97D-4673-AB83-C5679BBA4F9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3AEE46-8B3B-4DCF-8024-95F9FED3DC64}"/>
              </a:ext>
            </a:extLst>
          </p:cNvPr>
          <p:cNvSpPr>
            <a:spLocks noGrp="1"/>
          </p:cNvSpPr>
          <p:nvPr>
            <p:ph type="dt" sz="half" idx="10"/>
          </p:nvPr>
        </p:nvSpPr>
        <p:spPr/>
        <p:txBody>
          <a:bodyPr/>
          <a:lstStyle/>
          <a:p>
            <a:fld id="{277A55B0-D87D-448E-B650-874B4F042318}" type="datetimeFigureOut">
              <a:rPr lang="en-GB" smtClean="0"/>
              <a:t>09/09/2026</a:t>
            </a:fld>
            <a:endParaRPr lang="en-GB"/>
          </a:p>
        </p:txBody>
      </p:sp>
      <p:sp>
        <p:nvSpPr>
          <p:cNvPr id="5" name="Footer Placeholder 4">
            <a:extLst>
              <a:ext uri="{FF2B5EF4-FFF2-40B4-BE49-F238E27FC236}">
                <a16:creationId xmlns:a16="http://schemas.microsoft.com/office/drawing/2014/main" id="{BB937606-B408-4208-AD1A-47F9F395A8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D97D3F-6C30-41F2-9F37-FDC4C815A3FA}"/>
              </a:ext>
            </a:extLst>
          </p:cNvPr>
          <p:cNvSpPr>
            <a:spLocks noGrp="1"/>
          </p:cNvSpPr>
          <p:nvPr>
            <p:ph type="sldNum" sz="quarter" idx="12"/>
          </p:nvPr>
        </p:nvSpPr>
        <p:spPr/>
        <p:txBody>
          <a:bodyPr/>
          <a:lstStyle/>
          <a:p>
            <a:fld id="{5A103D23-8DB6-421A-B744-797AD3F6F2CA}" type="slidenum">
              <a:rPr lang="en-GB" smtClean="0"/>
              <a:t>‹#›</a:t>
            </a:fld>
            <a:endParaRPr lang="en-GB"/>
          </a:p>
        </p:txBody>
      </p:sp>
    </p:spTree>
    <p:extLst>
      <p:ext uri="{BB962C8B-B14F-4D97-AF65-F5344CB8AC3E}">
        <p14:creationId xmlns:p14="http://schemas.microsoft.com/office/powerpoint/2010/main" val="348233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4D00C84-FE9D-46A0-9B5B-F1FCEB8F5C4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5E4CE3D-2756-4CD5-80B0-B539BBB8D61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F5AF3A-2563-4CC4-B9D3-D4DD6EB6029B}"/>
              </a:ext>
            </a:extLst>
          </p:cNvPr>
          <p:cNvSpPr>
            <a:spLocks noGrp="1"/>
          </p:cNvSpPr>
          <p:nvPr>
            <p:ph type="dt" sz="half" idx="10"/>
          </p:nvPr>
        </p:nvSpPr>
        <p:spPr/>
        <p:txBody>
          <a:bodyPr/>
          <a:lstStyle/>
          <a:p>
            <a:fld id="{277A55B0-D87D-448E-B650-874B4F042318}" type="datetimeFigureOut">
              <a:rPr lang="en-GB" smtClean="0"/>
              <a:t>09/09/2026</a:t>
            </a:fld>
            <a:endParaRPr lang="en-GB"/>
          </a:p>
        </p:txBody>
      </p:sp>
      <p:sp>
        <p:nvSpPr>
          <p:cNvPr id="5" name="Footer Placeholder 4">
            <a:extLst>
              <a:ext uri="{FF2B5EF4-FFF2-40B4-BE49-F238E27FC236}">
                <a16:creationId xmlns:a16="http://schemas.microsoft.com/office/drawing/2014/main" id="{B92E6222-7F41-43EA-88AB-E172A416F1D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6833DC1-9001-4D5D-A957-F1834F6FDB5A}"/>
              </a:ext>
            </a:extLst>
          </p:cNvPr>
          <p:cNvSpPr>
            <a:spLocks noGrp="1"/>
          </p:cNvSpPr>
          <p:nvPr>
            <p:ph type="sldNum" sz="quarter" idx="12"/>
          </p:nvPr>
        </p:nvSpPr>
        <p:spPr/>
        <p:txBody>
          <a:bodyPr/>
          <a:lstStyle/>
          <a:p>
            <a:fld id="{5A103D23-8DB6-421A-B744-797AD3F6F2CA}" type="slidenum">
              <a:rPr lang="en-GB" smtClean="0"/>
              <a:t>‹#›</a:t>
            </a:fld>
            <a:endParaRPr lang="en-GB"/>
          </a:p>
        </p:txBody>
      </p:sp>
    </p:spTree>
    <p:extLst>
      <p:ext uri="{BB962C8B-B14F-4D97-AF65-F5344CB8AC3E}">
        <p14:creationId xmlns:p14="http://schemas.microsoft.com/office/powerpoint/2010/main" val="1528807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BC7C62-13C7-4694-8C5D-9344116A77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66147AF-4D6B-41ED-AA65-98ADCAF9B3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04FC86-D14C-49F6-8089-FA02649B49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7A55B0-D87D-448E-B650-874B4F042318}" type="datetimeFigureOut">
              <a:rPr lang="en-GB" smtClean="0"/>
              <a:t>09/09/2026</a:t>
            </a:fld>
            <a:endParaRPr lang="en-GB"/>
          </a:p>
        </p:txBody>
      </p:sp>
      <p:sp>
        <p:nvSpPr>
          <p:cNvPr id="5" name="Footer Placeholder 4">
            <a:extLst>
              <a:ext uri="{FF2B5EF4-FFF2-40B4-BE49-F238E27FC236}">
                <a16:creationId xmlns:a16="http://schemas.microsoft.com/office/drawing/2014/main" id="{BED97459-9EF2-42D5-AE4F-2D389A1B79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A258FF6-7329-4F49-877A-A52EBDA586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103D23-8DB6-421A-B744-797AD3F6F2CA}" type="slidenum">
              <a:rPr lang="en-GB" smtClean="0"/>
              <a:t>‹#›</a:t>
            </a:fld>
            <a:endParaRPr lang="en-GB"/>
          </a:p>
        </p:txBody>
      </p:sp>
    </p:spTree>
    <p:extLst>
      <p:ext uri="{BB962C8B-B14F-4D97-AF65-F5344CB8AC3E}">
        <p14:creationId xmlns:p14="http://schemas.microsoft.com/office/powerpoint/2010/main" val="13012251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j.coleman-Atherton@st-clares.manchester.sch.uk"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75173C-E36D-4B94-91A4-EBD58C83AA54}"/>
              </a:ext>
            </a:extLst>
          </p:cNvPr>
          <p:cNvPicPr>
            <a:picLocks noChangeAspect="1"/>
          </p:cNvPicPr>
          <p:nvPr/>
        </p:nvPicPr>
        <p:blipFill>
          <a:blip r:embed="rId2"/>
          <a:stretch>
            <a:fillRect/>
          </a:stretch>
        </p:blipFill>
        <p:spPr>
          <a:xfrm>
            <a:off x="467988" y="385894"/>
            <a:ext cx="2790535" cy="2692866"/>
          </a:xfrm>
          <a:prstGeom prst="rect">
            <a:avLst/>
          </a:prstGeom>
        </p:spPr>
      </p:pic>
      <p:sp>
        <p:nvSpPr>
          <p:cNvPr id="3" name="Rectangle 2">
            <a:extLst>
              <a:ext uri="{FF2B5EF4-FFF2-40B4-BE49-F238E27FC236}">
                <a16:creationId xmlns:a16="http://schemas.microsoft.com/office/drawing/2014/main" id="{68E278A6-029E-4E75-98C0-C8EBCC573A30}"/>
              </a:ext>
            </a:extLst>
          </p:cNvPr>
          <p:cNvSpPr/>
          <p:nvPr/>
        </p:nvSpPr>
        <p:spPr>
          <a:xfrm>
            <a:off x="3897630" y="2010859"/>
            <a:ext cx="7062901" cy="2554545"/>
          </a:xfrm>
          <a:prstGeom prst="rect">
            <a:avLst/>
          </a:prstGeom>
        </p:spPr>
        <p:txBody>
          <a:bodyPr wrap="square">
            <a:spAutoFit/>
          </a:bodyPr>
          <a:lstStyle/>
          <a:p>
            <a:pPr algn="ctr"/>
            <a:r>
              <a:rPr lang="en-GB" sz="4000" b="0" i="0" dirty="0">
                <a:solidFill>
                  <a:srgbClr val="462873"/>
                </a:solidFill>
                <a:effectLst/>
                <a:latin typeface="Raleway"/>
              </a:rPr>
              <a:t>'Guided by Jesus Christ, our teacher, we journey together, learning to dream, believe and achieve'</a:t>
            </a:r>
          </a:p>
        </p:txBody>
      </p:sp>
      <p:sp>
        <p:nvSpPr>
          <p:cNvPr id="4" name="TextBox 3">
            <a:extLst>
              <a:ext uri="{FF2B5EF4-FFF2-40B4-BE49-F238E27FC236}">
                <a16:creationId xmlns:a16="http://schemas.microsoft.com/office/drawing/2014/main" id="{BA3416C4-F3FC-42EB-87F0-A9C7C58A58A7}"/>
              </a:ext>
            </a:extLst>
          </p:cNvPr>
          <p:cNvSpPr txBox="1"/>
          <p:nvPr/>
        </p:nvSpPr>
        <p:spPr>
          <a:xfrm>
            <a:off x="5469622" y="478172"/>
            <a:ext cx="5847127" cy="369332"/>
          </a:xfrm>
          <a:prstGeom prst="rect">
            <a:avLst/>
          </a:prstGeom>
          <a:noFill/>
        </p:spPr>
        <p:txBody>
          <a:bodyPr wrap="square" rtlCol="0">
            <a:spAutoFit/>
          </a:bodyPr>
          <a:lstStyle/>
          <a:p>
            <a:r>
              <a:rPr lang="en-GB" dirty="0">
                <a:latin typeface="Letter-join Plus 1" panose="02000505000000020003" pitchFamily="50" charset="0"/>
              </a:rPr>
              <a:t>Our school Mission Statement:</a:t>
            </a:r>
          </a:p>
        </p:txBody>
      </p:sp>
    </p:spTree>
    <p:extLst>
      <p:ext uri="{BB962C8B-B14F-4D97-AF65-F5344CB8AC3E}">
        <p14:creationId xmlns:p14="http://schemas.microsoft.com/office/powerpoint/2010/main" val="2751971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32AEE5B-F596-4294-89C1-6F5F7C5290E6}"/>
              </a:ext>
            </a:extLst>
          </p:cNvPr>
          <p:cNvSpPr txBox="1"/>
          <p:nvPr/>
        </p:nvSpPr>
        <p:spPr>
          <a:xfrm>
            <a:off x="478172" y="419450"/>
            <a:ext cx="10930856" cy="4524315"/>
          </a:xfrm>
          <a:prstGeom prst="rect">
            <a:avLst/>
          </a:prstGeom>
          <a:noFill/>
        </p:spPr>
        <p:txBody>
          <a:bodyPr wrap="square" rtlCol="0">
            <a:spAutoFit/>
          </a:bodyPr>
          <a:lstStyle/>
          <a:p>
            <a:r>
              <a:rPr lang="en-GB" sz="3200" dirty="0">
                <a:solidFill>
                  <a:srgbClr val="0070C0"/>
                </a:solidFill>
                <a:latin typeface="Twinkl" panose="02000000000000000000" pitchFamily="2" charset="0"/>
              </a:rPr>
              <a:t>If you have any queries, questions or concerns throughout the year, please contact us via the school app, email (</a:t>
            </a:r>
            <a:r>
              <a:rPr lang="en-GB" sz="3200" dirty="0">
                <a:solidFill>
                  <a:srgbClr val="0070C0"/>
                </a:solidFill>
                <a:latin typeface="Twinkl" panose="02000000000000000000" pitchFamily="2" charset="0"/>
                <a:hlinkClick r:id="rId2"/>
              </a:rPr>
              <a:t>j.coleman-atherton@st-clares.manchester.sch.uk</a:t>
            </a:r>
            <a:r>
              <a:rPr lang="en-GB" sz="3200" dirty="0">
                <a:solidFill>
                  <a:srgbClr val="0070C0"/>
                </a:solidFill>
                <a:latin typeface="Twinkl" panose="02000000000000000000" pitchFamily="2" charset="0"/>
              </a:rPr>
              <a:t>), see us after school when you are picking your child up, or make an appointment to see us.</a:t>
            </a:r>
          </a:p>
          <a:p>
            <a:endParaRPr lang="en-GB" sz="3200" dirty="0">
              <a:solidFill>
                <a:srgbClr val="0070C0"/>
              </a:solidFill>
              <a:latin typeface="Twinkl" panose="02000000000000000000" pitchFamily="2" charset="0"/>
            </a:endParaRPr>
          </a:p>
          <a:p>
            <a:r>
              <a:rPr lang="en-GB" sz="3200" dirty="0">
                <a:solidFill>
                  <a:srgbClr val="0070C0"/>
                </a:solidFill>
                <a:latin typeface="Twinkl" panose="02000000000000000000" pitchFamily="2" charset="0"/>
              </a:rPr>
              <a:t>We are here to support your child, but as a school we want to support families too wherever we can. Please get in touch.</a:t>
            </a:r>
            <a:endParaRPr lang="en-GB" sz="3200" dirty="0">
              <a:latin typeface="Twinkl" panose="02000000000000000000" pitchFamily="2" charset="0"/>
            </a:endParaRPr>
          </a:p>
        </p:txBody>
      </p:sp>
      <p:pic>
        <p:nvPicPr>
          <p:cNvPr id="3" name="Picture 2">
            <a:extLst>
              <a:ext uri="{FF2B5EF4-FFF2-40B4-BE49-F238E27FC236}">
                <a16:creationId xmlns:a16="http://schemas.microsoft.com/office/drawing/2014/main" id="{06BE2013-E6DF-4487-9C2E-70C77365E71F}"/>
              </a:ext>
            </a:extLst>
          </p:cNvPr>
          <p:cNvPicPr>
            <a:picLocks noChangeAspect="1"/>
          </p:cNvPicPr>
          <p:nvPr/>
        </p:nvPicPr>
        <p:blipFill rotWithShape="1">
          <a:blip r:embed="rId3"/>
          <a:srcRect l="2279" t="9216" r="1291" b="16106"/>
          <a:stretch/>
        </p:blipFill>
        <p:spPr>
          <a:xfrm>
            <a:off x="8972168" y="4943765"/>
            <a:ext cx="2969683" cy="1820411"/>
          </a:xfrm>
          <a:prstGeom prst="rect">
            <a:avLst/>
          </a:prstGeom>
        </p:spPr>
      </p:pic>
    </p:spTree>
    <p:extLst>
      <p:ext uri="{BB962C8B-B14F-4D97-AF65-F5344CB8AC3E}">
        <p14:creationId xmlns:p14="http://schemas.microsoft.com/office/powerpoint/2010/main" val="424076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97A5400-E16C-4336-B36D-FB08D1553BA3}"/>
              </a:ext>
            </a:extLst>
          </p:cNvPr>
          <p:cNvPicPr>
            <a:picLocks noChangeAspect="1"/>
          </p:cNvPicPr>
          <p:nvPr/>
        </p:nvPicPr>
        <p:blipFill>
          <a:blip r:embed="rId2"/>
          <a:stretch>
            <a:fillRect/>
          </a:stretch>
        </p:blipFill>
        <p:spPr>
          <a:xfrm>
            <a:off x="9666739" y="307334"/>
            <a:ext cx="2019300" cy="2266950"/>
          </a:xfrm>
          <a:prstGeom prst="rect">
            <a:avLst/>
          </a:prstGeom>
        </p:spPr>
      </p:pic>
      <p:sp>
        <p:nvSpPr>
          <p:cNvPr id="4" name="TextBox 3">
            <a:extLst>
              <a:ext uri="{FF2B5EF4-FFF2-40B4-BE49-F238E27FC236}">
                <a16:creationId xmlns:a16="http://schemas.microsoft.com/office/drawing/2014/main" id="{4E9665D2-F1E0-42CC-B223-587894E49BC4}"/>
              </a:ext>
            </a:extLst>
          </p:cNvPr>
          <p:cNvSpPr txBox="1"/>
          <p:nvPr/>
        </p:nvSpPr>
        <p:spPr>
          <a:xfrm>
            <a:off x="386871" y="238475"/>
            <a:ext cx="9387444" cy="6524863"/>
          </a:xfrm>
          <a:prstGeom prst="rect">
            <a:avLst/>
          </a:prstGeom>
          <a:noFill/>
        </p:spPr>
        <p:txBody>
          <a:bodyPr wrap="square" rtlCol="0">
            <a:spAutoFit/>
          </a:bodyPr>
          <a:lstStyle/>
          <a:p>
            <a:pPr algn="ctr"/>
            <a:r>
              <a:rPr lang="en-GB" sz="4000" u="sng" dirty="0">
                <a:solidFill>
                  <a:srgbClr val="0070C0"/>
                </a:solidFill>
                <a:latin typeface="Twinkl" panose="02000000000000000000" pitchFamily="2" charset="0"/>
              </a:rPr>
              <a:t>READING</a:t>
            </a:r>
          </a:p>
          <a:p>
            <a:endParaRPr lang="en-GB" dirty="0">
              <a:solidFill>
                <a:srgbClr val="0070C0"/>
              </a:solidFill>
              <a:latin typeface="Twinkl" panose="02000000000000000000" pitchFamily="2" charset="0"/>
            </a:endParaRPr>
          </a:p>
          <a:p>
            <a:r>
              <a:rPr lang="en-GB" sz="2400" dirty="0">
                <a:solidFill>
                  <a:srgbClr val="0070C0"/>
                </a:solidFill>
                <a:latin typeface="Twinkl" panose="02000000000000000000" pitchFamily="2" charset="0"/>
              </a:rPr>
              <a:t>Please read with your child every night. We can not stress how important it is as reading crosses all curricular areas in school.</a:t>
            </a:r>
          </a:p>
          <a:p>
            <a:endParaRPr lang="en-GB" sz="2400" dirty="0">
              <a:solidFill>
                <a:srgbClr val="0070C0"/>
              </a:solidFill>
              <a:latin typeface="Twinkl" panose="02000000000000000000" pitchFamily="2" charset="0"/>
            </a:endParaRPr>
          </a:p>
          <a:p>
            <a:r>
              <a:rPr lang="en-GB" sz="2400" dirty="0">
                <a:solidFill>
                  <a:srgbClr val="0070C0"/>
                </a:solidFill>
                <a:latin typeface="Twinkl" panose="02000000000000000000" pitchFamily="2" charset="0"/>
              </a:rPr>
              <a:t>Your child will receive a book bag containing the following:</a:t>
            </a:r>
          </a:p>
          <a:p>
            <a:pPr marL="342900" indent="-342900">
              <a:buFont typeface="Arial" panose="020B0604020202020204" pitchFamily="34" charset="0"/>
              <a:buChar char="•"/>
            </a:pPr>
            <a:r>
              <a:rPr lang="en-GB" sz="2400" dirty="0">
                <a:solidFill>
                  <a:srgbClr val="0070C0"/>
                </a:solidFill>
                <a:latin typeface="Twinkl" panose="02000000000000000000" pitchFamily="2" charset="0"/>
              </a:rPr>
              <a:t>A story book for you to read to your child and enjoy together.</a:t>
            </a:r>
          </a:p>
          <a:p>
            <a:pPr marL="342900" indent="-342900">
              <a:buFont typeface="Arial" panose="020B0604020202020204" pitchFamily="34" charset="0"/>
              <a:buChar char="•"/>
            </a:pPr>
            <a:r>
              <a:rPr lang="en-GB" sz="2400" dirty="0">
                <a:solidFill>
                  <a:srgbClr val="0070C0"/>
                </a:solidFill>
                <a:latin typeface="Twinkl" panose="02000000000000000000" pitchFamily="2" charset="0"/>
              </a:rPr>
              <a:t>A reading record – please fill this in daily to show what your child has read.</a:t>
            </a:r>
          </a:p>
          <a:p>
            <a:pPr marL="342900" indent="-342900">
              <a:buFont typeface="Arial" panose="020B0604020202020204" pitchFamily="34" charset="0"/>
              <a:buChar char="•"/>
            </a:pPr>
            <a:endParaRPr lang="en-GB" sz="2400" dirty="0">
              <a:solidFill>
                <a:srgbClr val="0070C0"/>
              </a:solidFill>
              <a:latin typeface="Twinkl" panose="02000000000000000000" pitchFamily="2" charset="0"/>
            </a:endParaRPr>
          </a:p>
          <a:p>
            <a:r>
              <a:rPr lang="en-GB" sz="2400" dirty="0">
                <a:solidFill>
                  <a:srgbClr val="0070C0"/>
                </a:solidFill>
                <a:latin typeface="Twinkl" panose="02000000000000000000" pitchFamily="2" charset="0"/>
              </a:rPr>
              <a:t>Please bring your child’s book bag in on </a:t>
            </a:r>
            <a:r>
              <a:rPr lang="en-GB" sz="2400" b="1" dirty="0">
                <a:solidFill>
                  <a:srgbClr val="0070C0"/>
                </a:solidFill>
                <a:latin typeface="Twinkl" panose="02000000000000000000" pitchFamily="2" charset="0"/>
              </a:rPr>
              <a:t>Wednesday </a:t>
            </a:r>
            <a:r>
              <a:rPr lang="en-GB" sz="2400" dirty="0">
                <a:solidFill>
                  <a:srgbClr val="0070C0"/>
                </a:solidFill>
                <a:latin typeface="Twinkl" panose="02000000000000000000" pitchFamily="2" charset="0"/>
              </a:rPr>
              <a:t>for us to change. </a:t>
            </a:r>
          </a:p>
          <a:p>
            <a:endParaRPr lang="en-GB" sz="2400" dirty="0">
              <a:solidFill>
                <a:srgbClr val="0070C0"/>
              </a:solidFill>
              <a:latin typeface="Twinkl" panose="02000000000000000000" pitchFamily="2" charset="0"/>
            </a:endParaRPr>
          </a:p>
          <a:p>
            <a:r>
              <a:rPr lang="en-GB" sz="2400" dirty="0">
                <a:solidFill>
                  <a:srgbClr val="0070C0"/>
                </a:solidFill>
                <a:latin typeface="Twinkl" panose="02000000000000000000" pitchFamily="2" charset="0"/>
              </a:rPr>
              <a:t>Our library slot is on a Thursday. On this day, your child will choose a library book to take home and enjoy.</a:t>
            </a:r>
          </a:p>
          <a:p>
            <a:r>
              <a:rPr lang="en-GB" sz="2400" dirty="0">
                <a:solidFill>
                  <a:srgbClr val="0070C0"/>
                </a:solidFill>
                <a:latin typeface="Twinkl" panose="02000000000000000000" pitchFamily="2" charset="0"/>
              </a:rPr>
              <a:t>Please return the book by the following Thursday so that your child can choose a new book to take home.</a:t>
            </a:r>
          </a:p>
        </p:txBody>
      </p:sp>
    </p:spTree>
    <p:extLst>
      <p:ext uri="{BB962C8B-B14F-4D97-AF65-F5344CB8AC3E}">
        <p14:creationId xmlns:p14="http://schemas.microsoft.com/office/powerpoint/2010/main" val="1633709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B31B9B3-3C8F-4C38-8672-A5111696AB89}"/>
              </a:ext>
            </a:extLst>
          </p:cNvPr>
          <p:cNvSpPr txBox="1"/>
          <p:nvPr/>
        </p:nvSpPr>
        <p:spPr>
          <a:xfrm>
            <a:off x="234892" y="318782"/>
            <a:ext cx="11467750" cy="1754326"/>
          </a:xfrm>
          <a:prstGeom prst="rect">
            <a:avLst/>
          </a:prstGeom>
          <a:noFill/>
        </p:spPr>
        <p:txBody>
          <a:bodyPr wrap="square" rtlCol="0">
            <a:spAutoFit/>
          </a:bodyPr>
          <a:lstStyle/>
          <a:p>
            <a:r>
              <a:rPr lang="en-GB" dirty="0">
                <a:solidFill>
                  <a:srgbClr val="0070C0"/>
                </a:solidFill>
                <a:latin typeface="Twinkl" panose="02000000000000000000" pitchFamily="2" charset="0"/>
              </a:rPr>
              <a:t>We want your child to develop a love of reading. Take time to sit with them and share a book, a poem, a comic, a magazine, a football programme – anything that involves reading.</a:t>
            </a:r>
          </a:p>
          <a:p>
            <a:endParaRPr lang="en-GB" dirty="0">
              <a:solidFill>
                <a:srgbClr val="0070C0"/>
              </a:solidFill>
              <a:latin typeface="Twinkl" panose="02000000000000000000" pitchFamily="2" charset="0"/>
            </a:endParaRPr>
          </a:p>
          <a:p>
            <a:r>
              <a:rPr lang="en-GB" dirty="0">
                <a:solidFill>
                  <a:srgbClr val="0070C0"/>
                </a:solidFill>
                <a:latin typeface="Twinkl" panose="02000000000000000000" pitchFamily="2" charset="0"/>
              </a:rPr>
              <a:t>As your child reads, their minds are opened up to new information, new experiences, new dreams…</a:t>
            </a:r>
          </a:p>
          <a:p>
            <a:endParaRPr lang="en-GB" dirty="0">
              <a:solidFill>
                <a:srgbClr val="0070C0"/>
              </a:solidFill>
              <a:latin typeface="Letter-join Plus 1" panose="02000505000000020003" pitchFamily="50" charset="0"/>
            </a:endParaRPr>
          </a:p>
          <a:p>
            <a:endParaRPr lang="en-GB" dirty="0">
              <a:solidFill>
                <a:srgbClr val="0070C0"/>
              </a:solidFill>
              <a:latin typeface="Letter-join Plus 1" panose="02000505000000020003" pitchFamily="50" charset="0"/>
            </a:endParaRPr>
          </a:p>
        </p:txBody>
      </p:sp>
      <p:pic>
        <p:nvPicPr>
          <p:cNvPr id="5" name="Picture 4">
            <a:extLst>
              <a:ext uri="{FF2B5EF4-FFF2-40B4-BE49-F238E27FC236}">
                <a16:creationId xmlns:a16="http://schemas.microsoft.com/office/drawing/2014/main" id="{53D8D09D-B345-47FB-9749-E5C516400001}"/>
              </a:ext>
            </a:extLst>
          </p:cNvPr>
          <p:cNvPicPr>
            <a:picLocks noChangeAspect="1"/>
          </p:cNvPicPr>
          <p:nvPr/>
        </p:nvPicPr>
        <p:blipFill>
          <a:blip r:embed="rId2"/>
          <a:stretch>
            <a:fillRect/>
          </a:stretch>
        </p:blipFill>
        <p:spPr>
          <a:xfrm>
            <a:off x="316554" y="1843219"/>
            <a:ext cx="5715000" cy="3790950"/>
          </a:xfrm>
          <a:prstGeom prst="rect">
            <a:avLst/>
          </a:prstGeom>
        </p:spPr>
      </p:pic>
      <p:sp>
        <p:nvSpPr>
          <p:cNvPr id="6" name="TextBox 5">
            <a:extLst>
              <a:ext uri="{FF2B5EF4-FFF2-40B4-BE49-F238E27FC236}">
                <a16:creationId xmlns:a16="http://schemas.microsoft.com/office/drawing/2014/main" id="{E08827A3-948C-4674-A401-47CDE56F6FDC}"/>
              </a:ext>
            </a:extLst>
          </p:cNvPr>
          <p:cNvSpPr txBox="1"/>
          <p:nvPr/>
        </p:nvSpPr>
        <p:spPr>
          <a:xfrm>
            <a:off x="6535154" y="2861531"/>
            <a:ext cx="4832059" cy="2308324"/>
          </a:xfrm>
          <a:prstGeom prst="rect">
            <a:avLst/>
          </a:prstGeom>
          <a:noFill/>
        </p:spPr>
        <p:txBody>
          <a:bodyPr wrap="square" rtlCol="0">
            <a:spAutoFit/>
          </a:bodyPr>
          <a:lstStyle/>
          <a:p>
            <a:r>
              <a:rPr lang="en-GB" dirty="0">
                <a:solidFill>
                  <a:srgbClr val="0070C0"/>
                </a:solidFill>
                <a:latin typeface="Twinkl" panose="02000000000000000000" pitchFamily="2" charset="0"/>
              </a:rPr>
              <a:t>We do not want children to race through their reading books. It is really important that the children understand what they are reading and new vocabulary that they will be exposed to.</a:t>
            </a:r>
          </a:p>
          <a:p>
            <a:r>
              <a:rPr lang="en-GB" dirty="0">
                <a:solidFill>
                  <a:srgbClr val="0070C0"/>
                </a:solidFill>
                <a:latin typeface="Twinkl" panose="02000000000000000000" pitchFamily="2" charset="0"/>
              </a:rPr>
              <a:t>Discuss this with your child as they read.</a:t>
            </a:r>
          </a:p>
          <a:p>
            <a:endParaRPr lang="en-GB" dirty="0">
              <a:solidFill>
                <a:srgbClr val="0070C0"/>
              </a:solidFill>
              <a:latin typeface="Letter-join Plus 1" panose="02000505000000020003" pitchFamily="50" charset="0"/>
            </a:endParaRPr>
          </a:p>
          <a:p>
            <a:endParaRPr lang="en-GB" dirty="0"/>
          </a:p>
        </p:txBody>
      </p:sp>
    </p:spTree>
    <p:extLst>
      <p:ext uri="{BB962C8B-B14F-4D97-AF65-F5344CB8AC3E}">
        <p14:creationId xmlns:p14="http://schemas.microsoft.com/office/powerpoint/2010/main" val="420176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A98534-E39B-4185-8C63-39F566966D8A}"/>
              </a:ext>
            </a:extLst>
          </p:cNvPr>
          <p:cNvSpPr txBox="1"/>
          <p:nvPr/>
        </p:nvSpPr>
        <p:spPr>
          <a:xfrm>
            <a:off x="513248" y="761616"/>
            <a:ext cx="7998378" cy="4585871"/>
          </a:xfrm>
          <a:prstGeom prst="rect">
            <a:avLst/>
          </a:prstGeom>
          <a:noFill/>
        </p:spPr>
        <p:txBody>
          <a:bodyPr wrap="square" rtlCol="0">
            <a:spAutoFit/>
          </a:bodyPr>
          <a:lstStyle/>
          <a:p>
            <a:pPr algn="ctr"/>
            <a:r>
              <a:rPr lang="en-GB" sz="3600" u="sng" dirty="0">
                <a:solidFill>
                  <a:srgbClr val="0070C0"/>
                </a:solidFill>
                <a:latin typeface="Twinkl" panose="02000000000000000000" pitchFamily="2" charset="0"/>
              </a:rPr>
              <a:t>HOMEWORK</a:t>
            </a:r>
          </a:p>
          <a:p>
            <a:endParaRPr lang="en-GB" sz="1600" dirty="0">
              <a:solidFill>
                <a:srgbClr val="0070C0"/>
              </a:solidFill>
              <a:latin typeface="Twinkl" panose="02000000000000000000" pitchFamily="2" charset="0"/>
            </a:endParaRPr>
          </a:p>
          <a:p>
            <a:r>
              <a:rPr lang="en-GB" sz="2400" dirty="0">
                <a:solidFill>
                  <a:srgbClr val="0070C0"/>
                </a:solidFill>
                <a:latin typeface="Twinkl" panose="02000000000000000000" pitchFamily="2" charset="0"/>
              </a:rPr>
              <a:t>As well as reading every night, your child will be given homework once a week.</a:t>
            </a:r>
          </a:p>
          <a:p>
            <a:endParaRPr lang="en-GB" sz="2400" dirty="0">
              <a:solidFill>
                <a:srgbClr val="0070C0"/>
              </a:solidFill>
              <a:latin typeface="Twinkl" panose="02000000000000000000" pitchFamily="2" charset="0"/>
            </a:endParaRPr>
          </a:p>
          <a:p>
            <a:r>
              <a:rPr lang="en-GB" sz="2400" dirty="0">
                <a:solidFill>
                  <a:srgbClr val="0070C0"/>
                </a:solidFill>
                <a:latin typeface="Twinkl" panose="02000000000000000000" pitchFamily="2" charset="0"/>
              </a:rPr>
              <a:t>Up until Christmas, your child will be given a new nursery rhyme to learn each week as their homework.</a:t>
            </a:r>
          </a:p>
          <a:p>
            <a:r>
              <a:rPr lang="en-GB" sz="2400" dirty="0">
                <a:solidFill>
                  <a:srgbClr val="0070C0"/>
                </a:solidFill>
                <a:latin typeface="Twinkl" panose="02000000000000000000" pitchFamily="2" charset="0"/>
              </a:rPr>
              <a:t>After Christmas, the homework will change to a practical activity linked to either phonics, maths, writing or our current topic. We aim to make these activities fun and engaging, and they can often be enjoyed as a whole-family activity.</a:t>
            </a:r>
          </a:p>
        </p:txBody>
      </p:sp>
      <p:pic>
        <p:nvPicPr>
          <p:cNvPr id="3" name="Picture 2">
            <a:extLst>
              <a:ext uri="{FF2B5EF4-FFF2-40B4-BE49-F238E27FC236}">
                <a16:creationId xmlns:a16="http://schemas.microsoft.com/office/drawing/2014/main" id="{BA10E4A7-FF15-45F8-BDBB-48B4CB0B4498}"/>
              </a:ext>
            </a:extLst>
          </p:cNvPr>
          <p:cNvPicPr>
            <a:picLocks noChangeAspect="1"/>
          </p:cNvPicPr>
          <p:nvPr/>
        </p:nvPicPr>
        <p:blipFill>
          <a:blip r:embed="rId2"/>
          <a:stretch>
            <a:fillRect/>
          </a:stretch>
        </p:blipFill>
        <p:spPr>
          <a:xfrm rot="19607391">
            <a:off x="7864991" y="4466039"/>
            <a:ext cx="3920919" cy="777960"/>
          </a:xfrm>
          <a:prstGeom prst="rect">
            <a:avLst/>
          </a:prstGeom>
        </p:spPr>
      </p:pic>
    </p:spTree>
    <p:extLst>
      <p:ext uri="{BB962C8B-B14F-4D97-AF65-F5344CB8AC3E}">
        <p14:creationId xmlns:p14="http://schemas.microsoft.com/office/powerpoint/2010/main" val="2690339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B5B1A7-38DC-47AE-BB71-41679DF6E201}"/>
              </a:ext>
            </a:extLst>
          </p:cNvPr>
          <p:cNvSpPr txBox="1"/>
          <p:nvPr/>
        </p:nvSpPr>
        <p:spPr>
          <a:xfrm>
            <a:off x="419451" y="377505"/>
            <a:ext cx="9185944" cy="4308872"/>
          </a:xfrm>
          <a:prstGeom prst="rect">
            <a:avLst/>
          </a:prstGeom>
          <a:noFill/>
        </p:spPr>
        <p:txBody>
          <a:bodyPr wrap="square" rtlCol="0">
            <a:spAutoFit/>
          </a:bodyPr>
          <a:lstStyle/>
          <a:p>
            <a:pPr algn="ctr"/>
            <a:r>
              <a:rPr lang="en-GB" sz="4000" dirty="0">
                <a:solidFill>
                  <a:srgbClr val="0070C0"/>
                </a:solidFill>
                <a:latin typeface="Twinkl" panose="02000000000000000000" pitchFamily="2" charset="0"/>
              </a:rPr>
              <a:t>P.E</a:t>
            </a:r>
          </a:p>
          <a:p>
            <a:pPr algn="ctr"/>
            <a:endParaRPr lang="en-GB" dirty="0">
              <a:solidFill>
                <a:srgbClr val="0070C0"/>
              </a:solidFill>
              <a:latin typeface="Twinkl" panose="02000000000000000000" pitchFamily="2" charset="0"/>
            </a:endParaRPr>
          </a:p>
          <a:p>
            <a:r>
              <a:rPr lang="en-GB" sz="2400" dirty="0">
                <a:solidFill>
                  <a:srgbClr val="0070C0"/>
                </a:solidFill>
                <a:latin typeface="Twinkl" panose="02000000000000000000" pitchFamily="2" charset="0"/>
              </a:rPr>
              <a:t> </a:t>
            </a:r>
          </a:p>
          <a:p>
            <a:pPr marL="342900" indent="-342900">
              <a:buFont typeface="Arial" panose="020B0604020202020204" pitchFamily="34" charset="0"/>
              <a:buChar char="•"/>
            </a:pPr>
            <a:r>
              <a:rPr lang="en-GB" sz="2400" dirty="0">
                <a:solidFill>
                  <a:srgbClr val="0070C0"/>
                </a:solidFill>
                <a:latin typeface="Twinkl" panose="02000000000000000000" pitchFamily="2" charset="0"/>
              </a:rPr>
              <a:t>Throughout the year, we will have some PE sessions with a coach from LSC and some will be teacher led.  The PE days will change each half term in accordance to this. </a:t>
            </a:r>
          </a:p>
          <a:p>
            <a:endParaRPr lang="en-GB" sz="2400" dirty="0">
              <a:solidFill>
                <a:srgbClr val="0070C0"/>
              </a:solidFill>
              <a:latin typeface="Twinkl" panose="02000000000000000000" pitchFamily="2" charset="0"/>
            </a:endParaRPr>
          </a:p>
          <a:p>
            <a:pPr marL="342900" indent="-342900">
              <a:buFont typeface="Arial" panose="020B0604020202020204" pitchFamily="34" charset="0"/>
              <a:buChar char="•"/>
            </a:pPr>
            <a:r>
              <a:rPr lang="en-GB" sz="2400" dirty="0">
                <a:solidFill>
                  <a:srgbClr val="0070C0"/>
                </a:solidFill>
                <a:latin typeface="Twinkl" panose="02000000000000000000" pitchFamily="2" charset="0"/>
              </a:rPr>
              <a:t>Autumn 1 – Tuesday with Miss Coleman and Thursday with the LSC Coach</a:t>
            </a:r>
          </a:p>
          <a:p>
            <a:pPr marL="342900" indent="-342900">
              <a:buFont typeface="Arial" panose="020B0604020202020204" pitchFamily="34" charset="0"/>
              <a:buChar char="•"/>
            </a:pPr>
            <a:endParaRPr lang="en-GB" sz="2400" dirty="0">
              <a:solidFill>
                <a:srgbClr val="0070C0"/>
              </a:solidFill>
              <a:latin typeface="Twinkl" panose="02000000000000000000" pitchFamily="2" charset="0"/>
            </a:endParaRPr>
          </a:p>
          <a:p>
            <a:pPr marL="342900" indent="-342900">
              <a:buFont typeface="Arial" panose="020B0604020202020204" pitchFamily="34" charset="0"/>
              <a:buChar char="•"/>
            </a:pPr>
            <a:r>
              <a:rPr lang="en-GB" sz="2400" dirty="0">
                <a:solidFill>
                  <a:srgbClr val="0070C0"/>
                </a:solidFill>
                <a:latin typeface="Twinkl" panose="02000000000000000000" pitchFamily="2" charset="0"/>
              </a:rPr>
              <a:t>Please do not worry about a P.E kit, uniform is fine!! </a:t>
            </a:r>
          </a:p>
        </p:txBody>
      </p:sp>
      <p:pic>
        <p:nvPicPr>
          <p:cNvPr id="3" name="Picture 2">
            <a:extLst>
              <a:ext uri="{FF2B5EF4-FFF2-40B4-BE49-F238E27FC236}">
                <a16:creationId xmlns:a16="http://schemas.microsoft.com/office/drawing/2014/main" id="{D9A5A80D-9037-4364-8477-9CB9EE4A4F9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9163050" y="532569"/>
            <a:ext cx="3028950" cy="1514475"/>
          </a:xfrm>
          <a:prstGeom prst="rect">
            <a:avLst/>
          </a:prstGeom>
        </p:spPr>
      </p:pic>
    </p:spTree>
    <p:extLst>
      <p:ext uri="{BB962C8B-B14F-4D97-AF65-F5344CB8AC3E}">
        <p14:creationId xmlns:p14="http://schemas.microsoft.com/office/powerpoint/2010/main" val="2341868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DBBDDE-C2D7-4695-A430-CCF7BB1ECAEB}"/>
              </a:ext>
            </a:extLst>
          </p:cNvPr>
          <p:cNvSpPr txBox="1"/>
          <p:nvPr/>
        </p:nvSpPr>
        <p:spPr>
          <a:xfrm>
            <a:off x="243282" y="352337"/>
            <a:ext cx="11794838" cy="4801314"/>
          </a:xfrm>
          <a:prstGeom prst="rect">
            <a:avLst/>
          </a:prstGeom>
          <a:noFill/>
        </p:spPr>
        <p:txBody>
          <a:bodyPr wrap="square" rtlCol="0">
            <a:spAutoFit/>
          </a:bodyPr>
          <a:lstStyle/>
          <a:p>
            <a:pPr algn="ctr"/>
            <a:r>
              <a:rPr lang="en-GB" sz="2000" dirty="0">
                <a:solidFill>
                  <a:srgbClr val="0070C0"/>
                </a:solidFill>
                <a:latin typeface="Twinkl" panose="02000000000000000000" pitchFamily="2" charset="0"/>
              </a:rPr>
              <a:t>Lessons</a:t>
            </a:r>
          </a:p>
          <a:p>
            <a:pPr algn="ctr"/>
            <a:endParaRPr lang="en-GB" dirty="0">
              <a:solidFill>
                <a:srgbClr val="0070C0"/>
              </a:solidFill>
              <a:latin typeface="Twinkl" panose="02000000000000000000" pitchFamily="2" charset="0"/>
            </a:endParaRPr>
          </a:p>
          <a:p>
            <a:endParaRPr lang="en-GB" dirty="0">
              <a:solidFill>
                <a:srgbClr val="0070C0"/>
              </a:solidFill>
              <a:latin typeface="Twinkl" panose="02000000000000000000" pitchFamily="2" charset="0"/>
            </a:endParaRPr>
          </a:p>
          <a:p>
            <a:r>
              <a:rPr lang="en-GB" dirty="0">
                <a:solidFill>
                  <a:srgbClr val="0070C0"/>
                </a:solidFill>
                <a:latin typeface="Twinkl" panose="02000000000000000000" pitchFamily="2" charset="0"/>
              </a:rPr>
              <a:t>Maths and English are taught every day.</a:t>
            </a:r>
          </a:p>
          <a:p>
            <a:r>
              <a:rPr lang="en-GB" dirty="0">
                <a:solidFill>
                  <a:srgbClr val="0070C0"/>
                </a:solidFill>
                <a:latin typeface="Twinkl" panose="02000000000000000000" pitchFamily="2" charset="0"/>
              </a:rPr>
              <a:t>In Nursery, we will have a daily phonics session following the Letters and Sounds Phase 1. </a:t>
            </a:r>
          </a:p>
          <a:p>
            <a:endParaRPr lang="en-GB" dirty="0">
              <a:solidFill>
                <a:srgbClr val="0070C0"/>
              </a:solidFill>
              <a:latin typeface="Twinkl" panose="02000000000000000000" pitchFamily="2" charset="0"/>
            </a:endParaRPr>
          </a:p>
          <a:p>
            <a:r>
              <a:rPr lang="en-GB" dirty="0">
                <a:solidFill>
                  <a:srgbClr val="0070C0"/>
                </a:solidFill>
                <a:latin typeface="Twinkl" panose="02000000000000000000" pitchFamily="2" charset="0"/>
              </a:rPr>
              <a:t>As a Catholic school, we teach 1.5 hours of RE each week.</a:t>
            </a:r>
          </a:p>
          <a:p>
            <a:endParaRPr lang="en-GB" dirty="0">
              <a:solidFill>
                <a:srgbClr val="0070C0"/>
              </a:solidFill>
              <a:latin typeface="Twinkl" panose="02000000000000000000" pitchFamily="2" charset="0"/>
            </a:endParaRPr>
          </a:p>
          <a:p>
            <a:r>
              <a:rPr lang="en-GB" dirty="0">
                <a:solidFill>
                  <a:srgbClr val="0070C0"/>
                </a:solidFill>
                <a:latin typeface="Twinkl" panose="02000000000000000000" pitchFamily="2" charset="0"/>
              </a:rPr>
              <a:t>We have 2 PE lessons per week. </a:t>
            </a:r>
          </a:p>
          <a:p>
            <a:endParaRPr lang="en-GB" dirty="0">
              <a:solidFill>
                <a:srgbClr val="0070C0"/>
              </a:solidFill>
              <a:latin typeface="Twinkl" panose="02000000000000000000" pitchFamily="2" charset="0"/>
            </a:endParaRPr>
          </a:p>
          <a:p>
            <a:r>
              <a:rPr lang="en-GB" dirty="0">
                <a:solidFill>
                  <a:srgbClr val="0070C0"/>
                </a:solidFill>
                <a:latin typeface="Twinkl" panose="02000000000000000000" pitchFamily="2" charset="0"/>
              </a:rPr>
              <a:t>In addition to this, we also teach a whole host of other foundation subjects.</a:t>
            </a:r>
          </a:p>
          <a:p>
            <a:endParaRPr lang="en-GB" dirty="0">
              <a:solidFill>
                <a:srgbClr val="0070C0"/>
              </a:solidFill>
              <a:latin typeface="Twinkl" panose="02000000000000000000" pitchFamily="2" charset="0"/>
            </a:endParaRPr>
          </a:p>
          <a:p>
            <a:r>
              <a:rPr lang="en-GB" dirty="0">
                <a:solidFill>
                  <a:srgbClr val="0070C0"/>
                </a:solidFill>
                <a:latin typeface="Twinkl" panose="02000000000000000000" pitchFamily="2" charset="0"/>
              </a:rPr>
              <a:t>Please see the yearly curriculum overview for more details – this document (along with lots more information) is available on the class page on the school website. Our website is a useful source of information.</a:t>
            </a:r>
          </a:p>
          <a:p>
            <a:endParaRPr lang="en-GB" dirty="0">
              <a:solidFill>
                <a:srgbClr val="0070C0"/>
              </a:solidFill>
              <a:latin typeface="Twinkl" panose="02000000000000000000" pitchFamily="2" charset="0"/>
            </a:endParaRPr>
          </a:p>
          <a:p>
            <a:r>
              <a:rPr lang="en-GB" dirty="0">
                <a:solidFill>
                  <a:srgbClr val="0070C0"/>
                </a:solidFill>
                <a:latin typeface="Twinkl" panose="02000000000000000000" pitchFamily="2" charset="0"/>
              </a:rPr>
              <a:t>Please visit the Nursery class page on the school website where you can see our yearly overview detailing the topics we will cover.  You will also be able to find more detailed half termly overviews updated each half term.</a:t>
            </a:r>
          </a:p>
        </p:txBody>
      </p:sp>
    </p:spTree>
    <p:extLst>
      <p:ext uri="{BB962C8B-B14F-4D97-AF65-F5344CB8AC3E}">
        <p14:creationId xmlns:p14="http://schemas.microsoft.com/office/powerpoint/2010/main" val="3662043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88E8FA-D9D8-428D-B8BC-08E5DAD38F74}"/>
              </a:ext>
            </a:extLst>
          </p:cNvPr>
          <p:cNvSpPr txBox="1"/>
          <p:nvPr/>
        </p:nvSpPr>
        <p:spPr>
          <a:xfrm>
            <a:off x="486561" y="436228"/>
            <a:ext cx="9638951" cy="5078313"/>
          </a:xfrm>
          <a:prstGeom prst="rect">
            <a:avLst/>
          </a:prstGeom>
          <a:noFill/>
        </p:spPr>
        <p:txBody>
          <a:bodyPr wrap="square" rtlCol="0">
            <a:spAutoFit/>
          </a:bodyPr>
          <a:lstStyle/>
          <a:p>
            <a:r>
              <a:rPr lang="en-GB" dirty="0">
                <a:solidFill>
                  <a:srgbClr val="0070C0"/>
                </a:solidFill>
                <a:latin typeface="Twinkl" panose="02000000000000000000" pitchFamily="2" charset="0"/>
              </a:rPr>
              <a:t>We are working hard to build children’s resilience in school.  We want them to try their best and attempt their work before asking for help.</a:t>
            </a:r>
          </a:p>
          <a:p>
            <a:endParaRPr lang="en-GB" dirty="0">
              <a:solidFill>
                <a:srgbClr val="0070C0"/>
              </a:solidFill>
              <a:latin typeface="Twinkl" panose="02000000000000000000" pitchFamily="2" charset="0"/>
            </a:endParaRPr>
          </a:p>
          <a:p>
            <a:r>
              <a:rPr lang="en-GB" dirty="0">
                <a:solidFill>
                  <a:srgbClr val="0070C0"/>
                </a:solidFill>
                <a:latin typeface="Twinkl" panose="02000000000000000000" pitchFamily="2" charset="0"/>
              </a:rPr>
              <a:t>Children need to know that it is okay to make mistakes and that every mistake is a learning opportunity.</a:t>
            </a:r>
          </a:p>
          <a:p>
            <a:endParaRPr lang="en-GB" dirty="0">
              <a:solidFill>
                <a:srgbClr val="0070C0"/>
              </a:solidFill>
              <a:latin typeface="Twinkl" panose="02000000000000000000" pitchFamily="2" charset="0"/>
            </a:endParaRPr>
          </a:p>
          <a:p>
            <a:r>
              <a:rPr lang="en-GB" dirty="0">
                <a:solidFill>
                  <a:srgbClr val="0070C0"/>
                </a:solidFill>
                <a:latin typeface="Twinkl" panose="02000000000000000000" pitchFamily="2" charset="0"/>
              </a:rPr>
              <a:t>We encourage collaborative learning with ‘partners’ in class.</a:t>
            </a:r>
          </a:p>
          <a:p>
            <a:endParaRPr lang="en-GB" dirty="0">
              <a:solidFill>
                <a:srgbClr val="0070C0"/>
              </a:solidFill>
              <a:latin typeface="Twinkl" panose="02000000000000000000" pitchFamily="2" charset="0"/>
            </a:endParaRPr>
          </a:p>
          <a:p>
            <a:r>
              <a:rPr lang="en-GB" dirty="0">
                <a:solidFill>
                  <a:srgbClr val="0070C0"/>
                </a:solidFill>
                <a:latin typeface="Twinkl" panose="02000000000000000000" pitchFamily="2" charset="0"/>
              </a:rPr>
              <a:t>Children are encouraged to use 2 Before Me:</a:t>
            </a:r>
          </a:p>
          <a:p>
            <a:endParaRPr lang="en-GB" dirty="0">
              <a:solidFill>
                <a:srgbClr val="0070C0"/>
              </a:solidFill>
              <a:latin typeface="Twinkl" panose="02000000000000000000" pitchFamily="2" charset="0"/>
            </a:endParaRPr>
          </a:p>
          <a:p>
            <a:r>
              <a:rPr lang="en-GB" dirty="0">
                <a:solidFill>
                  <a:srgbClr val="0070C0"/>
                </a:solidFill>
                <a:latin typeface="Twinkl" panose="02000000000000000000" pitchFamily="2" charset="0"/>
              </a:rPr>
              <a:t>Brain</a:t>
            </a:r>
          </a:p>
          <a:p>
            <a:endParaRPr lang="en-GB" dirty="0">
              <a:solidFill>
                <a:srgbClr val="0070C0"/>
              </a:solidFill>
              <a:latin typeface="Twinkl" panose="02000000000000000000" pitchFamily="2" charset="0"/>
            </a:endParaRPr>
          </a:p>
          <a:p>
            <a:r>
              <a:rPr lang="en-GB" dirty="0">
                <a:solidFill>
                  <a:srgbClr val="0070C0"/>
                </a:solidFill>
                <a:latin typeface="Twinkl" panose="02000000000000000000" pitchFamily="2" charset="0"/>
              </a:rPr>
              <a:t>Buddy </a:t>
            </a:r>
          </a:p>
          <a:p>
            <a:endParaRPr lang="en-GB" dirty="0">
              <a:solidFill>
                <a:srgbClr val="0070C0"/>
              </a:solidFill>
              <a:latin typeface="Twinkl" panose="02000000000000000000" pitchFamily="2" charset="0"/>
            </a:endParaRPr>
          </a:p>
          <a:p>
            <a:r>
              <a:rPr lang="en-GB" dirty="0">
                <a:solidFill>
                  <a:srgbClr val="0070C0"/>
                </a:solidFill>
                <a:latin typeface="Twinkl" panose="02000000000000000000" pitchFamily="2" charset="0"/>
              </a:rPr>
              <a:t>BOSS </a:t>
            </a:r>
          </a:p>
          <a:p>
            <a:endParaRPr lang="en-GB" dirty="0">
              <a:solidFill>
                <a:srgbClr val="0070C0"/>
              </a:solidFill>
              <a:latin typeface="Letter-join Plus 1" panose="02000505000000020003" pitchFamily="50" charset="0"/>
            </a:endParaRPr>
          </a:p>
          <a:p>
            <a:endParaRPr lang="en-GB" dirty="0">
              <a:solidFill>
                <a:srgbClr val="0070C0"/>
              </a:solidFill>
              <a:latin typeface="Letter-join Plus 1" panose="02000505000000020003" pitchFamily="50" charset="0"/>
            </a:endParaRPr>
          </a:p>
          <a:p>
            <a:endParaRPr lang="en-GB" dirty="0"/>
          </a:p>
        </p:txBody>
      </p:sp>
    </p:spTree>
    <p:extLst>
      <p:ext uri="{BB962C8B-B14F-4D97-AF65-F5344CB8AC3E}">
        <p14:creationId xmlns:p14="http://schemas.microsoft.com/office/powerpoint/2010/main" val="1814829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ABCDB2D-CD94-4C13-B4F2-AE4801913937}"/>
              </a:ext>
            </a:extLst>
          </p:cNvPr>
          <p:cNvSpPr txBox="1"/>
          <p:nvPr/>
        </p:nvSpPr>
        <p:spPr>
          <a:xfrm>
            <a:off x="276837" y="260059"/>
            <a:ext cx="10981189" cy="2308324"/>
          </a:xfrm>
          <a:prstGeom prst="rect">
            <a:avLst/>
          </a:prstGeom>
          <a:noFill/>
        </p:spPr>
        <p:txBody>
          <a:bodyPr wrap="square" rtlCol="0">
            <a:spAutoFit/>
          </a:bodyPr>
          <a:lstStyle/>
          <a:p>
            <a:r>
              <a:rPr lang="en-GB" dirty="0">
                <a:solidFill>
                  <a:srgbClr val="0070C0"/>
                </a:solidFill>
                <a:latin typeface="Twinkl" panose="02000000000000000000" pitchFamily="2" charset="0"/>
              </a:rPr>
              <a:t>Working together with you and your child, I know that we will have a great year.</a:t>
            </a:r>
          </a:p>
          <a:p>
            <a:endParaRPr lang="en-GB" dirty="0">
              <a:solidFill>
                <a:srgbClr val="0070C0"/>
              </a:solidFill>
              <a:latin typeface="Twinkl" panose="02000000000000000000" pitchFamily="2" charset="0"/>
            </a:endParaRPr>
          </a:p>
          <a:p>
            <a:endParaRPr lang="en-GB" dirty="0">
              <a:solidFill>
                <a:srgbClr val="0070C0"/>
              </a:solidFill>
              <a:latin typeface="Twinkl" panose="02000000000000000000" pitchFamily="2" charset="0"/>
            </a:endParaRPr>
          </a:p>
          <a:p>
            <a:r>
              <a:rPr lang="en-GB" dirty="0">
                <a:solidFill>
                  <a:srgbClr val="0070C0"/>
                </a:solidFill>
                <a:latin typeface="Twinkl" panose="02000000000000000000" pitchFamily="2" charset="0"/>
              </a:rPr>
              <a:t>Do you have any questions about routines, expectations or the curriculum in Nursery?  Please don’t hesitate to speak to one of the members of the Nursery team.</a:t>
            </a:r>
          </a:p>
          <a:p>
            <a:endParaRPr lang="en-GB" dirty="0">
              <a:solidFill>
                <a:srgbClr val="0070C0"/>
              </a:solidFill>
              <a:latin typeface="Letter-join Plus 1" panose="02000505000000020003" pitchFamily="50" charset="0"/>
            </a:endParaRPr>
          </a:p>
          <a:p>
            <a:endParaRPr lang="en-GB" dirty="0">
              <a:solidFill>
                <a:srgbClr val="0070C0"/>
              </a:solidFill>
              <a:latin typeface="Letter-join Plus 1" panose="02000505000000020003" pitchFamily="50" charset="0"/>
            </a:endParaRPr>
          </a:p>
          <a:p>
            <a:endParaRPr lang="en-GB" dirty="0">
              <a:solidFill>
                <a:srgbClr val="FF0000"/>
              </a:solidFill>
            </a:endParaRPr>
          </a:p>
        </p:txBody>
      </p:sp>
    </p:spTree>
    <p:extLst>
      <p:ext uri="{BB962C8B-B14F-4D97-AF65-F5344CB8AC3E}">
        <p14:creationId xmlns:p14="http://schemas.microsoft.com/office/powerpoint/2010/main" val="9346280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1378</TotalTime>
  <Words>752</Words>
  <Application>Microsoft Office PowerPoint</Application>
  <PresentationFormat>Widescreen</PresentationFormat>
  <Paragraphs>70</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Calibri Light</vt:lpstr>
      <vt:lpstr>Letter-join Plus 1</vt:lpstr>
      <vt:lpstr>Raleway</vt:lpstr>
      <vt:lpstr>Twinkl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Colette Howe</dc:creator>
  <cp:lastModifiedBy>Jade Coleman-Atherton</cp:lastModifiedBy>
  <cp:revision>26</cp:revision>
  <cp:lastPrinted>2026-09-08T14:03:59Z</cp:lastPrinted>
  <dcterms:created xsi:type="dcterms:W3CDTF">2022-07-20T09:58:25Z</dcterms:created>
  <dcterms:modified xsi:type="dcterms:W3CDTF">2026-09-09T12:38:36Z</dcterms:modified>
</cp:coreProperties>
</file>