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4660"/>
  </p:normalViewPr>
  <p:slideViewPr>
    <p:cSldViewPr snapToGrid="0">
      <p:cViewPr>
        <p:scale>
          <a:sx n="160" d="100"/>
          <a:sy n="160" d="100"/>
        </p:scale>
        <p:origin x="1326" y="-49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1549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27331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75639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207797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34003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83926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39520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41471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10509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83830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896B42-7B47-4ACC-9352-A61326ABC9A6}" type="datetimeFigureOut">
              <a:rPr lang="en-GB" smtClean="0"/>
              <a:t>08/07/2020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344524-E622-4231-B80F-570726AA2CBD}" type="slidenum">
              <a:rPr lang="en-GB" smtClean="0"/>
              <a:t>‹#›</a:t>
            </a:fld>
            <a:endParaRPr lang="en-GB" dirty="0"/>
          </a:p>
        </p:txBody>
      </p:sp>
    </p:spTree>
    <p:extLst>
      <p:ext uri="{BB962C8B-B14F-4D97-AF65-F5344CB8AC3E}">
        <p14:creationId xmlns:p14="http://schemas.microsoft.com/office/powerpoint/2010/main" val="69832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E896B42-7B47-4ACC-9352-A61326ABC9A6}" type="datetimeFigureOut">
              <a:rPr lang="en-GB" smtClean="0"/>
              <a:t>08/07/2020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D344524-E622-4231-B80F-570726AA2CBD}" type="slidenum">
              <a:rPr lang="en-GB" smtClean="0"/>
              <a:t>‹#›</a:t>
            </a:fld>
            <a:endParaRPr lang="en-GB" dirty="0"/>
          </a:p>
        </p:txBody>
      </p:sp>
    </p:spTree>
    <p:extLst>
      <p:ext uri="{BB962C8B-B14F-4D97-AF65-F5344CB8AC3E}">
        <p14:creationId xmlns:p14="http://schemas.microsoft.com/office/powerpoint/2010/main" val="1464922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049271" y="9048650"/>
            <a:ext cx="1304153" cy="569198"/>
            <a:chOff x="1083222" y="9143689"/>
            <a:chExt cx="1304153" cy="569198"/>
          </a:xfrm>
        </p:grpSpPr>
        <p:sp>
          <p:nvSpPr>
            <p:cNvPr id="4" name="TextBox 3"/>
            <p:cNvSpPr txBox="1"/>
            <p:nvPr/>
          </p:nvSpPr>
          <p:spPr>
            <a:xfrm>
              <a:off x="1083222" y="9346568"/>
              <a:ext cx="1304153" cy="366319"/>
            </a:xfrm>
            <a:prstGeom prst="rect">
              <a:avLst/>
            </a:prstGeom>
            <a:noFill/>
          </p:spPr>
          <p:txBody>
            <a:bodyPr wrap="square" rtlCol="0">
              <a:spAutoFit/>
            </a:bodyPr>
            <a:lstStyle/>
            <a:p>
              <a:pPr algn="ctr">
                <a:lnSpc>
                  <a:spcPts val="700"/>
                </a:lnSpc>
              </a:pPr>
              <a:r>
                <a:rPr lang="en-GB" sz="800" b="1" dirty="0" smtClean="0"/>
                <a:t>Begin my Computer Science Learning Journey </a:t>
              </a:r>
            </a:p>
            <a:p>
              <a:pPr algn="ctr">
                <a:lnSpc>
                  <a:spcPts val="700"/>
                </a:lnSpc>
              </a:pPr>
              <a:r>
                <a:rPr lang="en-GB" sz="800" b="1" dirty="0" smtClean="0"/>
                <a:t>at St. Cuthbert’s</a:t>
              </a:r>
              <a:endParaRPr lang="en-GB" sz="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7059" y="9143689"/>
              <a:ext cx="185928" cy="207263"/>
            </a:xfrm>
            <a:prstGeom prst="rect">
              <a:avLst/>
            </a:prstGeom>
          </p:spPr>
        </p:pic>
      </p:grpSp>
      <p:grpSp>
        <p:nvGrpSpPr>
          <p:cNvPr id="8" name="Group 7"/>
          <p:cNvGrpSpPr/>
          <p:nvPr/>
        </p:nvGrpSpPr>
        <p:grpSpPr>
          <a:xfrm>
            <a:off x="1495776" y="7798870"/>
            <a:ext cx="878586" cy="380118"/>
            <a:chOff x="238809" y="7971470"/>
            <a:chExt cx="878586" cy="380118"/>
          </a:xfrm>
        </p:grpSpPr>
        <p:sp>
          <p:nvSpPr>
            <p:cNvPr id="9" name="TextBox 8"/>
            <p:cNvSpPr txBox="1"/>
            <p:nvPr/>
          </p:nvSpPr>
          <p:spPr>
            <a:xfrm>
              <a:off x="238809" y="8168204"/>
              <a:ext cx="878586" cy="183384"/>
            </a:xfrm>
            <a:prstGeom prst="rect">
              <a:avLst/>
            </a:prstGeom>
            <a:noFill/>
          </p:spPr>
          <p:txBody>
            <a:bodyPr wrap="square" rtlCol="0">
              <a:spAutoFit/>
            </a:bodyPr>
            <a:lstStyle/>
            <a:p>
              <a:pPr lvl="0">
                <a:lnSpc>
                  <a:spcPts val="700"/>
                </a:lnSpc>
              </a:pPr>
              <a:r>
                <a:rPr lang="en-GB" sz="700" dirty="0"/>
                <a:t>Files and Folders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1" y="7971470"/>
              <a:ext cx="185928" cy="207263"/>
            </a:xfrm>
            <a:prstGeom prst="rect">
              <a:avLst/>
            </a:prstGeom>
          </p:spPr>
        </p:pic>
      </p:grpSp>
      <p:grpSp>
        <p:nvGrpSpPr>
          <p:cNvPr id="14" name="Group 13"/>
          <p:cNvGrpSpPr/>
          <p:nvPr/>
        </p:nvGrpSpPr>
        <p:grpSpPr>
          <a:xfrm rot="19620335">
            <a:off x="394847" y="7557629"/>
            <a:ext cx="971550" cy="357904"/>
            <a:chOff x="1281807" y="7650498"/>
            <a:chExt cx="971550" cy="357904"/>
          </a:xfrm>
        </p:grpSpPr>
        <p:sp>
          <p:nvSpPr>
            <p:cNvPr id="12" name="TextBox 11"/>
            <p:cNvSpPr txBox="1"/>
            <p:nvPr/>
          </p:nvSpPr>
          <p:spPr>
            <a:xfrm>
              <a:off x="1281807" y="7650498"/>
              <a:ext cx="971550" cy="183384"/>
            </a:xfrm>
            <a:prstGeom prst="rect">
              <a:avLst/>
            </a:prstGeom>
            <a:noFill/>
          </p:spPr>
          <p:txBody>
            <a:bodyPr wrap="square" rtlCol="0">
              <a:spAutoFit/>
            </a:bodyPr>
            <a:lstStyle/>
            <a:p>
              <a:pPr lvl="0" algn="ctr">
                <a:lnSpc>
                  <a:spcPts val="700"/>
                </a:lnSpc>
              </a:pPr>
              <a:r>
                <a:rPr lang="en-GB" sz="700" dirty="0"/>
                <a:t>School log in</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4618" y="7793418"/>
              <a:ext cx="192854" cy="214984"/>
            </a:xfrm>
            <a:prstGeom prst="rect">
              <a:avLst/>
            </a:prstGeom>
          </p:spPr>
        </p:pic>
      </p:grpSp>
      <p:sp>
        <p:nvSpPr>
          <p:cNvPr id="15" name="TextBox 14"/>
          <p:cNvSpPr txBox="1"/>
          <p:nvPr/>
        </p:nvSpPr>
        <p:spPr>
          <a:xfrm>
            <a:off x="190394" y="485842"/>
            <a:ext cx="3943350" cy="786434"/>
          </a:xfrm>
          <a:prstGeom prst="rect">
            <a:avLst/>
          </a:prstGeom>
          <a:noFill/>
        </p:spPr>
        <p:txBody>
          <a:bodyPr wrap="square" rtlCol="0">
            <a:spAutoFit/>
          </a:bodyPr>
          <a:lstStyle/>
          <a:p>
            <a:pPr>
              <a:lnSpc>
                <a:spcPts val="900"/>
              </a:lnSpc>
            </a:pPr>
            <a:r>
              <a:rPr lang="en-GB" sz="900" b="1" dirty="0" smtClean="0">
                <a:solidFill>
                  <a:schemeClr val="bg1"/>
                </a:solidFill>
              </a:rPr>
              <a:t>Curriculum Intent:  Rooted in the teachings of Jesus Christ and His Church, the curriculum at St Cuthbert’s provides ambitious educational opportunities for all members of our community. The curriculum equips our students with the knowledge, skills and personal characteristics to flourish as global citizens bringing about the Common Good.  Our holistic curriculum enables us to be the best that we can be. </a:t>
            </a:r>
            <a:endParaRPr lang="en-GB" sz="900" dirty="0">
              <a:solidFill>
                <a:schemeClr val="bg1"/>
              </a:solidFill>
            </a:endParaRPr>
          </a:p>
        </p:txBody>
      </p:sp>
      <p:grpSp>
        <p:nvGrpSpPr>
          <p:cNvPr id="16" name="Group 15"/>
          <p:cNvGrpSpPr/>
          <p:nvPr/>
        </p:nvGrpSpPr>
        <p:grpSpPr>
          <a:xfrm>
            <a:off x="1036926" y="7307891"/>
            <a:ext cx="971550" cy="444520"/>
            <a:chOff x="1288177" y="7550532"/>
            <a:chExt cx="971550" cy="444520"/>
          </a:xfrm>
        </p:grpSpPr>
        <p:sp>
          <p:nvSpPr>
            <p:cNvPr id="17" name="TextBox 16"/>
            <p:cNvSpPr txBox="1"/>
            <p:nvPr/>
          </p:nvSpPr>
          <p:spPr>
            <a:xfrm>
              <a:off x="1288177" y="7550532"/>
              <a:ext cx="971550" cy="273152"/>
            </a:xfrm>
            <a:prstGeom prst="rect">
              <a:avLst/>
            </a:prstGeom>
            <a:noFill/>
          </p:spPr>
          <p:txBody>
            <a:bodyPr wrap="square" rtlCol="0">
              <a:spAutoFit/>
            </a:bodyPr>
            <a:lstStyle/>
            <a:p>
              <a:pPr lvl="0" algn="ctr">
                <a:lnSpc>
                  <a:spcPts val="700"/>
                </a:lnSpc>
              </a:pPr>
              <a:r>
                <a:rPr lang="en-GB" sz="700" dirty="0"/>
                <a:t>Introduction to google classroom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81544" y="7787789"/>
              <a:ext cx="185928" cy="207263"/>
            </a:xfrm>
            <a:prstGeom prst="rect">
              <a:avLst/>
            </a:prstGeom>
          </p:spPr>
        </p:pic>
      </p:grpSp>
      <p:grpSp>
        <p:nvGrpSpPr>
          <p:cNvPr id="19" name="Group 18"/>
          <p:cNvGrpSpPr/>
          <p:nvPr/>
        </p:nvGrpSpPr>
        <p:grpSpPr>
          <a:xfrm>
            <a:off x="1716948" y="7359714"/>
            <a:ext cx="971550" cy="349742"/>
            <a:chOff x="1295532" y="7811239"/>
            <a:chExt cx="971550" cy="349742"/>
          </a:xfrm>
        </p:grpSpPr>
        <p:sp>
          <p:nvSpPr>
            <p:cNvPr id="20" name="TextBox 19"/>
            <p:cNvSpPr txBox="1"/>
            <p:nvPr/>
          </p:nvSpPr>
          <p:spPr>
            <a:xfrm>
              <a:off x="1295532" y="7811239"/>
              <a:ext cx="971550" cy="183384"/>
            </a:xfrm>
            <a:prstGeom prst="rect">
              <a:avLst/>
            </a:prstGeom>
            <a:noFill/>
          </p:spPr>
          <p:txBody>
            <a:bodyPr wrap="square" rtlCol="0">
              <a:spAutoFit/>
            </a:bodyPr>
            <a:lstStyle/>
            <a:p>
              <a:pPr lvl="0" algn="ctr">
                <a:lnSpc>
                  <a:spcPts val="700"/>
                </a:lnSpc>
              </a:pPr>
              <a:r>
                <a:rPr lang="en-GB" sz="700" dirty="0"/>
                <a:t>E safety</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673774" y="7953718"/>
              <a:ext cx="185928" cy="207263"/>
            </a:xfrm>
            <a:prstGeom prst="rect">
              <a:avLst/>
            </a:prstGeom>
          </p:spPr>
        </p:pic>
      </p:grpSp>
      <p:grpSp>
        <p:nvGrpSpPr>
          <p:cNvPr id="22" name="Group 21"/>
          <p:cNvGrpSpPr/>
          <p:nvPr/>
        </p:nvGrpSpPr>
        <p:grpSpPr>
          <a:xfrm>
            <a:off x="2548799" y="7254135"/>
            <a:ext cx="1048082" cy="439804"/>
            <a:chOff x="1512350" y="7582682"/>
            <a:chExt cx="1048082" cy="439804"/>
          </a:xfrm>
        </p:grpSpPr>
        <p:sp>
          <p:nvSpPr>
            <p:cNvPr id="23" name="TextBox 22"/>
            <p:cNvSpPr txBox="1"/>
            <p:nvPr/>
          </p:nvSpPr>
          <p:spPr>
            <a:xfrm>
              <a:off x="1512350" y="7582682"/>
              <a:ext cx="1048082" cy="271869"/>
            </a:xfrm>
            <a:prstGeom prst="rect">
              <a:avLst/>
            </a:prstGeom>
            <a:noFill/>
          </p:spPr>
          <p:txBody>
            <a:bodyPr wrap="square" rtlCol="0">
              <a:spAutoFit/>
            </a:bodyPr>
            <a:lstStyle/>
            <a:p>
              <a:pPr lvl="0" algn="ctr">
                <a:lnSpc>
                  <a:spcPts val="700"/>
                </a:lnSpc>
              </a:pPr>
              <a:r>
                <a:rPr lang="en-GB" sz="700" dirty="0"/>
                <a:t>Introduction to the Von-Neumann System</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920893" y="7815223"/>
              <a:ext cx="185928" cy="207263"/>
            </a:xfrm>
            <a:prstGeom prst="rect">
              <a:avLst/>
            </a:prstGeom>
          </p:spPr>
        </p:pic>
      </p:grpSp>
      <p:sp>
        <p:nvSpPr>
          <p:cNvPr id="25" name="TextBox 24"/>
          <p:cNvSpPr txBox="1"/>
          <p:nvPr/>
        </p:nvSpPr>
        <p:spPr>
          <a:xfrm>
            <a:off x="2181994" y="7911796"/>
            <a:ext cx="878586" cy="273152"/>
          </a:xfrm>
          <a:prstGeom prst="rect">
            <a:avLst/>
          </a:prstGeom>
          <a:noFill/>
        </p:spPr>
        <p:txBody>
          <a:bodyPr wrap="square" rtlCol="0">
            <a:spAutoFit/>
          </a:bodyPr>
          <a:lstStyle/>
          <a:p>
            <a:pPr lvl="0" algn="ctr">
              <a:lnSpc>
                <a:spcPts val="700"/>
              </a:lnSpc>
            </a:pPr>
            <a:r>
              <a:rPr lang="en-GB" sz="700" dirty="0"/>
              <a:t>Computer Hardware</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84" y="7769132"/>
            <a:ext cx="185928" cy="207263"/>
          </a:xfrm>
          <a:prstGeom prst="rect">
            <a:avLst/>
          </a:prstGeom>
        </p:spPr>
      </p:pic>
      <p:sp>
        <p:nvSpPr>
          <p:cNvPr id="27" name="TextBox 26"/>
          <p:cNvSpPr txBox="1"/>
          <p:nvPr/>
        </p:nvSpPr>
        <p:spPr>
          <a:xfrm>
            <a:off x="3060580" y="7942161"/>
            <a:ext cx="878586" cy="273152"/>
          </a:xfrm>
          <a:prstGeom prst="rect">
            <a:avLst/>
          </a:prstGeom>
          <a:noFill/>
        </p:spPr>
        <p:txBody>
          <a:bodyPr wrap="square" rtlCol="0">
            <a:spAutoFit/>
          </a:bodyPr>
          <a:lstStyle/>
          <a:p>
            <a:pPr algn="ctr">
              <a:lnSpc>
                <a:spcPts val="700"/>
              </a:lnSpc>
            </a:pPr>
            <a:r>
              <a:rPr lang="en-GB" sz="700" dirty="0"/>
              <a:t>The Binary Number system</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075" y="7755590"/>
            <a:ext cx="185928" cy="207263"/>
          </a:xfrm>
          <a:prstGeom prst="rect">
            <a:avLst/>
          </a:prstGeom>
        </p:spPr>
      </p:pic>
      <p:sp>
        <p:nvSpPr>
          <p:cNvPr id="29" name="TextBox 28"/>
          <p:cNvSpPr txBox="1"/>
          <p:nvPr/>
        </p:nvSpPr>
        <p:spPr>
          <a:xfrm>
            <a:off x="3480220" y="7310098"/>
            <a:ext cx="971550" cy="183384"/>
          </a:xfrm>
          <a:prstGeom prst="rect">
            <a:avLst/>
          </a:prstGeom>
          <a:noFill/>
        </p:spPr>
        <p:txBody>
          <a:bodyPr wrap="square" rtlCol="0">
            <a:spAutoFit/>
          </a:bodyPr>
          <a:lstStyle/>
          <a:p>
            <a:pPr lvl="0" algn="ctr">
              <a:lnSpc>
                <a:spcPts val="700"/>
              </a:lnSpc>
            </a:pPr>
            <a:r>
              <a:rPr lang="en-GB" sz="700" dirty="0"/>
              <a:t>Micro Bits</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39576" y="7462442"/>
            <a:ext cx="185928" cy="207263"/>
          </a:xfrm>
          <a:prstGeom prst="rect">
            <a:avLst/>
          </a:prstGeom>
        </p:spPr>
      </p:pic>
      <p:sp>
        <p:nvSpPr>
          <p:cNvPr id="31" name="TextBox 30"/>
          <p:cNvSpPr txBox="1"/>
          <p:nvPr/>
        </p:nvSpPr>
        <p:spPr>
          <a:xfrm>
            <a:off x="4453991" y="7153187"/>
            <a:ext cx="1102761" cy="271869"/>
          </a:xfrm>
          <a:prstGeom prst="rect">
            <a:avLst/>
          </a:prstGeom>
          <a:noFill/>
        </p:spPr>
        <p:txBody>
          <a:bodyPr wrap="square" rtlCol="0">
            <a:spAutoFit/>
          </a:bodyPr>
          <a:lstStyle/>
          <a:p>
            <a:pPr lvl="0" algn="ctr">
              <a:lnSpc>
                <a:spcPts val="700"/>
              </a:lnSpc>
            </a:pPr>
            <a:r>
              <a:rPr lang="en-GB" sz="700" dirty="0"/>
              <a:t>My Digital World - Exploring online issues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924062" y="7390300"/>
            <a:ext cx="185928" cy="207263"/>
          </a:xfrm>
          <a:prstGeom prst="rect">
            <a:avLst/>
          </a:prstGeom>
        </p:spPr>
      </p:pic>
      <p:sp>
        <p:nvSpPr>
          <p:cNvPr id="35" name="TextBox 34"/>
          <p:cNvSpPr txBox="1"/>
          <p:nvPr/>
        </p:nvSpPr>
        <p:spPr>
          <a:xfrm>
            <a:off x="4249109" y="7891774"/>
            <a:ext cx="878586" cy="273152"/>
          </a:xfrm>
          <a:prstGeom prst="rect">
            <a:avLst/>
          </a:prstGeom>
          <a:noFill/>
        </p:spPr>
        <p:txBody>
          <a:bodyPr wrap="square" rtlCol="0">
            <a:spAutoFit/>
          </a:bodyPr>
          <a:lstStyle/>
          <a:p>
            <a:pPr lvl="0">
              <a:lnSpc>
                <a:spcPts val="700"/>
              </a:lnSpc>
            </a:pPr>
            <a:r>
              <a:rPr lang="en-GB" sz="700" dirty="0"/>
              <a:t>The basics of programming</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0094" y="7718922"/>
            <a:ext cx="185928" cy="207263"/>
          </a:xfrm>
          <a:prstGeom prst="rect">
            <a:avLst/>
          </a:prstGeom>
        </p:spPr>
      </p:pic>
      <p:sp>
        <p:nvSpPr>
          <p:cNvPr id="45" name="TextBox 44"/>
          <p:cNvSpPr txBox="1"/>
          <p:nvPr/>
        </p:nvSpPr>
        <p:spPr>
          <a:xfrm>
            <a:off x="4475670" y="6649343"/>
            <a:ext cx="767003" cy="271869"/>
          </a:xfrm>
          <a:prstGeom prst="rect">
            <a:avLst/>
          </a:prstGeom>
          <a:noFill/>
        </p:spPr>
        <p:txBody>
          <a:bodyPr wrap="square" rtlCol="0">
            <a:spAutoFit/>
          </a:bodyPr>
          <a:lstStyle/>
          <a:p>
            <a:pPr lvl="0" algn="ctr">
              <a:lnSpc>
                <a:spcPts val="700"/>
              </a:lnSpc>
            </a:pPr>
            <a:r>
              <a:rPr lang="en-GB" sz="700" dirty="0"/>
              <a:t>Website reliability</a:t>
            </a: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146" y="6472282"/>
            <a:ext cx="185928" cy="207263"/>
          </a:xfrm>
          <a:prstGeom prst="rect">
            <a:avLst/>
          </a:prstGeom>
        </p:spPr>
      </p:pic>
      <p:sp>
        <p:nvSpPr>
          <p:cNvPr id="47" name="TextBox 46"/>
          <p:cNvSpPr txBox="1"/>
          <p:nvPr/>
        </p:nvSpPr>
        <p:spPr>
          <a:xfrm>
            <a:off x="3256040" y="6708896"/>
            <a:ext cx="753329" cy="182101"/>
          </a:xfrm>
          <a:prstGeom prst="rect">
            <a:avLst/>
          </a:prstGeom>
          <a:noFill/>
        </p:spPr>
        <p:txBody>
          <a:bodyPr wrap="square" rtlCol="0">
            <a:spAutoFit/>
          </a:bodyPr>
          <a:lstStyle/>
          <a:p>
            <a:pPr lvl="0" algn="ctr">
              <a:lnSpc>
                <a:spcPts val="700"/>
              </a:lnSpc>
            </a:pPr>
            <a:r>
              <a:rPr lang="en-GB" sz="700" dirty="0"/>
              <a:t>Logic Gates</a:t>
            </a:r>
          </a:p>
        </p:txBody>
      </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998" y="6507618"/>
            <a:ext cx="185928" cy="207263"/>
          </a:xfrm>
          <a:prstGeom prst="rect">
            <a:avLst/>
          </a:prstGeom>
        </p:spPr>
      </p:pic>
      <p:sp>
        <p:nvSpPr>
          <p:cNvPr id="49" name="TextBox 48"/>
          <p:cNvSpPr txBox="1"/>
          <p:nvPr/>
        </p:nvSpPr>
        <p:spPr>
          <a:xfrm>
            <a:off x="2283096" y="6718208"/>
            <a:ext cx="592851" cy="271869"/>
          </a:xfrm>
          <a:prstGeom prst="rect">
            <a:avLst/>
          </a:prstGeom>
          <a:noFill/>
        </p:spPr>
        <p:txBody>
          <a:bodyPr wrap="square" rtlCol="0">
            <a:spAutoFit/>
          </a:bodyPr>
          <a:lstStyle/>
          <a:p>
            <a:pPr lvl="0" algn="ctr">
              <a:lnSpc>
                <a:spcPts val="700"/>
              </a:lnSpc>
            </a:pPr>
            <a:r>
              <a:rPr lang="en-GB" sz="700" dirty="0"/>
              <a:t>Flash Animation</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608" y="6533302"/>
            <a:ext cx="185928" cy="207263"/>
          </a:xfrm>
          <a:prstGeom prst="rect">
            <a:avLst/>
          </a:prstGeom>
        </p:spPr>
      </p:pic>
      <p:sp>
        <p:nvSpPr>
          <p:cNvPr id="63" name="TextBox 62"/>
          <p:cNvSpPr txBox="1"/>
          <p:nvPr/>
        </p:nvSpPr>
        <p:spPr>
          <a:xfrm>
            <a:off x="5137371" y="6036934"/>
            <a:ext cx="785621" cy="183384"/>
          </a:xfrm>
          <a:prstGeom prst="rect">
            <a:avLst/>
          </a:prstGeom>
          <a:noFill/>
        </p:spPr>
        <p:txBody>
          <a:bodyPr wrap="square" rtlCol="0">
            <a:spAutoFit/>
          </a:bodyPr>
          <a:lstStyle/>
          <a:p>
            <a:pPr lvl="0">
              <a:lnSpc>
                <a:spcPts val="700"/>
              </a:lnSpc>
            </a:pPr>
            <a:r>
              <a:rPr lang="en-GB" sz="700" dirty="0"/>
              <a:t>Cyber Security</a:t>
            </a:r>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31845" y="6177482"/>
            <a:ext cx="185928" cy="207263"/>
          </a:xfrm>
          <a:prstGeom prst="rect">
            <a:avLst/>
          </a:prstGeom>
        </p:spPr>
      </p:pic>
      <p:sp>
        <p:nvSpPr>
          <p:cNvPr id="65" name="TextBox 64"/>
          <p:cNvSpPr txBox="1"/>
          <p:nvPr/>
        </p:nvSpPr>
        <p:spPr>
          <a:xfrm>
            <a:off x="3801234" y="6078215"/>
            <a:ext cx="785621" cy="183384"/>
          </a:xfrm>
          <a:prstGeom prst="rect">
            <a:avLst/>
          </a:prstGeom>
          <a:noFill/>
        </p:spPr>
        <p:txBody>
          <a:bodyPr wrap="square" rtlCol="0">
            <a:spAutoFit/>
          </a:bodyPr>
          <a:lstStyle/>
          <a:p>
            <a:pPr lvl="0">
              <a:lnSpc>
                <a:spcPts val="700"/>
              </a:lnSpc>
            </a:pPr>
            <a:r>
              <a:rPr lang="en-GB" sz="700" dirty="0"/>
              <a:t>Online dangers</a:t>
            </a: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100267" y="6219291"/>
            <a:ext cx="185928" cy="207263"/>
          </a:xfrm>
          <a:prstGeom prst="rect">
            <a:avLst/>
          </a:prstGeom>
        </p:spPr>
      </p:pic>
      <p:sp>
        <p:nvSpPr>
          <p:cNvPr id="67" name="TextBox 66"/>
          <p:cNvSpPr txBox="1"/>
          <p:nvPr/>
        </p:nvSpPr>
        <p:spPr>
          <a:xfrm>
            <a:off x="2715795" y="6126746"/>
            <a:ext cx="785621" cy="183384"/>
          </a:xfrm>
          <a:prstGeom prst="rect">
            <a:avLst/>
          </a:prstGeom>
          <a:noFill/>
        </p:spPr>
        <p:txBody>
          <a:bodyPr wrap="square" rtlCol="0">
            <a:spAutoFit/>
          </a:bodyPr>
          <a:lstStyle/>
          <a:p>
            <a:pPr lvl="0" algn="ctr">
              <a:lnSpc>
                <a:spcPts val="700"/>
              </a:lnSpc>
            </a:pPr>
            <a:r>
              <a:rPr lang="en-GB" sz="700" dirty="0"/>
              <a:t>Small Basic</a:t>
            </a:r>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018847" y="6252320"/>
            <a:ext cx="185928" cy="207263"/>
          </a:xfrm>
          <a:prstGeom prst="rect">
            <a:avLst/>
          </a:prstGeom>
        </p:spPr>
      </p:pic>
      <p:sp>
        <p:nvSpPr>
          <p:cNvPr id="69" name="TextBox 68"/>
          <p:cNvSpPr txBox="1"/>
          <p:nvPr/>
        </p:nvSpPr>
        <p:spPr>
          <a:xfrm>
            <a:off x="1550021" y="6036014"/>
            <a:ext cx="785621" cy="273152"/>
          </a:xfrm>
          <a:prstGeom prst="rect">
            <a:avLst/>
          </a:prstGeom>
          <a:noFill/>
        </p:spPr>
        <p:txBody>
          <a:bodyPr wrap="square" rtlCol="0">
            <a:spAutoFit/>
          </a:bodyPr>
          <a:lstStyle/>
          <a:p>
            <a:pPr lvl="0">
              <a:lnSpc>
                <a:spcPts val="700"/>
              </a:lnSpc>
            </a:pPr>
            <a:r>
              <a:rPr lang="en-GB" sz="700" dirty="0"/>
              <a:t>Scratch Arcade Game maker</a:t>
            </a:r>
          </a:p>
        </p:txBody>
      </p:sp>
      <p:pic>
        <p:nvPicPr>
          <p:cNvPr id="70"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799682" y="6280309"/>
            <a:ext cx="185928" cy="207263"/>
          </a:xfrm>
          <a:prstGeom prst="rect">
            <a:avLst/>
          </a:prstGeom>
        </p:spPr>
      </p:pic>
      <p:sp>
        <p:nvSpPr>
          <p:cNvPr id="83" name="TextBox 82"/>
          <p:cNvSpPr txBox="1"/>
          <p:nvPr/>
        </p:nvSpPr>
        <p:spPr>
          <a:xfrm>
            <a:off x="3891394" y="5398187"/>
            <a:ext cx="1284386" cy="271869"/>
          </a:xfrm>
          <a:prstGeom prst="rect">
            <a:avLst/>
          </a:prstGeom>
          <a:noFill/>
        </p:spPr>
        <p:txBody>
          <a:bodyPr wrap="square" rtlCol="0">
            <a:spAutoFit/>
          </a:bodyPr>
          <a:lstStyle/>
          <a:p>
            <a:pPr lvl="0" algn="ctr">
              <a:lnSpc>
                <a:spcPts val="700"/>
              </a:lnSpc>
            </a:pPr>
            <a:r>
              <a:rPr lang="en-GB" sz="700" dirty="0"/>
              <a:t>Exploring the work of Computer Science Pioneers</a:t>
            </a:r>
          </a:p>
        </p:txBody>
      </p:sp>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053994" y="4973522"/>
            <a:ext cx="185928" cy="207263"/>
          </a:xfrm>
          <a:prstGeom prst="rect">
            <a:avLst/>
          </a:prstGeom>
        </p:spPr>
      </p:pic>
      <p:sp>
        <p:nvSpPr>
          <p:cNvPr id="85" name="TextBox 84"/>
          <p:cNvSpPr txBox="1"/>
          <p:nvPr/>
        </p:nvSpPr>
        <p:spPr>
          <a:xfrm>
            <a:off x="2698020" y="5483987"/>
            <a:ext cx="785621" cy="183384"/>
          </a:xfrm>
          <a:prstGeom prst="rect">
            <a:avLst/>
          </a:prstGeom>
          <a:noFill/>
        </p:spPr>
        <p:txBody>
          <a:bodyPr wrap="square" rtlCol="0">
            <a:spAutoFit/>
          </a:bodyPr>
          <a:lstStyle/>
          <a:p>
            <a:pPr lvl="0" algn="ctr">
              <a:lnSpc>
                <a:spcPts val="700"/>
              </a:lnSpc>
            </a:pPr>
            <a:r>
              <a:rPr lang="en-GB" sz="700" dirty="0"/>
              <a:t>CSS</a:t>
            </a:r>
          </a:p>
        </p:txBody>
      </p:sp>
      <p:sp>
        <p:nvSpPr>
          <p:cNvPr id="87" name="TextBox 86"/>
          <p:cNvSpPr txBox="1"/>
          <p:nvPr/>
        </p:nvSpPr>
        <p:spPr>
          <a:xfrm>
            <a:off x="2017357" y="4815756"/>
            <a:ext cx="711368" cy="271869"/>
          </a:xfrm>
          <a:prstGeom prst="rect">
            <a:avLst/>
          </a:prstGeom>
          <a:noFill/>
        </p:spPr>
        <p:txBody>
          <a:bodyPr wrap="square" rtlCol="0">
            <a:spAutoFit/>
          </a:bodyPr>
          <a:lstStyle/>
          <a:p>
            <a:pPr lvl="0" algn="ctr">
              <a:lnSpc>
                <a:spcPts val="700"/>
              </a:lnSpc>
            </a:pPr>
            <a:r>
              <a:rPr lang="en-GB" sz="700" dirty="0"/>
              <a:t>Basic </a:t>
            </a:r>
            <a:r>
              <a:rPr lang="en-GB" sz="700" dirty="0" err="1"/>
              <a:t>Javascript</a:t>
            </a:r>
            <a:endParaRPr lang="en-GB" sz="700" dirty="0"/>
          </a:p>
        </p:txBody>
      </p:sp>
      <p:pic>
        <p:nvPicPr>
          <p:cNvPr id="88" name="Picture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278692" y="5056053"/>
            <a:ext cx="185928" cy="207263"/>
          </a:xfrm>
          <a:prstGeom prst="rect">
            <a:avLst/>
          </a:prstGeom>
        </p:spPr>
      </p:pic>
      <p:sp>
        <p:nvSpPr>
          <p:cNvPr id="89" name="TextBox 88"/>
          <p:cNvSpPr txBox="1"/>
          <p:nvPr/>
        </p:nvSpPr>
        <p:spPr>
          <a:xfrm>
            <a:off x="966744" y="4852385"/>
            <a:ext cx="785621" cy="271869"/>
          </a:xfrm>
          <a:prstGeom prst="rect">
            <a:avLst/>
          </a:prstGeom>
          <a:noFill/>
        </p:spPr>
        <p:txBody>
          <a:bodyPr wrap="square" rtlCol="0">
            <a:spAutoFit/>
          </a:bodyPr>
          <a:lstStyle/>
          <a:p>
            <a:pPr lvl="0" algn="ctr">
              <a:lnSpc>
                <a:spcPts val="700"/>
              </a:lnSpc>
            </a:pPr>
            <a:r>
              <a:rPr lang="en-GB" sz="700" dirty="0"/>
              <a:t>Computer Networks</a:t>
            </a:r>
          </a:p>
        </p:txBody>
      </p:sp>
      <p:pic>
        <p:nvPicPr>
          <p:cNvPr id="90" name="Pictur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49391" y="5084303"/>
            <a:ext cx="185928" cy="207263"/>
          </a:xfrm>
          <a:prstGeom prst="rect">
            <a:avLst/>
          </a:prstGeom>
        </p:spPr>
      </p:pic>
      <p:sp>
        <p:nvSpPr>
          <p:cNvPr id="96" name="TextBox 95"/>
          <p:cNvSpPr txBox="1"/>
          <p:nvPr/>
        </p:nvSpPr>
        <p:spPr>
          <a:xfrm>
            <a:off x="1400106" y="5543454"/>
            <a:ext cx="878586" cy="273152"/>
          </a:xfrm>
          <a:prstGeom prst="rect">
            <a:avLst/>
          </a:prstGeom>
          <a:noFill/>
        </p:spPr>
        <p:txBody>
          <a:bodyPr wrap="square" rtlCol="0">
            <a:spAutoFit/>
          </a:bodyPr>
          <a:lstStyle/>
          <a:p>
            <a:pPr algn="ctr">
              <a:lnSpc>
                <a:spcPts val="700"/>
              </a:lnSpc>
            </a:pPr>
            <a:r>
              <a:rPr lang="en-GB" sz="700" dirty="0"/>
              <a:t>HTML</a:t>
            </a:r>
          </a:p>
          <a:p>
            <a:pPr algn="ctr">
              <a:lnSpc>
                <a:spcPts val="700"/>
              </a:lnSpc>
            </a:pPr>
            <a:endParaRPr lang="en-GB" sz="700" dirty="0"/>
          </a:p>
        </p:txBody>
      </p:sp>
      <p:pic>
        <p:nvPicPr>
          <p:cNvPr id="97" name="Picture 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155" y="5335610"/>
            <a:ext cx="185928" cy="207263"/>
          </a:xfrm>
          <a:prstGeom prst="rect">
            <a:avLst/>
          </a:prstGeom>
        </p:spPr>
      </p:pic>
      <p:sp>
        <p:nvSpPr>
          <p:cNvPr id="98" name="TextBox 97"/>
          <p:cNvSpPr txBox="1"/>
          <p:nvPr/>
        </p:nvSpPr>
        <p:spPr>
          <a:xfrm>
            <a:off x="3310847" y="4844068"/>
            <a:ext cx="878586" cy="183384"/>
          </a:xfrm>
          <a:prstGeom prst="rect">
            <a:avLst/>
          </a:prstGeom>
          <a:noFill/>
        </p:spPr>
        <p:txBody>
          <a:bodyPr wrap="square" rtlCol="0">
            <a:spAutoFit/>
          </a:bodyPr>
          <a:lstStyle/>
          <a:p>
            <a:pPr lvl="0" algn="ctr">
              <a:lnSpc>
                <a:spcPts val="700"/>
              </a:lnSpc>
            </a:pPr>
            <a:r>
              <a:rPr lang="en-GB" sz="700" dirty="0"/>
              <a:t>Spreadsheets</a:t>
            </a:r>
          </a:p>
        </p:txBody>
      </p:sp>
      <p:pic>
        <p:nvPicPr>
          <p:cNvPr id="99"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493" y="5296472"/>
            <a:ext cx="185928" cy="207263"/>
          </a:xfrm>
          <a:prstGeom prst="rect">
            <a:avLst/>
          </a:prstGeom>
        </p:spPr>
      </p:pic>
      <p:sp>
        <p:nvSpPr>
          <p:cNvPr id="100" name="TextBox 99"/>
          <p:cNvSpPr txBox="1"/>
          <p:nvPr/>
        </p:nvSpPr>
        <p:spPr>
          <a:xfrm>
            <a:off x="4683406" y="4725391"/>
            <a:ext cx="878586" cy="271869"/>
          </a:xfrm>
          <a:prstGeom prst="rect">
            <a:avLst/>
          </a:prstGeom>
          <a:noFill/>
        </p:spPr>
        <p:txBody>
          <a:bodyPr wrap="square" rtlCol="0">
            <a:spAutoFit/>
          </a:bodyPr>
          <a:lstStyle/>
          <a:p>
            <a:pPr lvl="0" algn="ctr">
              <a:lnSpc>
                <a:spcPts val="700"/>
              </a:lnSpc>
            </a:pPr>
            <a:r>
              <a:rPr lang="en-GB" sz="700" dirty="0"/>
              <a:t>Python Programming</a:t>
            </a:r>
          </a:p>
        </p:txBody>
      </p:sp>
      <p:pic>
        <p:nvPicPr>
          <p:cNvPr id="101" name="Picture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8717" y="5258345"/>
            <a:ext cx="185928" cy="207263"/>
          </a:xfrm>
          <a:prstGeom prst="rect">
            <a:avLst/>
          </a:prstGeom>
        </p:spPr>
      </p:pic>
      <p:sp>
        <p:nvSpPr>
          <p:cNvPr id="112" name="TextBox 111"/>
          <p:cNvSpPr txBox="1"/>
          <p:nvPr/>
        </p:nvSpPr>
        <p:spPr>
          <a:xfrm>
            <a:off x="4075525" y="4202865"/>
            <a:ext cx="1161421" cy="271869"/>
          </a:xfrm>
          <a:prstGeom prst="rect">
            <a:avLst/>
          </a:prstGeom>
          <a:noFill/>
        </p:spPr>
        <p:txBody>
          <a:bodyPr wrap="square" rtlCol="0">
            <a:spAutoFit/>
          </a:bodyPr>
          <a:lstStyle/>
          <a:p>
            <a:pPr algn="ctr">
              <a:lnSpc>
                <a:spcPts val="700"/>
              </a:lnSpc>
            </a:pPr>
            <a:r>
              <a:rPr lang="en-GB" sz="700" dirty="0" smtClean="0"/>
              <a:t>Unit 2: </a:t>
            </a:r>
          </a:p>
          <a:p>
            <a:pPr algn="ctr">
              <a:lnSpc>
                <a:spcPts val="700"/>
              </a:lnSpc>
            </a:pPr>
            <a:r>
              <a:rPr lang="en-GB" sz="700" dirty="0" smtClean="0"/>
              <a:t>Data Representation</a:t>
            </a:r>
            <a:endParaRPr lang="en-GB" sz="700" dirty="0"/>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4117" y="4034616"/>
            <a:ext cx="185928" cy="207263"/>
          </a:xfrm>
          <a:prstGeom prst="rect">
            <a:avLst/>
          </a:prstGeom>
        </p:spPr>
      </p:pic>
      <p:sp>
        <p:nvSpPr>
          <p:cNvPr id="114" name="TextBox 113"/>
          <p:cNvSpPr txBox="1"/>
          <p:nvPr/>
        </p:nvSpPr>
        <p:spPr>
          <a:xfrm>
            <a:off x="2377949" y="4210102"/>
            <a:ext cx="1158786" cy="362920"/>
          </a:xfrm>
          <a:prstGeom prst="rect">
            <a:avLst/>
          </a:prstGeom>
          <a:noFill/>
        </p:spPr>
        <p:txBody>
          <a:bodyPr wrap="square" rtlCol="0">
            <a:spAutoFit/>
          </a:bodyPr>
          <a:lstStyle/>
          <a:p>
            <a:pPr lvl="0" algn="ctr">
              <a:lnSpc>
                <a:spcPts val="700"/>
              </a:lnSpc>
            </a:pPr>
            <a:r>
              <a:rPr lang="en-GB" sz="700" dirty="0"/>
              <a:t>Unit 4: </a:t>
            </a:r>
            <a:endParaRPr lang="en-GB" sz="700" dirty="0" smtClean="0"/>
          </a:p>
          <a:p>
            <a:pPr lvl="0" algn="ctr">
              <a:lnSpc>
                <a:spcPts val="700"/>
              </a:lnSpc>
            </a:pPr>
            <a:r>
              <a:rPr lang="en-GB" sz="700" dirty="0" smtClean="0"/>
              <a:t>Translators </a:t>
            </a:r>
            <a:r>
              <a:rPr lang="en-GB" sz="700" dirty="0"/>
              <a:t>and facilities of languages</a:t>
            </a:r>
          </a:p>
        </p:txBody>
      </p:sp>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1098" y="4042167"/>
            <a:ext cx="185928" cy="207263"/>
          </a:xfrm>
          <a:prstGeom prst="rect">
            <a:avLst/>
          </a:prstGeom>
        </p:spPr>
      </p:pic>
      <p:sp>
        <p:nvSpPr>
          <p:cNvPr id="116" name="TextBox 115"/>
          <p:cNvSpPr txBox="1"/>
          <p:nvPr/>
        </p:nvSpPr>
        <p:spPr>
          <a:xfrm>
            <a:off x="758326" y="4302055"/>
            <a:ext cx="1128076" cy="362920"/>
          </a:xfrm>
          <a:prstGeom prst="rect">
            <a:avLst/>
          </a:prstGeom>
          <a:noFill/>
        </p:spPr>
        <p:txBody>
          <a:bodyPr wrap="square" rtlCol="0">
            <a:spAutoFit/>
          </a:bodyPr>
          <a:lstStyle/>
          <a:p>
            <a:pPr lvl="0" algn="ctr">
              <a:lnSpc>
                <a:spcPts val="700"/>
              </a:lnSpc>
            </a:pPr>
            <a:r>
              <a:rPr lang="en-GB" sz="700" dirty="0"/>
              <a:t>Unit 6</a:t>
            </a:r>
            <a:r>
              <a:rPr lang="en-GB" sz="700" dirty="0" smtClean="0"/>
              <a:t>:</a:t>
            </a:r>
          </a:p>
          <a:p>
            <a:pPr lvl="0" algn="ctr">
              <a:lnSpc>
                <a:spcPts val="700"/>
              </a:lnSpc>
            </a:pPr>
            <a:r>
              <a:rPr lang="en-GB" sz="700" dirty="0" smtClean="0"/>
              <a:t>System </a:t>
            </a:r>
            <a:r>
              <a:rPr lang="en-GB" sz="700" dirty="0"/>
              <a:t>Software and Security </a:t>
            </a:r>
            <a:endParaRPr lang="en-GB" sz="800" dirty="0"/>
          </a:p>
        </p:txBody>
      </p:sp>
      <p:pic>
        <p:nvPicPr>
          <p:cNvPr id="117" name="Picture 1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6430" y="4126135"/>
            <a:ext cx="185928" cy="207263"/>
          </a:xfrm>
          <a:prstGeom prst="rect">
            <a:avLst/>
          </a:prstGeom>
        </p:spPr>
      </p:pic>
      <p:sp>
        <p:nvSpPr>
          <p:cNvPr id="130" name="TextBox 129"/>
          <p:cNvSpPr txBox="1"/>
          <p:nvPr/>
        </p:nvSpPr>
        <p:spPr>
          <a:xfrm>
            <a:off x="4891271" y="3481155"/>
            <a:ext cx="1053060" cy="271869"/>
          </a:xfrm>
          <a:prstGeom prst="rect">
            <a:avLst/>
          </a:prstGeom>
          <a:noFill/>
        </p:spPr>
        <p:txBody>
          <a:bodyPr wrap="square" rtlCol="0">
            <a:spAutoFit/>
          </a:bodyPr>
          <a:lstStyle/>
          <a:p>
            <a:pPr algn="ctr">
              <a:lnSpc>
                <a:spcPts val="700"/>
              </a:lnSpc>
            </a:pPr>
            <a:r>
              <a:rPr lang="en-GB" sz="700" dirty="0" smtClean="0"/>
              <a:t>Unit 1</a:t>
            </a:r>
          </a:p>
          <a:p>
            <a:pPr algn="ctr">
              <a:lnSpc>
                <a:spcPts val="700"/>
              </a:lnSpc>
            </a:pPr>
            <a:r>
              <a:rPr lang="en-GB" sz="700" dirty="0" smtClean="0"/>
              <a:t>Hardware</a:t>
            </a:r>
            <a:endParaRPr lang="en-GB" sz="750" dirty="0"/>
          </a:p>
        </p:txBody>
      </p:sp>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309374" y="3711830"/>
            <a:ext cx="185928" cy="207263"/>
          </a:xfrm>
          <a:prstGeom prst="rect">
            <a:avLst/>
          </a:prstGeom>
        </p:spPr>
      </p:pic>
      <p:sp>
        <p:nvSpPr>
          <p:cNvPr id="132" name="TextBox 131"/>
          <p:cNvSpPr txBox="1"/>
          <p:nvPr/>
        </p:nvSpPr>
        <p:spPr>
          <a:xfrm>
            <a:off x="3213600" y="3519987"/>
            <a:ext cx="1276991" cy="271869"/>
          </a:xfrm>
          <a:prstGeom prst="rect">
            <a:avLst/>
          </a:prstGeom>
          <a:noFill/>
        </p:spPr>
        <p:txBody>
          <a:bodyPr wrap="square" rtlCol="0">
            <a:spAutoFit/>
          </a:bodyPr>
          <a:lstStyle/>
          <a:p>
            <a:pPr lvl="0" algn="ctr">
              <a:lnSpc>
                <a:spcPts val="700"/>
              </a:lnSpc>
            </a:pPr>
            <a:r>
              <a:rPr lang="en-GB" sz="700" dirty="0"/>
              <a:t>Unit 3</a:t>
            </a:r>
            <a:r>
              <a:rPr lang="en-GB" sz="700" dirty="0" smtClean="0"/>
              <a:t>:</a:t>
            </a:r>
          </a:p>
          <a:p>
            <a:pPr lvl="0" algn="ctr">
              <a:lnSpc>
                <a:spcPts val="700"/>
              </a:lnSpc>
            </a:pPr>
            <a:r>
              <a:rPr lang="en-GB" sz="700" dirty="0" smtClean="0"/>
              <a:t> </a:t>
            </a:r>
            <a:r>
              <a:rPr lang="en-GB" sz="700" dirty="0"/>
              <a:t>Learn to program in python</a:t>
            </a:r>
          </a:p>
        </p:txBody>
      </p:sp>
      <p:pic>
        <p:nvPicPr>
          <p:cNvPr id="133" name="Picture 1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722116" y="3757431"/>
            <a:ext cx="185928" cy="207263"/>
          </a:xfrm>
          <a:prstGeom prst="rect">
            <a:avLst/>
          </a:prstGeom>
        </p:spPr>
      </p:pic>
      <p:sp>
        <p:nvSpPr>
          <p:cNvPr id="134" name="TextBox 133"/>
          <p:cNvSpPr txBox="1"/>
          <p:nvPr/>
        </p:nvSpPr>
        <p:spPr>
          <a:xfrm>
            <a:off x="1671920" y="3584226"/>
            <a:ext cx="785621" cy="271869"/>
          </a:xfrm>
          <a:prstGeom prst="rect">
            <a:avLst/>
          </a:prstGeom>
          <a:noFill/>
        </p:spPr>
        <p:txBody>
          <a:bodyPr wrap="square" rtlCol="0">
            <a:spAutoFit/>
          </a:bodyPr>
          <a:lstStyle/>
          <a:p>
            <a:pPr lvl="0" algn="ctr">
              <a:lnSpc>
                <a:spcPts val="700"/>
              </a:lnSpc>
            </a:pPr>
            <a:r>
              <a:rPr lang="en-GB" sz="700" dirty="0"/>
              <a:t>Unit 5: Networks</a:t>
            </a:r>
          </a:p>
        </p:txBody>
      </p:sp>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962891" y="3828387"/>
            <a:ext cx="185928" cy="207263"/>
          </a:xfrm>
          <a:prstGeom prst="rect">
            <a:avLst/>
          </a:prstGeom>
        </p:spPr>
      </p:pic>
      <p:sp>
        <p:nvSpPr>
          <p:cNvPr id="146" name="TextBox 145"/>
          <p:cNvSpPr txBox="1"/>
          <p:nvPr/>
        </p:nvSpPr>
        <p:spPr>
          <a:xfrm rot="19393559">
            <a:off x="5031736" y="2314267"/>
            <a:ext cx="785621" cy="186782"/>
          </a:xfrm>
          <a:prstGeom prst="rect">
            <a:avLst/>
          </a:prstGeom>
          <a:noFill/>
        </p:spPr>
        <p:txBody>
          <a:bodyPr wrap="square" rtlCol="0">
            <a:spAutoFit/>
          </a:bodyPr>
          <a:lstStyle/>
          <a:p>
            <a:pPr algn="ctr">
              <a:lnSpc>
                <a:spcPts val="700"/>
              </a:lnSpc>
            </a:pPr>
            <a:r>
              <a:rPr lang="en-GB" sz="800" b="1" dirty="0" smtClean="0"/>
              <a:t>REVISION</a:t>
            </a:r>
            <a:endParaRPr lang="en-GB" sz="800" b="1" dirty="0"/>
          </a:p>
        </p:txBody>
      </p:sp>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821641">
            <a:off x="5406201" y="2448827"/>
            <a:ext cx="185928" cy="207263"/>
          </a:xfrm>
          <a:prstGeom prst="rect">
            <a:avLst/>
          </a:prstGeom>
        </p:spPr>
      </p:pic>
      <p:sp>
        <p:nvSpPr>
          <p:cNvPr id="152" name="TextBox 151"/>
          <p:cNvSpPr txBox="1"/>
          <p:nvPr/>
        </p:nvSpPr>
        <p:spPr>
          <a:xfrm>
            <a:off x="2278691" y="2378169"/>
            <a:ext cx="711368" cy="271869"/>
          </a:xfrm>
          <a:prstGeom prst="rect">
            <a:avLst/>
          </a:prstGeom>
          <a:noFill/>
        </p:spPr>
        <p:txBody>
          <a:bodyPr wrap="square" rtlCol="0">
            <a:spAutoFit/>
          </a:bodyPr>
          <a:lstStyle/>
          <a:p>
            <a:pPr lvl="0" algn="ctr">
              <a:lnSpc>
                <a:spcPts val="700"/>
              </a:lnSpc>
            </a:pPr>
            <a:r>
              <a:rPr lang="en-GB" sz="700" dirty="0"/>
              <a:t>Unit 8: Algorithms</a:t>
            </a:r>
          </a:p>
        </p:txBody>
      </p:sp>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549285" y="2605287"/>
            <a:ext cx="185928" cy="207263"/>
          </a:xfrm>
          <a:prstGeom prst="rect">
            <a:avLst/>
          </a:prstGeom>
        </p:spPr>
      </p:pic>
      <p:sp>
        <p:nvSpPr>
          <p:cNvPr id="154" name="TextBox 153"/>
          <p:cNvSpPr txBox="1"/>
          <p:nvPr/>
        </p:nvSpPr>
        <p:spPr>
          <a:xfrm>
            <a:off x="925065" y="2310644"/>
            <a:ext cx="785621" cy="362920"/>
          </a:xfrm>
          <a:prstGeom prst="rect">
            <a:avLst/>
          </a:prstGeom>
          <a:noFill/>
        </p:spPr>
        <p:txBody>
          <a:bodyPr wrap="square" rtlCol="0">
            <a:spAutoFit/>
          </a:bodyPr>
          <a:lstStyle/>
          <a:p>
            <a:pPr lvl="0" algn="ctr">
              <a:lnSpc>
                <a:spcPts val="700"/>
              </a:lnSpc>
            </a:pPr>
            <a:r>
              <a:rPr lang="en-GB" sz="700" dirty="0"/>
              <a:t>20 hour programming project</a:t>
            </a:r>
          </a:p>
        </p:txBody>
      </p:sp>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235625" y="2618048"/>
            <a:ext cx="185928" cy="207263"/>
          </a:xfrm>
          <a:prstGeom prst="rect">
            <a:avLst/>
          </a:prstGeom>
        </p:spPr>
      </p:pic>
      <p:grpSp>
        <p:nvGrpSpPr>
          <p:cNvPr id="158" name="Group 157"/>
          <p:cNvGrpSpPr/>
          <p:nvPr/>
        </p:nvGrpSpPr>
        <p:grpSpPr>
          <a:xfrm>
            <a:off x="1550021" y="2872793"/>
            <a:ext cx="745764" cy="574593"/>
            <a:chOff x="763212" y="7948973"/>
            <a:chExt cx="745764" cy="574593"/>
          </a:xfrm>
        </p:grpSpPr>
        <p:sp>
          <p:nvSpPr>
            <p:cNvPr id="159" name="TextBox 158"/>
            <p:cNvSpPr txBox="1"/>
            <p:nvPr/>
          </p:nvSpPr>
          <p:spPr>
            <a:xfrm>
              <a:off x="763212" y="8160646"/>
              <a:ext cx="745764" cy="362920"/>
            </a:xfrm>
            <a:prstGeom prst="rect">
              <a:avLst/>
            </a:prstGeom>
            <a:noFill/>
          </p:spPr>
          <p:txBody>
            <a:bodyPr wrap="square" rtlCol="0">
              <a:spAutoFit/>
            </a:bodyPr>
            <a:lstStyle/>
            <a:p>
              <a:pPr algn="ctr">
                <a:lnSpc>
                  <a:spcPts val="700"/>
                </a:lnSpc>
              </a:pPr>
              <a:r>
                <a:rPr lang="en-GB" sz="700" dirty="0"/>
                <a:t>Unit 7: Review programming techniques</a:t>
              </a:r>
            </a:p>
          </p:txBody>
        </p:sp>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784" y="7948973"/>
              <a:ext cx="185928" cy="207263"/>
            </a:xfrm>
            <a:prstGeom prst="rect">
              <a:avLst/>
            </a:prstGeom>
          </p:spPr>
        </p:pic>
      </p:grpSp>
      <p:sp>
        <p:nvSpPr>
          <p:cNvPr id="161" name="TextBox 160"/>
          <p:cNvSpPr txBox="1"/>
          <p:nvPr/>
        </p:nvSpPr>
        <p:spPr>
          <a:xfrm>
            <a:off x="2847550" y="2970212"/>
            <a:ext cx="878586" cy="362920"/>
          </a:xfrm>
          <a:prstGeom prst="rect">
            <a:avLst/>
          </a:prstGeom>
          <a:noFill/>
        </p:spPr>
        <p:txBody>
          <a:bodyPr wrap="square" rtlCol="0">
            <a:spAutoFit/>
          </a:bodyPr>
          <a:lstStyle/>
          <a:p>
            <a:pPr lvl="0" algn="ctr">
              <a:lnSpc>
                <a:spcPts val="700"/>
              </a:lnSpc>
            </a:pPr>
            <a:r>
              <a:rPr lang="en-GB" sz="700" dirty="0"/>
              <a:t>Unit 9: </a:t>
            </a:r>
            <a:endParaRPr lang="en-GB" sz="700" dirty="0" smtClean="0"/>
          </a:p>
          <a:p>
            <a:pPr lvl="0" algn="ctr">
              <a:lnSpc>
                <a:spcPts val="700"/>
              </a:lnSpc>
            </a:pPr>
            <a:r>
              <a:rPr lang="en-GB" sz="700" dirty="0" smtClean="0"/>
              <a:t>Producing </a:t>
            </a:r>
            <a:r>
              <a:rPr lang="en-GB" sz="700" dirty="0"/>
              <a:t>Robust programs </a:t>
            </a:r>
          </a:p>
        </p:txBody>
      </p:sp>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4464" y="2796034"/>
            <a:ext cx="185928" cy="207263"/>
          </a:xfrm>
          <a:prstGeom prst="rect">
            <a:avLst/>
          </a:prstGeom>
        </p:spPr>
      </p:pic>
      <p:sp>
        <p:nvSpPr>
          <p:cNvPr id="171" name="TextBox 170"/>
          <p:cNvSpPr txBox="1"/>
          <p:nvPr/>
        </p:nvSpPr>
        <p:spPr>
          <a:xfrm>
            <a:off x="5817222" y="2141508"/>
            <a:ext cx="680662" cy="271869"/>
          </a:xfrm>
          <a:prstGeom prst="rect">
            <a:avLst/>
          </a:prstGeom>
          <a:noFill/>
        </p:spPr>
        <p:txBody>
          <a:bodyPr wrap="square" rtlCol="0">
            <a:spAutoFit/>
          </a:bodyPr>
          <a:lstStyle/>
          <a:p>
            <a:pPr algn="ctr">
              <a:lnSpc>
                <a:spcPts val="700"/>
              </a:lnSpc>
            </a:pPr>
            <a:r>
              <a:rPr lang="en-GB" sz="800" b="1" dirty="0" smtClean="0">
                <a:solidFill>
                  <a:srgbClr val="FF0000"/>
                </a:solidFill>
              </a:rPr>
              <a:t>GCSE EXAMS</a:t>
            </a:r>
            <a:endParaRPr lang="en-GB" sz="800" b="1" dirty="0">
              <a:solidFill>
                <a:srgbClr val="FF0000"/>
              </a:solidFill>
            </a:endParaRPr>
          </a:p>
        </p:txBody>
      </p:sp>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801440" y="2175356"/>
            <a:ext cx="185928" cy="207263"/>
          </a:xfrm>
          <a:prstGeom prst="rect">
            <a:avLst/>
          </a:prstGeom>
        </p:spPr>
      </p:pic>
      <p:sp>
        <p:nvSpPr>
          <p:cNvPr id="177" name="TextBox 176"/>
          <p:cNvSpPr txBox="1"/>
          <p:nvPr/>
        </p:nvSpPr>
        <p:spPr>
          <a:xfrm>
            <a:off x="3830266" y="2974556"/>
            <a:ext cx="755431" cy="271869"/>
          </a:xfrm>
          <a:prstGeom prst="rect">
            <a:avLst/>
          </a:prstGeom>
          <a:noFill/>
        </p:spPr>
        <p:txBody>
          <a:bodyPr wrap="square" rtlCol="0">
            <a:spAutoFit/>
          </a:bodyPr>
          <a:lstStyle/>
          <a:p>
            <a:pPr algn="ctr">
              <a:lnSpc>
                <a:spcPts val="700"/>
              </a:lnSpc>
            </a:pPr>
            <a:r>
              <a:rPr lang="en-GB" sz="800" b="1" dirty="0" smtClean="0"/>
              <a:t>MOCK EXAMS</a:t>
            </a:r>
            <a:endParaRPr lang="en-GB" sz="800" b="1"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5386" y="2801478"/>
            <a:ext cx="185928" cy="207263"/>
          </a:xfrm>
          <a:prstGeom prst="rect">
            <a:avLst/>
          </a:prstGeom>
        </p:spPr>
      </p:pic>
      <p:sp>
        <p:nvSpPr>
          <p:cNvPr id="180" name="TextBox 179"/>
          <p:cNvSpPr txBox="1"/>
          <p:nvPr/>
        </p:nvSpPr>
        <p:spPr>
          <a:xfrm>
            <a:off x="3903806" y="2238484"/>
            <a:ext cx="1351551" cy="362920"/>
          </a:xfrm>
          <a:prstGeom prst="rect">
            <a:avLst/>
          </a:prstGeom>
          <a:noFill/>
        </p:spPr>
        <p:txBody>
          <a:bodyPr wrap="square" rtlCol="0">
            <a:spAutoFit/>
          </a:bodyPr>
          <a:lstStyle/>
          <a:p>
            <a:pPr lvl="0" algn="ctr">
              <a:lnSpc>
                <a:spcPts val="700"/>
              </a:lnSpc>
            </a:pPr>
            <a:r>
              <a:rPr lang="en-GB" sz="700" dirty="0"/>
              <a:t>Unit 10: </a:t>
            </a:r>
            <a:endParaRPr lang="en-GB" sz="700" dirty="0" smtClean="0"/>
          </a:p>
          <a:p>
            <a:pPr lvl="0" algn="ctr">
              <a:lnSpc>
                <a:spcPts val="700"/>
              </a:lnSpc>
            </a:pPr>
            <a:r>
              <a:rPr lang="en-GB" sz="700" dirty="0" smtClean="0"/>
              <a:t>Translators </a:t>
            </a:r>
            <a:r>
              <a:rPr lang="en-GB" sz="700" dirty="0"/>
              <a:t>and facilities of languages </a:t>
            </a:r>
          </a:p>
        </p:txBody>
      </p:sp>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4507197" y="2534329"/>
            <a:ext cx="185928" cy="207263"/>
          </a:xfrm>
          <a:prstGeom prst="rect">
            <a:avLst/>
          </a:prstGeom>
        </p:spPr>
      </p:pic>
      <p:sp>
        <p:nvSpPr>
          <p:cNvPr id="2" name="TextBox 1"/>
          <p:cNvSpPr txBox="1"/>
          <p:nvPr/>
        </p:nvSpPr>
        <p:spPr>
          <a:xfrm>
            <a:off x="0" y="58994"/>
            <a:ext cx="6858000" cy="461665"/>
          </a:xfrm>
          <a:prstGeom prst="rect">
            <a:avLst/>
          </a:prstGeom>
          <a:noFill/>
        </p:spPr>
        <p:txBody>
          <a:bodyPr wrap="square" rtlCol="0">
            <a:spAutoFit/>
          </a:bodyPr>
          <a:lstStyle/>
          <a:p>
            <a:pPr algn="ctr"/>
            <a:r>
              <a:rPr lang="en-GB" sz="2400" b="1" dirty="0" smtClean="0">
                <a:solidFill>
                  <a:schemeClr val="bg1"/>
                </a:solidFill>
                <a:latin typeface="Segoe Print" panose="02000600000000000000" pitchFamily="2" charset="0"/>
              </a:rPr>
              <a:t>Your Computer Science Learning Journey</a:t>
            </a:r>
            <a:endParaRPr lang="en-GB" sz="2400" b="1" dirty="0">
              <a:solidFill>
                <a:schemeClr val="bg1"/>
              </a:solidFill>
              <a:latin typeface="Segoe Print" panose="02000600000000000000" pitchFamily="2" charset="0"/>
            </a:endParaRPr>
          </a:p>
        </p:txBody>
      </p:sp>
      <p:pic>
        <p:nvPicPr>
          <p:cNvPr id="1036" name="Picture 12" descr="student Icon 2087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29654" y="8584822"/>
            <a:ext cx="624632" cy="6246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tudents Icon 21618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5710" y="1280553"/>
            <a:ext cx="772286" cy="772286"/>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p:cNvSpPr txBox="1"/>
          <p:nvPr/>
        </p:nvSpPr>
        <p:spPr>
          <a:xfrm rot="20886887">
            <a:off x="3505721" y="1300188"/>
            <a:ext cx="618716" cy="273152"/>
          </a:xfrm>
          <a:prstGeom prst="rect">
            <a:avLst/>
          </a:prstGeom>
          <a:noFill/>
        </p:spPr>
        <p:txBody>
          <a:bodyPr wrap="square" rtlCol="0">
            <a:spAutoFit/>
          </a:bodyPr>
          <a:lstStyle/>
          <a:p>
            <a:pPr lvl="0" algn="ctr">
              <a:lnSpc>
                <a:spcPts val="700"/>
              </a:lnSpc>
            </a:pPr>
            <a:r>
              <a:rPr lang="en-GB" sz="700" b="1" dirty="0"/>
              <a:t>Computer Forensics</a:t>
            </a:r>
          </a:p>
        </p:txBody>
      </p:sp>
      <p:sp>
        <p:nvSpPr>
          <p:cNvPr id="174" name="TextBox 173"/>
          <p:cNvSpPr txBox="1"/>
          <p:nvPr/>
        </p:nvSpPr>
        <p:spPr>
          <a:xfrm>
            <a:off x="2929682" y="1310289"/>
            <a:ext cx="706499" cy="271869"/>
          </a:xfrm>
          <a:prstGeom prst="rect">
            <a:avLst/>
          </a:prstGeom>
          <a:noFill/>
        </p:spPr>
        <p:txBody>
          <a:bodyPr wrap="square" rtlCol="0">
            <a:spAutoFit/>
          </a:bodyPr>
          <a:lstStyle/>
          <a:p>
            <a:pPr lvl="0" algn="ctr">
              <a:lnSpc>
                <a:spcPts val="700"/>
              </a:lnSpc>
            </a:pPr>
            <a:r>
              <a:rPr lang="en-GB" sz="700" b="1" dirty="0" smtClean="0"/>
              <a:t>Computer</a:t>
            </a:r>
          </a:p>
          <a:p>
            <a:pPr lvl="0" algn="ctr">
              <a:lnSpc>
                <a:spcPts val="700"/>
              </a:lnSpc>
            </a:pPr>
            <a:r>
              <a:rPr lang="en-GB" sz="700" b="1" dirty="0"/>
              <a:t>P</a:t>
            </a:r>
            <a:r>
              <a:rPr lang="en-GB" sz="700" b="1" dirty="0" smtClean="0"/>
              <a:t>rogrammer</a:t>
            </a:r>
            <a:endParaRPr lang="en-GB" sz="700" b="1" dirty="0"/>
          </a:p>
        </p:txBody>
      </p:sp>
      <p:sp>
        <p:nvSpPr>
          <p:cNvPr id="176" name="TextBox 175"/>
          <p:cNvSpPr txBox="1"/>
          <p:nvPr/>
        </p:nvSpPr>
        <p:spPr>
          <a:xfrm rot="577476">
            <a:off x="4031659" y="1309082"/>
            <a:ext cx="562200" cy="184078"/>
          </a:xfrm>
          <a:prstGeom prst="rect">
            <a:avLst/>
          </a:prstGeom>
          <a:noFill/>
        </p:spPr>
        <p:txBody>
          <a:bodyPr wrap="square" rtlCol="0">
            <a:spAutoFit/>
          </a:bodyPr>
          <a:lstStyle/>
          <a:p>
            <a:pPr algn="ctr">
              <a:lnSpc>
                <a:spcPts val="700"/>
              </a:lnSpc>
            </a:pPr>
            <a:r>
              <a:rPr lang="en-GB" sz="700" b="1" dirty="0" smtClean="0"/>
              <a:t>Teacher</a:t>
            </a:r>
            <a:endParaRPr lang="en-GB" sz="750" b="1" dirty="0"/>
          </a:p>
        </p:txBody>
      </p:sp>
      <p:sp>
        <p:nvSpPr>
          <p:cNvPr id="182" name="TextBox 181"/>
          <p:cNvSpPr txBox="1"/>
          <p:nvPr/>
        </p:nvSpPr>
        <p:spPr>
          <a:xfrm rot="20567587">
            <a:off x="2355132" y="1350121"/>
            <a:ext cx="785621" cy="271869"/>
          </a:xfrm>
          <a:prstGeom prst="rect">
            <a:avLst/>
          </a:prstGeom>
          <a:noFill/>
        </p:spPr>
        <p:txBody>
          <a:bodyPr wrap="square" rtlCol="0">
            <a:spAutoFit/>
          </a:bodyPr>
          <a:lstStyle/>
          <a:p>
            <a:pPr lvl="0" algn="ctr">
              <a:lnSpc>
                <a:spcPts val="700"/>
              </a:lnSpc>
            </a:pPr>
            <a:r>
              <a:rPr lang="en-GB" sz="700" b="1" dirty="0"/>
              <a:t>Software </a:t>
            </a:r>
            <a:r>
              <a:rPr lang="en-GB" sz="700" b="1" dirty="0" smtClean="0"/>
              <a:t>Engineer</a:t>
            </a:r>
            <a:endParaRPr lang="en-GB" sz="700" b="1" dirty="0"/>
          </a:p>
        </p:txBody>
      </p:sp>
      <p:sp>
        <p:nvSpPr>
          <p:cNvPr id="183" name="TextBox 182">
            <a:extLst>
              <a:ext uri="{FF2B5EF4-FFF2-40B4-BE49-F238E27FC236}">
                <a16:creationId xmlns:a16="http://schemas.microsoft.com/office/drawing/2014/main" id="{1A9F72DB-801B-1540-9027-8E9B8D266CA4}"/>
              </a:ext>
            </a:extLst>
          </p:cNvPr>
          <p:cNvSpPr txBox="1"/>
          <p:nvPr/>
        </p:nvSpPr>
        <p:spPr>
          <a:xfrm>
            <a:off x="1471781" y="8565546"/>
            <a:ext cx="942102" cy="273152"/>
          </a:xfrm>
          <a:prstGeom prst="rect">
            <a:avLst/>
          </a:prstGeom>
          <a:noFill/>
        </p:spPr>
        <p:txBody>
          <a:bodyPr wrap="square" rtlCol="0">
            <a:spAutoFit/>
          </a:bodyPr>
          <a:lstStyle/>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Sit SATS</a:t>
            </a:r>
          </a:p>
          <a:p>
            <a:pPr marL="0" marR="0" lvl="0" indent="0" algn="ctr" defTabSz="1094475" eaLnBrk="1" fontAlgn="auto" latinLnBrk="0" hangingPunct="1">
              <a:lnSpc>
                <a:spcPts val="700"/>
              </a:lnSpc>
              <a:spcBef>
                <a:spcPts val="0"/>
              </a:spcBef>
              <a:spcAft>
                <a:spcPts val="0"/>
              </a:spcAft>
              <a:buClrTx/>
              <a:buSzTx/>
              <a:buFontTx/>
              <a:buNone/>
              <a:tabLst/>
              <a:defRPr/>
            </a:pPr>
            <a:r>
              <a:rPr kumimoji="0" lang="en-US" sz="700" b="0" i="0" u="none" strike="noStrike" kern="0" cap="none" spc="0" normalizeH="0" baseline="0" noProof="0" dirty="0" smtClean="0">
                <a:ln>
                  <a:noFill/>
                </a:ln>
                <a:solidFill>
                  <a:prstClr val="black"/>
                </a:solidFill>
                <a:effectLst/>
                <a:uLnTx/>
                <a:uFillTx/>
              </a:rPr>
              <a:t>In Y6</a:t>
            </a:r>
          </a:p>
        </p:txBody>
      </p:sp>
      <p:pic>
        <p:nvPicPr>
          <p:cNvPr id="184" name="Picture 1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8423" y="9002191"/>
            <a:ext cx="185928" cy="207263"/>
          </a:xfrm>
          <a:prstGeom prst="rect">
            <a:avLst/>
          </a:prstGeom>
        </p:spPr>
      </p:pic>
      <p:pic>
        <p:nvPicPr>
          <p:cNvPr id="185" name="Picture 1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829670" y="8790781"/>
            <a:ext cx="185928" cy="207263"/>
          </a:xfrm>
          <a:prstGeom prst="rect">
            <a:avLst/>
          </a:prstGeom>
        </p:spPr>
      </p:pic>
      <p:sp>
        <p:nvSpPr>
          <p:cNvPr id="3" name="Rectangle 2"/>
          <p:cNvSpPr/>
          <p:nvPr/>
        </p:nvSpPr>
        <p:spPr>
          <a:xfrm>
            <a:off x="2009136" y="8463573"/>
            <a:ext cx="856303" cy="361637"/>
          </a:xfrm>
          <a:prstGeom prst="rect">
            <a:avLst/>
          </a:prstGeom>
        </p:spPr>
        <p:txBody>
          <a:bodyPr wrap="square">
            <a:spAutoFit/>
          </a:bodyPr>
          <a:lstStyle/>
          <a:p>
            <a:pPr algn="ctr">
              <a:lnSpc>
                <a:spcPts val="700"/>
              </a:lnSpc>
            </a:pPr>
            <a:r>
              <a:rPr lang="en-US" sz="700" dirty="0"/>
              <a:t>Apply for a </a:t>
            </a:r>
          </a:p>
          <a:p>
            <a:pPr algn="ctr">
              <a:lnSpc>
                <a:spcPts val="700"/>
              </a:lnSpc>
            </a:pPr>
            <a:r>
              <a:rPr lang="en-US" sz="700" dirty="0"/>
              <a:t>place at </a:t>
            </a:r>
            <a:endParaRPr lang="en-US" sz="700" dirty="0" smtClean="0"/>
          </a:p>
          <a:p>
            <a:pPr algn="ctr">
              <a:lnSpc>
                <a:spcPts val="700"/>
              </a:lnSpc>
            </a:pPr>
            <a:r>
              <a:rPr lang="en-US" sz="700" dirty="0" smtClean="0"/>
              <a:t>St. </a:t>
            </a:r>
            <a:r>
              <a:rPr lang="en-US" sz="700" dirty="0"/>
              <a:t>Cuthbert’s</a:t>
            </a:r>
          </a:p>
        </p:txBody>
      </p:sp>
      <p:pic>
        <p:nvPicPr>
          <p:cNvPr id="186" name="Picture 1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328362" y="8770301"/>
            <a:ext cx="185928" cy="207263"/>
          </a:xfrm>
          <a:prstGeom prst="rect">
            <a:avLst/>
          </a:prstGeom>
        </p:spPr>
      </p:pic>
      <p:sp>
        <p:nvSpPr>
          <p:cNvPr id="5" name="Rectangle 4"/>
          <p:cNvSpPr/>
          <p:nvPr/>
        </p:nvSpPr>
        <p:spPr>
          <a:xfrm>
            <a:off x="2421326" y="9152281"/>
            <a:ext cx="1167112" cy="361637"/>
          </a:xfrm>
          <a:prstGeom prst="rect">
            <a:avLst/>
          </a:prstGeom>
        </p:spPr>
        <p:txBody>
          <a:bodyPr wrap="square">
            <a:spAutoFit/>
          </a:bodyPr>
          <a:lstStyle/>
          <a:p>
            <a:pPr algn="ctr">
              <a:lnSpc>
                <a:spcPts val="700"/>
              </a:lnSpc>
            </a:pPr>
            <a:r>
              <a:rPr lang="en-US" sz="700" dirty="0"/>
              <a:t>Meet our SLT and Pastoral staff by talking to us at your KS2 Parents </a:t>
            </a:r>
            <a:r>
              <a:rPr lang="en-US" sz="700" dirty="0" smtClean="0"/>
              <a:t>Ev</a:t>
            </a:r>
            <a:r>
              <a:rPr lang="en-US" sz="700" dirty="0" smtClean="0"/>
              <a:t>enings </a:t>
            </a:r>
            <a:endParaRPr lang="en-US" sz="700" dirty="0"/>
          </a:p>
        </p:txBody>
      </p:sp>
      <p:sp>
        <p:nvSpPr>
          <p:cNvPr id="11" name="Rectangle 10"/>
          <p:cNvSpPr/>
          <p:nvPr/>
        </p:nvSpPr>
        <p:spPr>
          <a:xfrm>
            <a:off x="2820690" y="8424982"/>
            <a:ext cx="1121984" cy="361637"/>
          </a:xfrm>
          <a:prstGeom prst="rect">
            <a:avLst/>
          </a:prstGeom>
        </p:spPr>
        <p:txBody>
          <a:bodyPr wrap="square">
            <a:spAutoFit/>
          </a:bodyPr>
          <a:lstStyle/>
          <a:p>
            <a:pPr algn="ctr">
              <a:lnSpc>
                <a:spcPts val="700"/>
              </a:lnSpc>
            </a:pPr>
            <a:r>
              <a:rPr lang="en-US" sz="700" dirty="0"/>
              <a:t>Take part in one </a:t>
            </a:r>
            <a:r>
              <a:rPr lang="en-US" sz="700" dirty="0" smtClean="0"/>
              <a:t>of our </a:t>
            </a:r>
            <a:r>
              <a:rPr lang="en-US" sz="700" dirty="0"/>
              <a:t>various transition events and master classes</a:t>
            </a:r>
          </a:p>
        </p:txBody>
      </p: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0363" y="8745383"/>
            <a:ext cx="185928" cy="207263"/>
          </a:xfrm>
          <a:prstGeom prst="rect">
            <a:avLst/>
          </a:prstGeom>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8177" y="8493547"/>
            <a:ext cx="1012645" cy="918198"/>
          </a:xfrm>
          <a:prstGeom prst="rect">
            <a:avLst/>
          </a:prstGeom>
        </p:spPr>
      </p:pic>
      <p:pic>
        <p:nvPicPr>
          <p:cNvPr id="1028" name="Picture 4" descr="computer science Icon 247508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97631">
            <a:off x="5863517" y="2757279"/>
            <a:ext cx="788908" cy="78890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omputer science Icon 306094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436864">
            <a:off x="128708" y="6713606"/>
            <a:ext cx="786537" cy="7865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cessor Icon 161669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358489">
            <a:off x="4893894" y="8375140"/>
            <a:ext cx="727992" cy="727992"/>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636231" y="5001967"/>
            <a:ext cx="185928" cy="207263"/>
          </a:xfrm>
          <a:prstGeom prst="rect">
            <a:avLst/>
          </a:prstGeom>
        </p:spPr>
      </p:pic>
      <p:pic>
        <p:nvPicPr>
          <p:cNvPr id="33" name="Picture 4" descr="cyber Icon 24156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414" y="1361021"/>
            <a:ext cx="982492" cy="9824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ber attack Icon 25567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0669" y="5258504"/>
            <a:ext cx="906278" cy="90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13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266</Words>
  <Application>Microsoft Office PowerPoint</Application>
  <PresentationFormat>A4 Paper (210x297 mm)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Print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Leedale (Staff)</dc:creator>
  <cp:lastModifiedBy>Mrs L Moore (Staff)</cp:lastModifiedBy>
  <cp:revision>147</cp:revision>
  <cp:lastPrinted>2020-06-02T12:00:32Z</cp:lastPrinted>
  <dcterms:created xsi:type="dcterms:W3CDTF">2020-05-11T10:44:35Z</dcterms:created>
  <dcterms:modified xsi:type="dcterms:W3CDTF">2020-07-08T08:50:37Z</dcterms:modified>
</cp:coreProperties>
</file>