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4660"/>
  </p:normalViewPr>
  <p:slideViewPr>
    <p:cSldViewPr snapToGrid="0">
      <p:cViewPr>
        <p:scale>
          <a:sx n="124" d="100"/>
          <a:sy n="124" d="100"/>
        </p:scale>
        <p:origin x="20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81549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227331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75639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207797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334003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83926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39520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41471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0509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83830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69832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E896B42-7B47-4ACC-9352-A61326ABC9A6}" type="datetimeFigureOut">
              <a:rPr lang="en-GB" smtClean="0"/>
              <a:t>08/07/2020</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D344524-E622-4231-B80F-570726AA2CBD}" type="slidenum">
              <a:rPr lang="en-GB" smtClean="0"/>
              <a:t>‹#›</a:t>
            </a:fld>
            <a:endParaRPr lang="en-GB" dirty="0"/>
          </a:p>
        </p:txBody>
      </p:sp>
    </p:spTree>
    <p:extLst>
      <p:ext uri="{BB962C8B-B14F-4D97-AF65-F5344CB8AC3E}">
        <p14:creationId xmlns:p14="http://schemas.microsoft.com/office/powerpoint/2010/main" val="1464922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013995" y="9048650"/>
            <a:ext cx="1304153" cy="508390"/>
            <a:chOff x="1047946" y="9143689"/>
            <a:chExt cx="1304153" cy="508390"/>
          </a:xfrm>
        </p:grpSpPr>
        <p:sp>
          <p:nvSpPr>
            <p:cNvPr id="4" name="TextBox 3"/>
            <p:cNvSpPr txBox="1"/>
            <p:nvPr/>
          </p:nvSpPr>
          <p:spPr>
            <a:xfrm>
              <a:off x="1047946" y="9290442"/>
              <a:ext cx="1304153" cy="361637"/>
            </a:xfrm>
            <a:prstGeom prst="rect">
              <a:avLst/>
            </a:prstGeom>
            <a:noFill/>
          </p:spPr>
          <p:txBody>
            <a:bodyPr wrap="square" rtlCol="0">
              <a:spAutoFit/>
            </a:bodyPr>
            <a:lstStyle/>
            <a:p>
              <a:pPr algn="ctr">
                <a:lnSpc>
                  <a:spcPts val="700"/>
                </a:lnSpc>
              </a:pPr>
              <a:r>
                <a:rPr lang="en-GB" sz="800" b="1" smtClean="0"/>
                <a:t>Begin French Learning </a:t>
              </a:r>
              <a:r>
                <a:rPr lang="en-GB" sz="800" b="1" dirty="0" smtClean="0"/>
                <a:t>Journey </a:t>
              </a:r>
            </a:p>
            <a:p>
              <a:pPr algn="ctr">
                <a:lnSpc>
                  <a:spcPts val="700"/>
                </a:lnSpc>
              </a:pPr>
              <a:r>
                <a:rPr lang="en-GB" sz="800" b="1" dirty="0" smtClean="0"/>
                <a:t>at St. Cuthbert’s</a:t>
              </a:r>
              <a:endParaRPr lang="en-GB" sz="8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059" y="9143689"/>
              <a:ext cx="185928" cy="207263"/>
            </a:xfrm>
            <a:prstGeom prst="rect">
              <a:avLst/>
            </a:prstGeom>
          </p:spPr>
        </p:pic>
      </p:grpSp>
      <p:grpSp>
        <p:nvGrpSpPr>
          <p:cNvPr id="8" name="Group 7"/>
          <p:cNvGrpSpPr/>
          <p:nvPr/>
        </p:nvGrpSpPr>
        <p:grpSpPr>
          <a:xfrm>
            <a:off x="1090671" y="7853538"/>
            <a:ext cx="878586" cy="380118"/>
            <a:chOff x="238809" y="7971470"/>
            <a:chExt cx="878586" cy="380118"/>
          </a:xfrm>
        </p:grpSpPr>
        <p:sp>
          <p:nvSpPr>
            <p:cNvPr id="9" name="TextBox 8"/>
            <p:cNvSpPr txBox="1"/>
            <p:nvPr/>
          </p:nvSpPr>
          <p:spPr>
            <a:xfrm>
              <a:off x="238809" y="8168204"/>
              <a:ext cx="878586" cy="183384"/>
            </a:xfrm>
            <a:prstGeom prst="rect">
              <a:avLst/>
            </a:prstGeom>
            <a:noFill/>
          </p:spPr>
          <p:txBody>
            <a:bodyPr wrap="square" rtlCol="0">
              <a:spAutoFit/>
            </a:bodyPr>
            <a:lstStyle/>
            <a:p>
              <a:pPr algn="ctr">
                <a:lnSpc>
                  <a:spcPts val="700"/>
                </a:lnSpc>
              </a:pPr>
              <a:r>
                <a:rPr lang="en-GB" sz="700" dirty="0" smtClean="0"/>
                <a:t>All about me!</a:t>
              </a:r>
              <a:endParaRPr lang="en-GB" sz="7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161" y="7971470"/>
              <a:ext cx="185928" cy="207263"/>
            </a:xfrm>
            <a:prstGeom prst="rect">
              <a:avLst/>
            </a:prstGeom>
          </p:spPr>
        </p:pic>
      </p:grpSp>
      <p:grpSp>
        <p:nvGrpSpPr>
          <p:cNvPr id="14" name="Group 13"/>
          <p:cNvGrpSpPr/>
          <p:nvPr/>
        </p:nvGrpSpPr>
        <p:grpSpPr>
          <a:xfrm rot="19620335">
            <a:off x="379310" y="7505165"/>
            <a:ext cx="971550" cy="414970"/>
            <a:chOff x="1281808" y="7593432"/>
            <a:chExt cx="971550" cy="414970"/>
          </a:xfrm>
        </p:grpSpPr>
        <p:sp>
          <p:nvSpPr>
            <p:cNvPr id="12" name="TextBox 11"/>
            <p:cNvSpPr txBox="1"/>
            <p:nvPr/>
          </p:nvSpPr>
          <p:spPr>
            <a:xfrm>
              <a:off x="1281808" y="7593432"/>
              <a:ext cx="971550" cy="297517"/>
            </a:xfrm>
            <a:prstGeom prst="rect">
              <a:avLst/>
            </a:prstGeom>
            <a:noFill/>
          </p:spPr>
          <p:txBody>
            <a:bodyPr wrap="square" rtlCol="0">
              <a:spAutoFit/>
            </a:bodyPr>
            <a:lstStyle/>
            <a:p>
              <a:pPr algn="ctr">
                <a:lnSpc>
                  <a:spcPts val="800"/>
                </a:lnSpc>
              </a:pPr>
              <a:r>
                <a:rPr lang="en-GB" sz="700" dirty="0" smtClean="0"/>
                <a:t>French Speaking Countries</a:t>
              </a:r>
              <a:endParaRPr lang="en-GB" sz="7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674618" y="7793418"/>
              <a:ext cx="192854" cy="214984"/>
            </a:xfrm>
            <a:prstGeom prst="rect">
              <a:avLst/>
            </a:prstGeom>
          </p:spPr>
        </p:pic>
      </p:grpSp>
      <p:sp>
        <p:nvSpPr>
          <p:cNvPr id="15" name="TextBox 14"/>
          <p:cNvSpPr txBox="1"/>
          <p:nvPr/>
        </p:nvSpPr>
        <p:spPr>
          <a:xfrm>
            <a:off x="190394" y="485842"/>
            <a:ext cx="3943350" cy="786434"/>
          </a:xfrm>
          <a:prstGeom prst="rect">
            <a:avLst/>
          </a:prstGeom>
          <a:noFill/>
        </p:spPr>
        <p:txBody>
          <a:bodyPr wrap="square" rtlCol="0">
            <a:spAutoFit/>
          </a:bodyPr>
          <a:lstStyle/>
          <a:p>
            <a:pPr>
              <a:lnSpc>
                <a:spcPts val="900"/>
              </a:lnSpc>
            </a:pPr>
            <a:r>
              <a:rPr lang="en-GB" sz="900" b="1" dirty="0" smtClean="0">
                <a:solidFill>
                  <a:schemeClr val="bg1"/>
                </a:solidFill>
              </a:rPr>
              <a:t>Curriculum Intent:  Rooted in the teachings of Jesus Christ and His Church, the curriculum at St Cuthbert’s provides ambitious educational opportunities for all members of our community. The curriculum equips our students with the knowledge, skills and personal characteristics to flourish as global citizens bringing about the Common Good.  Our holistic curriculum enables us to be the best that we can be. </a:t>
            </a:r>
            <a:endParaRPr lang="en-GB" sz="900" dirty="0">
              <a:solidFill>
                <a:schemeClr val="bg1"/>
              </a:solidFill>
            </a:endParaRPr>
          </a:p>
        </p:txBody>
      </p:sp>
      <p:grpSp>
        <p:nvGrpSpPr>
          <p:cNvPr id="16" name="Group 15"/>
          <p:cNvGrpSpPr/>
          <p:nvPr/>
        </p:nvGrpSpPr>
        <p:grpSpPr>
          <a:xfrm>
            <a:off x="918883" y="7274289"/>
            <a:ext cx="971550" cy="485492"/>
            <a:chOff x="1280343" y="7509560"/>
            <a:chExt cx="971550" cy="485492"/>
          </a:xfrm>
        </p:grpSpPr>
        <p:sp>
          <p:nvSpPr>
            <p:cNvPr id="17" name="TextBox 16"/>
            <p:cNvSpPr txBox="1"/>
            <p:nvPr/>
          </p:nvSpPr>
          <p:spPr>
            <a:xfrm>
              <a:off x="1280343" y="7509560"/>
              <a:ext cx="971550" cy="228268"/>
            </a:xfrm>
            <a:prstGeom prst="rect">
              <a:avLst/>
            </a:prstGeom>
            <a:noFill/>
          </p:spPr>
          <p:txBody>
            <a:bodyPr wrap="square" rtlCol="0">
              <a:spAutoFit/>
            </a:bodyPr>
            <a:lstStyle/>
            <a:p>
              <a:pPr algn="ctr">
                <a:lnSpc>
                  <a:spcPts val="500"/>
                </a:lnSpc>
              </a:pPr>
              <a:r>
                <a:rPr lang="en-GB" sz="700" dirty="0" smtClean="0"/>
                <a:t>Greetings &amp;</a:t>
              </a:r>
            </a:p>
            <a:p>
              <a:pPr algn="ctr">
                <a:lnSpc>
                  <a:spcPts val="500"/>
                </a:lnSpc>
              </a:pPr>
              <a:r>
                <a:rPr lang="en-GB" sz="700" dirty="0"/>
                <a:t>I</a:t>
              </a:r>
              <a:r>
                <a:rPr lang="en-GB" sz="700" dirty="0" smtClean="0"/>
                <a:t>ntroductions</a:t>
              </a:r>
              <a:endParaRPr lang="en-GB" sz="700"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681544" y="7787789"/>
              <a:ext cx="185928" cy="207263"/>
            </a:xfrm>
            <a:prstGeom prst="rect">
              <a:avLst/>
            </a:prstGeom>
          </p:spPr>
        </p:pic>
      </p:grpSp>
      <p:grpSp>
        <p:nvGrpSpPr>
          <p:cNvPr id="19" name="Group 18"/>
          <p:cNvGrpSpPr/>
          <p:nvPr/>
        </p:nvGrpSpPr>
        <p:grpSpPr>
          <a:xfrm>
            <a:off x="1622855" y="7208567"/>
            <a:ext cx="971550" cy="509063"/>
            <a:chOff x="1320488" y="7651918"/>
            <a:chExt cx="971550" cy="509063"/>
          </a:xfrm>
        </p:grpSpPr>
        <p:sp>
          <p:nvSpPr>
            <p:cNvPr id="20" name="TextBox 19"/>
            <p:cNvSpPr txBox="1"/>
            <p:nvPr/>
          </p:nvSpPr>
          <p:spPr>
            <a:xfrm>
              <a:off x="1320488" y="7651918"/>
              <a:ext cx="971550" cy="273152"/>
            </a:xfrm>
            <a:prstGeom prst="rect">
              <a:avLst/>
            </a:prstGeom>
            <a:noFill/>
          </p:spPr>
          <p:txBody>
            <a:bodyPr wrap="square" rtlCol="0">
              <a:spAutoFit/>
            </a:bodyPr>
            <a:lstStyle/>
            <a:p>
              <a:pPr algn="ctr">
                <a:lnSpc>
                  <a:spcPts val="700"/>
                </a:lnSpc>
              </a:pPr>
              <a:r>
                <a:rPr lang="en-GB" sz="700" dirty="0" smtClean="0"/>
                <a:t>Using colours to</a:t>
              </a:r>
            </a:p>
            <a:p>
              <a:pPr algn="ctr">
                <a:lnSpc>
                  <a:spcPts val="700"/>
                </a:lnSpc>
              </a:pPr>
              <a:r>
                <a:rPr lang="en-GB" sz="700" dirty="0"/>
                <a:t>d</a:t>
              </a:r>
              <a:r>
                <a:rPr lang="en-GB" sz="700" dirty="0" smtClean="0"/>
                <a:t>escribe animals</a:t>
              </a:r>
              <a:endParaRPr lang="en-GB" sz="700"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673774" y="7953718"/>
              <a:ext cx="185928" cy="207263"/>
            </a:xfrm>
            <a:prstGeom prst="rect">
              <a:avLst/>
            </a:prstGeom>
          </p:spPr>
        </p:pic>
      </p:grpSp>
      <p:grpSp>
        <p:nvGrpSpPr>
          <p:cNvPr id="22" name="Group 21"/>
          <p:cNvGrpSpPr/>
          <p:nvPr/>
        </p:nvGrpSpPr>
        <p:grpSpPr>
          <a:xfrm>
            <a:off x="2460742" y="7265855"/>
            <a:ext cx="785621" cy="443416"/>
            <a:chOff x="1337251" y="7593589"/>
            <a:chExt cx="785621" cy="443416"/>
          </a:xfrm>
        </p:grpSpPr>
        <p:sp>
          <p:nvSpPr>
            <p:cNvPr id="23" name="TextBox 22"/>
            <p:cNvSpPr txBox="1"/>
            <p:nvPr/>
          </p:nvSpPr>
          <p:spPr>
            <a:xfrm>
              <a:off x="1337251" y="7593589"/>
              <a:ext cx="785621" cy="273152"/>
            </a:xfrm>
            <a:prstGeom prst="rect">
              <a:avLst/>
            </a:prstGeom>
            <a:noFill/>
          </p:spPr>
          <p:txBody>
            <a:bodyPr wrap="square" rtlCol="0">
              <a:spAutoFit/>
            </a:bodyPr>
            <a:lstStyle/>
            <a:p>
              <a:pPr algn="ctr">
                <a:lnSpc>
                  <a:spcPts val="700"/>
                </a:lnSpc>
              </a:pPr>
              <a:r>
                <a:rPr lang="en-GB" sz="700" dirty="0" smtClean="0"/>
                <a:t>Discussing family</a:t>
              </a:r>
              <a:endParaRPr lang="en-GB" sz="750"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610501" y="7829742"/>
              <a:ext cx="185928" cy="207263"/>
            </a:xfrm>
            <a:prstGeom prst="rect">
              <a:avLst/>
            </a:prstGeom>
          </p:spPr>
        </p:pic>
      </p:grpSp>
      <p:sp>
        <p:nvSpPr>
          <p:cNvPr id="25" name="TextBox 24"/>
          <p:cNvSpPr txBox="1"/>
          <p:nvPr/>
        </p:nvSpPr>
        <p:spPr>
          <a:xfrm>
            <a:off x="1801735" y="8014518"/>
            <a:ext cx="878586" cy="273152"/>
          </a:xfrm>
          <a:prstGeom prst="rect">
            <a:avLst/>
          </a:prstGeom>
          <a:noFill/>
        </p:spPr>
        <p:txBody>
          <a:bodyPr wrap="square" rtlCol="0">
            <a:spAutoFit/>
          </a:bodyPr>
          <a:lstStyle/>
          <a:p>
            <a:pPr algn="ctr">
              <a:lnSpc>
                <a:spcPts val="700"/>
              </a:lnSpc>
            </a:pPr>
            <a:r>
              <a:rPr lang="en-GB" sz="700" dirty="0" smtClean="0"/>
              <a:t>Talking about </a:t>
            </a:r>
          </a:p>
          <a:p>
            <a:pPr algn="ctr">
              <a:lnSpc>
                <a:spcPts val="700"/>
              </a:lnSpc>
            </a:pPr>
            <a:r>
              <a:rPr lang="en-GB" sz="700" dirty="0"/>
              <a:t>w</a:t>
            </a:r>
            <a:r>
              <a:rPr lang="en-GB" sz="700" dirty="0" smtClean="0"/>
              <a:t>here you live</a:t>
            </a:r>
            <a:endParaRPr lang="en-GB" sz="700" dirty="0"/>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3272" y="7817031"/>
            <a:ext cx="185928" cy="207263"/>
          </a:xfrm>
          <a:prstGeom prst="rect">
            <a:avLst/>
          </a:prstGeom>
        </p:spPr>
      </p:pic>
      <p:sp>
        <p:nvSpPr>
          <p:cNvPr id="27" name="TextBox 26"/>
          <p:cNvSpPr txBox="1"/>
          <p:nvPr/>
        </p:nvSpPr>
        <p:spPr>
          <a:xfrm>
            <a:off x="2448260" y="7990313"/>
            <a:ext cx="878586" cy="183384"/>
          </a:xfrm>
          <a:prstGeom prst="rect">
            <a:avLst/>
          </a:prstGeom>
          <a:noFill/>
        </p:spPr>
        <p:txBody>
          <a:bodyPr wrap="square" rtlCol="0">
            <a:spAutoFit/>
          </a:bodyPr>
          <a:lstStyle/>
          <a:p>
            <a:pPr algn="ctr">
              <a:lnSpc>
                <a:spcPts val="700"/>
              </a:lnSpc>
            </a:pPr>
            <a:r>
              <a:rPr lang="en-GB" sz="700" dirty="0" smtClean="0"/>
              <a:t>The weather</a:t>
            </a:r>
            <a:endParaRPr lang="en-GB" sz="700" dirty="0"/>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8458" y="7806671"/>
            <a:ext cx="185928" cy="207263"/>
          </a:xfrm>
          <a:prstGeom prst="rect">
            <a:avLst/>
          </a:prstGeom>
        </p:spPr>
      </p:pic>
      <p:sp>
        <p:nvSpPr>
          <p:cNvPr id="29" name="TextBox 28"/>
          <p:cNvSpPr txBox="1"/>
          <p:nvPr/>
        </p:nvSpPr>
        <p:spPr>
          <a:xfrm>
            <a:off x="3171186" y="7174126"/>
            <a:ext cx="971550" cy="273152"/>
          </a:xfrm>
          <a:prstGeom prst="rect">
            <a:avLst/>
          </a:prstGeom>
          <a:noFill/>
        </p:spPr>
        <p:txBody>
          <a:bodyPr wrap="square" rtlCol="0">
            <a:spAutoFit/>
          </a:bodyPr>
          <a:lstStyle/>
          <a:p>
            <a:pPr algn="ctr">
              <a:lnSpc>
                <a:spcPts val="700"/>
              </a:lnSpc>
            </a:pPr>
            <a:r>
              <a:rPr lang="en-GB" sz="700" dirty="0" smtClean="0"/>
              <a:t>Exploring winter</a:t>
            </a:r>
          </a:p>
          <a:p>
            <a:pPr algn="ctr">
              <a:lnSpc>
                <a:spcPts val="700"/>
              </a:lnSpc>
            </a:pPr>
            <a:r>
              <a:rPr lang="en-GB" sz="700" dirty="0" smtClean="0"/>
              <a:t>celebrations</a:t>
            </a:r>
            <a:endParaRPr lang="en-GB" sz="700" dirty="0"/>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529769" y="7476407"/>
            <a:ext cx="185928" cy="207263"/>
          </a:xfrm>
          <a:prstGeom prst="rect">
            <a:avLst/>
          </a:prstGeom>
        </p:spPr>
      </p:pic>
      <p:sp>
        <p:nvSpPr>
          <p:cNvPr id="31" name="TextBox 30"/>
          <p:cNvSpPr txBox="1"/>
          <p:nvPr/>
        </p:nvSpPr>
        <p:spPr>
          <a:xfrm>
            <a:off x="3980044" y="7217557"/>
            <a:ext cx="971550" cy="183384"/>
          </a:xfrm>
          <a:prstGeom prst="rect">
            <a:avLst/>
          </a:prstGeom>
          <a:noFill/>
        </p:spPr>
        <p:txBody>
          <a:bodyPr wrap="square" rtlCol="0">
            <a:spAutoFit/>
          </a:bodyPr>
          <a:lstStyle/>
          <a:p>
            <a:pPr algn="ctr">
              <a:lnSpc>
                <a:spcPts val="700"/>
              </a:lnSpc>
            </a:pPr>
            <a:r>
              <a:rPr lang="en-GB" sz="700" dirty="0" smtClean="0"/>
              <a:t>Expressing Opinions</a:t>
            </a:r>
            <a:endParaRPr lang="en-GB" sz="700" dirty="0"/>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361863" y="7436002"/>
            <a:ext cx="185928" cy="207263"/>
          </a:xfrm>
          <a:prstGeom prst="rect">
            <a:avLst/>
          </a:prstGeom>
        </p:spPr>
      </p:pic>
      <p:sp>
        <p:nvSpPr>
          <p:cNvPr id="33" name="TextBox 32"/>
          <p:cNvSpPr txBox="1"/>
          <p:nvPr/>
        </p:nvSpPr>
        <p:spPr>
          <a:xfrm>
            <a:off x="4741613" y="7177706"/>
            <a:ext cx="971550" cy="273152"/>
          </a:xfrm>
          <a:prstGeom prst="rect">
            <a:avLst/>
          </a:prstGeom>
          <a:noFill/>
        </p:spPr>
        <p:txBody>
          <a:bodyPr wrap="square" rtlCol="0">
            <a:spAutoFit/>
          </a:bodyPr>
          <a:lstStyle/>
          <a:p>
            <a:pPr algn="ctr">
              <a:lnSpc>
                <a:spcPts val="700"/>
              </a:lnSpc>
            </a:pPr>
            <a:r>
              <a:rPr lang="en-GB" sz="700" dirty="0" smtClean="0"/>
              <a:t>Exploring festivals and traditions</a:t>
            </a:r>
            <a:endParaRPr lang="en-GB" sz="700" dirty="0"/>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144836" y="7406735"/>
            <a:ext cx="185928" cy="207263"/>
          </a:xfrm>
          <a:prstGeom prst="rect">
            <a:avLst/>
          </a:prstGeom>
        </p:spPr>
      </p:pic>
      <p:sp>
        <p:nvSpPr>
          <p:cNvPr id="35" name="TextBox 34"/>
          <p:cNvSpPr txBox="1"/>
          <p:nvPr/>
        </p:nvSpPr>
        <p:spPr>
          <a:xfrm>
            <a:off x="3064351" y="7965221"/>
            <a:ext cx="878586" cy="273152"/>
          </a:xfrm>
          <a:prstGeom prst="rect">
            <a:avLst/>
          </a:prstGeom>
          <a:noFill/>
        </p:spPr>
        <p:txBody>
          <a:bodyPr wrap="square" rtlCol="0">
            <a:spAutoFit/>
          </a:bodyPr>
          <a:lstStyle/>
          <a:p>
            <a:pPr algn="ctr">
              <a:lnSpc>
                <a:spcPts val="700"/>
              </a:lnSpc>
            </a:pPr>
            <a:r>
              <a:rPr lang="en-GB" sz="700" dirty="0" smtClean="0"/>
              <a:t>Ordering food and drink in a café</a:t>
            </a:r>
            <a:endParaRPr lang="en-GB" sz="700" dirty="0"/>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8372" y="7783050"/>
            <a:ext cx="185928" cy="207263"/>
          </a:xfrm>
          <a:prstGeom prst="rect">
            <a:avLst/>
          </a:prstGeom>
        </p:spPr>
      </p:pic>
      <p:sp>
        <p:nvSpPr>
          <p:cNvPr id="37" name="TextBox 36"/>
          <p:cNvSpPr txBox="1"/>
          <p:nvPr/>
        </p:nvSpPr>
        <p:spPr>
          <a:xfrm>
            <a:off x="3853333" y="7951489"/>
            <a:ext cx="878586" cy="362920"/>
          </a:xfrm>
          <a:prstGeom prst="rect">
            <a:avLst/>
          </a:prstGeom>
          <a:noFill/>
        </p:spPr>
        <p:txBody>
          <a:bodyPr wrap="square" rtlCol="0">
            <a:spAutoFit/>
          </a:bodyPr>
          <a:lstStyle/>
          <a:p>
            <a:pPr algn="ctr">
              <a:lnSpc>
                <a:spcPts val="700"/>
              </a:lnSpc>
            </a:pPr>
            <a:r>
              <a:rPr lang="en-GB" sz="700" dirty="0" smtClean="0"/>
              <a:t>Talking about yourself in </a:t>
            </a:r>
          </a:p>
          <a:p>
            <a:pPr algn="ctr">
              <a:lnSpc>
                <a:spcPts val="700"/>
              </a:lnSpc>
            </a:pPr>
            <a:r>
              <a:rPr lang="en-GB" sz="700" dirty="0" smtClean="0"/>
              <a:t>detail</a:t>
            </a:r>
            <a:endParaRPr lang="en-GB" sz="700" dirty="0"/>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2480" y="7752008"/>
            <a:ext cx="185928" cy="207263"/>
          </a:xfrm>
          <a:prstGeom prst="rect">
            <a:avLst/>
          </a:prstGeom>
        </p:spPr>
      </p:pic>
      <p:sp>
        <p:nvSpPr>
          <p:cNvPr id="39" name="TextBox 38"/>
          <p:cNvSpPr txBox="1"/>
          <p:nvPr/>
        </p:nvSpPr>
        <p:spPr>
          <a:xfrm>
            <a:off x="4621393" y="7896289"/>
            <a:ext cx="755431" cy="273152"/>
          </a:xfrm>
          <a:prstGeom prst="rect">
            <a:avLst/>
          </a:prstGeom>
          <a:noFill/>
        </p:spPr>
        <p:txBody>
          <a:bodyPr wrap="square" rtlCol="0">
            <a:spAutoFit/>
          </a:bodyPr>
          <a:lstStyle/>
          <a:p>
            <a:pPr algn="ctr">
              <a:lnSpc>
                <a:spcPts val="700"/>
              </a:lnSpc>
            </a:pPr>
            <a:r>
              <a:rPr lang="en-GB" sz="700" dirty="0" smtClean="0"/>
              <a:t>Sports and free time</a:t>
            </a: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5762" y="7725598"/>
            <a:ext cx="185928" cy="207263"/>
          </a:xfrm>
          <a:prstGeom prst="rect">
            <a:avLst/>
          </a:prstGeom>
        </p:spPr>
      </p:pic>
      <p:sp>
        <p:nvSpPr>
          <p:cNvPr id="41" name="TextBox 40"/>
          <p:cNvSpPr txBox="1"/>
          <p:nvPr/>
        </p:nvSpPr>
        <p:spPr>
          <a:xfrm>
            <a:off x="5277093" y="7886681"/>
            <a:ext cx="592851" cy="183384"/>
          </a:xfrm>
          <a:prstGeom prst="rect">
            <a:avLst/>
          </a:prstGeom>
          <a:noFill/>
        </p:spPr>
        <p:txBody>
          <a:bodyPr wrap="square" rtlCol="0">
            <a:spAutoFit/>
          </a:bodyPr>
          <a:lstStyle/>
          <a:p>
            <a:pPr algn="ctr">
              <a:lnSpc>
                <a:spcPts val="700"/>
              </a:lnSpc>
            </a:pPr>
            <a:r>
              <a:rPr lang="en-GB" sz="700" dirty="0" smtClean="0"/>
              <a:t>School Life</a:t>
            </a:r>
            <a:endParaRPr lang="en-GB" sz="700" dirty="0"/>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9605" y="7701775"/>
            <a:ext cx="185928" cy="207263"/>
          </a:xfrm>
          <a:prstGeom prst="rect">
            <a:avLst/>
          </a:prstGeom>
        </p:spPr>
      </p:pic>
      <p:sp>
        <p:nvSpPr>
          <p:cNvPr id="43" name="TextBox 42"/>
          <p:cNvSpPr txBox="1"/>
          <p:nvPr/>
        </p:nvSpPr>
        <p:spPr>
          <a:xfrm rot="20267158">
            <a:off x="5724600" y="7695915"/>
            <a:ext cx="755431" cy="297517"/>
          </a:xfrm>
          <a:prstGeom prst="rect">
            <a:avLst/>
          </a:prstGeom>
          <a:noFill/>
        </p:spPr>
        <p:txBody>
          <a:bodyPr wrap="square" rtlCol="0">
            <a:spAutoFit/>
          </a:bodyPr>
          <a:lstStyle/>
          <a:p>
            <a:pPr algn="ctr">
              <a:lnSpc>
                <a:spcPts val="800"/>
              </a:lnSpc>
            </a:pPr>
            <a:r>
              <a:rPr lang="en-GB" sz="700" dirty="0" smtClean="0"/>
              <a:t>Talking about town</a:t>
            </a:r>
            <a:endParaRPr lang="en-GB" sz="700" dirty="0"/>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67158">
            <a:off x="5893857" y="7548332"/>
            <a:ext cx="185928" cy="207263"/>
          </a:xfrm>
          <a:prstGeom prst="rect">
            <a:avLst/>
          </a:prstGeom>
        </p:spPr>
      </p:pic>
      <p:sp>
        <p:nvSpPr>
          <p:cNvPr id="45" name="TextBox 44"/>
          <p:cNvSpPr txBox="1"/>
          <p:nvPr/>
        </p:nvSpPr>
        <p:spPr>
          <a:xfrm>
            <a:off x="5053619" y="6631437"/>
            <a:ext cx="767003" cy="273152"/>
          </a:xfrm>
          <a:prstGeom prst="rect">
            <a:avLst/>
          </a:prstGeom>
          <a:noFill/>
        </p:spPr>
        <p:txBody>
          <a:bodyPr wrap="square" rtlCol="0">
            <a:spAutoFit/>
          </a:bodyPr>
          <a:lstStyle/>
          <a:p>
            <a:pPr algn="ctr">
              <a:lnSpc>
                <a:spcPts val="700"/>
              </a:lnSpc>
            </a:pPr>
            <a:r>
              <a:rPr lang="en-GB" sz="700" dirty="0" smtClean="0"/>
              <a:t>Exploring French Culture</a:t>
            </a:r>
            <a:endParaRPr lang="en-GB" sz="700" dirty="0"/>
          </a:p>
        </p:txBody>
      </p:sp>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8095" y="6454376"/>
            <a:ext cx="185928" cy="207263"/>
          </a:xfrm>
          <a:prstGeom prst="rect">
            <a:avLst/>
          </a:prstGeom>
        </p:spPr>
      </p:pic>
      <p:sp>
        <p:nvSpPr>
          <p:cNvPr id="47" name="TextBox 46"/>
          <p:cNvSpPr txBox="1"/>
          <p:nvPr/>
        </p:nvSpPr>
        <p:spPr>
          <a:xfrm>
            <a:off x="4551984" y="6646464"/>
            <a:ext cx="592851" cy="273152"/>
          </a:xfrm>
          <a:prstGeom prst="rect">
            <a:avLst/>
          </a:prstGeom>
          <a:noFill/>
        </p:spPr>
        <p:txBody>
          <a:bodyPr wrap="square" rtlCol="0">
            <a:spAutoFit/>
          </a:bodyPr>
          <a:lstStyle/>
          <a:p>
            <a:pPr algn="ctr">
              <a:lnSpc>
                <a:spcPts val="700"/>
              </a:lnSpc>
            </a:pPr>
            <a:r>
              <a:rPr lang="en-GB" sz="700" dirty="0" smtClean="0"/>
              <a:t>TV and films</a:t>
            </a:r>
            <a:endParaRPr lang="en-GB" sz="700" dirty="0"/>
          </a:p>
        </p:txBody>
      </p:sp>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4496" y="6461558"/>
            <a:ext cx="185928" cy="207263"/>
          </a:xfrm>
          <a:prstGeom prst="rect">
            <a:avLst/>
          </a:prstGeom>
        </p:spPr>
      </p:pic>
      <p:sp>
        <p:nvSpPr>
          <p:cNvPr id="49" name="TextBox 48"/>
          <p:cNvSpPr txBox="1"/>
          <p:nvPr/>
        </p:nvSpPr>
        <p:spPr>
          <a:xfrm>
            <a:off x="3964451" y="6670583"/>
            <a:ext cx="592851" cy="362920"/>
          </a:xfrm>
          <a:prstGeom prst="rect">
            <a:avLst/>
          </a:prstGeom>
          <a:noFill/>
        </p:spPr>
        <p:txBody>
          <a:bodyPr wrap="square" rtlCol="0">
            <a:spAutoFit/>
          </a:bodyPr>
          <a:lstStyle/>
          <a:p>
            <a:pPr algn="ctr">
              <a:lnSpc>
                <a:spcPts val="700"/>
              </a:lnSpc>
            </a:pPr>
            <a:r>
              <a:rPr lang="en-GB" sz="700" dirty="0" smtClean="0"/>
              <a:t>Talking about reading</a:t>
            </a:r>
            <a:endParaRPr lang="en-GB" sz="700" dirty="0"/>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963" y="6485677"/>
            <a:ext cx="185928" cy="207263"/>
          </a:xfrm>
          <a:prstGeom prst="rect">
            <a:avLst/>
          </a:prstGeom>
        </p:spPr>
      </p:pic>
      <p:sp>
        <p:nvSpPr>
          <p:cNvPr id="51" name="TextBox 50"/>
          <p:cNvSpPr txBox="1"/>
          <p:nvPr/>
        </p:nvSpPr>
        <p:spPr>
          <a:xfrm>
            <a:off x="3371955" y="6698416"/>
            <a:ext cx="592851" cy="273152"/>
          </a:xfrm>
          <a:prstGeom prst="rect">
            <a:avLst/>
          </a:prstGeom>
          <a:noFill/>
        </p:spPr>
        <p:txBody>
          <a:bodyPr wrap="square" rtlCol="0">
            <a:spAutoFit/>
          </a:bodyPr>
          <a:lstStyle/>
          <a:p>
            <a:pPr algn="ctr">
              <a:lnSpc>
                <a:spcPts val="700"/>
              </a:lnSpc>
            </a:pPr>
            <a:r>
              <a:rPr lang="en-GB" sz="700" dirty="0" smtClean="0"/>
              <a:t>Tourism in Paris</a:t>
            </a:r>
            <a:endParaRPr lang="en-GB" sz="700" dirty="0"/>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4467" y="6513510"/>
            <a:ext cx="185928" cy="207263"/>
          </a:xfrm>
          <a:prstGeom prst="rect">
            <a:avLst/>
          </a:prstGeom>
        </p:spPr>
      </p:pic>
      <p:sp>
        <p:nvSpPr>
          <p:cNvPr id="53" name="TextBox 52"/>
          <p:cNvSpPr txBox="1"/>
          <p:nvPr/>
        </p:nvSpPr>
        <p:spPr>
          <a:xfrm>
            <a:off x="2761304" y="6727811"/>
            <a:ext cx="628104" cy="273152"/>
          </a:xfrm>
          <a:prstGeom prst="rect">
            <a:avLst/>
          </a:prstGeom>
          <a:noFill/>
        </p:spPr>
        <p:txBody>
          <a:bodyPr wrap="square" rtlCol="0">
            <a:spAutoFit/>
          </a:bodyPr>
          <a:lstStyle/>
          <a:p>
            <a:pPr algn="ctr">
              <a:lnSpc>
                <a:spcPts val="700"/>
              </a:lnSpc>
            </a:pPr>
            <a:r>
              <a:rPr lang="en-GB" sz="700" dirty="0" smtClean="0"/>
              <a:t>Exploring geography</a:t>
            </a:r>
            <a:endParaRPr lang="en-GB" sz="700" dirty="0"/>
          </a:p>
        </p:txBody>
      </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816" y="6542905"/>
            <a:ext cx="185928" cy="207263"/>
          </a:xfrm>
          <a:prstGeom prst="rect">
            <a:avLst/>
          </a:prstGeom>
        </p:spPr>
      </p:pic>
      <p:sp>
        <p:nvSpPr>
          <p:cNvPr id="55" name="TextBox 54"/>
          <p:cNvSpPr txBox="1"/>
          <p:nvPr/>
        </p:nvSpPr>
        <p:spPr>
          <a:xfrm>
            <a:off x="2046262" y="6745693"/>
            <a:ext cx="674035" cy="451406"/>
          </a:xfrm>
          <a:prstGeom prst="rect">
            <a:avLst/>
          </a:prstGeom>
          <a:noFill/>
        </p:spPr>
        <p:txBody>
          <a:bodyPr wrap="square" rtlCol="0">
            <a:spAutoFit/>
          </a:bodyPr>
          <a:lstStyle/>
          <a:p>
            <a:pPr algn="ctr">
              <a:lnSpc>
                <a:spcPts val="700"/>
              </a:lnSpc>
            </a:pPr>
            <a:r>
              <a:rPr lang="en-GB" sz="700" dirty="0" smtClean="0"/>
              <a:t>Learning about Francophone countries</a:t>
            </a:r>
            <a:endParaRPr lang="en-GB" sz="700" dirty="0"/>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9958" y="6560787"/>
            <a:ext cx="185928" cy="207263"/>
          </a:xfrm>
          <a:prstGeom prst="rect">
            <a:avLst/>
          </a:prstGeom>
        </p:spPr>
      </p:pic>
      <p:sp>
        <p:nvSpPr>
          <p:cNvPr id="57" name="TextBox 56"/>
          <p:cNvSpPr txBox="1"/>
          <p:nvPr/>
        </p:nvSpPr>
        <p:spPr>
          <a:xfrm>
            <a:off x="1494790" y="6771280"/>
            <a:ext cx="592851" cy="362920"/>
          </a:xfrm>
          <a:prstGeom prst="rect">
            <a:avLst/>
          </a:prstGeom>
          <a:noFill/>
        </p:spPr>
        <p:txBody>
          <a:bodyPr wrap="square" rtlCol="0">
            <a:spAutoFit/>
          </a:bodyPr>
          <a:lstStyle/>
          <a:p>
            <a:pPr algn="ctr">
              <a:lnSpc>
                <a:spcPts val="700"/>
              </a:lnSpc>
            </a:pPr>
            <a:r>
              <a:rPr lang="en-GB" sz="700" dirty="0" smtClean="0"/>
              <a:t>Exploring French</a:t>
            </a:r>
          </a:p>
          <a:p>
            <a:pPr algn="ctr">
              <a:lnSpc>
                <a:spcPts val="700"/>
              </a:lnSpc>
            </a:pPr>
            <a:r>
              <a:rPr lang="en-GB" sz="700" dirty="0" smtClean="0"/>
              <a:t>industry</a:t>
            </a:r>
            <a:endParaRPr lang="en-GB" sz="700" dirty="0"/>
          </a:p>
        </p:txBody>
      </p:sp>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7302" y="6586374"/>
            <a:ext cx="185928" cy="207263"/>
          </a:xfrm>
          <a:prstGeom prst="rect">
            <a:avLst/>
          </a:prstGeom>
        </p:spPr>
      </p:pic>
      <p:sp>
        <p:nvSpPr>
          <p:cNvPr id="59" name="TextBox 58"/>
          <p:cNvSpPr txBox="1"/>
          <p:nvPr/>
        </p:nvSpPr>
        <p:spPr>
          <a:xfrm rot="817822">
            <a:off x="632400" y="6673562"/>
            <a:ext cx="772437" cy="362920"/>
          </a:xfrm>
          <a:prstGeom prst="rect">
            <a:avLst/>
          </a:prstGeom>
          <a:noFill/>
        </p:spPr>
        <p:txBody>
          <a:bodyPr wrap="square" rtlCol="0">
            <a:spAutoFit/>
          </a:bodyPr>
          <a:lstStyle/>
          <a:p>
            <a:pPr algn="ctr">
              <a:lnSpc>
                <a:spcPts val="700"/>
              </a:lnSpc>
            </a:pPr>
            <a:r>
              <a:rPr lang="en-GB" sz="700" dirty="0" smtClean="0"/>
              <a:t>International Day of Languages</a:t>
            </a:r>
            <a:endParaRPr lang="en-GB" sz="700" dirty="0"/>
          </a:p>
        </p:txBody>
      </p:sp>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7822">
            <a:off x="1078929" y="6586636"/>
            <a:ext cx="185928" cy="207263"/>
          </a:xfrm>
          <a:prstGeom prst="rect">
            <a:avLst/>
          </a:prstGeom>
        </p:spPr>
      </p:pic>
      <p:sp>
        <p:nvSpPr>
          <p:cNvPr id="61" name="TextBox 60"/>
          <p:cNvSpPr txBox="1"/>
          <p:nvPr/>
        </p:nvSpPr>
        <p:spPr>
          <a:xfrm rot="2216290">
            <a:off x="5779525" y="6050563"/>
            <a:ext cx="665078" cy="400110"/>
          </a:xfrm>
          <a:prstGeom prst="rect">
            <a:avLst/>
          </a:prstGeom>
          <a:noFill/>
        </p:spPr>
        <p:txBody>
          <a:bodyPr wrap="square" rtlCol="0">
            <a:spAutoFit/>
          </a:bodyPr>
          <a:lstStyle/>
          <a:p>
            <a:pPr algn="ctr">
              <a:lnSpc>
                <a:spcPts val="800"/>
              </a:lnSpc>
            </a:pPr>
            <a:r>
              <a:rPr lang="en-GB" sz="700" dirty="0" smtClean="0"/>
              <a:t>Talking about holidays</a:t>
            </a:r>
            <a:endParaRPr lang="en-GB" sz="700" dirty="0"/>
          </a:p>
        </p:txBody>
      </p:sp>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69420">
            <a:off x="5862853" y="6277671"/>
            <a:ext cx="192854" cy="214984"/>
          </a:xfrm>
          <a:prstGeom prst="rect">
            <a:avLst/>
          </a:prstGeom>
        </p:spPr>
      </p:pic>
      <p:sp>
        <p:nvSpPr>
          <p:cNvPr id="63" name="TextBox 62"/>
          <p:cNvSpPr txBox="1"/>
          <p:nvPr/>
        </p:nvSpPr>
        <p:spPr>
          <a:xfrm>
            <a:off x="5143911" y="5854061"/>
            <a:ext cx="785621" cy="273152"/>
          </a:xfrm>
          <a:prstGeom prst="rect">
            <a:avLst/>
          </a:prstGeom>
          <a:noFill/>
        </p:spPr>
        <p:txBody>
          <a:bodyPr wrap="square" rtlCol="0">
            <a:spAutoFit/>
          </a:bodyPr>
          <a:lstStyle/>
          <a:p>
            <a:pPr algn="ctr">
              <a:lnSpc>
                <a:spcPts val="700"/>
              </a:lnSpc>
            </a:pPr>
            <a:r>
              <a:rPr lang="en-GB" sz="700" dirty="0" smtClean="0"/>
              <a:t>Talking about animals</a:t>
            </a:r>
            <a:endParaRPr lang="en-GB" sz="750" dirty="0"/>
          </a:p>
        </p:txBody>
      </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431845" y="6177482"/>
            <a:ext cx="185928" cy="207263"/>
          </a:xfrm>
          <a:prstGeom prst="rect">
            <a:avLst/>
          </a:prstGeom>
        </p:spPr>
      </p:pic>
      <p:sp>
        <p:nvSpPr>
          <p:cNvPr id="65" name="TextBox 64"/>
          <p:cNvSpPr txBox="1"/>
          <p:nvPr/>
        </p:nvSpPr>
        <p:spPr>
          <a:xfrm>
            <a:off x="4545143" y="5943230"/>
            <a:ext cx="785621" cy="273152"/>
          </a:xfrm>
          <a:prstGeom prst="rect">
            <a:avLst/>
          </a:prstGeom>
          <a:noFill/>
        </p:spPr>
        <p:txBody>
          <a:bodyPr wrap="square" rtlCol="0">
            <a:spAutoFit/>
          </a:bodyPr>
          <a:lstStyle/>
          <a:p>
            <a:pPr algn="ctr">
              <a:lnSpc>
                <a:spcPts val="700"/>
              </a:lnSpc>
            </a:pPr>
            <a:r>
              <a:rPr lang="en-GB" sz="700" dirty="0" smtClean="0"/>
              <a:t>Describing a painting</a:t>
            </a:r>
            <a:endParaRPr lang="en-GB" sz="750" dirty="0"/>
          </a:p>
        </p:txBody>
      </p:sp>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837705" y="6179293"/>
            <a:ext cx="185928" cy="207263"/>
          </a:xfrm>
          <a:prstGeom prst="rect">
            <a:avLst/>
          </a:prstGeom>
        </p:spPr>
      </p:pic>
      <p:sp>
        <p:nvSpPr>
          <p:cNvPr id="67" name="TextBox 66"/>
          <p:cNvSpPr txBox="1"/>
          <p:nvPr/>
        </p:nvSpPr>
        <p:spPr>
          <a:xfrm>
            <a:off x="3829387" y="5964731"/>
            <a:ext cx="785621" cy="274819"/>
          </a:xfrm>
          <a:prstGeom prst="rect">
            <a:avLst/>
          </a:prstGeom>
          <a:noFill/>
        </p:spPr>
        <p:txBody>
          <a:bodyPr wrap="square" rtlCol="0">
            <a:spAutoFit/>
          </a:bodyPr>
          <a:lstStyle/>
          <a:p>
            <a:pPr algn="ctr">
              <a:lnSpc>
                <a:spcPts val="700"/>
              </a:lnSpc>
            </a:pPr>
            <a:r>
              <a:rPr lang="en-GB" sz="700" dirty="0" smtClean="0"/>
              <a:t>Discussing the </a:t>
            </a:r>
          </a:p>
          <a:p>
            <a:pPr algn="ctr">
              <a:lnSpc>
                <a:spcPts val="700"/>
              </a:lnSpc>
            </a:pPr>
            <a:r>
              <a:rPr lang="en-GB" sz="700" dirty="0"/>
              <a:t>i</a:t>
            </a:r>
            <a:r>
              <a:rPr lang="en-GB" sz="700" dirty="0" smtClean="0"/>
              <a:t>nternet</a:t>
            </a:r>
            <a:endParaRPr lang="en-GB" sz="750" dirty="0"/>
          </a:p>
        </p:txBody>
      </p:sp>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100477" y="6220460"/>
            <a:ext cx="185928" cy="207263"/>
          </a:xfrm>
          <a:prstGeom prst="rect">
            <a:avLst/>
          </a:prstGeom>
        </p:spPr>
      </p:pic>
      <p:sp>
        <p:nvSpPr>
          <p:cNvPr id="69" name="TextBox 68"/>
          <p:cNvSpPr txBox="1"/>
          <p:nvPr/>
        </p:nvSpPr>
        <p:spPr>
          <a:xfrm>
            <a:off x="3167697" y="6006248"/>
            <a:ext cx="785621" cy="273152"/>
          </a:xfrm>
          <a:prstGeom prst="rect">
            <a:avLst/>
          </a:prstGeom>
          <a:noFill/>
        </p:spPr>
        <p:txBody>
          <a:bodyPr wrap="square" rtlCol="0">
            <a:spAutoFit/>
          </a:bodyPr>
          <a:lstStyle/>
          <a:p>
            <a:pPr algn="ctr">
              <a:lnSpc>
                <a:spcPts val="700"/>
              </a:lnSpc>
            </a:pPr>
            <a:r>
              <a:rPr lang="en-GB" sz="700" dirty="0" smtClean="0"/>
              <a:t>Developing Opinions</a:t>
            </a:r>
            <a:endParaRPr lang="en-GB" sz="750" dirty="0"/>
          </a:p>
        </p:txBody>
      </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437502" y="6231651"/>
            <a:ext cx="185928" cy="207263"/>
          </a:xfrm>
          <a:prstGeom prst="rect">
            <a:avLst/>
          </a:prstGeom>
        </p:spPr>
      </p:pic>
      <p:sp>
        <p:nvSpPr>
          <p:cNvPr id="71" name="TextBox 70"/>
          <p:cNvSpPr txBox="1"/>
          <p:nvPr/>
        </p:nvSpPr>
        <p:spPr>
          <a:xfrm>
            <a:off x="2592189" y="6031425"/>
            <a:ext cx="785621" cy="273152"/>
          </a:xfrm>
          <a:prstGeom prst="rect">
            <a:avLst/>
          </a:prstGeom>
          <a:noFill/>
        </p:spPr>
        <p:txBody>
          <a:bodyPr wrap="square" rtlCol="0">
            <a:spAutoFit/>
          </a:bodyPr>
          <a:lstStyle/>
          <a:p>
            <a:pPr algn="ctr">
              <a:lnSpc>
                <a:spcPts val="700"/>
              </a:lnSpc>
            </a:pPr>
            <a:r>
              <a:rPr lang="en-GB" sz="700" dirty="0" smtClean="0"/>
              <a:t>Describing your home</a:t>
            </a:r>
            <a:endParaRPr lang="en-GB" sz="750" dirty="0"/>
          </a:p>
        </p:txBody>
      </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865439" y="6267578"/>
            <a:ext cx="185928" cy="207263"/>
          </a:xfrm>
          <a:prstGeom prst="rect">
            <a:avLst/>
          </a:prstGeom>
        </p:spPr>
      </p:pic>
      <p:sp>
        <p:nvSpPr>
          <p:cNvPr id="73" name="TextBox 72"/>
          <p:cNvSpPr txBox="1"/>
          <p:nvPr/>
        </p:nvSpPr>
        <p:spPr>
          <a:xfrm>
            <a:off x="1868881" y="6039250"/>
            <a:ext cx="785621" cy="273152"/>
          </a:xfrm>
          <a:prstGeom prst="rect">
            <a:avLst/>
          </a:prstGeom>
          <a:noFill/>
        </p:spPr>
        <p:txBody>
          <a:bodyPr wrap="square" rtlCol="0">
            <a:spAutoFit/>
          </a:bodyPr>
          <a:lstStyle/>
          <a:p>
            <a:pPr algn="ctr">
              <a:lnSpc>
                <a:spcPts val="700"/>
              </a:lnSpc>
            </a:pPr>
            <a:r>
              <a:rPr lang="en-GB" sz="700" dirty="0" smtClean="0"/>
              <a:t>Exploring French Science</a:t>
            </a:r>
            <a:endParaRPr lang="en-GB" sz="750" dirty="0"/>
          </a:p>
        </p:txBody>
      </p:sp>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142131" y="6275403"/>
            <a:ext cx="185928" cy="207263"/>
          </a:xfrm>
          <a:prstGeom prst="rect">
            <a:avLst/>
          </a:prstGeom>
        </p:spPr>
      </p:pic>
      <p:sp>
        <p:nvSpPr>
          <p:cNvPr id="75" name="TextBox 74"/>
          <p:cNvSpPr txBox="1"/>
          <p:nvPr/>
        </p:nvSpPr>
        <p:spPr>
          <a:xfrm>
            <a:off x="1166980" y="6064403"/>
            <a:ext cx="785621" cy="362920"/>
          </a:xfrm>
          <a:prstGeom prst="rect">
            <a:avLst/>
          </a:prstGeom>
          <a:noFill/>
        </p:spPr>
        <p:txBody>
          <a:bodyPr wrap="square" rtlCol="0">
            <a:spAutoFit/>
          </a:bodyPr>
          <a:lstStyle/>
          <a:p>
            <a:pPr algn="ctr">
              <a:lnSpc>
                <a:spcPts val="700"/>
              </a:lnSpc>
            </a:pPr>
            <a:r>
              <a:rPr lang="en-GB" sz="700" dirty="0" smtClean="0"/>
              <a:t>Understanding the French revolution</a:t>
            </a:r>
            <a:endParaRPr lang="en-GB" sz="750" dirty="0"/>
          </a:p>
        </p:txBody>
      </p:sp>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440230" y="6300556"/>
            <a:ext cx="185928" cy="207263"/>
          </a:xfrm>
          <a:prstGeom prst="rect">
            <a:avLst/>
          </a:prstGeom>
        </p:spPr>
      </p:pic>
      <p:sp>
        <p:nvSpPr>
          <p:cNvPr id="79" name="TextBox 78"/>
          <p:cNvSpPr txBox="1"/>
          <p:nvPr/>
        </p:nvSpPr>
        <p:spPr>
          <a:xfrm>
            <a:off x="4233869" y="4676729"/>
            <a:ext cx="785621" cy="362920"/>
          </a:xfrm>
          <a:prstGeom prst="rect">
            <a:avLst/>
          </a:prstGeom>
          <a:noFill/>
        </p:spPr>
        <p:txBody>
          <a:bodyPr wrap="square" rtlCol="0">
            <a:spAutoFit/>
          </a:bodyPr>
          <a:lstStyle/>
          <a:p>
            <a:pPr algn="ctr">
              <a:lnSpc>
                <a:spcPts val="700"/>
              </a:lnSpc>
            </a:pPr>
            <a:r>
              <a:rPr lang="en-GB" sz="700" dirty="0" smtClean="0"/>
              <a:t>Exploring festivals and traditions</a:t>
            </a:r>
            <a:endParaRPr lang="en-GB" sz="750" dirty="0"/>
          </a:p>
        </p:txBody>
      </p:sp>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518311" y="4967885"/>
            <a:ext cx="185928" cy="207263"/>
          </a:xfrm>
          <a:prstGeom prst="rect">
            <a:avLst/>
          </a:prstGeom>
        </p:spPr>
      </p:pic>
      <p:sp>
        <p:nvSpPr>
          <p:cNvPr id="81" name="TextBox 80"/>
          <p:cNvSpPr txBox="1"/>
          <p:nvPr/>
        </p:nvSpPr>
        <p:spPr>
          <a:xfrm>
            <a:off x="3581005" y="4734734"/>
            <a:ext cx="785621" cy="274819"/>
          </a:xfrm>
          <a:prstGeom prst="rect">
            <a:avLst/>
          </a:prstGeom>
          <a:noFill/>
        </p:spPr>
        <p:txBody>
          <a:bodyPr wrap="square" rtlCol="0">
            <a:spAutoFit/>
          </a:bodyPr>
          <a:lstStyle/>
          <a:p>
            <a:pPr algn="ctr">
              <a:lnSpc>
                <a:spcPts val="700"/>
              </a:lnSpc>
            </a:pPr>
            <a:r>
              <a:rPr lang="en-GB" sz="700" dirty="0" smtClean="0"/>
              <a:t>Shopping for </a:t>
            </a:r>
          </a:p>
          <a:p>
            <a:pPr algn="ctr">
              <a:lnSpc>
                <a:spcPts val="700"/>
              </a:lnSpc>
            </a:pPr>
            <a:r>
              <a:rPr lang="en-GB" sz="700" dirty="0" smtClean="0"/>
              <a:t>clothes</a:t>
            </a:r>
            <a:endParaRPr lang="en-GB" sz="75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860558" y="4979243"/>
            <a:ext cx="185928" cy="207263"/>
          </a:xfrm>
          <a:prstGeom prst="rect">
            <a:avLst/>
          </a:prstGeom>
        </p:spPr>
      </p:pic>
      <p:sp>
        <p:nvSpPr>
          <p:cNvPr id="83" name="TextBox 82"/>
          <p:cNvSpPr txBox="1"/>
          <p:nvPr/>
        </p:nvSpPr>
        <p:spPr>
          <a:xfrm>
            <a:off x="2887553" y="4786283"/>
            <a:ext cx="785621" cy="274819"/>
          </a:xfrm>
          <a:prstGeom prst="rect">
            <a:avLst/>
          </a:prstGeom>
          <a:noFill/>
        </p:spPr>
        <p:txBody>
          <a:bodyPr wrap="square" rtlCol="0">
            <a:spAutoFit/>
          </a:bodyPr>
          <a:lstStyle/>
          <a:p>
            <a:pPr algn="ctr">
              <a:lnSpc>
                <a:spcPts val="700"/>
              </a:lnSpc>
            </a:pPr>
            <a:r>
              <a:rPr lang="en-GB" sz="700" dirty="0" smtClean="0"/>
              <a:t>TV programmes</a:t>
            </a:r>
          </a:p>
          <a:p>
            <a:pPr algn="ctr">
              <a:lnSpc>
                <a:spcPts val="700"/>
              </a:lnSpc>
            </a:pPr>
            <a:r>
              <a:rPr lang="en-GB" sz="700" dirty="0"/>
              <a:t>a</a:t>
            </a:r>
            <a:r>
              <a:rPr lang="en-GB" sz="700" dirty="0" smtClean="0"/>
              <a:t>nd opinions</a:t>
            </a:r>
            <a:endParaRPr lang="en-GB" sz="750" dirty="0"/>
          </a:p>
        </p:txBody>
      </p:sp>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179354" y="5003891"/>
            <a:ext cx="185928" cy="207263"/>
          </a:xfrm>
          <a:prstGeom prst="rect">
            <a:avLst/>
          </a:prstGeom>
        </p:spPr>
      </p:pic>
      <p:sp>
        <p:nvSpPr>
          <p:cNvPr id="85" name="TextBox 84"/>
          <p:cNvSpPr txBox="1"/>
          <p:nvPr/>
        </p:nvSpPr>
        <p:spPr>
          <a:xfrm>
            <a:off x="2184822" y="4749731"/>
            <a:ext cx="785621" cy="362920"/>
          </a:xfrm>
          <a:prstGeom prst="rect">
            <a:avLst/>
          </a:prstGeom>
          <a:noFill/>
        </p:spPr>
        <p:txBody>
          <a:bodyPr wrap="square" rtlCol="0">
            <a:spAutoFit/>
          </a:bodyPr>
          <a:lstStyle/>
          <a:p>
            <a:pPr algn="ctr">
              <a:lnSpc>
                <a:spcPts val="700"/>
              </a:lnSpc>
            </a:pPr>
            <a:r>
              <a:rPr lang="en-GB" sz="700" dirty="0" smtClean="0"/>
              <a:t>Talking about sport and leisure</a:t>
            </a:r>
            <a:endParaRPr lang="en-GB" sz="750" dirty="0"/>
          </a:p>
        </p:txBody>
      </p:sp>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458030" y="5030773"/>
            <a:ext cx="185928" cy="207263"/>
          </a:xfrm>
          <a:prstGeom prst="rect">
            <a:avLst/>
          </a:prstGeom>
        </p:spPr>
      </p:pic>
      <p:sp>
        <p:nvSpPr>
          <p:cNvPr id="87" name="TextBox 86"/>
          <p:cNvSpPr txBox="1"/>
          <p:nvPr/>
        </p:nvSpPr>
        <p:spPr>
          <a:xfrm>
            <a:off x="1567280" y="4816194"/>
            <a:ext cx="711368" cy="274819"/>
          </a:xfrm>
          <a:prstGeom prst="rect">
            <a:avLst/>
          </a:prstGeom>
          <a:noFill/>
        </p:spPr>
        <p:txBody>
          <a:bodyPr wrap="square" rtlCol="0">
            <a:spAutoFit/>
          </a:bodyPr>
          <a:lstStyle/>
          <a:p>
            <a:pPr algn="ctr">
              <a:lnSpc>
                <a:spcPts val="700"/>
              </a:lnSpc>
            </a:pPr>
            <a:r>
              <a:rPr lang="en-GB" sz="700" dirty="0" smtClean="0"/>
              <a:t>Talking about </a:t>
            </a:r>
          </a:p>
          <a:p>
            <a:pPr algn="ctr">
              <a:lnSpc>
                <a:spcPts val="700"/>
              </a:lnSpc>
            </a:pPr>
            <a:r>
              <a:rPr lang="en-GB" sz="700" dirty="0" smtClean="0"/>
              <a:t>town</a:t>
            </a:r>
            <a:endParaRPr lang="en-GB" sz="750" dirty="0"/>
          </a:p>
        </p:txBody>
      </p:sp>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829670" y="5056358"/>
            <a:ext cx="185928" cy="207263"/>
          </a:xfrm>
          <a:prstGeom prst="rect">
            <a:avLst/>
          </a:prstGeom>
        </p:spPr>
      </p:pic>
      <p:sp>
        <p:nvSpPr>
          <p:cNvPr id="89" name="TextBox 88"/>
          <p:cNvSpPr txBox="1"/>
          <p:nvPr/>
        </p:nvSpPr>
        <p:spPr>
          <a:xfrm>
            <a:off x="941918" y="4820624"/>
            <a:ext cx="785621" cy="274819"/>
          </a:xfrm>
          <a:prstGeom prst="rect">
            <a:avLst/>
          </a:prstGeom>
          <a:noFill/>
        </p:spPr>
        <p:txBody>
          <a:bodyPr wrap="square" rtlCol="0">
            <a:spAutoFit/>
          </a:bodyPr>
          <a:lstStyle/>
          <a:p>
            <a:pPr algn="ctr">
              <a:lnSpc>
                <a:spcPts val="700"/>
              </a:lnSpc>
            </a:pPr>
            <a:r>
              <a:rPr lang="en-GB" sz="700" dirty="0" smtClean="0"/>
              <a:t>Recognising the </a:t>
            </a:r>
          </a:p>
          <a:p>
            <a:pPr algn="ctr">
              <a:lnSpc>
                <a:spcPts val="700"/>
              </a:lnSpc>
            </a:pPr>
            <a:r>
              <a:rPr lang="en-GB" sz="700" dirty="0" smtClean="0"/>
              <a:t>time</a:t>
            </a:r>
            <a:endParaRPr lang="en-GB" sz="750" dirty="0"/>
          </a:p>
        </p:txBody>
      </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249391" y="5084303"/>
            <a:ext cx="185928" cy="207263"/>
          </a:xfrm>
          <a:prstGeom prst="rect">
            <a:avLst/>
          </a:prstGeom>
        </p:spPr>
      </p:pic>
      <p:sp>
        <p:nvSpPr>
          <p:cNvPr id="91" name="TextBox 90"/>
          <p:cNvSpPr txBox="1"/>
          <p:nvPr/>
        </p:nvSpPr>
        <p:spPr>
          <a:xfrm rot="18954312">
            <a:off x="350245" y="5075261"/>
            <a:ext cx="785621" cy="273152"/>
          </a:xfrm>
          <a:prstGeom prst="rect">
            <a:avLst/>
          </a:prstGeom>
          <a:noFill/>
        </p:spPr>
        <p:txBody>
          <a:bodyPr wrap="square" rtlCol="0">
            <a:spAutoFit/>
          </a:bodyPr>
          <a:lstStyle/>
          <a:p>
            <a:pPr algn="ctr">
              <a:lnSpc>
                <a:spcPts val="700"/>
              </a:lnSpc>
            </a:pPr>
            <a:r>
              <a:rPr lang="en-GB" sz="700" dirty="0" smtClean="0"/>
              <a:t>Talking about family</a:t>
            </a:r>
            <a:endParaRPr lang="en-GB" sz="750" dirty="0"/>
          </a:p>
        </p:txBody>
      </p:sp>
      <p:pic>
        <p:nvPicPr>
          <p:cNvPr id="92" name="Picture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00333">
            <a:off x="789549" y="5244624"/>
            <a:ext cx="185928" cy="207263"/>
          </a:xfrm>
          <a:prstGeom prst="rect">
            <a:avLst/>
          </a:prstGeom>
        </p:spPr>
      </p:pic>
      <p:grpSp>
        <p:nvGrpSpPr>
          <p:cNvPr id="93" name="Group 92"/>
          <p:cNvGrpSpPr/>
          <p:nvPr/>
        </p:nvGrpSpPr>
        <p:grpSpPr>
          <a:xfrm>
            <a:off x="955008" y="5374095"/>
            <a:ext cx="878586" cy="469886"/>
            <a:chOff x="238809" y="7971470"/>
            <a:chExt cx="878586" cy="469886"/>
          </a:xfrm>
        </p:grpSpPr>
        <p:sp>
          <p:nvSpPr>
            <p:cNvPr id="94" name="TextBox 93"/>
            <p:cNvSpPr txBox="1"/>
            <p:nvPr/>
          </p:nvSpPr>
          <p:spPr>
            <a:xfrm>
              <a:off x="238809" y="8168204"/>
              <a:ext cx="878586" cy="273152"/>
            </a:xfrm>
            <a:prstGeom prst="rect">
              <a:avLst/>
            </a:prstGeom>
            <a:noFill/>
          </p:spPr>
          <p:txBody>
            <a:bodyPr wrap="square" rtlCol="0">
              <a:spAutoFit/>
            </a:bodyPr>
            <a:lstStyle/>
            <a:p>
              <a:pPr algn="ctr">
                <a:lnSpc>
                  <a:spcPts val="700"/>
                </a:lnSpc>
              </a:pPr>
              <a:r>
                <a:rPr lang="en-GB" sz="700" dirty="0" smtClean="0"/>
                <a:t>Describing </a:t>
              </a:r>
            </a:p>
            <a:p>
              <a:pPr algn="ctr">
                <a:lnSpc>
                  <a:spcPts val="700"/>
                </a:lnSpc>
              </a:pPr>
              <a:r>
                <a:rPr lang="en-GB" sz="700" dirty="0" smtClean="0"/>
                <a:t>people</a:t>
              </a:r>
              <a:endParaRPr lang="en-GB" sz="700" dirty="0"/>
            </a:p>
          </p:txBody>
        </p:sp>
        <p:pic>
          <p:nvPicPr>
            <p:cNvPr id="95" name="Picture 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161" y="7971470"/>
              <a:ext cx="185928" cy="207263"/>
            </a:xfrm>
            <a:prstGeom prst="rect">
              <a:avLst/>
            </a:prstGeom>
          </p:spPr>
        </p:pic>
      </p:grpSp>
      <p:sp>
        <p:nvSpPr>
          <p:cNvPr id="96" name="TextBox 95"/>
          <p:cNvSpPr txBox="1"/>
          <p:nvPr/>
        </p:nvSpPr>
        <p:spPr>
          <a:xfrm>
            <a:off x="1666072" y="5535075"/>
            <a:ext cx="878586" cy="273152"/>
          </a:xfrm>
          <a:prstGeom prst="rect">
            <a:avLst/>
          </a:prstGeom>
          <a:noFill/>
        </p:spPr>
        <p:txBody>
          <a:bodyPr wrap="square" rtlCol="0">
            <a:spAutoFit/>
          </a:bodyPr>
          <a:lstStyle/>
          <a:p>
            <a:pPr algn="ctr">
              <a:lnSpc>
                <a:spcPts val="700"/>
              </a:lnSpc>
            </a:pPr>
            <a:r>
              <a:rPr lang="en-GB" sz="700" dirty="0" smtClean="0"/>
              <a:t>Discussing family</a:t>
            </a:r>
          </a:p>
          <a:p>
            <a:pPr algn="ctr">
              <a:lnSpc>
                <a:spcPts val="700"/>
              </a:lnSpc>
            </a:pPr>
            <a:r>
              <a:rPr lang="en-GB" sz="700" dirty="0"/>
              <a:t>a</a:t>
            </a:r>
            <a:r>
              <a:rPr lang="en-GB" sz="700" dirty="0" smtClean="0"/>
              <a:t>nd relationships</a:t>
            </a:r>
            <a:endParaRPr lang="en-GB" sz="700" dirty="0"/>
          </a:p>
        </p:txBody>
      </p:sp>
      <p:pic>
        <p:nvPicPr>
          <p:cNvPr id="97" name="Picture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4121" y="5327231"/>
            <a:ext cx="185928" cy="207263"/>
          </a:xfrm>
          <a:prstGeom prst="rect">
            <a:avLst/>
          </a:prstGeom>
        </p:spPr>
      </p:pic>
      <p:sp>
        <p:nvSpPr>
          <p:cNvPr id="98" name="TextBox 97"/>
          <p:cNvSpPr txBox="1"/>
          <p:nvPr/>
        </p:nvSpPr>
        <p:spPr>
          <a:xfrm>
            <a:off x="2312597" y="5510870"/>
            <a:ext cx="878586" cy="273152"/>
          </a:xfrm>
          <a:prstGeom prst="rect">
            <a:avLst/>
          </a:prstGeom>
          <a:noFill/>
        </p:spPr>
        <p:txBody>
          <a:bodyPr wrap="square" rtlCol="0">
            <a:spAutoFit/>
          </a:bodyPr>
          <a:lstStyle/>
          <a:p>
            <a:pPr algn="ctr">
              <a:lnSpc>
                <a:spcPts val="700"/>
              </a:lnSpc>
            </a:pPr>
            <a:r>
              <a:rPr lang="en-GB" sz="700" dirty="0" smtClean="0"/>
              <a:t>Films and going</a:t>
            </a:r>
          </a:p>
          <a:p>
            <a:pPr algn="ctr">
              <a:lnSpc>
                <a:spcPts val="700"/>
              </a:lnSpc>
            </a:pPr>
            <a:r>
              <a:rPr lang="en-GB" sz="700" dirty="0" smtClean="0"/>
              <a:t>To the Cinema</a:t>
            </a:r>
            <a:endParaRPr lang="en-GB" sz="700" dirty="0"/>
          </a:p>
        </p:txBody>
      </p:sp>
      <p:pic>
        <p:nvPicPr>
          <p:cNvPr id="99" name="Picture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2795" y="5327228"/>
            <a:ext cx="185928" cy="207263"/>
          </a:xfrm>
          <a:prstGeom prst="rect">
            <a:avLst/>
          </a:prstGeom>
        </p:spPr>
      </p:pic>
      <p:sp>
        <p:nvSpPr>
          <p:cNvPr id="100" name="TextBox 99"/>
          <p:cNvSpPr txBox="1"/>
          <p:nvPr/>
        </p:nvSpPr>
        <p:spPr>
          <a:xfrm>
            <a:off x="3044068" y="5456267"/>
            <a:ext cx="878586" cy="273152"/>
          </a:xfrm>
          <a:prstGeom prst="rect">
            <a:avLst/>
          </a:prstGeom>
          <a:noFill/>
        </p:spPr>
        <p:txBody>
          <a:bodyPr wrap="square" rtlCol="0">
            <a:spAutoFit/>
          </a:bodyPr>
          <a:lstStyle/>
          <a:p>
            <a:pPr algn="ctr">
              <a:lnSpc>
                <a:spcPts val="700"/>
              </a:lnSpc>
            </a:pPr>
            <a:r>
              <a:rPr lang="en-GB" sz="700" dirty="0" smtClean="0"/>
              <a:t>Food and meal </a:t>
            </a:r>
          </a:p>
          <a:p>
            <a:pPr algn="ctr">
              <a:lnSpc>
                <a:spcPts val="700"/>
              </a:lnSpc>
            </a:pPr>
            <a:r>
              <a:rPr lang="en-GB" sz="700" dirty="0" smtClean="0"/>
              <a:t>times</a:t>
            </a:r>
            <a:endParaRPr lang="en-GB" sz="700" dirty="0"/>
          </a:p>
        </p:txBody>
      </p:sp>
      <p:pic>
        <p:nvPicPr>
          <p:cNvPr id="101" name="Picture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8089" y="5274096"/>
            <a:ext cx="185928" cy="207263"/>
          </a:xfrm>
          <a:prstGeom prst="rect">
            <a:avLst/>
          </a:prstGeom>
        </p:spPr>
      </p:pic>
      <p:sp>
        <p:nvSpPr>
          <p:cNvPr id="102" name="TextBox 101"/>
          <p:cNvSpPr txBox="1"/>
          <p:nvPr/>
        </p:nvSpPr>
        <p:spPr>
          <a:xfrm>
            <a:off x="3803008" y="5458196"/>
            <a:ext cx="878586" cy="273152"/>
          </a:xfrm>
          <a:prstGeom prst="rect">
            <a:avLst/>
          </a:prstGeom>
          <a:noFill/>
        </p:spPr>
        <p:txBody>
          <a:bodyPr wrap="square" rtlCol="0">
            <a:spAutoFit/>
          </a:bodyPr>
          <a:lstStyle/>
          <a:p>
            <a:pPr algn="ctr">
              <a:lnSpc>
                <a:spcPts val="700"/>
              </a:lnSpc>
            </a:pPr>
            <a:r>
              <a:rPr lang="en-GB" sz="700" dirty="0" smtClean="0"/>
              <a:t>Describing your daily routine</a:t>
            </a:r>
            <a:endParaRPr lang="en-GB" sz="700" dirty="0"/>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2155" y="5258715"/>
            <a:ext cx="185928" cy="207263"/>
          </a:xfrm>
          <a:prstGeom prst="rect">
            <a:avLst/>
          </a:prstGeom>
        </p:spPr>
      </p:pic>
      <p:sp>
        <p:nvSpPr>
          <p:cNvPr id="104" name="TextBox 103"/>
          <p:cNvSpPr txBox="1"/>
          <p:nvPr/>
        </p:nvSpPr>
        <p:spPr>
          <a:xfrm>
            <a:off x="4610938" y="5401013"/>
            <a:ext cx="755431" cy="273152"/>
          </a:xfrm>
          <a:prstGeom prst="rect">
            <a:avLst/>
          </a:prstGeom>
          <a:noFill/>
        </p:spPr>
        <p:txBody>
          <a:bodyPr wrap="square" rtlCol="0">
            <a:spAutoFit/>
          </a:bodyPr>
          <a:lstStyle/>
          <a:p>
            <a:pPr algn="ctr">
              <a:lnSpc>
                <a:spcPts val="700"/>
              </a:lnSpc>
            </a:pPr>
            <a:r>
              <a:rPr lang="en-GB" sz="700" dirty="0" smtClean="0"/>
              <a:t>Shopping for a special meal</a:t>
            </a:r>
            <a:endParaRPr lang="en-GB" sz="700" dirty="0"/>
          </a:p>
        </p:txBody>
      </p:sp>
      <p:pic>
        <p:nvPicPr>
          <p:cNvPr id="105" name="Picture 10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5307" y="5230322"/>
            <a:ext cx="185928" cy="207263"/>
          </a:xfrm>
          <a:prstGeom prst="rect">
            <a:avLst/>
          </a:prstGeom>
        </p:spPr>
      </p:pic>
      <p:sp>
        <p:nvSpPr>
          <p:cNvPr id="106" name="TextBox 105"/>
          <p:cNvSpPr txBox="1"/>
          <p:nvPr/>
        </p:nvSpPr>
        <p:spPr>
          <a:xfrm rot="20679030">
            <a:off x="5385346" y="5363323"/>
            <a:ext cx="680662" cy="273152"/>
          </a:xfrm>
          <a:prstGeom prst="rect">
            <a:avLst/>
          </a:prstGeom>
          <a:noFill/>
        </p:spPr>
        <p:txBody>
          <a:bodyPr wrap="square" rtlCol="0">
            <a:spAutoFit/>
          </a:bodyPr>
          <a:lstStyle/>
          <a:p>
            <a:pPr algn="ctr">
              <a:lnSpc>
                <a:spcPts val="700"/>
              </a:lnSpc>
            </a:pPr>
            <a:r>
              <a:rPr lang="en-GB" sz="700" dirty="0" smtClean="0"/>
              <a:t>Trip to France</a:t>
            </a:r>
            <a:endParaRPr lang="en-GB" sz="700" dirty="0"/>
          </a:p>
        </p:txBody>
      </p:sp>
      <p:pic>
        <p:nvPicPr>
          <p:cNvPr id="107" name="Picture 1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79568">
            <a:off x="5577802" y="5177465"/>
            <a:ext cx="185928" cy="207263"/>
          </a:xfrm>
          <a:prstGeom prst="rect">
            <a:avLst/>
          </a:prstGeom>
        </p:spPr>
      </p:pic>
      <p:sp>
        <p:nvSpPr>
          <p:cNvPr id="110" name="TextBox 109"/>
          <p:cNvSpPr txBox="1"/>
          <p:nvPr/>
        </p:nvSpPr>
        <p:spPr>
          <a:xfrm>
            <a:off x="4900789" y="4628603"/>
            <a:ext cx="785621" cy="364587"/>
          </a:xfrm>
          <a:prstGeom prst="rect">
            <a:avLst/>
          </a:prstGeom>
          <a:noFill/>
        </p:spPr>
        <p:txBody>
          <a:bodyPr wrap="square" rtlCol="0">
            <a:spAutoFit/>
          </a:bodyPr>
          <a:lstStyle/>
          <a:p>
            <a:pPr algn="ctr">
              <a:lnSpc>
                <a:spcPts val="700"/>
              </a:lnSpc>
            </a:pPr>
            <a:r>
              <a:rPr lang="en-GB" sz="700" dirty="0" smtClean="0"/>
              <a:t>Describing </a:t>
            </a:r>
          </a:p>
          <a:p>
            <a:pPr algn="ctr">
              <a:lnSpc>
                <a:spcPts val="700"/>
              </a:lnSpc>
            </a:pPr>
            <a:r>
              <a:rPr lang="en-GB" sz="700" dirty="0"/>
              <a:t>f</a:t>
            </a:r>
            <a:r>
              <a:rPr lang="en-GB" sz="700" dirty="0" smtClean="0"/>
              <a:t>amily</a:t>
            </a:r>
          </a:p>
          <a:p>
            <a:pPr algn="ctr">
              <a:lnSpc>
                <a:spcPts val="700"/>
              </a:lnSpc>
            </a:pPr>
            <a:r>
              <a:rPr lang="en-GB" sz="700" dirty="0" smtClean="0"/>
              <a:t>celebrations</a:t>
            </a:r>
            <a:endParaRPr lang="en-GB" sz="750" dirty="0"/>
          </a:p>
        </p:txBody>
      </p:sp>
      <p:pic>
        <p:nvPicPr>
          <p:cNvPr id="111" name="Picture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191622" y="4932057"/>
            <a:ext cx="185928" cy="207263"/>
          </a:xfrm>
          <a:prstGeom prst="rect">
            <a:avLst/>
          </a:prstGeom>
        </p:spPr>
      </p:pic>
      <p:sp>
        <p:nvSpPr>
          <p:cNvPr id="112" name="TextBox 111"/>
          <p:cNvSpPr txBox="1"/>
          <p:nvPr/>
        </p:nvSpPr>
        <p:spPr>
          <a:xfrm>
            <a:off x="4958674" y="4178202"/>
            <a:ext cx="767003" cy="273152"/>
          </a:xfrm>
          <a:prstGeom prst="rect">
            <a:avLst/>
          </a:prstGeom>
          <a:noFill/>
        </p:spPr>
        <p:txBody>
          <a:bodyPr wrap="square" rtlCol="0">
            <a:spAutoFit/>
          </a:bodyPr>
          <a:lstStyle/>
          <a:p>
            <a:pPr algn="ctr">
              <a:lnSpc>
                <a:spcPts val="700"/>
              </a:lnSpc>
            </a:pPr>
            <a:r>
              <a:rPr lang="en-GB" sz="700" dirty="0" smtClean="0"/>
              <a:t>Features of a region</a:t>
            </a:r>
            <a:endParaRPr lang="en-GB" sz="700" dirty="0"/>
          </a:p>
        </p:txBody>
      </p:sp>
      <p:pic>
        <p:nvPicPr>
          <p:cNvPr id="113" name="Picture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1622" y="3986908"/>
            <a:ext cx="185928" cy="207263"/>
          </a:xfrm>
          <a:prstGeom prst="rect">
            <a:avLst/>
          </a:prstGeom>
        </p:spPr>
      </p:pic>
      <p:sp>
        <p:nvSpPr>
          <p:cNvPr id="114" name="TextBox 113"/>
          <p:cNvSpPr txBox="1"/>
          <p:nvPr/>
        </p:nvSpPr>
        <p:spPr>
          <a:xfrm>
            <a:off x="4405511" y="4178996"/>
            <a:ext cx="634837" cy="271869"/>
          </a:xfrm>
          <a:prstGeom prst="rect">
            <a:avLst/>
          </a:prstGeom>
          <a:noFill/>
        </p:spPr>
        <p:txBody>
          <a:bodyPr wrap="square" rtlCol="0">
            <a:spAutoFit/>
          </a:bodyPr>
          <a:lstStyle/>
          <a:p>
            <a:pPr algn="ctr">
              <a:lnSpc>
                <a:spcPts val="700"/>
              </a:lnSpc>
            </a:pPr>
            <a:r>
              <a:rPr lang="en-GB" sz="700" dirty="0" smtClean="0"/>
              <a:t>Tourist </a:t>
            </a:r>
          </a:p>
          <a:p>
            <a:pPr algn="ctr">
              <a:lnSpc>
                <a:spcPts val="700"/>
              </a:lnSpc>
            </a:pPr>
            <a:r>
              <a:rPr lang="en-GB" sz="700" dirty="0" smtClean="0"/>
              <a:t>information</a:t>
            </a:r>
            <a:endParaRPr lang="en-GB" sz="700" dirty="0"/>
          </a:p>
        </p:txBody>
      </p:sp>
      <p:pic>
        <p:nvPicPr>
          <p:cNvPr id="115" name="Picture 1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8023" y="3994090"/>
            <a:ext cx="185928" cy="207263"/>
          </a:xfrm>
          <a:prstGeom prst="rect">
            <a:avLst/>
          </a:prstGeom>
        </p:spPr>
      </p:pic>
      <p:sp>
        <p:nvSpPr>
          <p:cNvPr id="116" name="TextBox 115"/>
          <p:cNvSpPr txBox="1"/>
          <p:nvPr/>
        </p:nvSpPr>
        <p:spPr>
          <a:xfrm>
            <a:off x="3781304" y="4240050"/>
            <a:ext cx="592851" cy="362920"/>
          </a:xfrm>
          <a:prstGeom prst="rect">
            <a:avLst/>
          </a:prstGeom>
          <a:noFill/>
        </p:spPr>
        <p:txBody>
          <a:bodyPr wrap="square" rtlCol="0">
            <a:spAutoFit/>
          </a:bodyPr>
          <a:lstStyle/>
          <a:p>
            <a:pPr algn="ctr">
              <a:lnSpc>
                <a:spcPts val="700"/>
              </a:lnSpc>
            </a:pPr>
            <a:r>
              <a:rPr lang="en-GB" sz="700" dirty="0" smtClean="0"/>
              <a:t>What you do on holiday</a:t>
            </a:r>
            <a:endParaRPr lang="en-GB" sz="700" dirty="0"/>
          </a:p>
        </p:txBody>
      </p:sp>
      <p:pic>
        <p:nvPicPr>
          <p:cNvPr id="117" name="Picture 1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816" y="4055144"/>
            <a:ext cx="185928" cy="207263"/>
          </a:xfrm>
          <a:prstGeom prst="rect">
            <a:avLst/>
          </a:prstGeom>
        </p:spPr>
      </p:pic>
      <p:sp>
        <p:nvSpPr>
          <p:cNvPr id="118" name="TextBox 117"/>
          <p:cNvSpPr txBox="1"/>
          <p:nvPr/>
        </p:nvSpPr>
        <p:spPr>
          <a:xfrm>
            <a:off x="3094954" y="4240647"/>
            <a:ext cx="592851" cy="273152"/>
          </a:xfrm>
          <a:prstGeom prst="rect">
            <a:avLst/>
          </a:prstGeom>
          <a:noFill/>
        </p:spPr>
        <p:txBody>
          <a:bodyPr wrap="square" rtlCol="0">
            <a:spAutoFit/>
          </a:bodyPr>
          <a:lstStyle/>
          <a:p>
            <a:pPr algn="ctr">
              <a:lnSpc>
                <a:spcPts val="700"/>
              </a:lnSpc>
            </a:pPr>
            <a:r>
              <a:rPr lang="en-GB" sz="700" dirty="0" smtClean="0"/>
              <a:t>Hotel scenarios</a:t>
            </a:r>
            <a:endParaRPr lang="en-GB" sz="700" dirty="0"/>
          </a:p>
        </p:txBody>
      </p:sp>
      <p:pic>
        <p:nvPicPr>
          <p:cNvPr id="119" name="Picture 1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8415" y="4055144"/>
            <a:ext cx="185928" cy="207263"/>
          </a:xfrm>
          <a:prstGeom prst="rect">
            <a:avLst/>
          </a:prstGeom>
        </p:spPr>
      </p:pic>
      <p:sp>
        <p:nvSpPr>
          <p:cNvPr id="120" name="TextBox 119"/>
          <p:cNvSpPr txBox="1"/>
          <p:nvPr/>
        </p:nvSpPr>
        <p:spPr>
          <a:xfrm>
            <a:off x="2241008" y="4260344"/>
            <a:ext cx="760447" cy="273152"/>
          </a:xfrm>
          <a:prstGeom prst="rect">
            <a:avLst/>
          </a:prstGeom>
          <a:noFill/>
        </p:spPr>
        <p:txBody>
          <a:bodyPr wrap="square" rtlCol="0">
            <a:spAutoFit/>
          </a:bodyPr>
          <a:lstStyle/>
          <a:p>
            <a:pPr algn="ctr">
              <a:lnSpc>
                <a:spcPts val="700"/>
              </a:lnSpc>
            </a:pPr>
            <a:r>
              <a:rPr lang="en-GB" sz="700" dirty="0" smtClean="0"/>
              <a:t>Ordering in a </a:t>
            </a:r>
          </a:p>
          <a:p>
            <a:pPr algn="ctr">
              <a:lnSpc>
                <a:spcPts val="700"/>
              </a:lnSpc>
            </a:pPr>
            <a:r>
              <a:rPr lang="en-GB" sz="700" dirty="0" smtClean="0"/>
              <a:t>restaurant</a:t>
            </a:r>
            <a:endParaRPr lang="en-GB" sz="700" dirty="0"/>
          </a:p>
        </p:txBody>
      </p:sp>
      <p:pic>
        <p:nvPicPr>
          <p:cNvPr id="121" name="Picture 1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5534" y="4083456"/>
            <a:ext cx="200217" cy="207263"/>
          </a:xfrm>
          <a:prstGeom prst="rect">
            <a:avLst/>
          </a:prstGeom>
        </p:spPr>
      </p:pic>
      <p:sp>
        <p:nvSpPr>
          <p:cNvPr id="122" name="TextBox 121"/>
          <p:cNvSpPr txBox="1"/>
          <p:nvPr/>
        </p:nvSpPr>
        <p:spPr>
          <a:xfrm>
            <a:off x="1489231" y="4294159"/>
            <a:ext cx="592851" cy="362920"/>
          </a:xfrm>
          <a:prstGeom prst="rect">
            <a:avLst/>
          </a:prstGeom>
          <a:noFill/>
        </p:spPr>
        <p:txBody>
          <a:bodyPr wrap="square" rtlCol="0">
            <a:spAutoFit/>
          </a:bodyPr>
          <a:lstStyle/>
          <a:p>
            <a:pPr algn="ctr">
              <a:lnSpc>
                <a:spcPts val="700"/>
              </a:lnSpc>
            </a:pPr>
            <a:r>
              <a:rPr lang="en-GB" sz="700" dirty="0" smtClean="0"/>
              <a:t>Discussing healthy </a:t>
            </a:r>
          </a:p>
          <a:p>
            <a:pPr algn="ctr">
              <a:lnSpc>
                <a:spcPts val="700"/>
              </a:lnSpc>
            </a:pPr>
            <a:r>
              <a:rPr lang="en-GB" sz="700" dirty="0" smtClean="0"/>
              <a:t>lifestyles</a:t>
            </a:r>
            <a:endParaRPr lang="en-GB" sz="700" dirty="0"/>
          </a:p>
        </p:txBody>
      </p:sp>
      <p:pic>
        <p:nvPicPr>
          <p:cNvPr id="123" name="Picture 1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908" y="4126536"/>
            <a:ext cx="185928" cy="207263"/>
          </a:xfrm>
          <a:prstGeom prst="rect">
            <a:avLst/>
          </a:prstGeom>
        </p:spPr>
      </p:pic>
      <p:sp>
        <p:nvSpPr>
          <p:cNvPr id="126" name="TextBox 125"/>
          <p:cNvSpPr txBox="1"/>
          <p:nvPr/>
        </p:nvSpPr>
        <p:spPr>
          <a:xfrm rot="817822">
            <a:off x="636745" y="4265186"/>
            <a:ext cx="592851" cy="362920"/>
          </a:xfrm>
          <a:prstGeom prst="rect">
            <a:avLst/>
          </a:prstGeom>
          <a:noFill/>
        </p:spPr>
        <p:txBody>
          <a:bodyPr wrap="square" rtlCol="0">
            <a:spAutoFit/>
          </a:bodyPr>
          <a:lstStyle/>
          <a:p>
            <a:pPr algn="ctr">
              <a:lnSpc>
                <a:spcPts val="700"/>
              </a:lnSpc>
            </a:pPr>
            <a:r>
              <a:rPr lang="en-GB" sz="700" dirty="0" smtClean="0"/>
              <a:t>Discussing success at school</a:t>
            </a:r>
            <a:endParaRPr lang="en-GB" sz="700" dirty="0"/>
          </a:p>
        </p:txBody>
      </p:sp>
      <p:pic>
        <p:nvPicPr>
          <p:cNvPr id="127" name="Picture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7822">
            <a:off x="908327" y="4119168"/>
            <a:ext cx="185928" cy="207263"/>
          </a:xfrm>
          <a:prstGeom prst="rect">
            <a:avLst/>
          </a:prstGeom>
        </p:spPr>
      </p:pic>
      <p:sp>
        <p:nvSpPr>
          <p:cNvPr id="128" name="TextBox 127"/>
          <p:cNvSpPr txBox="1"/>
          <p:nvPr/>
        </p:nvSpPr>
        <p:spPr>
          <a:xfrm rot="2216290">
            <a:off x="5762953" y="3564910"/>
            <a:ext cx="665078" cy="502702"/>
          </a:xfrm>
          <a:prstGeom prst="rect">
            <a:avLst/>
          </a:prstGeom>
          <a:noFill/>
        </p:spPr>
        <p:txBody>
          <a:bodyPr wrap="square" rtlCol="0">
            <a:spAutoFit/>
          </a:bodyPr>
          <a:lstStyle/>
          <a:p>
            <a:pPr algn="ctr">
              <a:lnSpc>
                <a:spcPts val="800"/>
              </a:lnSpc>
            </a:pPr>
            <a:r>
              <a:rPr lang="en-GB" sz="700" dirty="0" smtClean="0"/>
              <a:t>Where you live and what you can do there</a:t>
            </a:r>
            <a:endParaRPr lang="en-GB" sz="700" dirty="0"/>
          </a:p>
        </p:txBody>
      </p:sp>
      <p:pic>
        <p:nvPicPr>
          <p:cNvPr id="129" name="Picture 1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69420">
            <a:off x="5826127" y="3921481"/>
            <a:ext cx="192854" cy="214984"/>
          </a:xfrm>
          <a:prstGeom prst="rect">
            <a:avLst/>
          </a:prstGeom>
        </p:spPr>
      </p:pic>
      <p:sp>
        <p:nvSpPr>
          <p:cNvPr id="130" name="TextBox 129"/>
          <p:cNvSpPr txBox="1"/>
          <p:nvPr/>
        </p:nvSpPr>
        <p:spPr>
          <a:xfrm>
            <a:off x="4873686" y="3529385"/>
            <a:ext cx="1053060" cy="183384"/>
          </a:xfrm>
          <a:prstGeom prst="rect">
            <a:avLst/>
          </a:prstGeom>
          <a:noFill/>
        </p:spPr>
        <p:txBody>
          <a:bodyPr wrap="square" rtlCol="0">
            <a:spAutoFit/>
          </a:bodyPr>
          <a:lstStyle/>
          <a:p>
            <a:pPr algn="ctr">
              <a:lnSpc>
                <a:spcPts val="700"/>
              </a:lnSpc>
            </a:pPr>
            <a:r>
              <a:rPr lang="en-GB" sz="700" dirty="0" smtClean="0"/>
              <a:t>Directions</a:t>
            </a:r>
            <a:endParaRPr lang="en-GB" sz="750" dirty="0"/>
          </a:p>
        </p:txBody>
      </p:sp>
      <p:pic>
        <p:nvPicPr>
          <p:cNvPr id="131" name="Picture 1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309374" y="3711830"/>
            <a:ext cx="185928" cy="207263"/>
          </a:xfrm>
          <a:prstGeom prst="rect">
            <a:avLst/>
          </a:prstGeom>
        </p:spPr>
      </p:pic>
      <p:sp>
        <p:nvSpPr>
          <p:cNvPr id="132" name="TextBox 131"/>
          <p:cNvSpPr txBox="1"/>
          <p:nvPr/>
        </p:nvSpPr>
        <p:spPr>
          <a:xfrm>
            <a:off x="4226834" y="3471122"/>
            <a:ext cx="785621" cy="273152"/>
          </a:xfrm>
          <a:prstGeom prst="rect">
            <a:avLst/>
          </a:prstGeom>
          <a:noFill/>
        </p:spPr>
        <p:txBody>
          <a:bodyPr wrap="square" rtlCol="0">
            <a:spAutoFit/>
          </a:bodyPr>
          <a:lstStyle/>
          <a:p>
            <a:pPr algn="ctr">
              <a:lnSpc>
                <a:spcPts val="700"/>
              </a:lnSpc>
            </a:pPr>
            <a:r>
              <a:rPr lang="en-GB" sz="700" dirty="0" smtClean="0"/>
              <a:t>Discussing plans and the weather</a:t>
            </a:r>
            <a:endParaRPr lang="en-GB" sz="750" dirty="0"/>
          </a:p>
        </p:txBody>
      </p:sp>
      <p:pic>
        <p:nvPicPr>
          <p:cNvPr id="133" name="Picture 1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540674" y="3714045"/>
            <a:ext cx="185928" cy="207263"/>
          </a:xfrm>
          <a:prstGeom prst="rect">
            <a:avLst/>
          </a:prstGeom>
        </p:spPr>
      </p:pic>
      <p:sp>
        <p:nvSpPr>
          <p:cNvPr id="134" name="TextBox 133"/>
          <p:cNvSpPr txBox="1"/>
          <p:nvPr/>
        </p:nvSpPr>
        <p:spPr>
          <a:xfrm>
            <a:off x="3490218" y="3435828"/>
            <a:ext cx="785621" cy="362920"/>
          </a:xfrm>
          <a:prstGeom prst="rect">
            <a:avLst/>
          </a:prstGeom>
          <a:noFill/>
        </p:spPr>
        <p:txBody>
          <a:bodyPr wrap="square" rtlCol="0">
            <a:spAutoFit/>
          </a:bodyPr>
          <a:lstStyle/>
          <a:p>
            <a:pPr algn="ctr">
              <a:lnSpc>
                <a:spcPts val="700"/>
              </a:lnSpc>
            </a:pPr>
            <a:r>
              <a:rPr lang="en-GB" sz="700" dirty="0" smtClean="0"/>
              <a:t>Talking about your neighbourhood</a:t>
            </a:r>
            <a:endParaRPr lang="en-GB" sz="750" dirty="0"/>
          </a:p>
        </p:txBody>
      </p:sp>
      <p:pic>
        <p:nvPicPr>
          <p:cNvPr id="135" name="Picture 1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802915" y="3753261"/>
            <a:ext cx="185928" cy="207263"/>
          </a:xfrm>
          <a:prstGeom prst="rect">
            <a:avLst/>
          </a:prstGeom>
        </p:spPr>
      </p:pic>
      <p:sp>
        <p:nvSpPr>
          <p:cNvPr id="136" name="TextBox 135"/>
          <p:cNvSpPr txBox="1"/>
          <p:nvPr/>
        </p:nvSpPr>
        <p:spPr>
          <a:xfrm>
            <a:off x="2832556" y="3486049"/>
            <a:ext cx="785621" cy="274819"/>
          </a:xfrm>
          <a:prstGeom prst="rect">
            <a:avLst/>
          </a:prstGeom>
          <a:noFill/>
        </p:spPr>
        <p:txBody>
          <a:bodyPr wrap="square" rtlCol="0">
            <a:spAutoFit/>
          </a:bodyPr>
          <a:lstStyle/>
          <a:p>
            <a:pPr algn="ctr">
              <a:lnSpc>
                <a:spcPts val="700"/>
              </a:lnSpc>
            </a:pPr>
            <a:r>
              <a:rPr lang="en-GB" sz="700" dirty="0" smtClean="0"/>
              <a:t>Travelling the </a:t>
            </a:r>
          </a:p>
          <a:p>
            <a:pPr algn="ctr">
              <a:lnSpc>
                <a:spcPts val="700"/>
              </a:lnSpc>
            </a:pPr>
            <a:r>
              <a:rPr lang="en-GB" sz="700" dirty="0" smtClean="0"/>
              <a:t>World</a:t>
            </a:r>
            <a:endParaRPr lang="en-GB" sz="750" dirty="0"/>
          </a:p>
        </p:txBody>
      </p:sp>
      <p:pic>
        <p:nvPicPr>
          <p:cNvPr id="137" name="Picture 1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104048" y="3773882"/>
            <a:ext cx="185928" cy="207263"/>
          </a:xfrm>
          <a:prstGeom prst="rect">
            <a:avLst/>
          </a:prstGeom>
        </p:spPr>
      </p:pic>
      <p:sp>
        <p:nvSpPr>
          <p:cNvPr id="138" name="TextBox 137"/>
          <p:cNvSpPr txBox="1"/>
          <p:nvPr/>
        </p:nvSpPr>
        <p:spPr>
          <a:xfrm>
            <a:off x="2046262" y="3569422"/>
            <a:ext cx="785621" cy="273152"/>
          </a:xfrm>
          <a:prstGeom prst="rect">
            <a:avLst/>
          </a:prstGeom>
          <a:noFill/>
        </p:spPr>
        <p:txBody>
          <a:bodyPr wrap="square" rtlCol="0">
            <a:spAutoFit/>
          </a:bodyPr>
          <a:lstStyle/>
          <a:p>
            <a:pPr algn="ctr">
              <a:lnSpc>
                <a:spcPts val="700"/>
              </a:lnSpc>
            </a:pPr>
            <a:r>
              <a:rPr lang="en-GB" sz="700" dirty="0" smtClean="0"/>
              <a:t>Holiday disasters</a:t>
            </a:r>
            <a:endParaRPr lang="en-GB" sz="750" dirty="0"/>
          </a:p>
        </p:txBody>
      </p:sp>
      <p:pic>
        <p:nvPicPr>
          <p:cNvPr id="139" name="Picture 1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340092" y="3797703"/>
            <a:ext cx="185928" cy="207263"/>
          </a:xfrm>
          <a:prstGeom prst="rect">
            <a:avLst/>
          </a:prstGeom>
        </p:spPr>
      </p:pic>
      <p:sp>
        <p:nvSpPr>
          <p:cNvPr id="140" name="TextBox 139"/>
          <p:cNvSpPr txBox="1"/>
          <p:nvPr/>
        </p:nvSpPr>
        <p:spPr>
          <a:xfrm>
            <a:off x="1166602" y="3494441"/>
            <a:ext cx="809539" cy="183384"/>
          </a:xfrm>
          <a:prstGeom prst="rect">
            <a:avLst/>
          </a:prstGeom>
          <a:noFill/>
        </p:spPr>
        <p:txBody>
          <a:bodyPr wrap="square" rtlCol="0">
            <a:spAutoFit/>
          </a:bodyPr>
          <a:lstStyle/>
          <a:p>
            <a:pPr algn="ctr">
              <a:lnSpc>
                <a:spcPts val="700"/>
              </a:lnSpc>
            </a:pPr>
            <a:r>
              <a:rPr lang="en-GB" sz="700" dirty="0" smtClean="0"/>
              <a:t>All about school</a:t>
            </a:r>
            <a:endParaRPr lang="en-GB" sz="750" dirty="0"/>
          </a:p>
        </p:txBody>
      </p:sp>
      <p:pic>
        <p:nvPicPr>
          <p:cNvPr id="141" name="Picture 1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490167" y="3817084"/>
            <a:ext cx="191589" cy="207263"/>
          </a:xfrm>
          <a:prstGeom prst="rect">
            <a:avLst/>
          </a:prstGeom>
        </p:spPr>
      </p:pic>
      <p:sp>
        <p:nvSpPr>
          <p:cNvPr id="146" name="TextBox 145"/>
          <p:cNvSpPr txBox="1"/>
          <p:nvPr/>
        </p:nvSpPr>
        <p:spPr>
          <a:xfrm rot="19393559">
            <a:off x="5031736" y="2314267"/>
            <a:ext cx="785621" cy="186782"/>
          </a:xfrm>
          <a:prstGeom prst="rect">
            <a:avLst/>
          </a:prstGeom>
          <a:noFill/>
        </p:spPr>
        <p:txBody>
          <a:bodyPr wrap="square" rtlCol="0">
            <a:spAutoFit/>
          </a:bodyPr>
          <a:lstStyle/>
          <a:p>
            <a:pPr algn="ctr">
              <a:lnSpc>
                <a:spcPts val="700"/>
              </a:lnSpc>
            </a:pPr>
            <a:r>
              <a:rPr lang="en-GB" sz="800" b="1" dirty="0" smtClean="0"/>
              <a:t>REVISION</a:t>
            </a:r>
            <a:endParaRPr lang="en-GB" sz="800" b="1" dirty="0"/>
          </a:p>
        </p:txBody>
      </p:sp>
      <p:pic>
        <p:nvPicPr>
          <p:cNvPr id="147" name="Picture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821641">
            <a:off x="5406201" y="2448827"/>
            <a:ext cx="185928" cy="207263"/>
          </a:xfrm>
          <a:prstGeom prst="rect">
            <a:avLst/>
          </a:prstGeom>
        </p:spPr>
      </p:pic>
      <p:sp>
        <p:nvSpPr>
          <p:cNvPr id="150" name="TextBox 149"/>
          <p:cNvSpPr txBox="1"/>
          <p:nvPr/>
        </p:nvSpPr>
        <p:spPr>
          <a:xfrm>
            <a:off x="2461585" y="2323193"/>
            <a:ext cx="785621" cy="364587"/>
          </a:xfrm>
          <a:prstGeom prst="rect">
            <a:avLst/>
          </a:prstGeom>
          <a:noFill/>
        </p:spPr>
        <p:txBody>
          <a:bodyPr wrap="square" rtlCol="0">
            <a:spAutoFit/>
          </a:bodyPr>
          <a:lstStyle/>
          <a:p>
            <a:pPr algn="ctr">
              <a:lnSpc>
                <a:spcPts val="700"/>
              </a:lnSpc>
            </a:pPr>
            <a:r>
              <a:rPr lang="en-GB" sz="750" dirty="0" smtClean="0"/>
              <a:t>Careers in </a:t>
            </a:r>
            <a:r>
              <a:rPr lang="en-GB" sz="750" smtClean="0"/>
              <a:t>languages workshop</a:t>
            </a:r>
            <a:endParaRPr lang="en-GB" sz="750" dirty="0"/>
          </a:p>
        </p:txBody>
      </p:sp>
      <p:pic>
        <p:nvPicPr>
          <p:cNvPr id="151" name="Picture 1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761433" y="2552985"/>
            <a:ext cx="185928" cy="207263"/>
          </a:xfrm>
          <a:prstGeom prst="rect">
            <a:avLst/>
          </a:prstGeom>
        </p:spPr>
      </p:pic>
      <p:sp>
        <p:nvSpPr>
          <p:cNvPr id="152" name="TextBox 151"/>
          <p:cNvSpPr txBox="1"/>
          <p:nvPr/>
        </p:nvSpPr>
        <p:spPr>
          <a:xfrm>
            <a:off x="1791215" y="2300467"/>
            <a:ext cx="711368" cy="362920"/>
          </a:xfrm>
          <a:prstGeom prst="rect">
            <a:avLst/>
          </a:prstGeom>
          <a:noFill/>
        </p:spPr>
        <p:txBody>
          <a:bodyPr wrap="square" rtlCol="0">
            <a:spAutoFit/>
          </a:bodyPr>
          <a:lstStyle/>
          <a:p>
            <a:pPr algn="ctr">
              <a:lnSpc>
                <a:spcPts val="700"/>
              </a:lnSpc>
            </a:pPr>
            <a:r>
              <a:rPr lang="en-GB" sz="700" dirty="0" smtClean="0"/>
              <a:t>Discussing work preferences</a:t>
            </a:r>
            <a:endParaRPr lang="en-GB" sz="750" dirty="0"/>
          </a:p>
        </p:txBody>
      </p:sp>
      <p:pic>
        <p:nvPicPr>
          <p:cNvPr id="153" name="Picture 1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057270" y="2589294"/>
            <a:ext cx="185928" cy="207263"/>
          </a:xfrm>
          <a:prstGeom prst="rect">
            <a:avLst/>
          </a:prstGeom>
        </p:spPr>
      </p:pic>
      <p:sp>
        <p:nvSpPr>
          <p:cNvPr id="154" name="TextBox 153"/>
          <p:cNvSpPr txBox="1"/>
          <p:nvPr/>
        </p:nvSpPr>
        <p:spPr>
          <a:xfrm>
            <a:off x="929410" y="2373014"/>
            <a:ext cx="785621" cy="273152"/>
          </a:xfrm>
          <a:prstGeom prst="rect">
            <a:avLst/>
          </a:prstGeom>
          <a:noFill/>
        </p:spPr>
        <p:txBody>
          <a:bodyPr wrap="square" rtlCol="0">
            <a:spAutoFit/>
          </a:bodyPr>
          <a:lstStyle/>
          <a:p>
            <a:pPr algn="ctr">
              <a:lnSpc>
                <a:spcPts val="700"/>
              </a:lnSpc>
            </a:pPr>
            <a:r>
              <a:rPr lang="en-GB" sz="700" dirty="0" smtClean="0"/>
              <a:t>Work experience</a:t>
            </a:r>
            <a:endParaRPr lang="en-GB" sz="750" dirty="0"/>
          </a:p>
        </p:txBody>
      </p:sp>
      <p:pic>
        <p:nvPicPr>
          <p:cNvPr id="155" name="Picture 1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235625" y="2618048"/>
            <a:ext cx="185928" cy="207263"/>
          </a:xfrm>
          <a:prstGeom prst="rect">
            <a:avLst/>
          </a:prstGeom>
        </p:spPr>
      </p:pic>
      <p:sp>
        <p:nvSpPr>
          <p:cNvPr id="156" name="TextBox 155"/>
          <p:cNvSpPr txBox="1"/>
          <p:nvPr/>
        </p:nvSpPr>
        <p:spPr>
          <a:xfrm rot="18954312">
            <a:off x="249043" y="2601271"/>
            <a:ext cx="785621" cy="274819"/>
          </a:xfrm>
          <a:prstGeom prst="rect">
            <a:avLst/>
          </a:prstGeom>
          <a:noFill/>
        </p:spPr>
        <p:txBody>
          <a:bodyPr wrap="square" rtlCol="0">
            <a:spAutoFit/>
          </a:bodyPr>
          <a:lstStyle/>
          <a:p>
            <a:pPr algn="ctr">
              <a:lnSpc>
                <a:spcPts val="700"/>
              </a:lnSpc>
            </a:pPr>
            <a:r>
              <a:rPr lang="en-GB" sz="700" dirty="0" smtClean="0"/>
              <a:t>University of </a:t>
            </a:r>
          </a:p>
          <a:p>
            <a:pPr algn="ctr">
              <a:lnSpc>
                <a:spcPts val="700"/>
              </a:lnSpc>
            </a:pPr>
            <a:r>
              <a:rPr lang="en-GB" sz="700" dirty="0" smtClean="0"/>
              <a:t>Manchester trip</a:t>
            </a:r>
            <a:endParaRPr lang="en-GB" sz="750" dirty="0"/>
          </a:p>
        </p:txBody>
      </p:sp>
      <p:pic>
        <p:nvPicPr>
          <p:cNvPr id="157" name="Picture 1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00333">
            <a:off x="688347" y="2771468"/>
            <a:ext cx="185928" cy="207263"/>
          </a:xfrm>
          <a:prstGeom prst="rect">
            <a:avLst/>
          </a:prstGeom>
        </p:spPr>
      </p:pic>
      <p:grpSp>
        <p:nvGrpSpPr>
          <p:cNvPr id="158" name="Group 157"/>
          <p:cNvGrpSpPr/>
          <p:nvPr/>
        </p:nvGrpSpPr>
        <p:grpSpPr>
          <a:xfrm>
            <a:off x="1048398" y="2895290"/>
            <a:ext cx="745764" cy="574593"/>
            <a:chOff x="261589" y="7971470"/>
            <a:chExt cx="745764" cy="574593"/>
          </a:xfrm>
        </p:grpSpPr>
        <p:sp>
          <p:nvSpPr>
            <p:cNvPr id="159" name="TextBox 158"/>
            <p:cNvSpPr txBox="1"/>
            <p:nvPr/>
          </p:nvSpPr>
          <p:spPr>
            <a:xfrm>
              <a:off x="261589" y="8183143"/>
              <a:ext cx="745764" cy="362920"/>
            </a:xfrm>
            <a:prstGeom prst="rect">
              <a:avLst/>
            </a:prstGeom>
            <a:noFill/>
          </p:spPr>
          <p:txBody>
            <a:bodyPr wrap="square" rtlCol="0">
              <a:spAutoFit/>
            </a:bodyPr>
            <a:lstStyle/>
            <a:p>
              <a:pPr algn="ctr">
                <a:lnSpc>
                  <a:spcPts val="700"/>
                </a:lnSpc>
              </a:pPr>
              <a:r>
                <a:rPr lang="en-GB" sz="700" dirty="0" smtClean="0"/>
                <a:t>Talking about jobs and the future</a:t>
              </a:r>
              <a:endParaRPr lang="en-GB" sz="700" dirty="0"/>
            </a:p>
          </p:txBody>
        </p:sp>
        <p:pic>
          <p:nvPicPr>
            <p:cNvPr id="160" name="Picture 1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161" y="7971470"/>
              <a:ext cx="185928" cy="207263"/>
            </a:xfrm>
            <a:prstGeom prst="rect">
              <a:avLst/>
            </a:prstGeom>
          </p:spPr>
        </p:pic>
      </p:grpSp>
      <p:sp>
        <p:nvSpPr>
          <p:cNvPr id="161" name="TextBox 160"/>
          <p:cNvSpPr txBox="1"/>
          <p:nvPr/>
        </p:nvSpPr>
        <p:spPr>
          <a:xfrm>
            <a:off x="1736682" y="3056270"/>
            <a:ext cx="878586" cy="273152"/>
          </a:xfrm>
          <a:prstGeom prst="rect">
            <a:avLst/>
          </a:prstGeom>
          <a:noFill/>
        </p:spPr>
        <p:txBody>
          <a:bodyPr wrap="square" rtlCol="0">
            <a:spAutoFit/>
          </a:bodyPr>
          <a:lstStyle/>
          <a:p>
            <a:pPr algn="ctr">
              <a:lnSpc>
                <a:spcPts val="700"/>
              </a:lnSpc>
            </a:pPr>
            <a:r>
              <a:rPr lang="en-GB" sz="700" dirty="0" smtClean="0"/>
              <a:t>Talking about hope</a:t>
            </a:r>
          </a:p>
          <a:p>
            <a:pPr algn="ctr">
              <a:lnSpc>
                <a:spcPts val="700"/>
              </a:lnSpc>
            </a:pPr>
            <a:r>
              <a:rPr lang="en-GB" sz="700" dirty="0" smtClean="0"/>
              <a:t>Plans and dreams</a:t>
            </a:r>
            <a:endParaRPr lang="en-GB" sz="700" dirty="0"/>
          </a:p>
        </p:txBody>
      </p:sp>
      <p:pic>
        <p:nvPicPr>
          <p:cNvPr id="162" name="Picture 1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4731" y="2848426"/>
            <a:ext cx="185928" cy="207263"/>
          </a:xfrm>
          <a:prstGeom prst="rect">
            <a:avLst/>
          </a:prstGeom>
        </p:spPr>
      </p:pic>
      <p:sp>
        <p:nvSpPr>
          <p:cNvPr id="163" name="TextBox 162"/>
          <p:cNvSpPr txBox="1"/>
          <p:nvPr/>
        </p:nvSpPr>
        <p:spPr>
          <a:xfrm>
            <a:off x="2364977" y="3032065"/>
            <a:ext cx="878586" cy="183384"/>
          </a:xfrm>
          <a:prstGeom prst="rect">
            <a:avLst/>
          </a:prstGeom>
          <a:noFill/>
        </p:spPr>
        <p:txBody>
          <a:bodyPr wrap="square" rtlCol="0">
            <a:spAutoFit/>
          </a:bodyPr>
          <a:lstStyle/>
          <a:p>
            <a:pPr algn="ctr">
              <a:lnSpc>
                <a:spcPts val="700"/>
              </a:lnSpc>
            </a:pPr>
            <a:r>
              <a:rPr lang="en-GB" sz="700" dirty="0" smtClean="0"/>
              <a:t>Cinema Trip</a:t>
            </a:r>
            <a:endParaRPr lang="en-GB" sz="700" dirty="0"/>
          </a:p>
        </p:txBody>
      </p:sp>
      <p:pic>
        <p:nvPicPr>
          <p:cNvPr id="164" name="Picture 1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2848423"/>
            <a:ext cx="185928" cy="207263"/>
          </a:xfrm>
          <a:prstGeom prst="rect">
            <a:avLst/>
          </a:prstGeom>
        </p:spPr>
      </p:pic>
      <p:sp>
        <p:nvSpPr>
          <p:cNvPr id="165" name="TextBox 164"/>
          <p:cNvSpPr txBox="1"/>
          <p:nvPr/>
        </p:nvSpPr>
        <p:spPr>
          <a:xfrm>
            <a:off x="3074554" y="2977462"/>
            <a:ext cx="878586" cy="362920"/>
          </a:xfrm>
          <a:prstGeom prst="rect">
            <a:avLst/>
          </a:prstGeom>
          <a:noFill/>
        </p:spPr>
        <p:txBody>
          <a:bodyPr wrap="square" rtlCol="0">
            <a:spAutoFit/>
          </a:bodyPr>
          <a:lstStyle/>
          <a:p>
            <a:pPr algn="ctr">
              <a:lnSpc>
                <a:spcPts val="700"/>
              </a:lnSpc>
            </a:pPr>
            <a:r>
              <a:rPr lang="en-GB" sz="700" dirty="0" smtClean="0"/>
              <a:t>Interests and what</a:t>
            </a:r>
          </a:p>
          <a:p>
            <a:pPr algn="ctr">
              <a:lnSpc>
                <a:spcPts val="700"/>
              </a:lnSpc>
            </a:pPr>
            <a:r>
              <a:rPr lang="en-GB" sz="700" dirty="0" smtClean="0"/>
              <a:t>concerns you about the world </a:t>
            </a:r>
            <a:endParaRPr lang="en-GB" sz="700" dirty="0"/>
          </a:p>
        </p:txBody>
      </p:sp>
      <p:pic>
        <p:nvPicPr>
          <p:cNvPr id="166" name="Picture 1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5145" y="2813873"/>
            <a:ext cx="185928" cy="207263"/>
          </a:xfrm>
          <a:prstGeom prst="rect">
            <a:avLst/>
          </a:prstGeom>
        </p:spPr>
      </p:pic>
      <p:sp>
        <p:nvSpPr>
          <p:cNvPr id="167" name="TextBox 166"/>
          <p:cNvSpPr txBox="1"/>
          <p:nvPr/>
        </p:nvSpPr>
        <p:spPr>
          <a:xfrm>
            <a:off x="3148517" y="2308103"/>
            <a:ext cx="878586" cy="273152"/>
          </a:xfrm>
          <a:prstGeom prst="rect">
            <a:avLst/>
          </a:prstGeom>
          <a:noFill/>
        </p:spPr>
        <p:txBody>
          <a:bodyPr wrap="square" rtlCol="0">
            <a:spAutoFit/>
          </a:bodyPr>
          <a:lstStyle/>
          <a:p>
            <a:pPr algn="ctr">
              <a:lnSpc>
                <a:spcPts val="700"/>
              </a:lnSpc>
            </a:pPr>
            <a:r>
              <a:rPr lang="en-GB" sz="700" dirty="0" smtClean="0"/>
              <a:t>Talking about how </a:t>
            </a:r>
          </a:p>
          <a:p>
            <a:pPr algn="ctr">
              <a:lnSpc>
                <a:spcPts val="700"/>
              </a:lnSpc>
            </a:pPr>
            <a:r>
              <a:rPr lang="en-GB" sz="700" dirty="0"/>
              <a:t>y</a:t>
            </a:r>
            <a:r>
              <a:rPr lang="en-GB" sz="700" dirty="0" smtClean="0"/>
              <a:t>ou earn money</a:t>
            </a:r>
            <a:endParaRPr lang="en-GB" sz="700" dirty="0"/>
          </a:p>
        </p:txBody>
      </p:sp>
      <p:pic>
        <p:nvPicPr>
          <p:cNvPr id="168" name="Picture 1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1205" y="2779910"/>
            <a:ext cx="185928" cy="207263"/>
          </a:xfrm>
          <a:prstGeom prst="rect">
            <a:avLst/>
          </a:prstGeom>
        </p:spPr>
      </p:pic>
      <p:sp>
        <p:nvSpPr>
          <p:cNvPr id="169" name="TextBox 168"/>
          <p:cNvSpPr txBox="1"/>
          <p:nvPr/>
        </p:nvSpPr>
        <p:spPr>
          <a:xfrm>
            <a:off x="3811718" y="2944606"/>
            <a:ext cx="755431" cy="273152"/>
          </a:xfrm>
          <a:prstGeom prst="rect">
            <a:avLst/>
          </a:prstGeom>
          <a:noFill/>
        </p:spPr>
        <p:txBody>
          <a:bodyPr wrap="square" rtlCol="0">
            <a:spAutoFit/>
          </a:bodyPr>
          <a:lstStyle/>
          <a:p>
            <a:pPr algn="ctr">
              <a:lnSpc>
                <a:spcPts val="700"/>
              </a:lnSpc>
            </a:pPr>
            <a:r>
              <a:rPr lang="en-GB" sz="700" dirty="0" smtClean="0"/>
              <a:t>Protecting the environment</a:t>
            </a:r>
            <a:endParaRPr lang="en-GB" sz="700" dirty="0"/>
          </a:p>
        </p:txBody>
      </p:sp>
      <p:pic>
        <p:nvPicPr>
          <p:cNvPr id="170" name="Picture 1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3951" y="2784488"/>
            <a:ext cx="185928" cy="207263"/>
          </a:xfrm>
          <a:prstGeom prst="rect">
            <a:avLst/>
          </a:prstGeom>
        </p:spPr>
      </p:pic>
      <p:sp>
        <p:nvSpPr>
          <p:cNvPr id="171" name="TextBox 170"/>
          <p:cNvSpPr txBox="1"/>
          <p:nvPr/>
        </p:nvSpPr>
        <p:spPr>
          <a:xfrm>
            <a:off x="5817222" y="2141508"/>
            <a:ext cx="680662" cy="271869"/>
          </a:xfrm>
          <a:prstGeom prst="rect">
            <a:avLst/>
          </a:prstGeom>
          <a:noFill/>
        </p:spPr>
        <p:txBody>
          <a:bodyPr wrap="square" rtlCol="0">
            <a:spAutoFit/>
          </a:bodyPr>
          <a:lstStyle/>
          <a:p>
            <a:pPr algn="ctr">
              <a:lnSpc>
                <a:spcPts val="700"/>
              </a:lnSpc>
            </a:pPr>
            <a:r>
              <a:rPr lang="en-GB" sz="800" b="1" dirty="0" smtClean="0">
                <a:solidFill>
                  <a:srgbClr val="FF0000"/>
                </a:solidFill>
              </a:rPr>
              <a:t>GCSE EXAMS</a:t>
            </a:r>
            <a:endParaRPr lang="en-GB" sz="800" b="1" dirty="0">
              <a:solidFill>
                <a:srgbClr val="FF0000"/>
              </a:solidFill>
            </a:endParaRPr>
          </a:p>
        </p:txBody>
      </p:sp>
      <p:pic>
        <p:nvPicPr>
          <p:cNvPr id="172" name="Picture 1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801440" y="2175356"/>
            <a:ext cx="185928" cy="207263"/>
          </a:xfrm>
          <a:prstGeom prst="rect">
            <a:avLst/>
          </a:prstGeom>
        </p:spPr>
      </p:pic>
      <p:sp>
        <p:nvSpPr>
          <p:cNvPr id="175" name="TextBox 174"/>
          <p:cNvSpPr txBox="1"/>
          <p:nvPr/>
        </p:nvSpPr>
        <p:spPr>
          <a:xfrm>
            <a:off x="4472269" y="2963121"/>
            <a:ext cx="785621" cy="364587"/>
          </a:xfrm>
          <a:prstGeom prst="rect">
            <a:avLst/>
          </a:prstGeom>
          <a:noFill/>
        </p:spPr>
        <p:txBody>
          <a:bodyPr wrap="square" rtlCol="0">
            <a:spAutoFit/>
          </a:bodyPr>
          <a:lstStyle/>
          <a:p>
            <a:pPr algn="ctr">
              <a:lnSpc>
                <a:spcPts val="700"/>
              </a:lnSpc>
            </a:pPr>
            <a:r>
              <a:rPr lang="en-GB" sz="700" dirty="0" smtClean="0"/>
              <a:t>Ethical shopping</a:t>
            </a:r>
          </a:p>
          <a:p>
            <a:pPr algn="ctr">
              <a:lnSpc>
                <a:spcPts val="700"/>
              </a:lnSpc>
            </a:pPr>
            <a:r>
              <a:rPr lang="en-GB" sz="700" dirty="0" smtClean="0"/>
              <a:t>Volunteering</a:t>
            </a:r>
          </a:p>
          <a:p>
            <a:pPr algn="ctr">
              <a:lnSpc>
                <a:spcPts val="700"/>
              </a:lnSpc>
            </a:pPr>
            <a:r>
              <a:rPr lang="en-GB" sz="700" dirty="0" smtClean="0"/>
              <a:t>World events</a:t>
            </a:r>
            <a:endParaRPr lang="en-GB" sz="750" dirty="0"/>
          </a:p>
        </p:txBody>
      </p:sp>
      <p:sp>
        <p:nvSpPr>
          <p:cNvPr id="177" name="TextBox 176"/>
          <p:cNvSpPr txBox="1"/>
          <p:nvPr/>
        </p:nvSpPr>
        <p:spPr>
          <a:xfrm>
            <a:off x="5125096" y="2901886"/>
            <a:ext cx="755431" cy="271869"/>
          </a:xfrm>
          <a:prstGeom prst="rect">
            <a:avLst/>
          </a:prstGeom>
          <a:noFill/>
        </p:spPr>
        <p:txBody>
          <a:bodyPr wrap="square" rtlCol="0">
            <a:spAutoFit/>
          </a:bodyPr>
          <a:lstStyle/>
          <a:p>
            <a:pPr algn="ctr">
              <a:lnSpc>
                <a:spcPts val="700"/>
              </a:lnSpc>
            </a:pPr>
            <a:r>
              <a:rPr lang="en-GB" sz="800" b="1" dirty="0" smtClean="0"/>
              <a:t>MOCK EXAMS</a:t>
            </a:r>
            <a:endParaRPr lang="en-GB" sz="800" b="1" dirty="0"/>
          </a:p>
        </p:txBody>
      </p:sp>
      <p:pic>
        <p:nvPicPr>
          <p:cNvPr id="178" name="Picture 1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216" y="2728808"/>
            <a:ext cx="185928" cy="207263"/>
          </a:xfrm>
          <a:prstGeom prst="rect">
            <a:avLst/>
          </a:prstGeom>
        </p:spPr>
      </p:pic>
      <p:pic>
        <p:nvPicPr>
          <p:cNvPr id="179" name="Picture 1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491877" y="2542986"/>
            <a:ext cx="185928" cy="207263"/>
          </a:xfrm>
          <a:prstGeom prst="rect">
            <a:avLst/>
          </a:prstGeom>
        </p:spPr>
      </p:pic>
      <p:sp>
        <p:nvSpPr>
          <p:cNvPr id="180" name="TextBox 179"/>
          <p:cNvSpPr txBox="1"/>
          <p:nvPr/>
        </p:nvSpPr>
        <p:spPr>
          <a:xfrm>
            <a:off x="3933561" y="2284759"/>
            <a:ext cx="878586" cy="273152"/>
          </a:xfrm>
          <a:prstGeom prst="rect">
            <a:avLst/>
          </a:prstGeom>
          <a:noFill/>
        </p:spPr>
        <p:txBody>
          <a:bodyPr wrap="square" rtlCol="0">
            <a:spAutoFit/>
          </a:bodyPr>
          <a:lstStyle/>
          <a:p>
            <a:pPr algn="ctr">
              <a:lnSpc>
                <a:spcPts val="700"/>
              </a:lnSpc>
            </a:pPr>
            <a:r>
              <a:rPr lang="en-GB" sz="700" dirty="0" smtClean="0"/>
              <a:t>The weather and </a:t>
            </a:r>
          </a:p>
          <a:p>
            <a:pPr algn="ctr">
              <a:lnSpc>
                <a:spcPts val="700"/>
              </a:lnSpc>
            </a:pPr>
            <a:r>
              <a:rPr lang="en-GB" sz="700" dirty="0"/>
              <a:t>n</a:t>
            </a:r>
            <a:r>
              <a:rPr lang="en-GB" sz="700" dirty="0" smtClean="0"/>
              <a:t>atural disasters</a:t>
            </a:r>
            <a:endParaRPr lang="en-GB" sz="700" dirty="0"/>
          </a:p>
        </p:txBody>
      </p:sp>
      <p:pic>
        <p:nvPicPr>
          <p:cNvPr id="181" name="Picture 1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269867" y="2518487"/>
            <a:ext cx="185928" cy="207263"/>
          </a:xfrm>
          <a:prstGeom prst="rect">
            <a:avLst/>
          </a:prstGeom>
        </p:spPr>
      </p:pic>
      <p:sp>
        <p:nvSpPr>
          <p:cNvPr id="2" name="TextBox 1"/>
          <p:cNvSpPr txBox="1"/>
          <p:nvPr/>
        </p:nvSpPr>
        <p:spPr>
          <a:xfrm>
            <a:off x="0" y="58994"/>
            <a:ext cx="6858000" cy="461665"/>
          </a:xfrm>
          <a:prstGeom prst="rect">
            <a:avLst/>
          </a:prstGeom>
          <a:noFill/>
        </p:spPr>
        <p:txBody>
          <a:bodyPr wrap="square" rtlCol="0">
            <a:spAutoFit/>
          </a:bodyPr>
          <a:lstStyle/>
          <a:p>
            <a:pPr algn="ctr"/>
            <a:r>
              <a:rPr lang="en-GB" sz="2400" b="1" dirty="0" smtClean="0">
                <a:solidFill>
                  <a:schemeClr val="bg1"/>
                </a:solidFill>
                <a:latin typeface="Segoe Print" panose="02000600000000000000" pitchFamily="2" charset="0"/>
              </a:rPr>
              <a:t>Your French Learning Journey</a:t>
            </a:r>
            <a:endParaRPr lang="en-GB" sz="2400" b="1" dirty="0">
              <a:solidFill>
                <a:schemeClr val="bg1"/>
              </a:solidFill>
              <a:latin typeface="Segoe Print" panose="02000600000000000000" pitchFamily="2" charset="0"/>
            </a:endParaRPr>
          </a:p>
        </p:txBody>
      </p:sp>
      <p:pic>
        <p:nvPicPr>
          <p:cNvPr id="1036" name="Picture 12" descr="student Icon 208737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29654" y="8584822"/>
            <a:ext cx="624632" cy="6246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tudents Icon 21618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5710" y="1280553"/>
            <a:ext cx="772286" cy="772286"/>
          </a:xfrm>
          <a:prstGeom prst="rect">
            <a:avLst/>
          </a:prstGeom>
          <a:noFill/>
          <a:extLst>
            <a:ext uri="{909E8E84-426E-40DD-AFC4-6F175D3DCCD1}">
              <a14:hiddenFill xmlns:a14="http://schemas.microsoft.com/office/drawing/2010/main">
                <a:solidFill>
                  <a:srgbClr val="FFFFFF"/>
                </a:solidFill>
              </a14:hiddenFill>
            </a:ext>
          </a:extLst>
        </p:spPr>
      </p:pic>
      <p:sp>
        <p:nvSpPr>
          <p:cNvPr id="173" name="TextBox 172"/>
          <p:cNvSpPr txBox="1"/>
          <p:nvPr/>
        </p:nvSpPr>
        <p:spPr>
          <a:xfrm rot="20886887">
            <a:off x="3491876" y="1346274"/>
            <a:ext cx="618716" cy="273152"/>
          </a:xfrm>
          <a:prstGeom prst="rect">
            <a:avLst/>
          </a:prstGeom>
          <a:noFill/>
        </p:spPr>
        <p:txBody>
          <a:bodyPr wrap="square" rtlCol="0">
            <a:spAutoFit/>
          </a:bodyPr>
          <a:lstStyle/>
          <a:p>
            <a:pPr algn="ctr">
              <a:lnSpc>
                <a:spcPts val="700"/>
              </a:lnSpc>
            </a:pPr>
            <a:r>
              <a:rPr lang="en-GB" sz="700" b="1" dirty="0" smtClean="0"/>
              <a:t>Civil Service</a:t>
            </a:r>
            <a:endParaRPr lang="en-GB" sz="750" b="1" dirty="0"/>
          </a:p>
        </p:txBody>
      </p:sp>
      <p:sp>
        <p:nvSpPr>
          <p:cNvPr id="174" name="TextBox 173"/>
          <p:cNvSpPr txBox="1"/>
          <p:nvPr/>
        </p:nvSpPr>
        <p:spPr>
          <a:xfrm>
            <a:off x="2993254" y="1412224"/>
            <a:ext cx="587178" cy="185051"/>
          </a:xfrm>
          <a:prstGeom prst="rect">
            <a:avLst/>
          </a:prstGeom>
          <a:noFill/>
        </p:spPr>
        <p:txBody>
          <a:bodyPr wrap="square" rtlCol="0">
            <a:spAutoFit/>
          </a:bodyPr>
          <a:lstStyle/>
          <a:p>
            <a:pPr algn="ctr">
              <a:lnSpc>
                <a:spcPts val="700"/>
              </a:lnSpc>
            </a:pPr>
            <a:r>
              <a:rPr lang="en-GB" sz="700" b="1" dirty="0" smtClean="0"/>
              <a:t>Travel</a:t>
            </a:r>
            <a:endParaRPr lang="en-GB" sz="750" b="1" dirty="0"/>
          </a:p>
        </p:txBody>
      </p:sp>
      <p:sp>
        <p:nvSpPr>
          <p:cNvPr id="176" name="TextBox 175"/>
          <p:cNvSpPr txBox="1"/>
          <p:nvPr/>
        </p:nvSpPr>
        <p:spPr>
          <a:xfrm rot="577476">
            <a:off x="3913403" y="1255231"/>
            <a:ext cx="681294" cy="271869"/>
          </a:xfrm>
          <a:prstGeom prst="rect">
            <a:avLst/>
          </a:prstGeom>
          <a:noFill/>
        </p:spPr>
        <p:txBody>
          <a:bodyPr wrap="square" rtlCol="0">
            <a:spAutoFit/>
          </a:bodyPr>
          <a:lstStyle/>
          <a:p>
            <a:pPr algn="ctr">
              <a:lnSpc>
                <a:spcPts val="700"/>
              </a:lnSpc>
            </a:pPr>
            <a:r>
              <a:rPr lang="en-GB" sz="700" b="1" dirty="0" smtClean="0"/>
              <a:t>International Business</a:t>
            </a:r>
            <a:endParaRPr lang="en-GB" sz="750" b="1" dirty="0"/>
          </a:p>
        </p:txBody>
      </p:sp>
      <p:sp>
        <p:nvSpPr>
          <p:cNvPr id="182" name="TextBox 181"/>
          <p:cNvSpPr txBox="1"/>
          <p:nvPr/>
        </p:nvSpPr>
        <p:spPr>
          <a:xfrm rot="20567587">
            <a:off x="2340264" y="1384582"/>
            <a:ext cx="785621" cy="183384"/>
          </a:xfrm>
          <a:prstGeom prst="rect">
            <a:avLst/>
          </a:prstGeom>
          <a:noFill/>
        </p:spPr>
        <p:txBody>
          <a:bodyPr wrap="square" rtlCol="0">
            <a:spAutoFit/>
          </a:bodyPr>
          <a:lstStyle/>
          <a:p>
            <a:pPr algn="ctr">
              <a:lnSpc>
                <a:spcPts val="700"/>
              </a:lnSpc>
            </a:pPr>
            <a:r>
              <a:rPr lang="en-GB" sz="700" b="1" dirty="0" smtClean="0"/>
              <a:t>Translation</a:t>
            </a:r>
            <a:endParaRPr lang="en-GB" sz="750" b="1" dirty="0"/>
          </a:p>
        </p:txBody>
      </p:sp>
      <p:sp>
        <p:nvSpPr>
          <p:cNvPr id="183" name="TextBox 182">
            <a:extLst>
              <a:ext uri="{FF2B5EF4-FFF2-40B4-BE49-F238E27FC236}">
                <a16:creationId xmlns:a16="http://schemas.microsoft.com/office/drawing/2014/main" id="{1A9F72DB-801B-1540-9027-8E9B8D266CA4}"/>
              </a:ext>
            </a:extLst>
          </p:cNvPr>
          <p:cNvSpPr txBox="1"/>
          <p:nvPr/>
        </p:nvSpPr>
        <p:spPr>
          <a:xfrm>
            <a:off x="1471781" y="8565546"/>
            <a:ext cx="942102" cy="273152"/>
          </a:xfrm>
          <a:prstGeom prst="rect">
            <a:avLst/>
          </a:prstGeom>
          <a:noFill/>
        </p:spPr>
        <p:txBody>
          <a:bodyPr wrap="square" rtlCol="0">
            <a:spAutoFit/>
          </a:bodyPr>
          <a:lstStyle/>
          <a:p>
            <a:pPr marL="0" marR="0" lvl="0" indent="0" algn="ctr" defTabSz="1094475" eaLnBrk="1" fontAlgn="auto" latinLnBrk="0" hangingPunct="1">
              <a:lnSpc>
                <a:spcPts val="7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rPr>
              <a:t>Sit SATS</a:t>
            </a:r>
          </a:p>
          <a:p>
            <a:pPr marL="0" marR="0" lvl="0" indent="0" algn="ctr" defTabSz="1094475" eaLnBrk="1" fontAlgn="auto" latinLnBrk="0" hangingPunct="1">
              <a:lnSpc>
                <a:spcPts val="7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rPr>
              <a:t>In Y6</a:t>
            </a:r>
          </a:p>
        </p:txBody>
      </p:sp>
      <p:pic>
        <p:nvPicPr>
          <p:cNvPr id="184" name="Picture 1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8423" y="9002191"/>
            <a:ext cx="185928" cy="207263"/>
          </a:xfrm>
          <a:prstGeom prst="rect">
            <a:avLst/>
          </a:prstGeom>
        </p:spPr>
      </p:pic>
      <p:pic>
        <p:nvPicPr>
          <p:cNvPr id="185" name="Picture 1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829670" y="8790781"/>
            <a:ext cx="185928" cy="207263"/>
          </a:xfrm>
          <a:prstGeom prst="rect">
            <a:avLst/>
          </a:prstGeom>
        </p:spPr>
      </p:pic>
      <p:sp>
        <p:nvSpPr>
          <p:cNvPr id="3" name="Rectangle 2"/>
          <p:cNvSpPr/>
          <p:nvPr/>
        </p:nvSpPr>
        <p:spPr>
          <a:xfrm>
            <a:off x="2009136" y="8463573"/>
            <a:ext cx="856303" cy="361637"/>
          </a:xfrm>
          <a:prstGeom prst="rect">
            <a:avLst/>
          </a:prstGeom>
        </p:spPr>
        <p:txBody>
          <a:bodyPr wrap="square">
            <a:spAutoFit/>
          </a:bodyPr>
          <a:lstStyle/>
          <a:p>
            <a:pPr algn="ctr">
              <a:lnSpc>
                <a:spcPts val="700"/>
              </a:lnSpc>
            </a:pPr>
            <a:r>
              <a:rPr lang="en-US" sz="700" dirty="0"/>
              <a:t>Apply for a </a:t>
            </a:r>
          </a:p>
          <a:p>
            <a:pPr algn="ctr">
              <a:lnSpc>
                <a:spcPts val="700"/>
              </a:lnSpc>
            </a:pPr>
            <a:r>
              <a:rPr lang="en-US" sz="700" dirty="0"/>
              <a:t>place at </a:t>
            </a:r>
            <a:endParaRPr lang="en-US" sz="700" dirty="0" smtClean="0"/>
          </a:p>
          <a:p>
            <a:pPr algn="ctr">
              <a:lnSpc>
                <a:spcPts val="700"/>
              </a:lnSpc>
            </a:pPr>
            <a:r>
              <a:rPr lang="en-US" sz="700" dirty="0" smtClean="0"/>
              <a:t>St. </a:t>
            </a:r>
            <a:r>
              <a:rPr lang="en-US" sz="700" dirty="0"/>
              <a:t>Cuthbert’s</a:t>
            </a:r>
          </a:p>
        </p:txBody>
      </p:sp>
      <p:pic>
        <p:nvPicPr>
          <p:cNvPr id="186" name="Picture 1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328362" y="8770301"/>
            <a:ext cx="185928" cy="207263"/>
          </a:xfrm>
          <a:prstGeom prst="rect">
            <a:avLst/>
          </a:prstGeom>
        </p:spPr>
      </p:pic>
      <p:sp>
        <p:nvSpPr>
          <p:cNvPr id="5" name="Rectangle 4"/>
          <p:cNvSpPr/>
          <p:nvPr/>
        </p:nvSpPr>
        <p:spPr>
          <a:xfrm>
            <a:off x="2407188" y="9230926"/>
            <a:ext cx="1167112" cy="361637"/>
          </a:xfrm>
          <a:prstGeom prst="rect">
            <a:avLst/>
          </a:prstGeom>
        </p:spPr>
        <p:txBody>
          <a:bodyPr wrap="square">
            <a:spAutoFit/>
          </a:bodyPr>
          <a:lstStyle/>
          <a:p>
            <a:pPr algn="ctr">
              <a:lnSpc>
                <a:spcPts val="700"/>
              </a:lnSpc>
            </a:pPr>
            <a:r>
              <a:rPr lang="en-US" sz="700" dirty="0"/>
              <a:t>Meet our SLT and Pastoral staff by talking to us at your KS2 Parents </a:t>
            </a:r>
            <a:r>
              <a:rPr lang="en-US" sz="700" dirty="0" smtClean="0"/>
              <a:t>Evenings </a:t>
            </a:r>
            <a:endParaRPr lang="en-US" sz="700" dirty="0"/>
          </a:p>
        </p:txBody>
      </p:sp>
      <p:sp>
        <p:nvSpPr>
          <p:cNvPr id="11" name="Rectangle 10"/>
          <p:cNvSpPr/>
          <p:nvPr/>
        </p:nvSpPr>
        <p:spPr>
          <a:xfrm>
            <a:off x="2820690" y="8424982"/>
            <a:ext cx="1121984" cy="361637"/>
          </a:xfrm>
          <a:prstGeom prst="rect">
            <a:avLst/>
          </a:prstGeom>
        </p:spPr>
        <p:txBody>
          <a:bodyPr wrap="square">
            <a:spAutoFit/>
          </a:bodyPr>
          <a:lstStyle/>
          <a:p>
            <a:pPr algn="ctr">
              <a:lnSpc>
                <a:spcPts val="700"/>
              </a:lnSpc>
            </a:pPr>
            <a:r>
              <a:rPr lang="en-US" sz="700" dirty="0"/>
              <a:t>Take part in one </a:t>
            </a:r>
            <a:r>
              <a:rPr lang="en-US" sz="700" dirty="0" smtClean="0"/>
              <a:t>of our </a:t>
            </a:r>
            <a:r>
              <a:rPr lang="en-US" sz="700" dirty="0"/>
              <a:t>various transition events and master classes</a:t>
            </a:r>
          </a:p>
        </p:txBody>
      </p:sp>
      <p:pic>
        <p:nvPicPr>
          <p:cNvPr id="187" name="Picture 1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280363" y="8745383"/>
            <a:ext cx="185928" cy="207263"/>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8177" y="8493547"/>
            <a:ext cx="1012645" cy="918198"/>
          </a:xfrm>
          <a:prstGeom prst="rect">
            <a:avLst/>
          </a:prstGeom>
        </p:spPr>
      </p:pic>
      <p:pic>
        <p:nvPicPr>
          <p:cNvPr id="1026" name="Picture 2" descr="France Icon 33093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11245">
            <a:off x="5859152" y="2531092"/>
            <a:ext cx="909769" cy="9097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ance Icon 130380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921150">
            <a:off x="32992" y="6722328"/>
            <a:ext cx="817369" cy="8173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fe Icon 143936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481123">
            <a:off x="37984" y="4351469"/>
            <a:ext cx="769930" cy="76993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 descr="Croissant Icon 29617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89053" y="5056358"/>
            <a:ext cx="949245" cy="949245"/>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2" descr="France Icon 130378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483" y="1230258"/>
            <a:ext cx="1131086" cy="113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613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726</TotalTime>
  <Words>394</Words>
  <Application>Microsoft Office PowerPoint</Application>
  <PresentationFormat>A4 Paper (210x297 mm)</PresentationFormat>
  <Paragraphs>118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Segoe Print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E Leedale (Staff)</dc:creator>
  <cp:lastModifiedBy>Mrs L Moore (Staff)</cp:lastModifiedBy>
  <cp:revision>128</cp:revision>
  <cp:lastPrinted>2020-06-02T12:00:32Z</cp:lastPrinted>
  <dcterms:created xsi:type="dcterms:W3CDTF">2020-05-11T10:44:35Z</dcterms:created>
  <dcterms:modified xsi:type="dcterms:W3CDTF">2020-07-08T08:46:42Z</dcterms:modified>
</cp:coreProperties>
</file>