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42" d="100"/>
          <a:sy n="142"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55008" y="9048650"/>
            <a:ext cx="1491539" cy="540948"/>
            <a:chOff x="988959" y="9143689"/>
            <a:chExt cx="1491539" cy="540948"/>
          </a:xfrm>
        </p:grpSpPr>
        <p:sp>
          <p:nvSpPr>
            <p:cNvPr id="4" name="TextBox 3"/>
            <p:cNvSpPr txBox="1"/>
            <p:nvPr/>
          </p:nvSpPr>
          <p:spPr>
            <a:xfrm>
              <a:off x="988959" y="9318318"/>
              <a:ext cx="1491539" cy="366319"/>
            </a:xfrm>
            <a:prstGeom prst="rect">
              <a:avLst/>
            </a:prstGeom>
            <a:noFill/>
          </p:spPr>
          <p:txBody>
            <a:bodyPr wrap="square" rtlCol="0">
              <a:spAutoFit/>
            </a:bodyPr>
            <a:lstStyle/>
            <a:p>
              <a:pPr algn="ctr">
                <a:lnSpc>
                  <a:spcPts val="700"/>
                </a:lnSpc>
              </a:pPr>
              <a:r>
                <a:rPr lang="en-GB" sz="800" b="1" dirty="0" smtClean="0"/>
                <a:t>Begin my Health &amp; Social Care Learning 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grpSp>
        <p:nvGrpSpPr>
          <p:cNvPr id="16" name="Group 15"/>
          <p:cNvGrpSpPr/>
          <p:nvPr/>
        </p:nvGrpSpPr>
        <p:grpSpPr>
          <a:xfrm>
            <a:off x="918883" y="7274289"/>
            <a:ext cx="971550" cy="485492"/>
            <a:chOff x="1280343" y="7509560"/>
            <a:chExt cx="971550" cy="485492"/>
          </a:xfrm>
        </p:grpSpPr>
        <p:sp>
          <p:nvSpPr>
            <p:cNvPr id="17" name="TextBox 16"/>
            <p:cNvSpPr txBox="1"/>
            <p:nvPr/>
          </p:nvSpPr>
          <p:spPr>
            <a:xfrm>
              <a:off x="1280343" y="7509560"/>
              <a:ext cx="971550" cy="164148"/>
            </a:xfrm>
            <a:prstGeom prst="rect">
              <a:avLst/>
            </a:prstGeom>
            <a:noFill/>
          </p:spPr>
          <p:txBody>
            <a:bodyPr wrap="square" rtlCol="0">
              <a:spAutoFit/>
            </a:bodyPr>
            <a:lstStyle/>
            <a:p>
              <a:pPr algn="ctr">
                <a:lnSpc>
                  <a:spcPts val="500"/>
                </a:lnSpc>
              </a:pPr>
              <a:endParaRPr lang="en-GB" sz="7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81544" y="7787789"/>
              <a:ext cx="185928" cy="207263"/>
            </a:xfrm>
            <a:prstGeom prst="rect">
              <a:avLst/>
            </a:prstGeom>
          </p:spPr>
        </p:pic>
      </p:grpSp>
      <p:sp>
        <p:nvSpPr>
          <p:cNvPr id="25" name="TextBox 24"/>
          <p:cNvSpPr txBox="1"/>
          <p:nvPr/>
        </p:nvSpPr>
        <p:spPr>
          <a:xfrm>
            <a:off x="1639778" y="8000498"/>
            <a:ext cx="1156783" cy="200055"/>
          </a:xfrm>
          <a:prstGeom prst="rect">
            <a:avLst/>
          </a:prstGeom>
          <a:noFill/>
        </p:spPr>
        <p:txBody>
          <a:bodyPr wrap="square" rtlCol="0">
            <a:spAutoFit/>
          </a:bodyPr>
          <a:lstStyle/>
          <a:p>
            <a:r>
              <a:rPr lang="en-GB" sz="700"/>
              <a:t>The rights of individuals</a:t>
            </a:r>
            <a:endParaRPr lang="en-GB" sz="7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272" y="7817031"/>
            <a:ext cx="185928" cy="207263"/>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29769" y="7476407"/>
            <a:ext cx="185928" cy="207263"/>
          </a:xfrm>
          <a:prstGeom prst="rect">
            <a:avLst/>
          </a:prstGeom>
        </p:spPr>
      </p:pic>
      <p:sp>
        <p:nvSpPr>
          <p:cNvPr id="33" name="TextBox 32"/>
          <p:cNvSpPr txBox="1"/>
          <p:nvPr/>
        </p:nvSpPr>
        <p:spPr>
          <a:xfrm>
            <a:off x="4741613" y="7177706"/>
            <a:ext cx="1138354" cy="307777"/>
          </a:xfrm>
          <a:prstGeom prst="rect">
            <a:avLst/>
          </a:prstGeom>
          <a:noFill/>
        </p:spPr>
        <p:txBody>
          <a:bodyPr wrap="square" rtlCol="0">
            <a:spAutoFit/>
          </a:bodyPr>
          <a:lstStyle/>
          <a:p>
            <a:pPr algn="ctr"/>
            <a:r>
              <a:rPr lang="en-GB" sz="700"/>
              <a:t>How personal hygiene protects individuals</a:t>
            </a:r>
            <a:endParaRPr lang="en-GB" sz="7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44836" y="7406735"/>
            <a:ext cx="185928" cy="207263"/>
          </a:xfrm>
          <a:prstGeom prst="rect">
            <a:avLst/>
          </a:prstGeom>
        </p:spPr>
      </p:pic>
      <p:sp>
        <p:nvSpPr>
          <p:cNvPr id="37" name="TextBox 36"/>
          <p:cNvSpPr txBox="1"/>
          <p:nvPr/>
        </p:nvSpPr>
        <p:spPr>
          <a:xfrm>
            <a:off x="3853333" y="7951489"/>
            <a:ext cx="878586" cy="415498"/>
          </a:xfrm>
          <a:prstGeom prst="rect">
            <a:avLst/>
          </a:prstGeom>
          <a:noFill/>
        </p:spPr>
        <p:txBody>
          <a:bodyPr wrap="square" rtlCol="0">
            <a:spAutoFit/>
          </a:bodyPr>
          <a:lstStyle/>
          <a:p>
            <a:pPr algn="ctr"/>
            <a:r>
              <a:rPr lang="en-GB" sz="700"/>
              <a:t>How care workers can maintain individual rights</a:t>
            </a:r>
            <a:endParaRPr lang="en-GB" sz="700"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480" y="7752008"/>
            <a:ext cx="185928" cy="207263"/>
          </a:xfrm>
          <a:prstGeom prst="rect">
            <a:avLst/>
          </a:prstGeom>
        </p:spPr>
      </p:pic>
      <p:sp>
        <p:nvSpPr>
          <p:cNvPr id="43" name="TextBox 42"/>
          <p:cNvSpPr txBox="1"/>
          <p:nvPr/>
        </p:nvSpPr>
        <p:spPr>
          <a:xfrm rot="20267158">
            <a:off x="5553896" y="7751521"/>
            <a:ext cx="1043835" cy="415498"/>
          </a:xfrm>
          <a:prstGeom prst="rect">
            <a:avLst/>
          </a:prstGeom>
          <a:noFill/>
        </p:spPr>
        <p:txBody>
          <a:bodyPr wrap="square" rtlCol="0">
            <a:spAutoFit/>
          </a:bodyPr>
          <a:lstStyle/>
          <a:p>
            <a:pPr algn="ctr"/>
            <a:r>
              <a:rPr lang="en-GB" sz="700"/>
              <a:t>How safety measures and procedures protect individuals</a:t>
            </a:r>
            <a:endParaRPr lang="en-GB" sz="7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158">
            <a:off x="5893857" y="7548332"/>
            <a:ext cx="185928" cy="207263"/>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496" y="6461558"/>
            <a:ext cx="185928" cy="207263"/>
          </a:xfrm>
          <a:prstGeom prst="rect">
            <a:avLst/>
          </a:prstGeom>
        </p:spPr>
      </p:pic>
      <p:sp>
        <p:nvSpPr>
          <p:cNvPr id="51" name="TextBox 50"/>
          <p:cNvSpPr txBox="1"/>
          <p:nvPr/>
        </p:nvSpPr>
        <p:spPr>
          <a:xfrm>
            <a:off x="3161830" y="6718740"/>
            <a:ext cx="926128" cy="415498"/>
          </a:xfrm>
          <a:prstGeom prst="rect">
            <a:avLst/>
          </a:prstGeom>
          <a:noFill/>
        </p:spPr>
        <p:txBody>
          <a:bodyPr wrap="square" rtlCol="0">
            <a:spAutoFit/>
          </a:bodyPr>
          <a:lstStyle/>
          <a:p>
            <a:pPr algn="ctr"/>
            <a:r>
              <a:rPr lang="en-GB" sz="700"/>
              <a:t>Why effective communication is important</a:t>
            </a:r>
            <a:endParaRPr lang="en-GB" sz="700" dirty="0"/>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467" y="6513510"/>
            <a:ext cx="185928" cy="207263"/>
          </a:xfrm>
          <a:prstGeom prst="rect">
            <a:avLst/>
          </a:prstGeom>
        </p:spPr>
      </p:pic>
      <p:sp>
        <p:nvSpPr>
          <p:cNvPr id="55" name="TextBox 54"/>
          <p:cNvSpPr txBox="1"/>
          <p:nvPr/>
        </p:nvSpPr>
        <p:spPr>
          <a:xfrm>
            <a:off x="2002729" y="6762331"/>
            <a:ext cx="819915" cy="415498"/>
          </a:xfrm>
          <a:prstGeom prst="rect">
            <a:avLst/>
          </a:prstGeom>
          <a:noFill/>
        </p:spPr>
        <p:txBody>
          <a:bodyPr wrap="square" rtlCol="0">
            <a:spAutoFit/>
          </a:bodyPr>
          <a:lstStyle/>
          <a:p>
            <a:pPr algn="ctr"/>
            <a:r>
              <a:rPr lang="en-GB" sz="700"/>
              <a:t>Positive factors affecting communication</a:t>
            </a:r>
            <a:endParaRPr lang="en-GB" sz="7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958" y="6560787"/>
            <a:ext cx="185928" cy="207263"/>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31845" y="6177482"/>
            <a:ext cx="185928" cy="207263"/>
          </a:xfrm>
          <a:prstGeom prst="rect">
            <a:avLst/>
          </a:prstGeom>
        </p:spPr>
      </p:pic>
      <p:sp>
        <p:nvSpPr>
          <p:cNvPr id="69" name="TextBox 68"/>
          <p:cNvSpPr txBox="1"/>
          <p:nvPr/>
        </p:nvSpPr>
        <p:spPr>
          <a:xfrm>
            <a:off x="3091558" y="5926448"/>
            <a:ext cx="1019130" cy="307777"/>
          </a:xfrm>
          <a:prstGeom prst="rect">
            <a:avLst/>
          </a:prstGeom>
          <a:noFill/>
        </p:spPr>
        <p:txBody>
          <a:bodyPr wrap="square" rtlCol="0">
            <a:spAutoFit/>
          </a:bodyPr>
          <a:lstStyle/>
          <a:p>
            <a:pPr algn="ctr"/>
            <a:r>
              <a:rPr lang="en-GB" sz="700" dirty="0"/>
              <a:t>Different methods of communication</a:t>
            </a: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37502" y="6231651"/>
            <a:ext cx="185928" cy="207263"/>
          </a:xfrm>
          <a:prstGeom prst="rect">
            <a:avLst/>
          </a:prstGeom>
        </p:spPr>
      </p:pic>
      <p:sp>
        <p:nvSpPr>
          <p:cNvPr id="75" name="TextBox 74"/>
          <p:cNvSpPr txBox="1"/>
          <p:nvPr/>
        </p:nvSpPr>
        <p:spPr>
          <a:xfrm>
            <a:off x="1080366" y="5986863"/>
            <a:ext cx="1012906" cy="307777"/>
          </a:xfrm>
          <a:prstGeom prst="rect">
            <a:avLst/>
          </a:prstGeom>
          <a:noFill/>
        </p:spPr>
        <p:txBody>
          <a:bodyPr wrap="square" rtlCol="0">
            <a:spAutoFit/>
          </a:bodyPr>
          <a:lstStyle/>
          <a:p>
            <a:pPr algn="ctr"/>
            <a:r>
              <a:rPr lang="en-GB" sz="700" dirty="0"/>
              <a:t>Barriers to Communication</a:t>
            </a: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40230" y="6300556"/>
            <a:ext cx="185928" cy="207263"/>
          </a:xfrm>
          <a:prstGeom prst="rect">
            <a:avLst/>
          </a:prstGeom>
        </p:spPr>
      </p:pic>
      <p:sp>
        <p:nvSpPr>
          <p:cNvPr id="79" name="TextBox 78"/>
          <p:cNvSpPr txBox="1"/>
          <p:nvPr/>
        </p:nvSpPr>
        <p:spPr>
          <a:xfrm>
            <a:off x="4124957" y="4654675"/>
            <a:ext cx="1019878" cy="307777"/>
          </a:xfrm>
          <a:prstGeom prst="rect">
            <a:avLst/>
          </a:prstGeom>
          <a:noFill/>
        </p:spPr>
        <p:txBody>
          <a:bodyPr wrap="square" rtlCol="0">
            <a:spAutoFit/>
          </a:bodyPr>
          <a:lstStyle/>
          <a:p>
            <a:pPr algn="ctr"/>
            <a:r>
              <a:rPr lang="en-GB" sz="700" dirty="0"/>
              <a:t>Causes, symptoms and first aid procedures</a:t>
            </a:r>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18311" y="4967885"/>
            <a:ext cx="185928" cy="207263"/>
          </a:xfrm>
          <a:prstGeom prst="rect">
            <a:avLst/>
          </a:prstGeom>
        </p:spPr>
      </p:pic>
      <p:sp>
        <p:nvSpPr>
          <p:cNvPr id="83" name="TextBox 82"/>
          <p:cNvSpPr txBox="1"/>
          <p:nvPr/>
        </p:nvSpPr>
        <p:spPr>
          <a:xfrm>
            <a:off x="2752334" y="4660108"/>
            <a:ext cx="1039966" cy="307777"/>
          </a:xfrm>
          <a:prstGeom prst="rect">
            <a:avLst/>
          </a:prstGeom>
          <a:noFill/>
        </p:spPr>
        <p:txBody>
          <a:bodyPr wrap="square" rtlCol="0">
            <a:spAutoFit/>
          </a:bodyPr>
          <a:lstStyle/>
          <a:p>
            <a:pPr algn="ctr"/>
            <a:r>
              <a:rPr lang="en-GB" sz="700" dirty="0"/>
              <a:t>Assessing the scene and getting help</a:t>
            </a:r>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79354" y="5003891"/>
            <a:ext cx="185928" cy="207263"/>
          </a:xfrm>
          <a:prstGeom prst="rect">
            <a:avLst/>
          </a:prstGeom>
        </p:spPr>
      </p:pic>
      <p:sp>
        <p:nvSpPr>
          <p:cNvPr id="87" name="TextBox 86"/>
          <p:cNvSpPr txBox="1"/>
          <p:nvPr/>
        </p:nvSpPr>
        <p:spPr>
          <a:xfrm>
            <a:off x="1477912" y="4737516"/>
            <a:ext cx="879267" cy="307777"/>
          </a:xfrm>
          <a:prstGeom prst="rect">
            <a:avLst/>
          </a:prstGeom>
          <a:noFill/>
        </p:spPr>
        <p:txBody>
          <a:bodyPr wrap="square" rtlCol="0">
            <a:spAutoFit/>
          </a:bodyPr>
          <a:lstStyle/>
          <a:p>
            <a:pPr algn="ctr"/>
            <a:r>
              <a:rPr lang="en-GB" sz="700" dirty="0"/>
              <a:t>One to one and group interactions</a:t>
            </a:r>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5056358"/>
            <a:ext cx="185928" cy="207263"/>
          </a:xfrm>
          <a:prstGeom prst="rect">
            <a:avLst/>
          </a:prstGeom>
        </p:spPr>
      </p:pic>
      <p:sp>
        <p:nvSpPr>
          <p:cNvPr id="91" name="TextBox 90"/>
          <p:cNvSpPr txBox="1"/>
          <p:nvPr/>
        </p:nvSpPr>
        <p:spPr>
          <a:xfrm rot="18954312">
            <a:off x="336748" y="4814983"/>
            <a:ext cx="785621" cy="461665"/>
          </a:xfrm>
          <a:prstGeom prst="rect">
            <a:avLst/>
          </a:prstGeom>
          <a:noFill/>
        </p:spPr>
        <p:txBody>
          <a:bodyPr wrap="square" rtlCol="0">
            <a:spAutoFit/>
          </a:bodyPr>
          <a:lstStyle/>
          <a:p>
            <a:endParaRPr lang="en-GB" sz="800"/>
          </a:p>
          <a:p>
            <a:r>
              <a:rPr lang="en-GB" sz="800"/>
              <a:t>Personal Qualities</a:t>
            </a:r>
            <a:endParaRPr lang="en-GB" sz="800" dirty="0"/>
          </a:p>
        </p:txBody>
      </p:sp>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333">
            <a:off x="789549" y="5244624"/>
            <a:ext cx="185928" cy="207263"/>
          </a:xfrm>
          <a:prstGeom prst="rect">
            <a:avLst/>
          </a:prstGeom>
        </p:spPr>
      </p:pic>
      <p:sp>
        <p:nvSpPr>
          <p:cNvPr id="98" name="TextBox 97"/>
          <p:cNvSpPr txBox="1"/>
          <p:nvPr/>
        </p:nvSpPr>
        <p:spPr>
          <a:xfrm>
            <a:off x="2329612" y="5553434"/>
            <a:ext cx="878586" cy="200055"/>
          </a:xfrm>
          <a:prstGeom prst="rect">
            <a:avLst/>
          </a:prstGeom>
          <a:noFill/>
        </p:spPr>
        <p:txBody>
          <a:bodyPr wrap="square" rtlCol="0">
            <a:spAutoFit/>
          </a:bodyPr>
          <a:lstStyle/>
          <a:p>
            <a:pPr algn="ctr"/>
            <a:r>
              <a:rPr lang="en-GB" sz="700"/>
              <a:t>First Aid</a:t>
            </a:r>
            <a:endParaRPr lang="en-GB" sz="700" dirty="0"/>
          </a:p>
        </p:txBody>
      </p:sp>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795" y="5327228"/>
            <a:ext cx="185928" cy="207263"/>
          </a:xfrm>
          <a:prstGeom prst="rect">
            <a:avLst/>
          </a:prstGeom>
        </p:spPr>
      </p:pic>
      <p:sp>
        <p:nvSpPr>
          <p:cNvPr id="102" name="TextBox 101"/>
          <p:cNvSpPr txBox="1"/>
          <p:nvPr/>
        </p:nvSpPr>
        <p:spPr>
          <a:xfrm>
            <a:off x="3803007" y="5458196"/>
            <a:ext cx="1009139" cy="307777"/>
          </a:xfrm>
          <a:prstGeom prst="rect">
            <a:avLst/>
          </a:prstGeom>
          <a:noFill/>
        </p:spPr>
        <p:txBody>
          <a:bodyPr wrap="square" rtlCol="0">
            <a:spAutoFit/>
          </a:bodyPr>
          <a:lstStyle/>
          <a:p>
            <a:pPr algn="ctr"/>
            <a:r>
              <a:rPr lang="en-GB" sz="700"/>
              <a:t>Help from emergency services</a:t>
            </a:r>
            <a:endParaRPr lang="en-GB" sz="70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155" y="5258715"/>
            <a:ext cx="185928" cy="207263"/>
          </a:xfrm>
          <a:prstGeom prst="rect">
            <a:avLst/>
          </a:prstGeom>
        </p:spPr>
      </p:pic>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68">
            <a:off x="5577802" y="5177465"/>
            <a:ext cx="185928" cy="207263"/>
          </a:xfrm>
          <a:prstGeom prst="rect">
            <a:avLst/>
          </a:prstGeom>
        </p:spPr>
      </p:pic>
      <p:sp>
        <p:nvSpPr>
          <p:cNvPr id="116" name="TextBox 115"/>
          <p:cNvSpPr txBox="1"/>
          <p:nvPr/>
        </p:nvSpPr>
        <p:spPr>
          <a:xfrm>
            <a:off x="3624894" y="4254852"/>
            <a:ext cx="899988" cy="200055"/>
          </a:xfrm>
          <a:prstGeom prst="rect">
            <a:avLst/>
          </a:prstGeom>
          <a:noFill/>
        </p:spPr>
        <p:txBody>
          <a:bodyPr wrap="square" rtlCol="0">
            <a:spAutoFit/>
          </a:bodyPr>
          <a:lstStyle/>
          <a:p>
            <a:r>
              <a:rPr lang="en-GB" sz="700"/>
              <a:t>The values of care</a:t>
            </a:r>
            <a:endParaRPr lang="en-GB" sz="700" dirty="0"/>
          </a:p>
        </p:txBody>
      </p:sp>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816" y="4055144"/>
            <a:ext cx="185928" cy="207263"/>
          </a:xfrm>
          <a:prstGeom prst="rect">
            <a:avLst/>
          </a:prstGeom>
        </p:spPr>
      </p:pic>
      <p:sp>
        <p:nvSpPr>
          <p:cNvPr id="120" name="TextBox 119"/>
          <p:cNvSpPr txBox="1"/>
          <p:nvPr/>
        </p:nvSpPr>
        <p:spPr>
          <a:xfrm>
            <a:off x="2241008" y="4260344"/>
            <a:ext cx="760447" cy="307777"/>
          </a:xfrm>
          <a:prstGeom prst="rect">
            <a:avLst/>
          </a:prstGeom>
          <a:noFill/>
        </p:spPr>
        <p:txBody>
          <a:bodyPr wrap="square" rtlCol="0">
            <a:spAutoFit/>
          </a:bodyPr>
          <a:lstStyle/>
          <a:p>
            <a:pPr algn="ctr"/>
            <a:r>
              <a:rPr lang="en-GB" sz="700"/>
              <a:t>Laws affecting services</a:t>
            </a:r>
            <a:endParaRPr lang="en-GB" sz="700" dirty="0"/>
          </a:p>
        </p:txBody>
      </p:sp>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534" y="4083456"/>
            <a:ext cx="200217" cy="207263"/>
          </a:xfrm>
          <a:prstGeom prst="rect">
            <a:avLst/>
          </a:prstGeom>
        </p:spPr>
      </p:pic>
      <p:sp>
        <p:nvSpPr>
          <p:cNvPr id="126" name="TextBox 125"/>
          <p:cNvSpPr txBox="1"/>
          <p:nvPr/>
        </p:nvSpPr>
        <p:spPr>
          <a:xfrm rot="817822">
            <a:off x="495428" y="4312423"/>
            <a:ext cx="840021" cy="415498"/>
          </a:xfrm>
          <a:prstGeom prst="rect">
            <a:avLst/>
          </a:prstGeom>
          <a:noFill/>
        </p:spPr>
        <p:txBody>
          <a:bodyPr wrap="square" rtlCol="0">
            <a:spAutoFit/>
          </a:bodyPr>
          <a:lstStyle/>
          <a:p>
            <a:pPr algn="ctr"/>
            <a:r>
              <a:rPr lang="en-GB" sz="700"/>
              <a:t>Understanding body systems and disorders</a:t>
            </a:r>
            <a:endParaRPr lang="en-GB" sz="700" dirty="0"/>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908327" y="4119168"/>
            <a:ext cx="185928" cy="207263"/>
          </a:xfrm>
          <a:prstGeom prst="rect">
            <a:avLst/>
          </a:prstGeom>
        </p:spPr>
      </p:pic>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309374" y="3711830"/>
            <a:ext cx="185928" cy="207263"/>
          </a:xfrm>
          <a:prstGeom prst="rect">
            <a:avLst/>
          </a:prstGeom>
        </p:spPr>
      </p:pic>
      <p:sp>
        <p:nvSpPr>
          <p:cNvPr id="136" name="TextBox 135"/>
          <p:cNvSpPr txBox="1"/>
          <p:nvPr/>
        </p:nvSpPr>
        <p:spPr>
          <a:xfrm>
            <a:off x="2709959" y="3469267"/>
            <a:ext cx="926626" cy="307777"/>
          </a:xfrm>
          <a:prstGeom prst="rect">
            <a:avLst/>
          </a:prstGeom>
          <a:noFill/>
        </p:spPr>
        <p:txBody>
          <a:bodyPr wrap="square" rtlCol="0">
            <a:spAutoFit/>
          </a:bodyPr>
          <a:lstStyle/>
          <a:p>
            <a:pPr algn="ctr"/>
            <a:r>
              <a:rPr lang="en-GB" sz="700" dirty="0"/>
              <a:t>The early years values of care</a:t>
            </a:r>
          </a:p>
        </p:txBody>
      </p:sp>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04048" y="3773882"/>
            <a:ext cx="185928" cy="207263"/>
          </a:xfrm>
          <a:prstGeom prst="rect">
            <a:avLst/>
          </a:prstGeom>
        </p:spPr>
      </p:pic>
      <p:sp>
        <p:nvSpPr>
          <p:cNvPr id="140" name="TextBox 139"/>
          <p:cNvSpPr txBox="1"/>
          <p:nvPr/>
        </p:nvSpPr>
        <p:spPr>
          <a:xfrm>
            <a:off x="1181191" y="3642460"/>
            <a:ext cx="809539" cy="215444"/>
          </a:xfrm>
          <a:prstGeom prst="rect">
            <a:avLst/>
          </a:prstGeom>
          <a:noFill/>
        </p:spPr>
        <p:txBody>
          <a:bodyPr wrap="square" rtlCol="0">
            <a:spAutoFit/>
          </a:bodyPr>
          <a:lstStyle/>
          <a:p>
            <a:pPr algn="ctr"/>
            <a:r>
              <a:rPr lang="en-GB" sz="800"/>
              <a:t>Revision</a:t>
            </a:r>
            <a:endParaRPr lang="en-GB" sz="800" dirty="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90167" y="3817084"/>
            <a:ext cx="191589" cy="207263"/>
          </a:xfrm>
          <a:prstGeom prst="rect">
            <a:avLst/>
          </a:prstGeom>
        </p:spPr>
      </p:pic>
      <p:sp>
        <p:nvSpPr>
          <p:cNvPr id="146" name="TextBox 145"/>
          <p:cNvSpPr txBox="1"/>
          <p:nvPr/>
        </p:nvSpPr>
        <p:spPr>
          <a:xfrm rot="19393559">
            <a:off x="5031736" y="2314267"/>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406201" y="2448827"/>
            <a:ext cx="185928" cy="207263"/>
          </a:xfrm>
          <a:prstGeom prst="rect">
            <a:avLst/>
          </a:prstGeom>
        </p:spPr>
      </p:pic>
      <p:sp>
        <p:nvSpPr>
          <p:cNvPr id="152" name="TextBox 151"/>
          <p:cNvSpPr txBox="1"/>
          <p:nvPr/>
        </p:nvSpPr>
        <p:spPr>
          <a:xfrm>
            <a:off x="1747078" y="2198809"/>
            <a:ext cx="980352" cy="415498"/>
          </a:xfrm>
          <a:prstGeom prst="rect">
            <a:avLst/>
          </a:prstGeom>
          <a:noFill/>
        </p:spPr>
        <p:txBody>
          <a:bodyPr wrap="square" rtlCol="0">
            <a:spAutoFit/>
          </a:bodyPr>
          <a:lstStyle/>
          <a:p>
            <a:pPr algn="ctr"/>
            <a:r>
              <a:rPr lang="en-GB" sz="700" dirty="0"/>
              <a:t>The structure and function of the respiratory system</a:t>
            </a:r>
          </a:p>
        </p:txBody>
      </p:sp>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057270" y="2589294"/>
            <a:ext cx="185928" cy="207263"/>
          </a:xfrm>
          <a:prstGeom prst="rect">
            <a:avLst/>
          </a:prstGeom>
        </p:spPr>
      </p:pic>
      <p:sp>
        <p:nvSpPr>
          <p:cNvPr id="156" name="TextBox 155"/>
          <p:cNvSpPr txBox="1"/>
          <p:nvPr/>
        </p:nvSpPr>
        <p:spPr>
          <a:xfrm rot="18954312">
            <a:off x="69291" y="2394000"/>
            <a:ext cx="959586" cy="523220"/>
          </a:xfrm>
          <a:prstGeom prst="rect">
            <a:avLst/>
          </a:prstGeom>
          <a:noFill/>
        </p:spPr>
        <p:txBody>
          <a:bodyPr wrap="square" rtlCol="0">
            <a:spAutoFit/>
          </a:bodyPr>
          <a:lstStyle/>
          <a:p>
            <a:pPr algn="ctr"/>
            <a:r>
              <a:rPr lang="en-GB" sz="700"/>
              <a:t>The structure and function of the cardiovascular system</a:t>
            </a:r>
            <a:endParaRPr lang="en-GB" sz="700" dirty="0"/>
          </a:p>
        </p:txBody>
      </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333">
            <a:off x="688347" y="2771468"/>
            <a:ext cx="185928" cy="207263"/>
          </a:xfrm>
          <a:prstGeom prst="rect">
            <a:avLst/>
          </a:prstGeom>
        </p:spPr>
      </p:pic>
      <p:grpSp>
        <p:nvGrpSpPr>
          <p:cNvPr id="158" name="Group 157"/>
          <p:cNvGrpSpPr/>
          <p:nvPr/>
        </p:nvGrpSpPr>
        <p:grpSpPr>
          <a:xfrm>
            <a:off x="1048398" y="2895290"/>
            <a:ext cx="745764" cy="395057"/>
            <a:chOff x="261589" y="7971470"/>
            <a:chExt cx="745764" cy="395057"/>
          </a:xfrm>
        </p:grpSpPr>
        <p:sp>
          <p:nvSpPr>
            <p:cNvPr id="159" name="TextBox 158"/>
            <p:cNvSpPr txBox="1"/>
            <p:nvPr/>
          </p:nvSpPr>
          <p:spPr>
            <a:xfrm>
              <a:off x="261589" y="8183143"/>
              <a:ext cx="745764" cy="183384"/>
            </a:xfrm>
            <a:prstGeom prst="rect">
              <a:avLst/>
            </a:prstGeom>
            <a:noFill/>
          </p:spPr>
          <p:txBody>
            <a:bodyPr wrap="square" rtlCol="0">
              <a:spAutoFit/>
            </a:bodyPr>
            <a:lstStyle/>
            <a:p>
              <a:pPr algn="ctr">
                <a:lnSpc>
                  <a:spcPts val="700"/>
                </a:lnSpc>
              </a:pPr>
              <a:endParaRPr lang="en-GB" sz="700" dirty="0"/>
            </a:p>
          </p:txBody>
        </p:sp>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sp>
        <p:nvSpPr>
          <p:cNvPr id="163" name="TextBox 162"/>
          <p:cNvSpPr txBox="1"/>
          <p:nvPr/>
        </p:nvSpPr>
        <p:spPr>
          <a:xfrm>
            <a:off x="2364977" y="3032065"/>
            <a:ext cx="878586" cy="415498"/>
          </a:xfrm>
          <a:prstGeom prst="rect">
            <a:avLst/>
          </a:prstGeom>
          <a:noFill/>
        </p:spPr>
        <p:txBody>
          <a:bodyPr wrap="square" rtlCol="0">
            <a:spAutoFit/>
          </a:bodyPr>
          <a:lstStyle/>
          <a:p>
            <a:pPr algn="ctr"/>
            <a:r>
              <a:rPr lang="en-GB" sz="700"/>
              <a:t>Disorders that affect the respiratory system</a:t>
            </a:r>
            <a:endParaRPr lang="en-GB" sz="700" dirty="0"/>
          </a:p>
        </p:txBody>
      </p:sp>
      <p:pic>
        <p:nvPicPr>
          <p:cNvPr id="164" name="Picture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2848423"/>
            <a:ext cx="185928" cy="207263"/>
          </a:xfrm>
          <a:prstGeom prst="rect">
            <a:avLst/>
          </a:prstGeom>
        </p:spPr>
      </p:pic>
      <p:sp>
        <p:nvSpPr>
          <p:cNvPr id="167" name="TextBox 166"/>
          <p:cNvSpPr txBox="1"/>
          <p:nvPr/>
        </p:nvSpPr>
        <p:spPr>
          <a:xfrm>
            <a:off x="3161830" y="2175328"/>
            <a:ext cx="878586" cy="415498"/>
          </a:xfrm>
          <a:prstGeom prst="rect">
            <a:avLst/>
          </a:prstGeom>
          <a:noFill/>
        </p:spPr>
        <p:txBody>
          <a:bodyPr wrap="square" rtlCol="0">
            <a:spAutoFit/>
          </a:bodyPr>
          <a:lstStyle/>
          <a:p>
            <a:pPr algn="ctr"/>
            <a:r>
              <a:rPr lang="en-GB" sz="700"/>
              <a:t>The structure and function of the digestive system</a:t>
            </a:r>
            <a:endParaRPr lang="en-GB" sz="700" dirty="0"/>
          </a:p>
        </p:txBody>
      </p:sp>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197" y="2799393"/>
            <a:ext cx="185928" cy="207263"/>
          </a:xfrm>
          <a:prstGeom prst="rect">
            <a:avLst/>
          </a:prstGeom>
        </p:spPr>
      </p:pic>
      <p:pic>
        <p:nvPicPr>
          <p:cNvPr id="170" name="Picture 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951" y="2784488"/>
            <a:ext cx="185928" cy="207263"/>
          </a:xfrm>
          <a:prstGeom prst="rect">
            <a:avLst/>
          </a:prstGeom>
        </p:spPr>
      </p:pic>
      <p:sp>
        <p:nvSpPr>
          <p:cNvPr id="171" name="TextBox 170"/>
          <p:cNvSpPr txBox="1"/>
          <p:nvPr/>
        </p:nvSpPr>
        <p:spPr>
          <a:xfrm>
            <a:off x="5817222" y="2141508"/>
            <a:ext cx="680662" cy="271869"/>
          </a:xfrm>
          <a:prstGeom prst="rect">
            <a:avLst/>
          </a:prstGeom>
          <a:noFill/>
        </p:spPr>
        <p:txBody>
          <a:bodyPr wrap="square" rtlCol="0">
            <a:spAutoFit/>
          </a:bodyPr>
          <a:lstStyle/>
          <a:p>
            <a:pPr algn="ctr">
              <a:lnSpc>
                <a:spcPts val="700"/>
              </a:lnSpc>
            </a:pPr>
            <a:r>
              <a:rPr lang="en-GB" sz="800" b="1" dirty="0" smtClean="0">
                <a:solidFill>
                  <a:srgbClr val="FF0000"/>
                </a:solidFill>
              </a:rPr>
              <a:t>GCSE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5" name="TextBox 174"/>
          <p:cNvSpPr txBox="1"/>
          <p:nvPr/>
        </p:nvSpPr>
        <p:spPr>
          <a:xfrm>
            <a:off x="4472269" y="2963121"/>
            <a:ext cx="785621" cy="415498"/>
          </a:xfrm>
          <a:prstGeom prst="rect">
            <a:avLst/>
          </a:prstGeom>
          <a:noFill/>
        </p:spPr>
        <p:txBody>
          <a:bodyPr wrap="square" rtlCol="0">
            <a:spAutoFit/>
          </a:bodyPr>
          <a:lstStyle/>
          <a:p>
            <a:pPr algn="ctr"/>
            <a:r>
              <a:rPr lang="en-GB" sz="700" dirty="0"/>
              <a:t>Measuring and analysing body rates</a:t>
            </a:r>
          </a:p>
        </p:txBody>
      </p:sp>
      <p:sp>
        <p:nvSpPr>
          <p:cNvPr id="177" name="TextBox 176"/>
          <p:cNvSpPr txBox="1"/>
          <p:nvPr/>
        </p:nvSpPr>
        <p:spPr>
          <a:xfrm>
            <a:off x="5125096" y="2901886"/>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216" y="2728808"/>
            <a:ext cx="185928" cy="207263"/>
          </a:xfrm>
          <a:prstGeom prst="rect">
            <a:avLst/>
          </a:prstGeom>
        </p:spPr>
      </p:pic>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91877" y="2542986"/>
            <a:ext cx="185928" cy="207263"/>
          </a:xfrm>
          <a:prstGeom prst="rect">
            <a:avLst/>
          </a:prstGeom>
        </p:spPr>
      </p:pic>
      <p:sp>
        <p:nvSpPr>
          <p:cNvPr id="2" name="TextBox 1"/>
          <p:cNvSpPr txBox="1"/>
          <p:nvPr/>
        </p:nvSpPr>
        <p:spPr>
          <a:xfrm>
            <a:off x="0" y="58994"/>
            <a:ext cx="6858000" cy="400110"/>
          </a:xfrm>
          <a:prstGeom prst="rect">
            <a:avLst/>
          </a:prstGeom>
          <a:noFill/>
        </p:spPr>
        <p:txBody>
          <a:bodyPr wrap="square" rtlCol="0">
            <a:spAutoFit/>
          </a:bodyPr>
          <a:lstStyle/>
          <a:p>
            <a:pPr algn="ctr"/>
            <a:r>
              <a:rPr lang="en-GB" sz="2000" b="1" dirty="0" smtClean="0">
                <a:solidFill>
                  <a:schemeClr val="bg1"/>
                </a:solidFill>
                <a:latin typeface="Segoe Print" panose="02000600000000000000" pitchFamily="2" charset="0"/>
              </a:rPr>
              <a:t>Your Health &amp; Social Care Learning Journey</a:t>
            </a:r>
            <a:endParaRPr lang="en-GB" sz="20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491876" y="1390324"/>
            <a:ext cx="618716" cy="185051"/>
          </a:xfrm>
          <a:prstGeom prst="rect">
            <a:avLst/>
          </a:prstGeom>
          <a:noFill/>
        </p:spPr>
        <p:txBody>
          <a:bodyPr wrap="square" rtlCol="0">
            <a:spAutoFit/>
          </a:bodyPr>
          <a:lstStyle/>
          <a:p>
            <a:pPr algn="ctr">
              <a:lnSpc>
                <a:spcPts val="700"/>
              </a:lnSpc>
            </a:pPr>
            <a:r>
              <a:rPr lang="en-GB" sz="700" b="1" dirty="0" smtClean="0"/>
              <a:t>Early Years</a:t>
            </a:r>
            <a:endParaRPr lang="en-GB" sz="750" b="1" dirty="0"/>
          </a:p>
        </p:txBody>
      </p:sp>
      <p:sp>
        <p:nvSpPr>
          <p:cNvPr id="174" name="TextBox 173"/>
          <p:cNvSpPr txBox="1"/>
          <p:nvPr/>
        </p:nvSpPr>
        <p:spPr>
          <a:xfrm>
            <a:off x="2993254" y="1412224"/>
            <a:ext cx="587178" cy="185051"/>
          </a:xfrm>
          <a:prstGeom prst="rect">
            <a:avLst/>
          </a:prstGeom>
          <a:noFill/>
        </p:spPr>
        <p:txBody>
          <a:bodyPr wrap="square" rtlCol="0">
            <a:spAutoFit/>
          </a:bodyPr>
          <a:lstStyle/>
          <a:p>
            <a:pPr algn="ctr">
              <a:lnSpc>
                <a:spcPts val="700"/>
              </a:lnSpc>
            </a:pPr>
            <a:r>
              <a:rPr lang="en-GB" sz="700" b="1" dirty="0" smtClean="0"/>
              <a:t>Nurse</a:t>
            </a:r>
            <a:endParaRPr lang="en-GB" sz="750" b="1" dirty="0"/>
          </a:p>
        </p:txBody>
      </p:sp>
      <p:sp>
        <p:nvSpPr>
          <p:cNvPr id="176" name="TextBox 175"/>
          <p:cNvSpPr txBox="1"/>
          <p:nvPr/>
        </p:nvSpPr>
        <p:spPr>
          <a:xfrm rot="577476">
            <a:off x="4031659" y="1264545"/>
            <a:ext cx="562200" cy="273152"/>
          </a:xfrm>
          <a:prstGeom prst="rect">
            <a:avLst/>
          </a:prstGeom>
          <a:noFill/>
        </p:spPr>
        <p:txBody>
          <a:bodyPr wrap="square" rtlCol="0">
            <a:spAutoFit/>
          </a:bodyPr>
          <a:lstStyle/>
          <a:p>
            <a:pPr algn="ctr">
              <a:lnSpc>
                <a:spcPts val="700"/>
              </a:lnSpc>
            </a:pPr>
            <a:r>
              <a:rPr lang="en-GB" sz="700" b="1" dirty="0" smtClean="0"/>
              <a:t>Nursery Teacher</a:t>
            </a:r>
            <a:endParaRPr lang="en-GB" sz="750" b="1" dirty="0"/>
          </a:p>
        </p:txBody>
      </p:sp>
      <p:sp>
        <p:nvSpPr>
          <p:cNvPr id="182" name="TextBox 181"/>
          <p:cNvSpPr txBox="1"/>
          <p:nvPr/>
        </p:nvSpPr>
        <p:spPr>
          <a:xfrm rot="20567587">
            <a:off x="2340264" y="1384582"/>
            <a:ext cx="785621" cy="183384"/>
          </a:xfrm>
          <a:prstGeom prst="rect">
            <a:avLst/>
          </a:prstGeom>
          <a:noFill/>
        </p:spPr>
        <p:txBody>
          <a:bodyPr wrap="square" rtlCol="0">
            <a:spAutoFit/>
          </a:bodyPr>
          <a:lstStyle/>
          <a:p>
            <a:pPr algn="ctr">
              <a:lnSpc>
                <a:spcPts val="700"/>
              </a:lnSpc>
            </a:pPr>
            <a:r>
              <a:rPr lang="en-GB" sz="700" b="1" dirty="0" smtClean="0"/>
              <a:t>Social Work</a:t>
            </a:r>
            <a:endParaRPr lang="en-GB" sz="750" b="1" dirty="0"/>
          </a:p>
        </p:txBody>
      </p:sp>
      <p:sp>
        <p:nvSpPr>
          <p:cNvPr id="78" name="Rectangle 77"/>
          <p:cNvSpPr/>
          <p:nvPr/>
        </p:nvSpPr>
        <p:spPr>
          <a:xfrm>
            <a:off x="747543" y="7210457"/>
            <a:ext cx="1329210" cy="307777"/>
          </a:xfrm>
          <a:prstGeom prst="rect">
            <a:avLst/>
          </a:prstGeom>
        </p:spPr>
        <p:txBody>
          <a:bodyPr wrap="none">
            <a:spAutoFit/>
          </a:bodyPr>
          <a:lstStyle/>
          <a:p>
            <a:pPr algn="ctr"/>
            <a:r>
              <a:rPr lang="en-GB" sz="700" dirty="0"/>
              <a:t>Essential values of care for use </a:t>
            </a:r>
            <a:endParaRPr lang="en-GB" sz="700" dirty="0" smtClean="0"/>
          </a:p>
          <a:p>
            <a:pPr algn="ctr"/>
            <a:r>
              <a:rPr lang="en-GB" sz="700" dirty="0" smtClean="0"/>
              <a:t>with </a:t>
            </a:r>
            <a:r>
              <a:rPr lang="en-GB" sz="700" dirty="0"/>
              <a:t>individuals in care settings</a:t>
            </a:r>
          </a:p>
        </p:txBody>
      </p:sp>
      <p:sp>
        <p:nvSpPr>
          <p:cNvPr id="108" name="Rectangle 107"/>
          <p:cNvSpPr/>
          <p:nvPr/>
        </p:nvSpPr>
        <p:spPr>
          <a:xfrm>
            <a:off x="3035366" y="7170049"/>
            <a:ext cx="990977" cy="307777"/>
          </a:xfrm>
          <a:prstGeom prst="rect">
            <a:avLst/>
          </a:prstGeom>
        </p:spPr>
        <p:txBody>
          <a:bodyPr wrap="none">
            <a:spAutoFit/>
          </a:bodyPr>
          <a:lstStyle/>
          <a:p>
            <a:r>
              <a:rPr lang="en-GB" sz="700" dirty="0"/>
              <a:t>Why it is important </a:t>
            </a:r>
            <a:r>
              <a:rPr lang="en-GB" sz="700" dirty="0" smtClean="0"/>
              <a:t>to</a:t>
            </a:r>
          </a:p>
          <a:p>
            <a:pPr algn="ctr"/>
            <a:r>
              <a:rPr lang="en-GB" sz="700" dirty="0" smtClean="0"/>
              <a:t> </a:t>
            </a:r>
            <a:r>
              <a:rPr lang="en-GB" sz="700" dirty="0"/>
              <a:t>maintain rights</a:t>
            </a:r>
          </a:p>
        </p:txBody>
      </p:sp>
      <p:sp>
        <p:nvSpPr>
          <p:cNvPr id="109" name="Rectangle 108"/>
          <p:cNvSpPr/>
          <p:nvPr/>
        </p:nvSpPr>
        <p:spPr>
          <a:xfrm>
            <a:off x="4958674" y="5880487"/>
            <a:ext cx="1058303" cy="307777"/>
          </a:xfrm>
          <a:prstGeom prst="rect">
            <a:avLst/>
          </a:prstGeom>
        </p:spPr>
        <p:txBody>
          <a:bodyPr wrap="none">
            <a:spAutoFit/>
          </a:bodyPr>
          <a:lstStyle/>
          <a:p>
            <a:r>
              <a:rPr lang="en-GB" sz="700" dirty="0"/>
              <a:t>How security measures </a:t>
            </a:r>
            <a:endParaRPr lang="en-GB" sz="700" dirty="0" smtClean="0"/>
          </a:p>
          <a:p>
            <a:pPr algn="ctr"/>
            <a:r>
              <a:rPr lang="en-GB" sz="700" dirty="0" smtClean="0"/>
              <a:t>protect </a:t>
            </a:r>
            <a:r>
              <a:rPr lang="en-GB" sz="700" dirty="0"/>
              <a:t>individuals</a:t>
            </a:r>
          </a:p>
        </p:txBody>
      </p:sp>
      <p:sp>
        <p:nvSpPr>
          <p:cNvPr id="124" name="Rectangle 123"/>
          <p:cNvSpPr/>
          <p:nvPr/>
        </p:nvSpPr>
        <p:spPr>
          <a:xfrm>
            <a:off x="4184921" y="6660553"/>
            <a:ext cx="1305151" cy="415498"/>
          </a:xfrm>
          <a:prstGeom prst="rect">
            <a:avLst/>
          </a:prstGeom>
        </p:spPr>
        <p:txBody>
          <a:bodyPr wrap="square">
            <a:spAutoFit/>
          </a:bodyPr>
          <a:lstStyle/>
          <a:p>
            <a:pPr algn="ctr"/>
            <a:r>
              <a:rPr lang="en-GB" sz="700" dirty="0"/>
              <a:t>Communicating and working with Individuals in a Heath and Social Care Setting</a:t>
            </a:r>
          </a:p>
        </p:txBody>
      </p:sp>
      <p:sp>
        <p:nvSpPr>
          <p:cNvPr id="125" name="Rectangle 124"/>
          <p:cNvSpPr/>
          <p:nvPr/>
        </p:nvSpPr>
        <p:spPr>
          <a:xfrm>
            <a:off x="5380348" y="5392320"/>
            <a:ext cx="797013" cy="200055"/>
          </a:xfrm>
          <a:prstGeom prst="rect">
            <a:avLst/>
          </a:prstGeom>
        </p:spPr>
        <p:txBody>
          <a:bodyPr wrap="none">
            <a:spAutoFit/>
          </a:bodyPr>
          <a:lstStyle/>
          <a:p>
            <a:r>
              <a:rPr lang="en-GB" sz="700" dirty="0"/>
              <a:t>Practical first aid</a:t>
            </a:r>
          </a:p>
        </p:txBody>
      </p:sp>
      <p:sp>
        <p:nvSpPr>
          <p:cNvPr id="142" name="Rectangle 141"/>
          <p:cNvSpPr/>
          <p:nvPr/>
        </p:nvSpPr>
        <p:spPr>
          <a:xfrm>
            <a:off x="6914202" y="2285444"/>
            <a:ext cx="4139646" cy="846386"/>
          </a:xfrm>
          <a:prstGeom prst="rect">
            <a:avLst/>
          </a:prstGeom>
        </p:spPr>
        <p:txBody>
          <a:bodyPr wrap="square">
            <a:spAutoFit/>
          </a:bodyPr>
          <a:lstStyle/>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p:txBody>
      </p:sp>
      <p:sp>
        <p:nvSpPr>
          <p:cNvPr id="143" name="Rectangle 142"/>
          <p:cNvSpPr/>
          <p:nvPr/>
        </p:nvSpPr>
        <p:spPr>
          <a:xfrm>
            <a:off x="4769729" y="3397466"/>
            <a:ext cx="1329210" cy="307777"/>
          </a:xfrm>
          <a:prstGeom prst="rect">
            <a:avLst/>
          </a:prstGeom>
        </p:spPr>
        <p:txBody>
          <a:bodyPr wrap="none">
            <a:spAutoFit/>
          </a:bodyPr>
          <a:lstStyle/>
          <a:p>
            <a:r>
              <a:rPr lang="en-GB" sz="700" dirty="0"/>
              <a:t>Essential values of care for </a:t>
            </a:r>
            <a:r>
              <a:rPr lang="en-GB" sz="700" dirty="0" smtClean="0"/>
              <a:t>use </a:t>
            </a:r>
          </a:p>
          <a:p>
            <a:r>
              <a:rPr lang="en-GB" sz="700" dirty="0" smtClean="0"/>
              <a:t>with </a:t>
            </a:r>
            <a:r>
              <a:rPr lang="en-GB" sz="700" dirty="0"/>
              <a:t>individuals in care settings</a:t>
            </a:r>
          </a:p>
        </p:txBody>
      </p:sp>
      <p:sp>
        <p:nvSpPr>
          <p:cNvPr id="144" name="Rectangle 143"/>
          <p:cNvSpPr/>
          <p:nvPr/>
        </p:nvSpPr>
        <p:spPr>
          <a:xfrm>
            <a:off x="977277" y="3112009"/>
            <a:ext cx="1135246" cy="307777"/>
          </a:xfrm>
          <a:prstGeom prst="rect">
            <a:avLst/>
          </a:prstGeom>
        </p:spPr>
        <p:txBody>
          <a:bodyPr wrap="none">
            <a:spAutoFit/>
          </a:bodyPr>
          <a:lstStyle/>
          <a:p>
            <a:pPr algn="ctr"/>
            <a:r>
              <a:rPr lang="en-GB" sz="700" dirty="0"/>
              <a:t>Disorders that affect </a:t>
            </a:r>
            <a:endParaRPr lang="en-GB" sz="700" dirty="0" smtClean="0"/>
          </a:p>
          <a:p>
            <a:pPr algn="ctr"/>
            <a:r>
              <a:rPr lang="en-GB" sz="700" dirty="0" smtClean="0"/>
              <a:t>the </a:t>
            </a:r>
            <a:r>
              <a:rPr lang="en-GB" sz="700" dirty="0"/>
              <a:t>cardiovascular system</a:t>
            </a:r>
          </a:p>
        </p:txBody>
      </p:sp>
      <p:sp>
        <p:nvSpPr>
          <p:cNvPr id="145" name="Rectangle 144"/>
          <p:cNvSpPr/>
          <p:nvPr/>
        </p:nvSpPr>
        <p:spPr>
          <a:xfrm>
            <a:off x="3565965" y="3046886"/>
            <a:ext cx="958917" cy="307777"/>
          </a:xfrm>
          <a:prstGeom prst="rect">
            <a:avLst/>
          </a:prstGeom>
        </p:spPr>
        <p:txBody>
          <a:bodyPr wrap="none">
            <a:spAutoFit/>
          </a:bodyPr>
          <a:lstStyle/>
          <a:p>
            <a:pPr algn="ctr"/>
            <a:r>
              <a:rPr lang="en-GB" sz="700" dirty="0"/>
              <a:t>Disorders that </a:t>
            </a:r>
            <a:r>
              <a:rPr lang="en-GB" sz="700" dirty="0" smtClean="0"/>
              <a:t>affect </a:t>
            </a:r>
          </a:p>
          <a:p>
            <a:pPr algn="ctr"/>
            <a:r>
              <a:rPr lang="en-GB" sz="700" dirty="0" smtClean="0"/>
              <a:t>the </a:t>
            </a:r>
            <a:r>
              <a:rPr lang="en-GB" sz="700" dirty="0"/>
              <a:t>digestive system</a:t>
            </a:r>
          </a:p>
        </p:txBody>
      </p:sp>
      <p:pic>
        <p:nvPicPr>
          <p:cNvPr id="1026" name="Picture 2" descr="First Aid Icon 30503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4" y="6338859"/>
            <a:ext cx="888001" cy="88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bulance Icon 16585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65" y="1199882"/>
            <a:ext cx="1077560" cy="107756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 descr="Health Care Icon 7086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54024">
            <a:off x="5791957" y="5106332"/>
            <a:ext cx="1125094" cy="1125094"/>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care Icon 31209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40147">
            <a:off x="4484443" y="8442209"/>
            <a:ext cx="1022558" cy="1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281</Words>
  <Application>Microsoft Office PowerPoint</Application>
  <PresentationFormat>A4 Paper (210x297 mm)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125</cp:revision>
  <cp:lastPrinted>2020-06-02T12:00:32Z</cp:lastPrinted>
  <dcterms:created xsi:type="dcterms:W3CDTF">2020-05-11T10:44:35Z</dcterms:created>
  <dcterms:modified xsi:type="dcterms:W3CDTF">2020-07-08T08:22:58Z</dcterms:modified>
</cp:coreProperties>
</file>