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12" d="100"/>
          <a:sy n="112" d="100"/>
        </p:scale>
        <p:origin x="2364" y="-18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13995" y="9048650"/>
            <a:ext cx="1304153" cy="513072"/>
            <a:chOff x="1047946" y="9143689"/>
            <a:chExt cx="1304153" cy="513072"/>
          </a:xfrm>
        </p:grpSpPr>
        <p:sp>
          <p:nvSpPr>
            <p:cNvPr id="4" name="TextBox 3"/>
            <p:cNvSpPr txBox="1"/>
            <p:nvPr/>
          </p:nvSpPr>
          <p:spPr>
            <a:xfrm>
              <a:off x="1047946" y="9290442"/>
              <a:ext cx="1304153" cy="366319"/>
            </a:xfrm>
            <a:prstGeom prst="rect">
              <a:avLst/>
            </a:prstGeom>
            <a:noFill/>
          </p:spPr>
          <p:txBody>
            <a:bodyPr wrap="square" rtlCol="0">
              <a:spAutoFit/>
            </a:bodyPr>
            <a:lstStyle/>
            <a:p>
              <a:pPr algn="ctr">
                <a:lnSpc>
                  <a:spcPts val="700"/>
                </a:lnSpc>
              </a:pPr>
              <a:r>
                <a:rPr lang="en-GB" sz="800" b="1" dirty="0" smtClean="0"/>
                <a:t>Begin my Music Learning 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7023" y="7853538"/>
            <a:ext cx="185928" cy="207263"/>
          </a:xfrm>
          <a:prstGeom prst="rect">
            <a:avLst/>
          </a:prstGeom>
        </p:spPr>
      </p:pic>
      <p:grpSp>
        <p:nvGrpSpPr>
          <p:cNvPr id="14" name="Group 13"/>
          <p:cNvGrpSpPr/>
          <p:nvPr/>
        </p:nvGrpSpPr>
        <p:grpSpPr>
          <a:xfrm rot="19620335">
            <a:off x="379309" y="7505165"/>
            <a:ext cx="971550" cy="414970"/>
            <a:chOff x="1281807" y="7593432"/>
            <a:chExt cx="971550" cy="414970"/>
          </a:xfrm>
        </p:grpSpPr>
        <p:sp>
          <p:nvSpPr>
            <p:cNvPr id="12" name="TextBox 11"/>
            <p:cNvSpPr txBox="1"/>
            <p:nvPr/>
          </p:nvSpPr>
          <p:spPr>
            <a:xfrm>
              <a:off x="1281807" y="7593432"/>
              <a:ext cx="971550" cy="297517"/>
            </a:xfrm>
            <a:prstGeom prst="rect">
              <a:avLst/>
            </a:prstGeom>
            <a:noFill/>
          </p:spPr>
          <p:txBody>
            <a:bodyPr wrap="square" rtlCol="0">
              <a:spAutoFit/>
            </a:bodyPr>
            <a:lstStyle/>
            <a:p>
              <a:pPr algn="ctr">
                <a:lnSpc>
                  <a:spcPts val="800"/>
                </a:lnSpc>
              </a:pPr>
              <a:r>
                <a:rPr lang="en-GB" sz="700" dirty="0" smtClean="0"/>
                <a:t>Begin my Music </a:t>
              </a:r>
            </a:p>
            <a:p>
              <a:pPr algn="ctr">
                <a:lnSpc>
                  <a:spcPts val="800"/>
                </a:lnSpc>
              </a:pPr>
              <a:r>
                <a:rPr lang="en-GB" sz="700" dirty="0" smtClean="0"/>
                <a:t>Learning Journey</a:t>
              </a:r>
              <a:endParaRPr lang="en-GB" sz="7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4618" y="7793418"/>
              <a:ext cx="192854" cy="214984"/>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sp>
        <p:nvSpPr>
          <p:cNvPr id="25" name="TextBox 24"/>
          <p:cNvSpPr txBox="1"/>
          <p:nvPr/>
        </p:nvSpPr>
        <p:spPr>
          <a:xfrm>
            <a:off x="1452421" y="7241343"/>
            <a:ext cx="878586" cy="273152"/>
          </a:xfrm>
          <a:prstGeom prst="rect">
            <a:avLst/>
          </a:prstGeom>
          <a:noFill/>
        </p:spPr>
        <p:txBody>
          <a:bodyPr wrap="square" rtlCol="0">
            <a:spAutoFit/>
          </a:bodyPr>
          <a:lstStyle/>
          <a:p>
            <a:pPr algn="ctr">
              <a:lnSpc>
                <a:spcPts val="700"/>
              </a:lnSpc>
            </a:pPr>
            <a:r>
              <a:rPr lang="en-GB" sz="700" dirty="0" smtClean="0"/>
              <a:t>Introduction to Dr Smith</a:t>
            </a:r>
            <a:endParaRPr lang="en-GB" sz="700" dirty="0"/>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626848">
            <a:off x="1795722" y="7548331"/>
            <a:ext cx="185928" cy="207263"/>
          </a:xfrm>
          <a:prstGeom prst="rect">
            <a:avLst/>
          </a:prstGeom>
        </p:spPr>
      </p:pic>
      <p:sp>
        <p:nvSpPr>
          <p:cNvPr id="27" name="TextBox 26"/>
          <p:cNvSpPr txBox="1"/>
          <p:nvPr/>
        </p:nvSpPr>
        <p:spPr>
          <a:xfrm>
            <a:off x="1116059" y="8093222"/>
            <a:ext cx="878586" cy="273152"/>
          </a:xfrm>
          <a:prstGeom prst="rect">
            <a:avLst/>
          </a:prstGeom>
          <a:noFill/>
        </p:spPr>
        <p:txBody>
          <a:bodyPr wrap="square" rtlCol="0">
            <a:spAutoFit/>
          </a:bodyPr>
          <a:lstStyle/>
          <a:p>
            <a:pPr algn="ctr">
              <a:lnSpc>
                <a:spcPts val="700"/>
              </a:lnSpc>
            </a:pPr>
            <a:r>
              <a:rPr lang="en-GB" sz="700" dirty="0" smtClean="0"/>
              <a:t>Learn about why we study music</a:t>
            </a:r>
            <a:endParaRPr lang="en-GB" sz="700"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954" y="7749906"/>
            <a:ext cx="185928" cy="207263"/>
          </a:xfrm>
          <a:prstGeom prst="rect">
            <a:avLst/>
          </a:prstGeom>
        </p:spPr>
      </p:pic>
      <p:sp>
        <p:nvSpPr>
          <p:cNvPr id="29" name="TextBox 28"/>
          <p:cNvSpPr txBox="1"/>
          <p:nvPr/>
        </p:nvSpPr>
        <p:spPr>
          <a:xfrm>
            <a:off x="2465952" y="7199238"/>
            <a:ext cx="971550" cy="362920"/>
          </a:xfrm>
          <a:prstGeom prst="rect">
            <a:avLst/>
          </a:prstGeom>
          <a:noFill/>
        </p:spPr>
        <p:txBody>
          <a:bodyPr wrap="square" rtlCol="0">
            <a:spAutoFit/>
          </a:bodyPr>
          <a:lstStyle/>
          <a:p>
            <a:pPr algn="ctr">
              <a:lnSpc>
                <a:spcPts val="700"/>
              </a:lnSpc>
            </a:pPr>
            <a:r>
              <a:rPr lang="en-GB" sz="700" dirty="0" smtClean="0"/>
              <a:t>Learning to listen to music with understanding</a:t>
            </a:r>
            <a:endParaRPr lang="en-GB" sz="700" dirty="0"/>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857896" y="7552880"/>
            <a:ext cx="185928" cy="207263"/>
          </a:xfrm>
          <a:prstGeom prst="rect">
            <a:avLst/>
          </a:prstGeom>
        </p:spPr>
      </p:pic>
      <p:sp>
        <p:nvSpPr>
          <p:cNvPr id="33" name="TextBox 32"/>
          <p:cNvSpPr txBox="1"/>
          <p:nvPr/>
        </p:nvSpPr>
        <p:spPr>
          <a:xfrm>
            <a:off x="3513847" y="7215944"/>
            <a:ext cx="971550" cy="362920"/>
          </a:xfrm>
          <a:prstGeom prst="rect">
            <a:avLst/>
          </a:prstGeom>
          <a:noFill/>
        </p:spPr>
        <p:txBody>
          <a:bodyPr wrap="square" rtlCol="0">
            <a:spAutoFit/>
          </a:bodyPr>
          <a:lstStyle/>
          <a:p>
            <a:pPr algn="ctr">
              <a:lnSpc>
                <a:spcPts val="700"/>
              </a:lnSpc>
            </a:pPr>
            <a:r>
              <a:rPr lang="en-GB" sz="700" dirty="0" smtClean="0"/>
              <a:t>Learning to compose simple rhythms and pieces</a:t>
            </a:r>
            <a:endParaRPr lang="en-GB" sz="700" dirty="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23996" y="7495736"/>
            <a:ext cx="185928" cy="207263"/>
          </a:xfrm>
          <a:prstGeom prst="rect">
            <a:avLst/>
          </a:prstGeom>
        </p:spPr>
      </p:pic>
      <p:sp>
        <p:nvSpPr>
          <p:cNvPr id="35" name="TextBox 34"/>
          <p:cNvSpPr txBox="1"/>
          <p:nvPr/>
        </p:nvSpPr>
        <p:spPr>
          <a:xfrm>
            <a:off x="3064351" y="7965221"/>
            <a:ext cx="878586" cy="273152"/>
          </a:xfrm>
          <a:prstGeom prst="rect">
            <a:avLst/>
          </a:prstGeom>
          <a:noFill/>
        </p:spPr>
        <p:txBody>
          <a:bodyPr wrap="square" rtlCol="0">
            <a:spAutoFit/>
          </a:bodyPr>
          <a:lstStyle/>
          <a:p>
            <a:pPr algn="ctr">
              <a:lnSpc>
                <a:spcPts val="700"/>
              </a:lnSpc>
            </a:pPr>
            <a:r>
              <a:rPr lang="en-GB" sz="700" dirty="0" smtClean="0"/>
              <a:t>Introduction to reading music</a:t>
            </a:r>
            <a:endParaRPr lang="en-GB" sz="700" dirty="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737" y="7737585"/>
            <a:ext cx="185928" cy="207263"/>
          </a:xfrm>
          <a:prstGeom prst="rect">
            <a:avLst/>
          </a:prstGeom>
        </p:spPr>
      </p:pic>
      <p:sp>
        <p:nvSpPr>
          <p:cNvPr id="37" name="TextBox 36"/>
          <p:cNvSpPr txBox="1"/>
          <p:nvPr/>
        </p:nvSpPr>
        <p:spPr>
          <a:xfrm>
            <a:off x="3853333" y="7951489"/>
            <a:ext cx="878586" cy="362920"/>
          </a:xfrm>
          <a:prstGeom prst="rect">
            <a:avLst/>
          </a:prstGeom>
          <a:noFill/>
        </p:spPr>
        <p:txBody>
          <a:bodyPr wrap="square" rtlCol="0">
            <a:spAutoFit/>
          </a:bodyPr>
          <a:lstStyle/>
          <a:p>
            <a:pPr algn="ctr">
              <a:lnSpc>
                <a:spcPts val="700"/>
              </a:lnSpc>
            </a:pPr>
            <a:r>
              <a:rPr lang="en-GB" sz="700" dirty="0" smtClean="0"/>
              <a:t>Staring to develop performance skills on the keyboard</a:t>
            </a:r>
            <a:endParaRPr lang="en-GB" sz="700"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472" y="7679440"/>
            <a:ext cx="185928" cy="207263"/>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633638" y="7457829"/>
            <a:ext cx="185928" cy="207263"/>
          </a:xfrm>
          <a:prstGeom prst="rect">
            <a:avLst/>
          </a:prstGeom>
        </p:spPr>
      </p:pic>
      <p:sp>
        <p:nvSpPr>
          <p:cNvPr id="41" name="TextBox 40"/>
          <p:cNvSpPr txBox="1"/>
          <p:nvPr/>
        </p:nvSpPr>
        <p:spPr>
          <a:xfrm>
            <a:off x="5277093" y="7886681"/>
            <a:ext cx="642155" cy="452688"/>
          </a:xfrm>
          <a:prstGeom prst="rect">
            <a:avLst/>
          </a:prstGeom>
          <a:noFill/>
        </p:spPr>
        <p:txBody>
          <a:bodyPr wrap="square" rtlCol="0">
            <a:spAutoFit/>
          </a:bodyPr>
          <a:lstStyle/>
          <a:p>
            <a:pPr algn="ctr">
              <a:lnSpc>
                <a:spcPts val="700"/>
              </a:lnSpc>
            </a:pPr>
            <a:r>
              <a:rPr lang="en-GB" sz="700" dirty="0" smtClean="0"/>
              <a:t>The instruments of the orchestra</a:t>
            </a:r>
            <a:endParaRPr lang="en-GB" sz="700" dirty="0"/>
          </a:p>
        </p:txBody>
      </p:sp>
      <p:sp>
        <p:nvSpPr>
          <p:cNvPr id="43" name="TextBox 42"/>
          <p:cNvSpPr txBox="1"/>
          <p:nvPr/>
        </p:nvSpPr>
        <p:spPr>
          <a:xfrm rot="20267158">
            <a:off x="5724600" y="7695915"/>
            <a:ext cx="755431" cy="297517"/>
          </a:xfrm>
          <a:prstGeom prst="rect">
            <a:avLst/>
          </a:prstGeom>
          <a:noFill/>
        </p:spPr>
        <p:txBody>
          <a:bodyPr wrap="square" rtlCol="0">
            <a:spAutoFit/>
          </a:bodyPr>
          <a:lstStyle/>
          <a:p>
            <a:pPr algn="ctr">
              <a:lnSpc>
                <a:spcPts val="800"/>
              </a:lnSpc>
            </a:pPr>
            <a:r>
              <a:rPr lang="en-GB" sz="700" dirty="0" smtClean="0"/>
              <a:t>Year 7 Assessment</a:t>
            </a:r>
            <a:endParaRPr lang="en-GB" sz="700" dirty="0"/>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7158">
            <a:off x="5861887" y="7548330"/>
            <a:ext cx="185928" cy="207263"/>
          </a:xfrm>
          <a:prstGeom prst="rect">
            <a:avLst/>
          </a:prstGeom>
        </p:spPr>
      </p:pic>
      <p:sp>
        <p:nvSpPr>
          <p:cNvPr id="45" name="TextBox 44"/>
          <p:cNvSpPr txBox="1"/>
          <p:nvPr/>
        </p:nvSpPr>
        <p:spPr>
          <a:xfrm>
            <a:off x="5053619" y="6631437"/>
            <a:ext cx="767003" cy="273152"/>
          </a:xfrm>
          <a:prstGeom prst="rect">
            <a:avLst/>
          </a:prstGeom>
          <a:noFill/>
        </p:spPr>
        <p:txBody>
          <a:bodyPr wrap="square" rtlCol="0">
            <a:spAutoFit/>
          </a:bodyPr>
          <a:lstStyle/>
          <a:p>
            <a:pPr algn="ctr">
              <a:lnSpc>
                <a:spcPts val="700"/>
              </a:lnSpc>
            </a:pPr>
            <a:r>
              <a:rPr lang="en-GB" sz="700" dirty="0" smtClean="0"/>
              <a:t>Music from Africa</a:t>
            </a:r>
            <a:endParaRPr lang="en-GB" sz="700" dirty="0"/>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095" y="6454376"/>
            <a:ext cx="185928" cy="207263"/>
          </a:xfrm>
          <a:prstGeom prst="rect">
            <a:avLst/>
          </a:prstGeom>
        </p:spPr>
      </p:pic>
      <p:sp>
        <p:nvSpPr>
          <p:cNvPr id="47" name="TextBox 46"/>
          <p:cNvSpPr txBox="1"/>
          <p:nvPr/>
        </p:nvSpPr>
        <p:spPr>
          <a:xfrm>
            <a:off x="4551984" y="6646464"/>
            <a:ext cx="592851" cy="362920"/>
          </a:xfrm>
          <a:prstGeom prst="rect">
            <a:avLst/>
          </a:prstGeom>
          <a:noFill/>
        </p:spPr>
        <p:txBody>
          <a:bodyPr wrap="square" rtlCol="0">
            <a:spAutoFit/>
          </a:bodyPr>
          <a:lstStyle/>
          <a:p>
            <a:pPr algn="ctr">
              <a:lnSpc>
                <a:spcPts val="700"/>
              </a:lnSpc>
            </a:pPr>
            <a:r>
              <a:rPr lang="en-GB" sz="700" dirty="0" smtClean="0"/>
              <a:t>Music from other cultures</a:t>
            </a:r>
            <a:endParaRPr lang="en-GB" sz="700" dirty="0"/>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496" y="6461558"/>
            <a:ext cx="185928" cy="207263"/>
          </a:xfrm>
          <a:prstGeom prst="rect">
            <a:avLst/>
          </a:prstGeom>
        </p:spPr>
      </p:pic>
      <p:sp>
        <p:nvSpPr>
          <p:cNvPr id="49" name="TextBox 48"/>
          <p:cNvSpPr txBox="1"/>
          <p:nvPr/>
        </p:nvSpPr>
        <p:spPr>
          <a:xfrm>
            <a:off x="3964451" y="6670583"/>
            <a:ext cx="592851" cy="273152"/>
          </a:xfrm>
          <a:prstGeom prst="rect">
            <a:avLst/>
          </a:prstGeom>
          <a:noFill/>
        </p:spPr>
        <p:txBody>
          <a:bodyPr wrap="square" rtlCol="0">
            <a:spAutoFit/>
          </a:bodyPr>
          <a:lstStyle/>
          <a:p>
            <a:pPr algn="ctr">
              <a:lnSpc>
                <a:spcPts val="700"/>
              </a:lnSpc>
            </a:pPr>
            <a:r>
              <a:rPr lang="en-GB" sz="700" dirty="0" smtClean="0"/>
              <a:t>Music from India</a:t>
            </a:r>
            <a:endParaRPr lang="en-GB" sz="700"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963" y="6485677"/>
            <a:ext cx="185928" cy="207263"/>
          </a:xfrm>
          <a:prstGeom prst="rect">
            <a:avLst/>
          </a:prstGeom>
        </p:spPr>
      </p:pic>
      <p:sp>
        <p:nvSpPr>
          <p:cNvPr id="51" name="TextBox 50"/>
          <p:cNvSpPr txBox="1"/>
          <p:nvPr/>
        </p:nvSpPr>
        <p:spPr>
          <a:xfrm>
            <a:off x="3371955" y="6698416"/>
            <a:ext cx="592851" cy="362920"/>
          </a:xfrm>
          <a:prstGeom prst="rect">
            <a:avLst/>
          </a:prstGeom>
          <a:noFill/>
        </p:spPr>
        <p:txBody>
          <a:bodyPr wrap="square" rtlCol="0">
            <a:spAutoFit/>
          </a:bodyPr>
          <a:lstStyle/>
          <a:p>
            <a:pPr algn="ctr">
              <a:lnSpc>
                <a:spcPts val="700"/>
              </a:lnSpc>
            </a:pPr>
            <a:r>
              <a:rPr lang="en-GB" sz="700" dirty="0" smtClean="0"/>
              <a:t>Music from the past</a:t>
            </a:r>
            <a:endParaRPr lang="en-GB" sz="700" dirty="0"/>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467" y="6513510"/>
            <a:ext cx="185928" cy="207263"/>
          </a:xfrm>
          <a:prstGeom prst="rect">
            <a:avLst/>
          </a:prstGeom>
        </p:spPr>
      </p:pic>
      <p:sp>
        <p:nvSpPr>
          <p:cNvPr id="53" name="TextBox 52"/>
          <p:cNvSpPr txBox="1"/>
          <p:nvPr/>
        </p:nvSpPr>
        <p:spPr>
          <a:xfrm>
            <a:off x="2761304" y="6727811"/>
            <a:ext cx="628104" cy="273152"/>
          </a:xfrm>
          <a:prstGeom prst="rect">
            <a:avLst/>
          </a:prstGeom>
          <a:noFill/>
        </p:spPr>
        <p:txBody>
          <a:bodyPr wrap="square" rtlCol="0">
            <a:spAutoFit/>
          </a:bodyPr>
          <a:lstStyle/>
          <a:p>
            <a:pPr algn="ctr">
              <a:lnSpc>
                <a:spcPts val="700"/>
              </a:lnSpc>
            </a:pPr>
            <a:r>
              <a:rPr lang="en-GB" sz="700" dirty="0" smtClean="0"/>
              <a:t>Classical Music</a:t>
            </a:r>
            <a:endParaRPr lang="en-GB" sz="700" dirty="0"/>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816" y="6542905"/>
            <a:ext cx="185928" cy="207263"/>
          </a:xfrm>
          <a:prstGeom prst="rect">
            <a:avLst/>
          </a:prstGeom>
        </p:spPr>
      </p:pic>
      <p:sp>
        <p:nvSpPr>
          <p:cNvPr id="55" name="TextBox 54"/>
          <p:cNvSpPr txBox="1"/>
          <p:nvPr/>
        </p:nvSpPr>
        <p:spPr>
          <a:xfrm>
            <a:off x="2127446" y="6745693"/>
            <a:ext cx="592851" cy="452688"/>
          </a:xfrm>
          <a:prstGeom prst="rect">
            <a:avLst/>
          </a:prstGeom>
          <a:noFill/>
        </p:spPr>
        <p:txBody>
          <a:bodyPr wrap="square" rtlCol="0">
            <a:spAutoFit/>
          </a:bodyPr>
          <a:lstStyle/>
          <a:p>
            <a:pPr algn="ctr">
              <a:lnSpc>
                <a:spcPts val="700"/>
              </a:lnSpc>
            </a:pPr>
            <a:r>
              <a:rPr lang="en-GB" sz="700" dirty="0" smtClean="0"/>
              <a:t>Music from different eras</a:t>
            </a:r>
            <a:endParaRPr lang="en-GB" sz="700" dirty="0"/>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9958" y="6560787"/>
            <a:ext cx="185928" cy="207263"/>
          </a:xfrm>
          <a:prstGeom prst="rect">
            <a:avLst/>
          </a:prstGeom>
        </p:spPr>
      </p:pic>
      <p:sp>
        <p:nvSpPr>
          <p:cNvPr id="57" name="TextBox 56"/>
          <p:cNvSpPr txBox="1"/>
          <p:nvPr/>
        </p:nvSpPr>
        <p:spPr>
          <a:xfrm>
            <a:off x="1494790" y="6771280"/>
            <a:ext cx="678981" cy="362920"/>
          </a:xfrm>
          <a:prstGeom prst="rect">
            <a:avLst/>
          </a:prstGeom>
          <a:noFill/>
        </p:spPr>
        <p:txBody>
          <a:bodyPr wrap="square" rtlCol="0">
            <a:spAutoFit/>
          </a:bodyPr>
          <a:lstStyle/>
          <a:p>
            <a:pPr algn="ctr">
              <a:lnSpc>
                <a:spcPts val="700"/>
              </a:lnSpc>
            </a:pPr>
            <a:r>
              <a:rPr lang="en-GB" sz="700" dirty="0" smtClean="0"/>
              <a:t>Developing composition skills</a:t>
            </a:r>
            <a:endParaRPr lang="en-GB" sz="700" dirty="0"/>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302" y="6586374"/>
            <a:ext cx="185928" cy="207263"/>
          </a:xfrm>
          <a:prstGeom prst="rect">
            <a:avLst/>
          </a:prstGeom>
        </p:spPr>
      </p:pic>
      <p:sp>
        <p:nvSpPr>
          <p:cNvPr id="59" name="TextBox 58"/>
          <p:cNvSpPr txBox="1"/>
          <p:nvPr/>
        </p:nvSpPr>
        <p:spPr>
          <a:xfrm rot="817822">
            <a:off x="808400" y="6749094"/>
            <a:ext cx="667938" cy="271869"/>
          </a:xfrm>
          <a:prstGeom prst="rect">
            <a:avLst/>
          </a:prstGeom>
          <a:noFill/>
        </p:spPr>
        <p:txBody>
          <a:bodyPr wrap="square" rtlCol="0">
            <a:spAutoFit/>
          </a:bodyPr>
          <a:lstStyle/>
          <a:p>
            <a:pPr algn="ctr">
              <a:lnSpc>
                <a:spcPts val="700"/>
              </a:lnSpc>
            </a:pPr>
            <a:r>
              <a:rPr lang="en-GB" sz="700" dirty="0" smtClean="0"/>
              <a:t>Written assessment</a:t>
            </a:r>
            <a:endParaRPr lang="en-GB" sz="700" dirty="0"/>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17822">
            <a:off x="1078929" y="6586636"/>
            <a:ext cx="185928" cy="207263"/>
          </a:xfrm>
          <a:prstGeom prst="rect">
            <a:avLst/>
          </a:prstGeom>
        </p:spPr>
      </p:pic>
      <p:sp>
        <p:nvSpPr>
          <p:cNvPr id="61" name="TextBox 60"/>
          <p:cNvSpPr txBox="1"/>
          <p:nvPr/>
        </p:nvSpPr>
        <p:spPr>
          <a:xfrm rot="2216290">
            <a:off x="5779525" y="6153155"/>
            <a:ext cx="665078" cy="194925"/>
          </a:xfrm>
          <a:prstGeom prst="rect">
            <a:avLst/>
          </a:prstGeom>
          <a:noFill/>
        </p:spPr>
        <p:txBody>
          <a:bodyPr wrap="square" rtlCol="0">
            <a:spAutoFit/>
          </a:bodyPr>
          <a:lstStyle/>
          <a:p>
            <a:pPr algn="ctr">
              <a:lnSpc>
                <a:spcPts val="800"/>
              </a:lnSpc>
            </a:pPr>
            <a:r>
              <a:rPr lang="en-GB" sz="700" dirty="0" smtClean="0"/>
              <a:t>World Music</a:t>
            </a:r>
            <a:endParaRPr lang="en-GB" sz="700" dirty="0"/>
          </a:p>
        </p:txBody>
      </p:sp>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62853" y="6277671"/>
            <a:ext cx="192854" cy="214984"/>
          </a:xfrm>
          <a:prstGeom prst="rect">
            <a:avLst/>
          </a:prstGeom>
        </p:spPr>
      </p:pic>
      <p:sp>
        <p:nvSpPr>
          <p:cNvPr id="63" name="TextBox 62"/>
          <p:cNvSpPr txBox="1"/>
          <p:nvPr/>
        </p:nvSpPr>
        <p:spPr>
          <a:xfrm>
            <a:off x="5143911" y="5854061"/>
            <a:ext cx="785621" cy="362920"/>
          </a:xfrm>
          <a:prstGeom prst="rect">
            <a:avLst/>
          </a:prstGeom>
          <a:noFill/>
        </p:spPr>
        <p:txBody>
          <a:bodyPr wrap="square" rtlCol="0">
            <a:spAutoFit/>
          </a:bodyPr>
          <a:lstStyle/>
          <a:p>
            <a:pPr algn="ctr">
              <a:lnSpc>
                <a:spcPts val="700"/>
              </a:lnSpc>
            </a:pPr>
            <a:r>
              <a:rPr lang="en-GB" sz="700" dirty="0" smtClean="0"/>
              <a:t>Developing Performance Skills</a:t>
            </a:r>
            <a:endParaRPr lang="en-GB" sz="750" dirty="0"/>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31845" y="6177482"/>
            <a:ext cx="185928" cy="207263"/>
          </a:xfrm>
          <a:prstGeom prst="rect">
            <a:avLst/>
          </a:prstGeom>
        </p:spPr>
      </p:pic>
      <p:sp>
        <p:nvSpPr>
          <p:cNvPr id="65" name="TextBox 64"/>
          <p:cNvSpPr txBox="1"/>
          <p:nvPr/>
        </p:nvSpPr>
        <p:spPr>
          <a:xfrm>
            <a:off x="4545143" y="5943230"/>
            <a:ext cx="785621" cy="273152"/>
          </a:xfrm>
          <a:prstGeom prst="rect">
            <a:avLst/>
          </a:prstGeom>
          <a:noFill/>
        </p:spPr>
        <p:txBody>
          <a:bodyPr wrap="square" rtlCol="0">
            <a:spAutoFit/>
          </a:bodyPr>
          <a:lstStyle/>
          <a:p>
            <a:pPr algn="ctr">
              <a:lnSpc>
                <a:spcPts val="700"/>
              </a:lnSpc>
            </a:pPr>
            <a:r>
              <a:rPr lang="en-GB" sz="700" dirty="0" smtClean="0"/>
              <a:t>Music from China</a:t>
            </a:r>
            <a:endParaRPr lang="en-GB" sz="750" dirty="0"/>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837705" y="6179293"/>
            <a:ext cx="185928" cy="207263"/>
          </a:xfrm>
          <a:prstGeom prst="rect">
            <a:avLst/>
          </a:prstGeom>
        </p:spPr>
      </p:pic>
      <p:sp>
        <p:nvSpPr>
          <p:cNvPr id="67" name="TextBox 66"/>
          <p:cNvSpPr txBox="1"/>
          <p:nvPr/>
        </p:nvSpPr>
        <p:spPr>
          <a:xfrm>
            <a:off x="3793357" y="6052732"/>
            <a:ext cx="785621" cy="183384"/>
          </a:xfrm>
          <a:prstGeom prst="rect">
            <a:avLst/>
          </a:prstGeom>
          <a:noFill/>
        </p:spPr>
        <p:txBody>
          <a:bodyPr wrap="square" rtlCol="0">
            <a:spAutoFit/>
          </a:bodyPr>
          <a:lstStyle/>
          <a:p>
            <a:pPr algn="ctr">
              <a:lnSpc>
                <a:spcPts val="700"/>
              </a:lnSpc>
            </a:pPr>
            <a:r>
              <a:rPr lang="en-GB" sz="700" dirty="0" smtClean="0"/>
              <a:t>Blues Music</a:t>
            </a:r>
            <a:endParaRPr lang="en-GB" sz="750" dirty="0"/>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100477" y="6220460"/>
            <a:ext cx="185928" cy="207263"/>
          </a:xfrm>
          <a:prstGeom prst="rect">
            <a:avLst/>
          </a:prstGeom>
        </p:spPr>
      </p:pic>
      <p:sp>
        <p:nvSpPr>
          <p:cNvPr id="69" name="TextBox 68"/>
          <p:cNvSpPr txBox="1"/>
          <p:nvPr/>
        </p:nvSpPr>
        <p:spPr>
          <a:xfrm>
            <a:off x="3165718" y="6082122"/>
            <a:ext cx="785621" cy="183384"/>
          </a:xfrm>
          <a:prstGeom prst="rect">
            <a:avLst/>
          </a:prstGeom>
          <a:noFill/>
        </p:spPr>
        <p:txBody>
          <a:bodyPr wrap="square" rtlCol="0">
            <a:spAutoFit/>
          </a:bodyPr>
          <a:lstStyle/>
          <a:p>
            <a:pPr algn="ctr">
              <a:lnSpc>
                <a:spcPts val="700"/>
              </a:lnSpc>
            </a:pPr>
            <a:r>
              <a:rPr lang="en-GB" sz="700" dirty="0" smtClean="0"/>
              <a:t>Baroque Music</a:t>
            </a:r>
            <a:endParaRPr lang="en-GB" sz="750" dirty="0"/>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37502" y="6231651"/>
            <a:ext cx="185928" cy="207263"/>
          </a:xfrm>
          <a:prstGeom prst="rect">
            <a:avLst/>
          </a:prstGeom>
        </p:spPr>
      </p:pic>
      <p:sp>
        <p:nvSpPr>
          <p:cNvPr id="71" name="TextBox 70"/>
          <p:cNvSpPr txBox="1"/>
          <p:nvPr/>
        </p:nvSpPr>
        <p:spPr>
          <a:xfrm>
            <a:off x="2592189" y="6031425"/>
            <a:ext cx="785621" cy="183384"/>
          </a:xfrm>
          <a:prstGeom prst="rect">
            <a:avLst/>
          </a:prstGeom>
          <a:noFill/>
        </p:spPr>
        <p:txBody>
          <a:bodyPr wrap="square" rtlCol="0">
            <a:spAutoFit/>
          </a:bodyPr>
          <a:lstStyle/>
          <a:p>
            <a:pPr algn="ctr">
              <a:lnSpc>
                <a:spcPts val="700"/>
              </a:lnSpc>
            </a:pPr>
            <a:r>
              <a:rPr lang="en-GB" sz="700" dirty="0" smtClean="0"/>
              <a:t>Romantic Music</a:t>
            </a:r>
            <a:endParaRPr lang="en-GB" sz="750" dirty="0"/>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865439" y="6267578"/>
            <a:ext cx="185928" cy="207263"/>
          </a:xfrm>
          <a:prstGeom prst="rect">
            <a:avLst/>
          </a:prstGeom>
        </p:spPr>
      </p:pic>
      <p:sp>
        <p:nvSpPr>
          <p:cNvPr id="73" name="TextBox 72"/>
          <p:cNvSpPr txBox="1"/>
          <p:nvPr/>
        </p:nvSpPr>
        <p:spPr>
          <a:xfrm>
            <a:off x="1868881" y="6039250"/>
            <a:ext cx="785621" cy="362920"/>
          </a:xfrm>
          <a:prstGeom prst="rect">
            <a:avLst/>
          </a:prstGeom>
          <a:noFill/>
        </p:spPr>
        <p:txBody>
          <a:bodyPr wrap="square" rtlCol="0">
            <a:spAutoFit/>
          </a:bodyPr>
          <a:lstStyle/>
          <a:p>
            <a:pPr algn="ctr">
              <a:lnSpc>
                <a:spcPts val="700"/>
              </a:lnSpc>
            </a:pPr>
            <a:r>
              <a:rPr lang="en-GB" sz="700" dirty="0" smtClean="0"/>
              <a:t>Developing performance skills</a:t>
            </a:r>
            <a:endParaRPr lang="en-GB" sz="750" dirty="0"/>
          </a:p>
        </p:txBody>
      </p:sp>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142131" y="6275403"/>
            <a:ext cx="185928" cy="207263"/>
          </a:xfrm>
          <a:prstGeom prst="rect">
            <a:avLst/>
          </a:prstGeom>
        </p:spPr>
      </p:pic>
      <p:sp>
        <p:nvSpPr>
          <p:cNvPr id="75" name="TextBox 74"/>
          <p:cNvSpPr txBox="1"/>
          <p:nvPr/>
        </p:nvSpPr>
        <p:spPr>
          <a:xfrm>
            <a:off x="1166980" y="6064403"/>
            <a:ext cx="785621" cy="273152"/>
          </a:xfrm>
          <a:prstGeom prst="rect">
            <a:avLst/>
          </a:prstGeom>
          <a:noFill/>
        </p:spPr>
        <p:txBody>
          <a:bodyPr wrap="square" rtlCol="0">
            <a:spAutoFit/>
          </a:bodyPr>
          <a:lstStyle/>
          <a:p>
            <a:pPr algn="ctr">
              <a:lnSpc>
                <a:spcPts val="700"/>
              </a:lnSpc>
            </a:pPr>
            <a:r>
              <a:rPr lang="en-GB" sz="700" dirty="0" smtClean="0"/>
              <a:t>Performance assessment</a:t>
            </a:r>
            <a:endParaRPr lang="en-GB" sz="750" dirty="0"/>
          </a:p>
        </p:txBody>
      </p:sp>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40230" y="6300556"/>
            <a:ext cx="185928" cy="207263"/>
          </a:xfrm>
          <a:prstGeom prst="rect">
            <a:avLst/>
          </a:prstGeom>
        </p:spPr>
      </p:pic>
      <p:sp>
        <p:nvSpPr>
          <p:cNvPr id="79" name="TextBox 78"/>
          <p:cNvSpPr txBox="1"/>
          <p:nvPr/>
        </p:nvSpPr>
        <p:spPr>
          <a:xfrm>
            <a:off x="4238012" y="4747299"/>
            <a:ext cx="785621" cy="273152"/>
          </a:xfrm>
          <a:prstGeom prst="rect">
            <a:avLst/>
          </a:prstGeom>
          <a:noFill/>
        </p:spPr>
        <p:txBody>
          <a:bodyPr wrap="square" rtlCol="0">
            <a:spAutoFit/>
          </a:bodyPr>
          <a:lstStyle/>
          <a:p>
            <a:pPr algn="ctr">
              <a:lnSpc>
                <a:spcPts val="700"/>
              </a:lnSpc>
            </a:pPr>
            <a:r>
              <a:rPr lang="en-GB" sz="700" dirty="0" smtClean="0"/>
              <a:t>Making a music product</a:t>
            </a:r>
            <a:endParaRPr lang="en-GB" sz="750" dirty="0"/>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18311" y="4967885"/>
            <a:ext cx="185928" cy="207263"/>
          </a:xfrm>
          <a:prstGeom prst="rect">
            <a:avLst/>
          </a:prstGeom>
        </p:spPr>
      </p:pic>
      <p:sp>
        <p:nvSpPr>
          <p:cNvPr id="81" name="TextBox 80"/>
          <p:cNvSpPr txBox="1"/>
          <p:nvPr/>
        </p:nvSpPr>
        <p:spPr>
          <a:xfrm>
            <a:off x="3576241" y="4854063"/>
            <a:ext cx="785621" cy="273152"/>
          </a:xfrm>
          <a:prstGeom prst="rect">
            <a:avLst/>
          </a:prstGeom>
          <a:noFill/>
        </p:spPr>
        <p:txBody>
          <a:bodyPr wrap="square" rtlCol="0">
            <a:spAutoFit/>
          </a:bodyPr>
          <a:lstStyle/>
          <a:p>
            <a:pPr algn="ctr">
              <a:lnSpc>
                <a:spcPts val="700"/>
              </a:lnSpc>
            </a:pPr>
            <a:r>
              <a:rPr lang="en-GB" sz="700" dirty="0" smtClean="0"/>
              <a:t>Video game Music</a:t>
            </a:r>
            <a:endParaRPr lang="en-GB" sz="75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60558" y="4979243"/>
            <a:ext cx="185928" cy="207263"/>
          </a:xfrm>
          <a:prstGeom prst="rect">
            <a:avLst/>
          </a:prstGeom>
        </p:spPr>
      </p:pic>
      <p:sp>
        <p:nvSpPr>
          <p:cNvPr id="83" name="TextBox 82"/>
          <p:cNvSpPr txBox="1"/>
          <p:nvPr/>
        </p:nvSpPr>
        <p:spPr>
          <a:xfrm>
            <a:off x="2887553" y="4786283"/>
            <a:ext cx="785621" cy="273152"/>
          </a:xfrm>
          <a:prstGeom prst="rect">
            <a:avLst/>
          </a:prstGeom>
          <a:noFill/>
        </p:spPr>
        <p:txBody>
          <a:bodyPr wrap="square" rtlCol="0">
            <a:spAutoFit/>
          </a:bodyPr>
          <a:lstStyle/>
          <a:p>
            <a:pPr algn="ctr">
              <a:lnSpc>
                <a:spcPts val="700"/>
              </a:lnSpc>
            </a:pPr>
            <a:r>
              <a:rPr lang="en-GB" sz="700" dirty="0" smtClean="0"/>
              <a:t>Creating a music video</a:t>
            </a:r>
            <a:endParaRPr lang="en-GB" sz="750" dirty="0"/>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79354" y="5003891"/>
            <a:ext cx="185928" cy="207263"/>
          </a:xfrm>
          <a:prstGeom prst="rect">
            <a:avLst/>
          </a:prstGeom>
        </p:spPr>
      </p:pic>
      <p:sp>
        <p:nvSpPr>
          <p:cNvPr id="85" name="TextBox 84"/>
          <p:cNvSpPr txBox="1"/>
          <p:nvPr/>
        </p:nvSpPr>
        <p:spPr>
          <a:xfrm>
            <a:off x="2180569" y="4802389"/>
            <a:ext cx="785621" cy="274819"/>
          </a:xfrm>
          <a:prstGeom prst="rect">
            <a:avLst/>
          </a:prstGeom>
          <a:noFill/>
        </p:spPr>
        <p:txBody>
          <a:bodyPr wrap="square" rtlCol="0">
            <a:spAutoFit/>
          </a:bodyPr>
          <a:lstStyle/>
          <a:p>
            <a:pPr algn="ctr">
              <a:lnSpc>
                <a:spcPts val="700"/>
              </a:lnSpc>
            </a:pPr>
            <a:r>
              <a:rPr lang="en-GB" sz="750" dirty="0" smtClean="0"/>
              <a:t>Develop ensemble skills</a:t>
            </a:r>
            <a:endParaRPr lang="en-GB" sz="750" dirty="0"/>
          </a:p>
        </p:txBody>
      </p:sp>
      <p:pic>
        <p:nvPicPr>
          <p:cNvPr id="86" name="Picture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458030" y="5030773"/>
            <a:ext cx="185928" cy="207263"/>
          </a:xfrm>
          <a:prstGeom prst="rect">
            <a:avLst/>
          </a:prstGeom>
        </p:spPr>
      </p:pic>
      <p:sp>
        <p:nvSpPr>
          <p:cNvPr id="87" name="TextBox 86"/>
          <p:cNvSpPr txBox="1"/>
          <p:nvPr/>
        </p:nvSpPr>
        <p:spPr>
          <a:xfrm>
            <a:off x="1567280" y="4816194"/>
            <a:ext cx="711368" cy="183384"/>
          </a:xfrm>
          <a:prstGeom prst="rect">
            <a:avLst/>
          </a:prstGeom>
          <a:noFill/>
        </p:spPr>
        <p:txBody>
          <a:bodyPr wrap="square" rtlCol="0">
            <a:spAutoFit/>
          </a:bodyPr>
          <a:lstStyle/>
          <a:p>
            <a:pPr algn="ctr">
              <a:lnSpc>
                <a:spcPts val="700"/>
              </a:lnSpc>
            </a:pPr>
            <a:r>
              <a:rPr lang="en-GB" sz="700" dirty="0" smtClean="0"/>
              <a:t>Pop Music</a:t>
            </a:r>
            <a:endParaRPr lang="en-GB" sz="750" dirty="0"/>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5056358"/>
            <a:ext cx="185928" cy="207263"/>
          </a:xfrm>
          <a:prstGeom prst="rect">
            <a:avLst/>
          </a:prstGeom>
        </p:spPr>
      </p:pic>
      <p:sp>
        <p:nvSpPr>
          <p:cNvPr id="89" name="TextBox 88"/>
          <p:cNvSpPr txBox="1"/>
          <p:nvPr/>
        </p:nvSpPr>
        <p:spPr>
          <a:xfrm rot="20094638">
            <a:off x="528385" y="4882959"/>
            <a:ext cx="785621" cy="362920"/>
          </a:xfrm>
          <a:prstGeom prst="rect">
            <a:avLst/>
          </a:prstGeom>
          <a:noFill/>
        </p:spPr>
        <p:txBody>
          <a:bodyPr wrap="square" rtlCol="0">
            <a:spAutoFit/>
          </a:bodyPr>
          <a:lstStyle/>
          <a:p>
            <a:pPr algn="ctr">
              <a:lnSpc>
                <a:spcPts val="700"/>
              </a:lnSpc>
            </a:pPr>
            <a:r>
              <a:rPr lang="en-GB" sz="700" dirty="0" smtClean="0"/>
              <a:t>Learning about the Music Industry</a:t>
            </a:r>
            <a:endParaRPr lang="en-GB" sz="750" dirty="0"/>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43206">
            <a:off x="941918" y="5141697"/>
            <a:ext cx="185928" cy="207263"/>
          </a:xfrm>
          <a:prstGeom prst="rect">
            <a:avLst/>
          </a:prstGeom>
        </p:spPr>
      </p:pic>
      <p:grpSp>
        <p:nvGrpSpPr>
          <p:cNvPr id="93" name="Group 92"/>
          <p:cNvGrpSpPr/>
          <p:nvPr/>
        </p:nvGrpSpPr>
        <p:grpSpPr>
          <a:xfrm>
            <a:off x="951083" y="5335653"/>
            <a:ext cx="878586" cy="482950"/>
            <a:chOff x="133249" y="7971470"/>
            <a:chExt cx="878586" cy="482950"/>
          </a:xfrm>
        </p:grpSpPr>
        <p:sp>
          <p:nvSpPr>
            <p:cNvPr id="94" name="TextBox 93"/>
            <p:cNvSpPr txBox="1"/>
            <p:nvPr/>
          </p:nvSpPr>
          <p:spPr>
            <a:xfrm>
              <a:off x="133249" y="8181268"/>
              <a:ext cx="878586" cy="273152"/>
            </a:xfrm>
            <a:prstGeom prst="rect">
              <a:avLst/>
            </a:prstGeom>
            <a:noFill/>
          </p:spPr>
          <p:txBody>
            <a:bodyPr wrap="square" rtlCol="0">
              <a:spAutoFit/>
            </a:bodyPr>
            <a:lstStyle/>
            <a:p>
              <a:pPr algn="ctr">
                <a:lnSpc>
                  <a:spcPts val="700"/>
                </a:lnSpc>
              </a:pPr>
              <a:r>
                <a:rPr lang="en-GB" sz="700" dirty="0" smtClean="0"/>
                <a:t>Develop keyboard skills</a:t>
              </a:r>
              <a:endParaRPr lang="en-GB" sz="700" dirty="0"/>
            </a:p>
          </p:txBody>
        </p:sp>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sp>
        <p:nvSpPr>
          <p:cNvPr id="96" name="TextBox 95"/>
          <p:cNvSpPr txBox="1"/>
          <p:nvPr/>
        </p:nvSpPr>
        <p:spPr>
          <a:xfrm>
            <a:off x="1666072" y="5535075"/>
            <a:ext cx="878586" cy="273152"/>
          </a:xfrm>
          <a:prstGeom prst="rect">
            <a:avLst/>
          </a:prstGeom>
          <a:noFill/>
        </p:spPr>
        <p:txBody>
          <a:bodyPr wrap="square" rtlCol="0">
            <a:spAutoFit/>
          </a:bodyPr>
          <a:lstStyle/>
          <a:p>
            <a:pPr algn="ctr">
              <a:lnSpc>
                <a:spcPts val="700"/>
              </a:lnSpc>
            </a:pPr>
            <a:r>
              <a:rPr lang="en-GB" sz="700" dirty="0" smtClean="0"/>
              <a:t>Develop guitar </a:t>
            </a:r>
          </a:p>
          <a:p>
            <a:pPr algn="ctr">
              <a:lnSpc>
                <a:spcPts val="700"/>
              </a:lnSpc>
            </a:pPr>
            <a:r>
              <a:rPr lang="en-GB" sz="700" dirty="0" smtClean="0"/>
              <a:t>and ukulele skills</a:t>
            </a:r>
            <a:endParaRPr lang="en-GB" sz="700" dirty="0"/>
          </a:p>
        </p:txBody>
      </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121" y="5327231"/>
            <a:ext cx="185928" cy="207263"/>
          </a:xfrm>
          <a:prstGeom prst="rect">
            <a:avLst/>
          </a:prstGeom>
        </p:spPr>
      </p:pic>
      <p:sp>
        <p:nvSpPr>
          <p:cNvPr id="98" name="TextBox 97"/>
          <p:cNvSpPr txBox="1"/>
          <p:nvPr/>
        </p:nvSpPr>
        <p:spPr>
          <a:xfrm>
            <a:off x="2312597" y="5510870"/>
            <a:ext cx="878586" cy="273152"/>
          </a:xfrm>
          <a:prstGeom prst="rect">
            <a:avLst/>
          </a:prstGeom>
          <a:noFill/>
        </p:spPr>
        <p:txBody>
          <a:bodyPr wrap="square" rtlCol="0">
            <a:spAutoFit/>
          </a:bodyPr>
          <a:lstStyle/>
          <a:p>
            <a:pPr algn="ctr">
              <a:lnSpc>
                <a:spcPts val="700"/>
              </a:lnSpc>
            </a:pPr>
            <a:r>
              <a:rPr lang="en-GB" sz="700" dirty="0" smtClean="0"/>
              <a:t>Performing a pop song in a band</a:t>
            </a:r>
            <a:endParaRPr lang="en-GB" sz="700" dirty="0"/>
          </a:p>
        </p:txBody>
      </p:sp>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795" y="5327228"/>
            <a:ext cx="185928" cy="207263"/>
          </a:xfrm>
          <a:prstGeom prst="rect">
            <a:avLst/>
          </a:prstGeom>
        </p:spPr>
      </p:pic>
      <p:sp>
        <p:nvSpPr>
          <p:cNvPr id="100" name="TextBox 99"/>
          <p:cNvSpPr txBox="1"/>
          <p:nvPr/>
        </p:nvSpPr>
        <p:spPr>
          <a:xfrm>
            <a:off x="3044068" y="5456267"/>
            <a:ext cx="878586" cy="183384"/>
          </a:xfrm>
          <a:prstGeom prst="rect">
            <a:avLst/>
          </a:prstGeom>
          <a:noFill/>
        </p:spPr>
        <p:txBody>
          <a:bodyPr wrap="square" rtlCol="0">
            <a:spAutoFit/>
          </a:bodyPr>
          <a:lstStyle/>
          <a:p>
            <a:pPr algn="ctr">
              <a:lnSpc>
                <a:spcPts val="700"/>
              </a:lnSpc>
            </a:pPr>
            <a:r>
              <a:rPr lang="en-GB" sz="700" dirty="0" smtClean="0"/>
              <a:t>Film Music</a:t>
            </a:r>
            <a:endParaRPr lang="en-GB" sz="700" dirty="0"/>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089" y="5274096"/>
            <a:ext cx="185928" cy="207263"/>
          </a:xfrm>
          <a:prstGeom prst="rect">
            <a:avLst/>
          </a:prstGeom>
        </p:spPr>
      </p:pic>
      <p:sp>
        <p:nvSpPr>
          <p:cNvPr id="102" name="TextBox 101"/>
          <p:cNvSpPr txBox="1"/>
          <p:nvPr/>
        </p:nvSpPr>
        <p:spPr>
          <a:xfrm>
            <a:off x="3803008" y="5458196"/>
            <a:ext cx="878586" cy="273152"/>
          </a:xfrm>
          <a:prstGeom prst="rect">
            <a:avLst/>
          </a:prstGeom>
          <a:noFill/>
        </p:spPr>
        <p:txBody>
          <a:bodyPr wrap="square" rtlCol="0">
            <a:spAutoFit/>
          </a:bodyPr>
          <a:lstStyle/>
          <a:p>
            <a:pPr algn="ctr">
              <a:lnSpc>
                <a:spcPts val="700"/>
              </a:lnSpc>
            </a:pPr>
            <a:r>
              <a:rPr lang="en-GB" sz="700" dirty="0" smtClean="0"/>
              <a:t>Creating your project</a:t>
            </a:r>
            <a:endParaRPr lang="en-GB" sz="700" dirty="0"/>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155" y="5258715"/>
            <a:ext cx="185928" cy="207263"/>
          </a:xfrm>
          <a:prstGeom prst="rect">
            <a:avLst/>
          </a:prstGeom>
        </p:spPr>
      </p:pic>
      <p:sp>
        <p:nvSpPr>
          <p:cNvPr id="104" name="TextBox 103"/>
          <p:cNvSpPr txBox="1"/>
          <p:nvPr/>
        </p:nvSpPr>
        <p:spPr>
          <a:xfrm>
            <a:off x="4610938" y="5401013"/>
            <a:ext cx="755431" cy="362920"/>
          </a:xfrm>
          <a:prstGeom prst="rect">
            <a:avLst/>
          </a:prstGeom>
          <a:noFill/>
        </p:spPr>
        <p:txBody>
          <a:bodyPr wrap="square" rtlCol="0">
            <a:spAutoFit/>
          </a:bodyPr>
          <a:lstStyle/>
          <a:p>
            <a:pPr algn="ctr">
              <a:lnSpc>
                <a:spcPts val="700"/>
              </a:lnSpc>
            </a:pPr>
            <a:r>
              <a:rPr lang="en-GB" sz="700" dirty="0" smtClean="0"/>
              <a:t>Composing rock and pop music</a:t>
            </a:r>
            <a:endParaRPr lang="en-GB" sz="700" dirty="0"/>
          </a:p>
        </p:txBody>
      </p:sp>
      <p:pic>
        <p:nvPicPr>
          <p:cNvPr id="105"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307" y="5230322"/>
            <a:ext cx="185928" cy="207263"/>
          </a:xfrm>
          <a:prstGeom prst="rect">
            <a:avLst/>
          </a:prstGeom>
        </p:spPr>
      </p:pic>
      <p:sp>
        <p:nvSpPr>
          <p:cNvPr id="106" name="TextBox 105"/>
          <p:cNvSpPr txBox="1"/>
          <p:nvPr/>
        </p:nvSpPr>
        <p:spPr>
          <a:xfrm rot="20679030">
            <a:off x="5385346" y="5318439"/>
            <a:ext cx="680662" cy="362920"/>
          </a:xfrm>
          <a:prstGeom prst="rect">
            <a:avLst/>
          </a:prstGeom>
          <a:noFill/>
        </p:spPr>
        <p:txBody>
          <a:bodyPr wrap="square" rtlCol="0">
            <a:spAutoFit/>
          </a:bodyPr>
          <a:lstStyle/>
          <a:p>
            <a:pPr algn="ctr">
              <a:lnSpc>
                <a:spcPts val="700"/>
              </a:lnSpc>
            </a:pPr>
            <a:r>
              <a:rPr lang="en-GB" sz="700" dirty="0" smtClean="0"/>
              <a:t>Extended project assessment</a:t>
            </a:r>
            <a:endParaRPr lang="en-GB" sz="700" dirty="0"/>
          </a:p>
        </p:txBody>
      </p:sp>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79568">
            <a:off x="5577802" y="5177465"/>
            <a:ext cx="185928" cy="207263"/>
          </a:xfrm>
          <a:prstGeom prst="rect">
            <a:avLst/>
          </a:prstGeom>
        </p:spPr>
      </p:pic>
      <p:sp>
        <p:nvSpPr>
          <p:cNvPr id="110" name="TextBox 109"/>
          <p:cNvSpPr txBox="1"/>
          <p:nvPr/>
        </p:nvSpPr>
        <p:spPr>
          <a:xfrm>
            <a:off x="4900789" y="4628603"/>
            <a:ext cx="916433" cy="361637"/>
          </a:xfrm>
          <a:prstGeom prst="rect">
            <a:avLst/>
          </a:prstGeom>
          <a:noFill/>
        </p:spPr>
        <p:txBody>
          <a:bodyPr wrap="square" rtlCol="0">
            <a:spAutoFit/>
          </a:bodyPr>
          <a:lstStyle/>
          <a:p>
            <a:pPr algn="ctr">
              <a:lnSpc>
                <a:spcPts val="700"/>
              </a:lnSpc>
            </a:pPr>
            <a:r>
              <a:rPr lang="en-GB" sz="700" dirty="0" smtClean="0"/>
              <a:t>Developing composition and performance skills</a:t>
            </a:r>
            <a:endParaRPr lang="en-GB" sz="750" dirty="0"/>
          </a:p>
        </p:txBody>
      </p:sp>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191622" y="4932057"/>
            <a:ext cx="185928" cy="207263"/>
          </a:xfrm>
          <a:prstGeom prst="rect">
            <a:avLst/>
          </a:prstGeom>
        </p:spPr>
      </p:pic>
      <p:sp>
        <p:nvSpPr>
          <p:cNvPr id="112" name="TextBox 111"/>
          <p:cNvSpPr txBox="1"/>
          <p:nvPr/>
        </p:nvSpPr>
        <p:spPr>
          <a:xfrm>
            <a:off x="4958674" y="4178202"/>
            <a:ext cx="767003" cy="273152"/>
          </a:xfrm>
          <a:prstGeom prst="rect">
            <a:avLst/>
          </a:prstGeom>
          <a:noFill/>
        </p:spPr>
        <p:txBody>
          <a:bodyPr wrap="square" rtlCol="0">
            <a:spAutoFit/>
          </a:bodyPr>
          <a:lstStyle/>
          <a:p>
            <a:pPr algn="ctr">
              <a:lnSpc>
                <a:spcPts val="700"/>
              </a:lnSpc>
            </a:pPr>
            <a:r>
              <a:rPr lang="en-GB" sz="700" dirty="0" smtClean="0"/>
              <a:t>Mozart piano Music</a:t>
            </a:r>
            <a:endParaRPr lang="en-GB" sz="700" dirty="0"/>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622" y="3986908"/>
            <a:ext cx="185928" cy="207263"/>
          </a:xfrm>
          <a:prstGeom prst="rect">
            <a:avLst/>
          </a:prstGeom>
        </p:spPr>
      </p:pic>
      <p:sp>
        <p:nvSpPr>
          <p:cNvPr id="114" name="TextBox 113"/>
          <p:cNvSpPr txBox="1"/>
          <p:nvPr/>
        </p:nvSpPr>
        <p:spPr>
          <a:xfrm>
            <a:off x="4405511" y="4178996"/>
            <a:ext cx="592851" cy="273152"/>
          </a:xfrm>
          <a:prstGeom prst="rect">
            <a:avLst/>
          </a:prstGeom>
          <a:noFill/>
        </p:spPr>
        <p:txBody>
          <a:bodyPr wrap="square" rtlCol="0">
            <a:spAutoFit/>
          </a:bodyPr>
          <a:lstStyle/>
          <a:p>
            <a:pPr algn="ctr">
              <a:lnSpc>
                <a:spcPts val="700"/>
              </a:lnSpc>
            </a:pPr>
            <a:r>
              <a:rPr lang="en-GB" sz="700" dirty="0" smtClean="0"/>
              <a:t>Performing Music</a:t>
            </a:r>
            <a:endParaRPr lang="en-GB" sz="700" dirty="0"/>
          </a:p>
        </p:txBody>
      </p:sp>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8023" y="3994090"/>
            <a:ext cx="185928" cy="207263"/>
          </a:xfrm>
          <a:prstGeom prst="rect">
            <a:avLst/>
          </a:prstGeom>
        </p:spPr>
      </p:pic>
      <p:sp>
        <p:nvSpPr>
          <p:cNvPr id="116" name="TextBox 115"/>
          <p:cNvSpPr txBox="1"/>
          <p:nvPr/>
        </p:nvSpPr>
        <p:spPr>
          <a:xfrm>
            <a:off x="3598940" y="4247093"/>
            <a:ext cx="592851" cy="362920"/>
          </a:xfrm>
          <a:prstGeom prst="rect">
            <a:avLst/>
          </a:prstGeom>
          <a:noFill/>
        </p:spPr>
        <p:txBody>
          <a:bodyPr wrap="square" rtlCol="0">
            <a:spAutoFit/>
          </a:bodyPr>
          <a:lstStyle/>
          <a:p>
            <a:pPr algn="ctr">
              <a:lnSpc>
                <a:spcPts val="700"/>
              </a:lnSpc>
            </a:pPr>
            <a:r>
              <a:rPr lang="en-GB" sz="700" dirty="0" smtClean="0"/>
              <a:t>Haydn Mozart Beethoven</a:t>
            </a:r>
            <a:endParaRPr lang="en-GB" sz="700" dirty="0"/>
          </a:p>
        </p:txBody>
      </p:sp>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487" y="4054846"/>
            <a:ext cx="185928" cy="207263"/>
          </a:xfrm>
          <a:prstGeom prst="rect">
            <a:avLst/>
          </a:prstGeom>
        </p:spPr>
      </p:pic>
      <p:sp>
        <p:nvSpPr>
          <p:cNvPr id="122" name="TextBox 121"/>
          <p:cNvSpPr txBox="1"/>
          <p:nvPr/>
        </p:nvSpPr>
        <p:spPr>
          <a:xfrm>
            <a:off x="2544085" y="4275292"/>
            <a:ext cx="592851" cy="273152"/>
          </a:xfrm>
          <a:prstGeom prst="rect">
            <a:avLst/>
          </a:prstGeom>
          <a:noFill/>
        </p:spPr>
        <p:txBody>
          <a:bodyPr wrap="square" rtlCol="0">
            <a:spAutoFit/>
          </a:bodyPr>
          <a:lstStyle/>
          <a:p>
            <a:pPr algn="ctr">
              <a:lnSpc>
                <a:spcPts val="700"/>
              </a:lnSpc>
            </a:pPr>
            <a:r>
              <a:rPr lang="en-GB" sz="700" dirty="0" smtClean="0"/>
              <a:t>Composing music</a:t>
            </a:r>
            <a:endParaRPr lang="en-GB" sz="700" dirty="0"/>
          </a:p>
        </p:txBody>
      </p:sp>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547" y="4107515"/>
            <a:ext cx="185928" cy="207263"/>
          </a:xfrm>
          <a:prstGeom prst="rect">
            <a:avLst/>
          </a:prstGeom>
        </p:spPr>
      </p:pic>
      <p:sp>
        <p:nvSpPr>
          <p:cNvPr id="126" name="TextBox 125"/>
          <p:cNvSpPr txBox="1"/>
          <p:nvPr/>
        </p:nvSpPr>
        <p:spPr>
          <a:xfrm>
            <a:off x="1572455" y="4335517"/>
            <a:ext cx="726499" cy="271869"/>
          </a:xfrm>
          <a:prstGeom prst="rect">
            <a:avLst/>
          </a:prstGeom>
          <a:noFill/>
        </p:spPr>
        <p:txBody>
          <a:bodyPr wrap="square" rtlCol="0">
            <a:spAutoFit/>
          </a:bodyPr>
          <a:lstStyle/>
          <a:p>
            <a:pPr algn="ctr">
              <a:lnSpc>
                <a:spcPts val="700"/>
              </a:lnSpc>
            </a:pPr>
            <a:r>
              <a:rPr lang="en-GB" sz="700" dirty="0" smtClean="0"/>
              <a:t>Free Composition</a:t>
            </a:r>
            <a:endParaRPr lang="en-GB" sz="700" dirty="0"/>
          </a:p>
        </p:txBody>
      </p:sp>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1007" y="4138528"/>
            <a:ext cx="185928" cy="207263"/>
          </a:xfrm>
          <a:prstGeom prst="rect">
            <a:avLst/>
          </a:prstGeom>
        </p:spPr>
      </p:pic>
      <p:sp>
        <p:nvSpPr>
          <p:cNvPr id="128" name="TextBox 127"/>
          <p:cNvSpPr txBox="1"/>
          <p:nvPr/>
        </p:nvSpPr>
        <p:spPr>
          <a:xfrm rot="2216290">
            <a:off x="5762953" y="3667502"/>
            <a:ext cx="665078" cy="297517"/>
          </a:xfrm>
          <a:prstGeom prst="rect">
            <a:avLst/>
          </a:prstGeom>
          <a:noFill/>
        </p:spPr>
        <p:txBody>
          <a:bodyPr wrap="square" rtlCol="0">
            <a:spAutoFit/>
          </a:bodyPr>
          <a:lstStyle/>
          <a:p>
            <a:pPr algn="ctr">
              <a:lnSpc>
                <a:spcPts val="800"/>
              </a:lnSpc>
            </a:pPr>
            <a:r>
              <a:rPr lang="en-GB" sz="700" dirty="0" smtClean="0"/>
              <a:t>Elements of Music</a:t>
            </a:r>
            <a:endParaRPr lang="en-GB" sz="700" dirty="0"/>
          </a:p>
        </p:txBody>
      </p:sp>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69420">
            <a:off x="5826127" y="3921481"/>
            <a:ext cx="192854" cy="214984"/>
          </a:xfrm>
          <a:prstGeom prst="rect">
            <a:avLst/>
          </a:prstGeom>
        </p:spPr>
      </p:pic>
      <p:sp>
        <p:nvSpPr>
          <p:cNvPr id="130" name="TextBox 129"/>
          <p:cNvSpPr txBox="1"/>
          <p:nvPr/>
        </p:nvSpPr>
        <p:spPr>
          <a:xfrm>
            <a:off x="4881034" y="3532332"/>
            <a:ext cx="1053060" cy="183384"/>
          </a:xfrm>
          <a:prstGeom prst="rect">
            <a:avLst/>
          </a:prstGeom>
          <a:noFill/>
        </p:spPr>
        <p:txBody>
          <a:bodyPr wrap="square" rtlCol="0">
            <a:spAutoFit/>
          </a:bodyPr>
          <a:lstStyle/>
          <a:p>
            <a:pPr algn="ctr">
              <a:lnSpc>
                <a:spcPts val="700"/>
              </a:lnSpc>
            </a:pPr>
            <a:r>
              <a:rPr lang="en-GB" sz="700" dirty="0" smtClean="0"/>
              <a:t>Understanding Music</a:t>
            </a:r>
            <a:endParaRPr lang="en-GB" sz="750" dirty="0"/>
          </a:p>
        </p:txBody>
      </p:sp>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309374" y="3711830"/>
            <a:ext cx="185928" cy="207263"/>
          </a:xfrm>
          <a:prstGeom prst="rect">
            <a:avLst/>
          </a:prstGeom>
        </p:spPr>
      </p:pic>
      <p:sp>
        <p:nvSpPr>
          <p:cNvPr id="132" name="TextBox 131"/>
          <p:cNvSpPr txBox="1"/>
          <p:nvPr/>
        </p:nvSpPr>
        <p:spPr>
          <a:xfrm>
            <a:off x="3893593" y="3407548"/>
            <a:ext cx="785621" cy="362920"/>
          </a:xfrm>
          <a:prstGeom prst="rect">
            <a:avLst/>
          </a:prstGeom>
          <a:noFill/>
        </p:spPr>
        <p:txBody>
          <a:bodyPr wrap="square" rtlCol="0">
            <a:spAutoFit/>
          </a:bodyPr>
          <a:lstStyle/>
          <a:p>
            <a:pPr algn="ctr">
              <a:lnSpc>
                <a:spcPts val="700"/>
              </a:lnSpc>
            </a:pPr>
            <a:r>
              <a:rPr lang="en-GB" sz="700" dirty="0" smtClean="0"/>
              <a:t>Western classical tradition</a:t>
            </a:r>
            <a:endParaRPr lang="en-GB" sz="750" dirty="0"/>
          </a:p>
        </p:txBody>
      </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193441" y="3770906"/>
            <a:ext cx="185928" cy="207263"/>
          </a:xfrm>
          <a:prstGeom prst="rect">
            <a:avLst/>
          </a:prstGeom>
        </p:spPr>
      </p:pic>
      <p:sp>
        <p:nvSpPr>
          <p:cNvPr id="136" name="TextBox 135"/>
          <p:cNvSpPr txBox="1"/>
          <p:nvPr/>
        </p:nvSpPr>
        <p:spPr>
          <a:xfrm>
            <a:off x="2807075" y="3510068"/>
            <a:ext cx="785621" cy="273152"/>
          </a:xfrm>
          <a:prstGeom prst="rect">
            <a:avLst/>
          </a:prstGeom>
          <a:noFill/>
        </p:spPr>
        <p:txBody>
          <a:bodyPr wrap="square" rtlCol="0">
            <a:spAutoFit/>
          </a:bodyPr>
          <a:lstStyle/>
          <a:p>
            <a:pPr algn="ctr">
              <a:lnSpc>
                <a:spcPts val="700"/>
              </a:lnSpc>
            </a:pPr>
            <a:r>
              <a:rPr lang="en-GB" sz="700" dirty="0" smtClean="0"/>
              <a:t>Romantic requiem</a:t>
            </a:r>
            <a:endParaRPr lang="en-GB" sz="750" dirty="0"/>
          </a:p>
        </p:txBody>
      </p:sp>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04048" y="3773882"/>
            <a:ext cx="185928" cy="207263"/>
          </a:xfrm>
          <a:prstGeom prst="rect">
            <a:avLst/>
          </a:prstGeom>
        </p:spPr>
      </p:pic>
      <p:sp>
        <p:nvSpPr>
          <p:cNvPr id="138" name="TextBox 137"/>
          <p:cNvSpPr txBox="1"/>
          <p:nvPr/>
        </p:nvSpPr>
        <p:spPr>
          <a:xfrm>
            <a:off x="2046262" y="3569422"/>
            <a:ext cx="785621" cy="273152"/>
          </a:xfrm>
          <a:prstGeom prst="rect">
            <a:avLst/>
          </a:prstGeom>
          <a:noFill/>
        </p:spPr>
        <p:txBody>
          <a:bodyPr wrap="square" rtlCol="0">
            <a:spAutoFit/>
          </a:bodyPr>
          <a:lstStyle/>
          <a:p>
            <a:pPr algn="ctr">
              <a:lnSpc>
                <a:spcPts val="700"/>
              </a:lnSpc>
            </a:pPr>
            <a:r>
              <a:rPr lang="en-GB" sz="700" dirty="0" smtClean="0"/>
              <a:t>Harmony and structure</a:t>
            </a:r>
            <a:endParaRPr lang="en-GB" sz="750" dirty="0"/>
          </a:p>
        </p:txBody>
      </p:sp>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40092" y="3797703"/>
            <a:ext cx="185928" cy="207263"/>
          </a:xfrm>
          <a:prstGeom prst="rect">
            <a:avLst/>
          </a:prstGeom>
        </p:spPr>
      </p:pic>
      <p:sp>
        <p:nvSpPr>
          <p:cNvPr id="140" name="TextBox 139"/>
          <p:cNvSpPr txBox="1"/>
          <p:nvPr/>
        </p:nvSpPr>
        <p:spPr>
          <a:xfrm>
            <a:off x="1166602" y="3494441"/>
            <a:ext cx="809539" cy="273152"/>
          </a:xfrm>
          <a:prstGeom prst="rect">
            <a:avLst/>
          </a:prstGeom>
          <a:noFill/>
        </p:spPr>
        <p:txBody>
          <a:bodyPr wrap="square" rtlCol="0">
            <a:spAutoFit/>
          </a:bodyPr>
          <a:lstStyle/>
          <a:p>
            <a:pPr algn="ctr">
              <a:lnSpc>
                <a:spcPts val="700"/>
              </a:lnSpc>
            </a:pPr>
            <a:r>
              <a:rPr lang="en-GB" sz="700" smtClean="0"/>
              <a:t>GCSE Coursework</a:t>
            </a:r>
            <a:endParaRPr lang="en-GB" sz="750" dirty="0"/>
          </a:p>
        </p:txBody>
      </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90167" y="3817084"/>
            <a:ext cx="191589" cy="207263"/>
          </a:xfrm>
          <a:prstGeom prst="rect">
            <a:avLst/>
          </a:prstGeom>
        </p:spPr>
      </p:pic>
      <p:sp>
        <p:nvSpPr>
          <p:cNvPr id="146" name="TextBox 145"/>
          <p:cNvSpPr txBox="1"/>
          <p:nvPr/>
        </p:nvSpPr>
        <p:spPr>
          <a:xfrm rot="19393559">
            <a:off x="5031736" y="2314267"/>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406201" y="2448827"/>
            <a:ext cx="185928" cy="207263"/>
          </a:xfrm>
          <a:prstGeom prst="rect">
            <a:avLst/>
          </a:prstGeom>
        </p:spPr>
      </p:pic>
      <p:sp>
        <p:nvSpPr>
          <p:cNvPr id="150" name="TextBox 149"/>
          <p:cNvSpPr txBox="1"/>
          <p:nvPr/>
        </p:nvSpPr>
        <p:spPr>
          <a:xfrm>
            <a:off x="2461585" y="2323193"/>
            <a:ext cx="785621" cy="183384"/>
          </a:xfrm>
          <a:prstGeom prst="rect">
            <a:avLst/>
          </a:prstGeom>
          <a:noFill/>
        </p:spPr>
        <p:txBody>
          <a:bodyPr wrap="square" rtlCol="0">
            <a:spAutoFit/>
          </a:bodyPr>
          <a:lstStyle/>
          <a:p>
            <a:pPr algn="ctr">
              <a:lnSpc>
                <a:spcPts val="700"/>
              </a:lnSpc>
            </a:pPr>
            <a:r>
              <a:rPr lang="en-GB" sz="700" dirty="0" smtClean="0"/>
              <a:t>The Beatles</a:t>
            </a:r>
            <a:endParaRPr lang="en-GB" sz="750" dirty="0"/>
          </a:p>
        </p:txBody>
      </p:sp>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761433" y="2552985"/>
            <a:ext cx="185928" cy="207263"/>
          </a:xfrm>
          <a:prstGeom prst="rect">
            <a:avLst/>
          </a:prstGeom>
        </p:spPr>
      </p:pic>
      <p:sp>
        <p:nvSpPr>
          <p:cNvPr id="152" name="TextBox 151"/>
          <p:cNvSpPr txBox="1"/>
          <p:nvPr/>
        </p:nvSpPr>
        <p:spPr>
          <a:xfrm>
            <a:off x="1794550" y="2353073"/>
            <a:ext cx="711368" cy="362920"/>
          </a:xfrm>
          <a:prstGeom prst="rect">
            <a:avLst/>
          </a:prstGeom>
          <a:noFill/>
        </p:spPr>
        <p:txBody>
          <a:bodyPr wrap="square" rtlCol="0">
            <a:spAutoFit/>
          </a:bodyPr>
          <a:lstStyle/>
          <a:p>
            <a:pPr algn="ctr">
              <a:lnSpc>
                <a:spcPts val="700"/>
              </a:lnSpc>
            </a:pPr>
            <a:r>
              <a:rPr lang="en-GB" sz="700" dirty="0" smtClean="0"/>
              <a:t>Popular Music</a:t>
            </a:r>
          </a:p>
          <a:p>
            <a:pPr algn="ctr">
              <a:lnSpc>
                <a:spcPts val="700"/>
              </a:lnSpc>
            </a:pPr>
            <a:r>
              <a:rPr lang="en-GB" sz="700" dirty="0" smtClean="0"/>
              <a:t>Broadway Rock Pop</a:t>
            </a:r>
            <a:endParaRPr lang="en-GB" sz="750" dirty="0"/>
          </a:p>
        </p:txBody>
      </p:sp>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057270" y="2589294"/>
            <a:ext cx="185928" cy="207263"/>
          </a:xfrm>
          <a:prstGeom prst="rect">
            <a:avLst/>
          </a:prstGeom>
        </p:spPr>
      </p:pic>
      <p:sp>
        <p:nvSpPr>
          <p:cNvPr id="154" name="TextBox 153"/>
          <p:cNvSpPr txBox="1"/>
          <p:nvPr/>
        </p:nvSpPr>
        <p:spPr>
          <a:xfrm>
            <a:off x="929410" y="2373014"/>
            <a:ext cx="785621" cy="274819"/>
          </a:xfrm>
          <a:prstGeom prst="rect">
            <a:avLst/>
          </a:prstGeom>
          <a:noFill/>
        </p:spPr>
        <p:txBody>
          <a:bodyPr wrap="square" rtlCol="0">
            <a:spAutoFit/>
          </a:bodyPr>
          <a:lstStyle/>
          <a:p>
            <a:pPr algn="ctr">
              <a:lnSpc>
                <a:spcPts val="700"/>
              </a:lnSpc>
            </a:pPr>
            <a:r>
              <a:rPr lang="en-GB" sz="750" dirty="0" smtClean="0"/>
              <a:t>GCSE Coursework</a:t>
            </a:r>
            <a:endParaRPr lang="en-GB" sz="750" dirty="0"/>
          </a:p>
        </p:txBody>
      </p:sp>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35625" y="2618048"/>
            <a:ext cx="185928" cy="207263"/>
          </a:xfrm>
          <a:prstGeom prst="rect">
            <a:avLst/>
          </a:prstGeom>
        </p:spPr>
      </p:pic>
      <p:sp>
        <p:nvSpPr>
          <p:cNvPr id="161" name="TextBox 160"/>
          <p:cNvSpPr txBox="1"/>
          <p:nvPr/>
        </p:nvSpPr>
        <p:spPr>
          <a:xfrm>
            <a:off x="1258926" y="3083925"/>
            <a:ext cx="878586" cy="183384"/>
          </a:xfrm>
          <a:prstGeom prst="rect">
            <a:avLst/>
          </a:prstGeom>
          <a:noFill/>
        </p:spPr>
        <p:txBody>
          <a:bodyPr wrap="square" rtlCol="0">
            <a:spAutoFit/>
          </a:bodyPr>
          <a:lstStyle/>
          <a:p>
            <a:pPr algn="ctr">
              <a:lnSpc>
                <a:spcPts val="700"/>
              </a:lnSpc>
            </a:pPr>
            <a:r>
              <a:rPr lang="en-GB" sz="700" dirty="0" smtClean="0"/>
              <a:t>Composing Music</a:t>
            </a:r>
            <a:endParaRPr lang="en-GB" sz="700" dirty="0"/>
          </a:p>
        </p:txBody>
      </p:sp>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5526" y="2883236"/>
            <a:ext cx="185928" cy="207263"/>
          </a:xfrm>
          <a:prstGeom prst="rect">
            <a:avLst/>
          </a:prstGeom>
        </p:spPr>
      </p:pic>
      <p:sp>
        <p:nvSpPr>
          <p:cNvPr id="163" name="TextBox 162"/>
          <p:cNvSpPr txBox="1"/>
          <p:nvPr/>
        </p:nvSpPr>
        <p:spPr>
          <a:xfrm>
            <a:off x="2175564" y="3061903"/>
            <a:ext cx="878586" cy="273152"/>
          </a:xfrm>
          <a:prstGeom prst="rect">
            <a:avLst/>
          </a:prstGeom>
          <a:noFill/>
        </p:spPr>
        <p:txBody>
          <a:bodyPr wrap="square" rtlCol="0">
            <a:spAutoFit/>
          </a:bodyPr>
          <a:lstStyle/>
          <a:p>
            <a:pPr algn="ctr">
              <a:lnSpc>
                <a:spcPts val="700"/>
              </a:lnSpc>
            </a:pPr>
            <a:r>
              <a:rPr lang="en-GB" sz="700" dirty="0" smtClean="0"/>
              <a:t>Performing Coursework</a:t>
            </a:r>
            <a:endParaRPr lang="en-GB" sz="700" dirty="0"/>
          </a:p>
        </p:txBody>
      </p:sp>
      <p:pic>
        <p:nvPicPr>
          <p:cNvPr id="164" name="Picture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069" y="2859489"/>
            <a:ext cx="185928" cy="207263"/>
          </a:xfrm>
          <a:prstGeom prst="rect">
            <a:avLst/>
          </a:prstGeom>
        </p:spPr>
      </p:pic>
      <p:sp>
        <p:nvSpPr>
          <p:cNvPr id="165" name="TextBox 164"/>
          <p:cNvSpPr txBox="1"/>
          <p:nvPr/>
        </p:nvSpPr>
        <p:spPr>
          <a:xfrm>
            <a:off x="3074554" y="2977462"/>
            <a:ext cx="878586" cy="183384"/>
          </a:xfrm>
          <a:prstGeom prst="rect">
            <a:avLst/>
          </a:prstGeom>
          <a:noFill/>
        </p:spPr>
        <p:txBody>
          <a:bodyPr wrap="square" rtlCol="0">
            <a:spAutoFit/>
          </a:bodyPr>
          <a:lstStyle/>
          <a:p>
            <a:pPr algn="ctr">
              <a:lnSpc>
                <a:spcPts val="700"/>
              </a:lnSpc>
            </a:pPr>
            <a:r>
              <a:rPr lang="en-GB" sz="700" dirty="0" smtClean="0"/>
              <a:t>Traditional Music</a:t>
            </a:r>
            <a:endParaRPr lang="en-GB" sz="700" dirty="0"/>
          </a:p>
        </p:txBody>
      </p:sp>
      <p:pic>
        <p:nvPicPr>
          <p:cNvPr id="166" name="Picture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145" y="2813873"/>
            <a:ext cx="185928" cy="207263"/>
          </a:xfrm>
          <a:prstGeom prst="rect">
            <a:avLst/>
          </a:prstGeom>
        </p:spPr>
      </p:pic>
      <p:sp>
        <p:nvSpPr>
          <p:cNvPr id="167" name="TextBox 166"/>
          <p:cNvSpPr txBox="1"/>
          <p:nvPr/>
        </p:nvSpPr>
        <p:spPr>
          <a:xfrm>
            <a:off x="3161830" y="2403692"/>
            <a:ext cx="878586" cy="183384"/>
          </a:xfrm>
          <a:prstGeom prst="rect">
            <a:avLst/>
          </a:prstGeom>
          <a:noFill/>
        </p:spPr>
        <p:txBody>
          <a:bodyPr wrap="square" rtlCol="0">
            <a:spAutoFit/>
          </a:bodyPr>
          <a:lstStyle/>
          <a:p>
            <a:pPr algn="ctr">
              <a:lnSpc>
                <a:spcPts val="700"/>
              </a:lnSpc>
            </a:pPr>
            <a:r>
              <a:rPr lang="en-GB" sz="700" dirty="0" smtClean="0"/>
              <a:t>Blues Folk Music</a:t>
            </a:r>
            <a:endParaRPr lang="en-GB" sz="700" dirty="0"/>
          </a:p>
        </p:txBody>
      </p:sp>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205" y="2779910"/>
            <a:ext cx="185928" cy="207263"/>
          </a:xfrm>
          <a:prstGeom prst="rect">
            <a:avLst/>
          </a:prstGeom>
        </p:spPr>
      </p:pic>
      <p:sp>
        <p:nvSpPr>
          <p:cNvPr id="169" name="TextBox 168"/>
          <p:cNvSpPr txBox="1"/>
          <p:nvPr/>
        </p:nvSpPr>
        <p:spPr>
          <a:xfrm>
            <a:off x="3811718" y="2944606"/>
            <a:ext cx="755431" cy="271869"/>
          </a:xfrm>
          <a:prstGeom prst="rect">
            <a:avLst/>
          </a:prstGeom>
          <a:noFill/>
        </p:spPr>
        <p:txBody>
          <a:bodyPr wrap="square" rtlCol="0">
            <a:spAutoFit/>
          </a:bodyPr>
          <a:lstStyle/>
          <a:p>
            <a:pPr algn="ctr">
              <a:lnSpc>
                <a:spcPts val="700"/>
              </a:lnSpc>
            </a:pPr>
            <a:r>
              <a:rPr lang="en-GB" sz="700" dirty="0" smtClean="0"/>
              <a:t>Geometric reasoning</a:t>
            </a:r>
            <a:endParaRPr lang="en-GB" sz="700" dirty="0"/>
          </a:p>
        </p:txBody>
      </p:sp>
      <p:pic>
        <p:nvPicPr>
          <p:cNvPr id="170" name="Picture 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951" y="2784488"/>
            <a:ext cx="185928" cy="207263"/>
          </a:xfrm>
          <a:prstGeom prst="rect">
            <a:avLst/>
          </a:prstGeom>
        </p:spPr>
      </p:pic>
      <p:sp>
        <p:nvSpPr>
          <p:cNvPr id="171" name="TextBox 170"/>
          <p:cNvSpPr txBox="1"/>
          <p:nvPr/>
        </p:nvSpPr>
        <p:spPr>
          <a:xfrm>
            <a:off x="5817222" y="2141508"/>
            <a:ext cx="680662" cy="271869"/>
          </a:xfrm>
          <a:prstGeom prst="rect">
            <a:avLst/>
          </a:prstGeom>
          <a:noFill/>
        </p:spPr>
        <p:txBody>
          <a:bodyPr wrap="square" rtlCol="0">
            <a:spAutoFit/>
          </a:bodyPr>
          <a:lstStyle/>
          <a:p>
            <a:pPr algn="ctr">
              <a:lnSpc>
                <a:spcPts val="700"/>
              </a:lnSpc>
            </a:pPr>
            <a:r>
              <a:rPr lang="en-GB" sz="800" b="1" dirty="0" smtClean="0">
                <a:solidFill>
                  <a:srgbClr val="FF0000"/>
                </a:solidFill>
              </a:rPr>
              <a:t>GCSE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5" name="TextBox 174"/>
          <p:cNvSpPr txBox="1"/>
          <p:nvPr/>
        </p:nvSpPr>
        <p:spPr>
          <a:xfrm>
            <a:off x="4472269" y="2963121"/>
            <a:ext cx="785621" cy="183384"/>
          </a:xfrm>
          <a:prstGeom prst="rect">
            <a:avLst/>
          </a:prstGeom>
          <a:noFill/>
        </p:spPr>
        <p:txBody>
          <a:bodyPr wrap="square" rtlCol="0">
            <a:spAutoFit/>
          </a:bodyPr>
          <a:lstStyle/>
          <a:p>
            <a:pPr algn="ctr">
              <a:lnSpc>
                <a:spcPts val="700"/>
              </a:lnSpc>
            </a:pPr>
            <a:r>
              <a:rPr lang="en-GB" sz="700" dirty="0" smtClean="0"/>
              <a:t>Exam technique</a:t>
            </a:r>
            <a:endParaRPr lang="en-GB" sz="750" dirty="0"/>
          </a:p>
        </p:txBody>
      </p:sp>
      <p:sp>
        <p:nvSpPr>
          <p:cNvPr id="177" name="TextBox 176"/>
          <p:cNvSpPr txBox="1"/>
          <p:nvPr/>
        </p:nvSpPr>
        <p:spPr>
          <a:xfrm>
            <a:off x="5125096" y="2901886"/>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216" y="2728808"/>
            <a:ext cx="185928" cy="207263"/>
          </a:xfrm>
          <a:prstGeom prst="rect">
            <a:avLst/>
          </a:prstGeom>
        </p:spPr>
      </p:pic>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491877" y="2542986"/>
            <a:ext cx="185928" cy="207263"/>
          </a:xfrm>
          <a:prstGeom prst="rect">
            <a:avLst/>
          </a:prstGeom>
        </p:spPr>
      </p:pic>
      <p:sp>
        <p:nvSpPr>
          <p:cNvPr id="180" name="TextBox 179"/>
          <p:cNvSpPr txBox="1"/>
          <p:nvPr/>
        </p:nvSpPr>
        <p:spPr>
          <a:xfrm>
            <a:off x="3933561" y="2284759"/>
            <a:ext cx="878586" cy="362920"/>
          </a:xfrm>
          <a:prstGeom prst="rect">
            <a:avLst/>
          </a:prstGeom>
          <a:noFill/>
        </p:spPr>
        <p:txBody>
          <a:bodyPr wrap="square" rtlCol="0">
            <a:spAutoFit/>
          </a:bodyPr>
          <a:lstStyle/>
          <a:p>
            <a:pPr algn="ctr">
              <a:lnSpc>
                <a:spcPts val="700"/>
              </a:lnSpc>
            </a:pPr>
            <a:r>
              <a:rPr lang="en-GB" sz="700" dirty="0" smtClean="0"/>
              <a:t>Western Classical tradition since 1910</a:t>
            </a:r>
            <a:endParaRPr lang="en-GB" sz="700" dirty="0"/>
          </a:p>
        </p:txBody>
      </p:sp>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269867" y="2518487"/>
            <a:ext cx="185928" cy="207263"/>
          </a:xfrm>
          <a:prstGeom prst="rect">
            <a:avLst/>
          </a:prstGeom>
        </p:spPr>
      </p:pic>
      <p:sp>
        <p:nvSpPr>
          <p:cNvPr id="2" name="TextBox 1"/>
          <p:cNvSpPr txBox="1"/>
          <p:nvPr/>
        </p:nvSpPr>
        <p:spPr>
          <a:xfrm>
            <a:off x="0" y="58994"/>
            <a:ext cx="6858000" cy="461665"/>
          </a:xfrm>
          <a:prstGeom prst="rect">
            <a:avLst/>
          </a:prstGeom>
          <a:noFill/>
        </p:spPr>
        <p:txBody>
          <a:bodyPr wrap="square" rtlCol="0">
            <a:spAutoFit/>
          </a:bodyPr>
          <a:lstStyle/>
          <a:p>
            <a:pPr algn="ctr"/>
            <a:r>
              <a:rPr lang="en-GB" sz="2400" b="1" dirty="0" smtClean="0">
                <a:solidFill>
                  <a:schemeClr val="bg1"/>
                </a:solidFill>
                <a:latin typeface="Segoe Print" panose="02000600000000000000" pitchFamily="2" charset="0"/>
              </a:rPr>
              <a:t>Your Music Learning Journey</a:t>
            </a:r>
            <a:endParaRPr lang="en-GB" sz="24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491876" y="1346274"/>
            <a:ext cx="618716" cy="273152"/>
          </a:xfrm>
          <a:prstGeom prst="rect">
            <a:avLst/>
          </a:prstGeom>
          <a:noFill/>
        </p:spPr>
        <p:txBody>
          <a:bodyPr wrap="square" rtlCol="0">
            <a:spAutoFit/>
          </a:bodyPr>
          <a:lstStyle/>
          <a:p>
            <a:pPr algn="ctr">
              <a:lnSpc>
                <a:spcPts val="700"/>
              </a:lnSpc>
            </a:pPr>
            <a:r>
              <a:rPr lang="en-GB" sz="700" b="1" dirty="0" smtClean="0"/>
              <a:t>Music Teacher</a:t>
            </a:r>
            <a:endParaRPr lang="en-GB" sz="750" b="1" dirty="0"/>
          </a:p>
        </p:txBody>
      </p:sp>
      <p:sp>
        <p:nvSpPr>
          <p:cNvPr id="174" name="TextBox 173"/>
          <p:cNvSpPr txBox="1"/>
          <p:nvPr/>
        </p:nvSpPr>
        <p:spPr>
          <a:xfrm>
            <a:off x="2993254" y="1412224"/>
            <a:ext cx="587178" cy="185051"/>
          </a:xfrm>
          <a:prstGeom prst="rect">
            <a:avLst/>
          </a:prstGeom>
          <a:noFill/>
        </p:spPr>
        <p:txBody>
          <a:bodyPr wrap="square" rtlCol="0">
            <a:spAutoFit/>
          </a:bodyPr>
          <a:lstStyle/>
          <a:p>
            <a:pPr algn="ctr">
              <a:lnSpc>
                <a:spcPts val="700"/>
              </a:lnSpc>
            </a:pPr>
            <a:r>
              <a:rPr lang="en-GB" sz="700" b="1" dirty="0" smtClean="0"/>
              <a:t>Musician</a:t>
            </a:r>
            <a:endParaRPr lang="en-GB" sz="750" b="1" dirty="0"/>
          </a:p>
        </p:txBody>
      </p:sp>
      <p:sp>
        <p:nvSpPr>
          <p:cNvPr id="176" name="TextBox 175"/>
          <p:cNvSpPr txBox="1"/>
          <p:nvPr/>
        </p:nvSpPr>
        <p:spPr>
          <a:xfrm rot="577476">
            <a:off x="4031659" y="1264545"/>
            <a:ext cx="562200" cy="273152"/>
          </a:xfrm>
          <a:prstGeom prst="rect">
            <a:avLst/>
          </a:prstGeom>
          <a:noFill/>
        </p:spPr>
        <p:txBody>
          <a:bodyPr wrap="square" rtlCol="0">
            <a:spAutoFit/>
          </a:bodyPr>
          <a:lstStyle/>
          <a:p>
            <a:pPr algn="ctr">
              <a:lnSpc>
                <a:spcPts val="700"/>
              </a:lnSpc>
            </a:pPr>
            <a:r>
              <a:rPr lang="en-GB" sz="700" b="1" smtClean="0"/>
              <a:t>Radio Presenter</a:t>
            </a:r>
            <a:endParaRPr lang="en-GB" sz="750" b="1" dirty="0"/>
          </a:p>
        </p:txBody>
      </p:sp>
      <p:sp>
        <p:nvSpPr>
          <p:cNvPr id="182" name="TextBox 181"/>
          <p:cNvSpPr txBox="1"/>
          <p:nvPr/>
        </p:nvSpPr>
        <p:spPr>
          <a:xfrm rot="20567587">
            <a:off x="2340264" y="1339698"/>
            <a:ext cx="785621" cy="273152"/>
          </a:xfrm>
          <a:prstGeom prst="rect">
            <a:avLst/>
          </a:prstGeom>
          <a:noFill/>
        </p:spPr>
        <p:txBody>
          <a:bodyPr wrap="square" rtlCol="0">
            <a:spAutoFit/>
          </a:bodyPr>
          <a:lstStyle/>
          <a:p>
            <a:pPr algn="ctr">
              <a:lnSpc>
                <a:spcPts val="700"/>
              </a:lnSpc>
            </a:pPr>
            <a:r>
              <a:rPr lang="en-GB" sz="700" b="1" dirty="0" smtClean="0"/>
              <a:t>Sound Technician</a:t>
            </a:r>
            <a:endParaRPr lang="en-GB" sz="750" b="1" dirty="0"/>
          </a:p>
        </p:txBody>
      </p:sp>
      <p:sp>
        <p:nvSpPr>
          <p:cNvPr id="183" name="TextBox 182">
            <a:extLst>
              <a:ext uri="{FF2B5EF4-FFF2-40B4-BE49-F238E27FC236}">
                <a16:creationId xmlns:a16="http://schemas.microsoft.com/office/drawing/2014/main" id="{1A9F72DB-801B-1540-9027-8E9B8D266CA4}"/>
              </a:ext>
            </a:extLst>
          </p:cNvPr>
          <p:cNvSpPr txBox="1"/>
          <p:nvPr/>
        </p:nvSpPr>
        <p:spPr>
          <a:xfrm>
            <a:off x="1471781" y="8565546"/>
            <a:ext cx="942102" cy="273152"/>
          </a:xfrm>
          <a:prstGeom prst="rect">
            <a:avLst/>
          </a:prstGeom>
          <a:noFill/>
        </p:spPr>
        <p:txBody>
          <a:bodyPr wrap="square" rtlCol="0">
            <a:spAutoFit/>
          </a:bodyPr>
          <a:lstStyle/>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Sit SATS</a:t>
            </a:r>
          </a:p>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In Y6</a:t>
            </a:r>
          </a:p>
        </p:txBody>
      </p:sp>
      <p:pic>
        <p:nvPicPr>
          <p:cNvPr id="184" name="Picture 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23" y="9002191"/>
            <a:ext cx="185928" cy="207263"/>
          </a:xfrm>
          <a:prstGeom prst="rect">
            <a:avLst/>
          </a:prstGeom>
        </p:spPr>
      </p:pic>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8790781"/>
            <a:ext cx="185928" cy="207263"/>
          </a:xfrm>
          <a:prstGeom prst="rect">
            <a:avLst/>
          </a:prstGeom>
        </p:spPr>
      </p:pic>
      <p:sp>
        <p:nvSpPr>
          <p:cNvPr id="3" name="Rectangle 2"/>
          <p:cNvSpPr/>
          <p:nvPr/>
        </p:nvSpPr>
        <p:spPr>
          <a:xfrm>
            <a:off x="2009136" y="8463573"/>
            <a:ext cx="856303" cy="361637"/>
          </a:xfrm>
          <a:prstGeom prst="rect">
            <a:avLst/>
          </a:prstGeom>
        </p:spPr>
        <p:txBody>
          <a:bodyPr wrap="square">
            <a:spAutoFit/>
          </a:bodyPr>
          <a:lstStyle/>
          <a:p>
            <a:pPr algn="ctr">
              <a:lnSpc>
                <a:spcPts val="700"/>
              </a:lnSpc>
            </a:pPr>
            <a:r>
              <a:rPr lang="en-US" sz="700" dirty="0"/>
              <a:t>Apply for a </a:t>
            </a:r>
          </a:p>
          <a:p>
            <a:pPr algn="ctr">
              <a:lnSpc>
                <a:spcPts val="700"/>
              </a:lnSpc>
            </a:pPr>
            <a:r>
              <a:rPr lang="en-US" sz="700" dirty="0"/>
              <a:t>place at </a:t>
            </a:r>
            <a:endParaRPr lang="en-US" sz="700" dirty="0" smtClean="0"/>
          </a:p>
          <a:p>
            <a:pPr algn="ctr">
              <a:lnSpc>
                <a:spcPts val="700"/>
              </a:lnSpc>
            </a:pPr>
            <a:r>
              <a:rPr lang="en-US" sz="700" dirty="0" smtClean="0"/>
              <a:t>St. </a:t>
            </a:r>
            <a:r>
              <a:rPr lang="en-US" sz="700" dirty="0"/>
              <a:t>Cuthbert’s</a:t>
            </a:r>
          </a:p>
        </p:txBody>
      </p:sp>
      <p:pic>
        <p:nvPicPr>
          <p:cNvPr id="186" name="Picture 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28362" y="8770301"/>
            <a:ext cx="185928" cy="207263"/>
          </a:xfrm>
          <a:prstGeom prst="rect">
            <a:avLst/>
          </a:prstGeom>
        </p:spPr>
      </p:pic>
      <p:sp>
        <p:nvSpPr>
          <p:cNvPr id="5" name="Rectangle 4"/>
          <p:cNvSpPr/>
          <p:nvPr/>
        </p:nvSpPr>
        <p:spPr>
          <a:xfrm>
            <a:off x="2421326" y="9152281"/>
            <a:ext cx="1167112" cy="361637"/>
          </a:xfrm>
          <a:prstGeom prst="rect">
            <a:avLst/>
          </a:prstGeom>
        </p:spPr>
        <p:txBody>
          <a:bodyPr wrap="square">
            <a:spAutoFit/>
          </a:bodyPr>
          <a:lstStyle/>
          <a:p>
            <a:pPr algn="ctr">
              <a:lnSpc>
                <a:spcPts val="700"/>
              </a:lnSpc>
            </a:pPr>
            <a:r>
              <a:rPr lang="en-US" sz="700" dirty="0"/>
              <a:t>Meet our SLT and Pastoral staff by talking to us at your KS2 </a:t>
            </a:r>
            <a:r>
              <a:rPr lang="en-US" sz="700"/>
              <a:t>Parents </a:t>
            </a:r>
            <a:r>
              <a:rPr lang="en-US" sz="700" smtClean="0"/>
              <a:t>Evenings </a:t>
            </a:r>
            <a:endParaRPr lang="en-US" sz="700" dirty="0"/>
          </a:p>
        </p:txBody>
      </p:sp>
      <p:sp>
        <p:nvSpPr>
          <p:cNvPr id="11" name="Rectangle 10"/>
          <p:cNvSpPr/>
          <p:nvPr/>
        </p:nvSpPr>
        <p:spPr>
          <a:xfrm>
            <a:off x="2820690" y="8424982"/>
            <a:ext cx="1121984" cy="361637"/>
          </a:xfrm>
          <a:prstGeom prst="rect">
            <a:avLst/>
          </a:prstGeom>
        </p:spPr>
        <p:txBody>
          <a:bodyPr wrap="square">
            <a:spAutoFit/>
          </a:bodyPr>
          <a:lstStyle/>
          <a:p>
            <a:pPr algn="ctr">
              <a:lnSpc>
                <a:spcPts val="700"/>
              </a:lnSpc>
            </a:pPr>
            <a:r>
              <a:rPr lang="en-US" sz="700" dirty="0"/>
              <a:t>Take part in one </a:t>
            </a:r>
            <a:r>
              <a:rPr lang="en-US" sz="700" dirty="0" smtClean="0"/>
              <a:t>of our </a:t>
            </a:r>
            <a:r>
              <a:rPr lang="en-US" sz="700" dirty="0"/>
              <a:t>various transition events and master classes</a:t>
            </a:r>
          </a:p>
        </p:txBody>
      </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0363" y="8745383"/>
            <a:ext cx="185928" cy="20726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177" y="8493547"/>
            <a:ext cx="1012645" cy="918198"/>
          </a:xfrm>
          <a:prstGeom prst="rect">
            <a:avLst/>
          </a:prstGeom>
        </p:spPr>
      </p:pic>
      <p:pic>
        <p:nvPicPr>
          <p:cNvPr id="78" name="Picture 77"/>
          <p:cNvPicPr>
            <a:picLocks noChangeAspect="1"/>
          </p:cNvPicPr>
          <p:nvPr/>
        </p:nvPicPr>
        <p:blipFill>
          <a:blip r:embed="rId8"/>
          <a:stretch>
            <a:fillRect/>
          </a:stretch>
        </p:blipFill>
        <p:spPr>
          <a:xfrm rot="1307967">
            <a:off x="4824604" y="7645289"/>
            <a:ext cx="256054" cy="268247"/>
          </a:xfrm>
          <a:prstGeom prst="rect">
            <a:avLst/>
          </a:prstGeom>
        </p:spPr>
      </p:pic>
      <p:sp>
        <p:nvSpPr>
          <p:cNvPr id="188" name="TextBox 187"/>
          <p:cNvSpPr txBox="1"/>
          <p:nvPr/>
        </p:nvSpPr>
        <p:spPr>
          <a:xfrm>
            <a:off x="1925684" y="7964546"/>
            <a:ext cx="878586" cy="362920"/>
          </a:xfrm>
          <a:prstGeom prst="rect">
            <a:avLst/>
          </a:prstGeom>
          <a:noFill/>
        </p:spPr>
        <p:txBody>
          <a:bodyPr wrap="square" rtlCol="0">
            <a:spAutoFit/>
          </a:bodyPr>
          <a:lstStyle/>
          <a:p>
            <a:pPr algn="ctr">
              <a:lnSpc>
                <a:spcPts val="700"/>
              </a:lnSpc>
            </a:pPr>
            <a:r>
              <a:rPr lang="en-GB" sz="700" dirty="0" smtClean="0"/>
              <a:t>Understand and use elements of music</a:t>
            </a:r>
            <a:endParaRPr lang="en-GB" sz="700" dirty="0"/>
          </a:p>
        </p:txBody>
      </p:sp>
      <p:sp>
        <p:nvSpPr>
          <p:cNvPr id="189" name="TextBox 188"/>
          <p:cNvSpPr txBox="1"/>
          <p:nvPr/>
        </p:nvSpPr>
        <p:spPr>
          <a:xfrm>
            <a:off x="4528978" y="7924225"/>
            <a:ext cx="878586" cy="183384"/>
          </a:xfrm>
          <a:prstGeom prst="rect">
            <a:avLst/>
          </a:prstGeom>
          <a:noFill/>
        </p:spPr>
        <p:txBody>
          <a:bodyPr wrap="square" rtlCol="0">
            <a:spAutoFit/>
          </a:bodyPr>
          <a:lstStyle/>
          <a:p>
            <a:pPr algn="ctr">
              <a:lnSpc>
                <a:spcPts val="700"/>
              </a:lnSpc>
            </a:pPr>
            <a:r>
              <a:rPr lang="en-GB" sz="700" dirty="0" smtClean="0"/>
              <a:t>Classical music</a:t>
            </a:r>
            <a:endParaRPr lang="en-GB" sz="700" dirty="0"/>
          </a:p>
        </p:txBody>
      </p:sp>
      <p:sp>
        <p:nvSpPr>
          <p:cNvPr id="190" name="TextBox 189"/>
          <p:cNvSpPr txBox="1"/>
          <p:nvPr/>
        </p:nvSpPr>
        <p:spPr>
          <a:xfrm>
            <a:off x="4295852" y="7165215"/>
            <a:ext cx="878586" cy="273152"/>
          </a:xfrm>
          <a:prstGeom prst="rect">
            <a:avLst/>
          </a:prstGeom>
          <a:noFill/>
        </p:spPr>
        <p:txBody>
          <a:bodyPr wrap="square" rtlCol="0">
            <a:spAutoFit/>
          </a:bodyPr>
          <a:lstStyle/>
          <a:p>
            <a:pPr algn="ctr">
              <a:lnSpc>
                <a:spcPts val="700"/>
              </a:lnSpc>
            </a:pPr>
            <a:r>
              <a:rPr lang="en-GB" sz="700" dirty="0" smtClean="0"/>
              <a:t>Learning about composing music</a:t>
            </a:r>
            <a:endParaRPr lang="en-GB" sz="700" dirty="0"/>
          </a:p>
        </p:txBody>
      </p:sp>
      <p:pic>
        <p:nvPicPr>
          <p:cNvPr id="192" name="Picture 1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5348" y="7651963"/>
            <a:ext cx="185928" cy="207263"/>
          </a:xfrm>
          <a:prstGeom prst="rect">
            <a:avLst/>
          </a:prstGeom>
        </p:spPr>
      </p:pic>
      <p:pic>
        <p:nvPicPr>
          <p:cNvPr id="1026" name="Picture 2" descr="Music Icon 28665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909731">
            <a:off x="107539" y="1197470"/>
            <a:ext cx="1460919" cy="1460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sical Instrument Icon 287309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5187" y="2787533"/>
            <a:ext cx="727580" cy="7275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uitar Icon 25568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162634">
            <a:off x="141214" y="3937994"/>
            <a:ext cx="960484" cy="96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nare Drum Icon 16019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1295" y="5239626"/>
            <a:ext cx="874079" cy="874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Keyboard Icon 120175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659766">
            <a:off x="94809" y="6698873"/>
            <a:ext cx="773835" cy="77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345</Words>
  <Application>Microsoft Office PowerPoint</Application>
  <PresentationFormat>A4 Paper (210x297 mm)</PresentationFormat>
  <Paragraphs>84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127</cp:revision>
  <cp:lastPrinted>2020-06-02T12:00:32Z</cp:lastPrinted>
  <dcterms:created xsi:type="dcterms:W3CDTF">2020-05-11T10:44:35Z</dcterms:created>
  <dcterms:modified xsi:type="dcterms:W3CDTF">2020-07-08T08:54:42Z</dcterms:modified>
</cp:coreProperties>
</file>