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48" d="100"/>
          <a:sy n="148" d="100"/>
        </p:scale>
        <p:origin x="1578" y="-4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13995" y="9048650"/>
            <a:ext cx="1304153" cy="513072"/>
            <a:chOff x="1047946" y="9143689"/>
            <a:chExt cx="1304153" cy="513072"/>
          </a:xfrm>
        </p:grpSpPr>
        <p:sp>
          <p:nvSpPr>
            <p:cNvPr id="4" name="TextBox 3"/>
            <p:cNvSpPr txBox="1"/>
            <p:nvPr/>
          </p:nvSpPr>
          <p:spPr>
            <a:xfrm>
              <a:off x="1047946" y="9290442"/>
              <a:ext cx="1304153" cy="366319"/>
            </a:xfrm>
            <a:prstGeom prst="rect">
              <a:avLst/>
            </a:prstGeom>
            <a:noFill/>
          </p:spPr>
          <p:txBody>
            <a:bodyPr wrap="square" rtlCol="0">
              <a:spAutoFit/>
            </a:bodyPr>
            <a:lstStyle/>
            <a:p>
              <a:pPr algn="ctr">
                <a:lnSpc>
                  <a:spcPts val="700"/>
                </a:lnSpc>
              </a:pPr>
              <a:r>
                <a:rPr lang="en-GB" sz="800" b="1" dirty="0" smtClean="0"/>
                <a:t>Begin my PE Learning 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grpSp>
        <p:nvGrpSpPr>
          <p:cNvPr id="8" name="Group 7"/>
          <p:cNvGrpSpPr/>
          <p:nvPr/>
        </p:nvGrpSpPr>
        <p:grpSpPr>
          <a:xfrm>
            <a:off x="1090671" y="7853538"/>
            <a:ext cx="878586" cy="559654"/>
            <a:chOff x="238809" y="7971470"/>
            <a:chExt cx="878586" cy="559654"/>
          </a:xfrm>
        </p:grpSpPr>
        <p:sp>
          <p:nvSpPr>
            <p:cNvPr id="9" name="TextBox 8"/>
            <p:cNvSpPr txBox="1"/>
            <p:nvPr/>
          </p:nvSpPr>
          <p:spPr>
            <a:xfrm>
              <a:off x="238809" y="8168204"/>
              <a:ext cx="878586" cy="362920"/>
            </a:xfrm>
            <a:prstGeom prst="rect">
              <a:avLst/>
            </a:prstGeom>
            <a:noFill/>
          </p:spPr>
          <p:txBody>
            <a:bodyPr wrap="square" rtlCol="0">
              <a:spAutoFit/>
            </a:bodyPr>
            <a:lstStyle/>
            <a:p>
              <a:pPr algn="ctr">
                <a:lnSpc>
                  <a:spcPts val="700"/>
                </a:lnSpc>
              </a:pPr>
              <a:r>
                <a:rPr lang="en-GB" sz="700" dirty="0" smtClean="0"/>
                <a:t>Attend first PE</a:t>
              </a:r>
            </a:p>
            <a:p>
              <a:pPr algn="ctr">
                <a:lnSpc>
                  <a:spcPts val="700"/>
                </a:lnSpc>
              </a:pPr>
              <a:r>
                <a:rPr lang="en-GB" sz="700" dirty="0" smtClean="0"/>
                <a:t>Lesson and meet the staff</a:t>
              </a:r>
              <a:endParaRPr lang="en-GB" sz="7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grpSp>
        <p:nvGrpSpPr>
          <p:cNvPr id="14" name="Group 13"/>
          <p:cNvGrpSpPr/>
          <p:nvPr/>
        </p:nvGrpSpPr>
        <p:grpSpPr>
          <a:xfrm rot="19620335">
            <a:off x="362156" y="7444216"/>
            <a:ext cx="971550" cy="480733"/>
            <a:chOff x="1282705" y="7527669"/>
            <a:chExt cx="971550" cy="480733"/>
          </a:xfrm>
        </p:grpSpPr>
        <p:sp>
          <p:nvSpPr>
            <p:cNvPr id="12" name="TextBox 11"/>
            <p:cNvSpPr txBox="1"/>
            <p:nvPr/>
          </p:nvSpPr>
          <p:spPr>
            <a:xfrm rot="21375308">
              <a:off x="1282705" y="7527669"/>
              <a:ext cx="971550" cy="297517"/>
            </a:xfrm>
            <a:prstGeom prst="rect">
              <a:avLst/>
            </a:prstGeom>
            <a:noFill/>
          </p:spPr>
          <p:txBody>
            <a:bodyPr wrap="square" rtlCol="0">
              <a:spAutoFit/>
            </a:bodyPr>
            <a:lstStyle/>
            <a:p>
              <a:pPr algn="ctr">
                <a:lnSpc>
                  <a:spcPts val="800"/>
                </a:lnSpc>
              </a:pPr>
              <a:r>
                <a:rPr lang="en-GB" sz="700" dirty="0" smtClean="0"/>
                <a:t>Get </a:t>
              </a:r>
              <a:r>
                <a:rPr lang="en-GB" sz="700" dirty="0" err="1" smtClean="0"/>
                <a:t>SCRCHS</a:t>
              </a:r>
              <a:r>
                <a:rPr lang="en-GB" sz="700" dirty="0" smtClean="0"/>
                <a:t> </a:t>
              </a:r>
            </a:p>
            <a:p>
              <a:pPr algn="ctr">
                <a:lnSpc>
                  <a:spcPts val="800"/>
                </a:lnSpc>
              </a:pPr>
              <a:r>
                <a:rPr lang="en-GB" sz="700" dirty="0" smtClean="0"/>
                <a:t>PE Kit</a:t>
              </a:r>
              <a:endParaRPr lang="en-GB" sz="7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4618" y="7793418"/>
              <a:ext cx="192854" cy="214984"/>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grpSp>
        <p:nvGrpSpPr>
          <p:cNvPr id="19" name="Group 18"/>
          <p:cNvGrpSpPr/>
          <p:nvPr/>
        </p:nvGrpSpPr>
        <p:grpSpPr>
          <a:xfrm>
            <a:off x="1622855" y="7208567"/>
            <a:ext cx="971550" cy="509063"/>
            <a:chOff x="1320488" y="7651918"/>
            <a:chExt cx="971550" cy="509063"/>
          </a:xfrm>
        </p:grpSpPr>
        <p:sp>
          <p:nvSpPr>
            <p:cNvPr id="20" name="TextBox 19"/>
            <p:cNvSpPr txBox="1"/>
            <p:nvPr/>
          </p:nvSpPr>
          <p:spPr>
            <a:xfrm>
              <a:off x="1320488" y="7651918"/>
              <a:ext cx="971550" cy="273152"/>
            </a:xfrm>
            <a:prstGeom prst="rect">
              <a:avLst/>
            </a:prstGeom>
            <a:noFill/>
          </p:spPr>
          <p:txBody>
            <a:bodyPr wrap="square" rtlCol="0">
              <a:spAutoFit/>
            </a:bodyPr>
            <a:lstStyle/>
            <a:p>
              <a:pPr algn="ctr">
                <a:lnSpc>
                  <a:spcPts val="700"/>
                </a:lnSpc>
              </a:pPr>
              <a:r>
                <a:rPr lang="en-GB" sz="700" dirty="0" smtClean="0"/>
                <a:t>Join an extra</a:t>
              </a:r>
            </a:p>
            <a:p>
              <a:pPr algn="ctr">
                <a:lnSpc>
                  <a:spcPts val="700"/>
                </a:lnSpc>
              </a:pPr>
              <a:r>
                <a:rPr lang="en-GB" sz="700" dirty="0" smtClean="0"/>
                <a:t>Curricular club</a:t>
              </a:r>
              <a:endParaRPr lang="en-GB" sz="7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3774" y="7953718"/>
              <a:ext cx="185928" cy="207263"/>
            </a:xfrm>
            <a:prstGeom prst="rect">
              <a:avLst/>
            </a:prstGeom>
          </p:spPr>
        </p:pic>
      </p:grpSp>
      <p:sp>
        <p:nvSpPr>
          <p:cNvPr id="27" name="TextBox 26"/>
          <p:cNvSpPr txBox="1"/>
          <p:nvPr/>
        </p:nvSpPr>
        <p:spPr>
          <a:xfrm>
            <a:off x="2448260" y="7990313"/>
            <a:ext cx="878586" cy="273152"/>
          </a:xfrm>
          <a:prstGeom prst="rect">
            <a:avLst/>
          </a:prstGeom>
          <a:noFill/>
        </p:spPr>
        <p:txBody>
          <a:bodyPr wrap="square" rtlCol="0">
            <a:spAutoFit/>
          </a:bodyPr>
          <a:lstStyle/>
          <a:p>
            <a:pPr algn="ctr">
              <a:lnSpc>
                <a:spcPts val="700"/>
              </a:lnSpc>
            </a:pPr>
            <a:r>
              <a:rPr lang="en-GB" sz="700" dirty="0" smtClean="0"/>
              <a:t>Baseline assessments</a:t>
            </a:r>
            <a:endParaRPr lang="en-GB" sz="700"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458" y="7806671"/>
            <a:ext cx="185928" cy="207263"/>
          </a:xfrm>
          <a:prstGeom prst="rect">
            <a:avLst/>
          </a:prstGeom>
        </p:spPr>
      </p:pic>
      <p:sp>
        <p:nvSpPr>
          <p:cNvPr id="29" name="TextBox 28"/>
          <p:cNvSpPr txBox="1"/>
          <p:nvPr/>
        </p:nvSpPr>
        <p:spPr>
          <a:xfrm>
            <a:off x="3171186" y="7174126"/>
            <a:ext cx="971550" cy="362920"/>
          </a:xfrm>
          <a:prstGeom prst="rect">
            <a:avLst/>
          </a:prstGeom>
          <a:noFill/>
        </p:spPr>
        <p:txBody>
          <a:bodyPr wrap="square" rtlCol="0">
            <a:spAutoFit/>
          </a:bodyPr>
          <a:lstStyle/>
          <a:p>
            <a:pPr algn="ctr">
              <a:lnSpc>
                <a:spcPts val="700"/>
              </a:lnSpc>
            </a:pPr>
            <a:r>
              <a:rPr lang="en-GB" sz="700" dirty="0" smtClean="0"/>
              <a:t>Participate and enjoy a variety of different sports within lessons</a:t>
            </a:r>
            <a:endParaRPr lang="en-GB" sz="7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29769" y="7476407"/>
            <a:ext cx="185928" cy="207263"/>
          </a:xfrm>
          <a:prstGeom prst="rect">
            <a:avLst/>
          </a:prstGeom>
        </p:spPr>
      </p:pic>
      <p:sp>
        <p:nvSpPr>
          <p:cNvPr id="33" name="TextBox 32"/>
          <p:cNvSpPr txBox="1"/>
          <p:nvPr/>
        </p:nvSpPr>
        <p:spPr>
          <a:xfrm>
            <a:off x="4690987" y="7041664"/>
            <a:ext cx="971550" cy="452688"/>
          </a:xfrm>
          <a:prstGeom prst="rect">
            <a:avLst/>
          </a:prstGeom>
          <a:noFill/>
        </p:spPr>
        <p:txBody>
          <a:bodyPr wrap="square" rtlCol="0">
            <a:spAutoFit/>
          </a:bodyPr>
          <a:lstStyle/>
          <a:p>
            <a:pPr algn="ctr">
              <a:lnSpc>
                <a:spcPts val="700"/>
              </a:lnSpc>
            </a:pPr>
            <a:r>
              <a:rPr lang="en-GB" sz="700" dirty="0" smtClean="0"/>
              <a:t>Take part in summer sport and conclude first year assessments</a:t>
            </a:r>
            <a:endParaRPr lang="en-GB" sz="7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44836" y="7406735"/>
            <a:ext cx="185928" cy="207263"/>
          </a:xfrm>
          <a:prstGeom prst="rect">
            <a:avLst/>
          </a:prstGeom>
        </p:spPr>
      </p:pic>
      <p:sp>
        <p:nvSpPr>
          <p:cNvPr id="37" name="TextBox 36"/>
          <p:cNvSpPr txBox="1"/>
          <p:nvPr/>
        </p:nvSpPr>
        <p:spPr>
          <a:xfrm>
            <a:off x="3853333" y="7951489"/>
            <a:ext cx="878586" cy="273152"/>
          </a:xfrm>
          <a:prstGeom prst="rect">
            <a:avLst/>
          </a:prstGeom>
          <a:noFill/>
        </p:spPr>
        <p:txBody>
          <a:bodyPr wrap="square" rtlCol="0">
            <a:spAutoFit/>
          </a:bodyPr>
          <a:lstStyle/>
          <a:p>
            <a:pPr algn="ctr">
              <a:lnSpc>
                <a:spcPts val="700"/>
              </a:lnSpc>
            </a:pPr>
            <a:r>
              <a:rPr lang="en-GB" sz="700" dirty="0" smtClean="0"/>
              <a:t>Represent a sports team</a:t>
            </a:r>
            <a:endParaRPr lang="en-GB" sz="700"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480" y="7752008"/>
            <a:ext cx="185928" cy="207263"/>
          </a:xfrm>
          <a:prstGeom prst="rect">
            <a:avLst/>
          </a:prstGeom>
        </p:spPr>
      </p:pic>
      <p:sp>
        <p:nvSpPr>
          <p:cNvPr id="43" name="TextBox 42"/>
          <p:cNvSpPr txBox="1"/>
          <p:nvPr/>
        </p:nvSpPr>
        <p:spPr>
          <a:xfrm rot="20267158">
            <a:off x="5620319" y="7795155"/>
            <a:ext cx="755431" cy="297517"/>
          </a:xfrm>
          <a:prstGeom prst="rect">
            <a:avLst/>
          </a:prstGeom>
          <a:noFill/>
        </p:spPr>
        <p:txBody>
          <a:bodyPr wrap="square" rtlCol="0">
            <a:spAutoFit/>
          </a:bodyPr>
          <a:lstStyle/>
          <a:p>
            <a:pPr algn="ctr">
              <a:lnSpc>
                <a:spcPts val="800"/>
              </a:lnSpc>
            </a:pPr>
            <a:r>
              <a:rPr lang="en-GB" sz="700" dirty="0" smtClean="0"/>
              <a:t>Take part in first Sports Day</a:t>
            </a:r>
            <a:endParaRPr lang="en-GB" sz="7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158">
            <a:off x="5787563" y="7641453"/>
            <a:ext cx="185928" cy="207263"/>
          </a:xfrm>
          <a:prstGeom prst="rect">
            <a:avLst/>
          </a:prstGeom>
        </p:spPr>
      </p:pic>
      <p:sp>
        <p:nvSpPr>
          <p:cNvPr id="47" name="TextBox 46"/>
          <p:cNvSpPr txBox="1"/>
          <p:nvPr/>
        </p:nvSpPr>
        <p:spPr>
          <a:xfrm>
            <a:off x="4455796" y="6646464"/>
            <a:ext cx="689040" cy="271869"/>
          </a:xfrm>
          <a:prstGeom prst="rect">
            <a:avLst/>
          </a:prstGeom>
          <a:noFill/>
        </p:spPr>
        <p:txBody>
          <a:bodyPr wrap="square" rtlCol="0">
            <a:spAutoFit/>
          </a:bodyPr>
          <a:lstStyle/>
          <a:p>
            <a:pPr algn="ctr">
              <a:lnSpc>
                <a:spcPts val="700"/>
              </a:lnSpc>
            </a:pPr>
            <a:r>
              <a:rPr lang="en-GB" sz="700" dirty="0" smtClean="0"/>
              <a:t>Join a new sports team</a:t>
            </a:r>
            <a:endParaRPr lang="en-GB" sz="700" dirty="0"/>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496" y="6461558"/>
            <a:ext cx="185928" cy="207263"/>
          </a:xfrm>
          <a:prstGeom prst="rect">
            <a:avLst/>
          </a:prstGeom>
        </p:spPr>
      </p:pic>
      <p:sp>
        <p:nvSpPr>
          <p:cNvPr id="53" name="TextBox 52"/>
          <p:cNvSpPr txBox="1"/>
          <p:nvPr/>
        </p:nvSpPr>
        <p:spPr>
          <a:xfrm>
            <a:off x="2761303" y="6727811"/>
            <a:ext cx="704987" cy="271869"/>
          </a:xfrm>
          <a:prstGeom prst="rect">
            <a:avLst/>
          </a:prstGeom>
          <a:noFill/>
        </p:spPr>
        <p:txBody>
          <a:bodyPr wrap="square" rtlCol="0">
            <a:spAutoFit/>
          </a:bodyPr>
          <a:lstStyle/>
          <a:p>
            <a:pPr algn="ctr">
              <a:lnSpc>
                <a:spcPts val="700"/>
              </a:lnSpc>
            </a:pPr>
            <a:r>
              <a:rPr lang="en-GB" sz="700" dirty="0" smtClean="0"/>
              <a:t>Inter-Form</a:t>
            </a:r>
          </a:p>
          <a:p>
            <a:pPr algn="ctr">
              <a:lnSpc>
                <a:spcPts val="700"/>
              </a:lnSpc>
            </a:pPr>
            <a:r>
              <a:rPr lang="en-GB" sz="700" dirty="0" smtClean="0"/>
              <a:t>Competition</a:t>
            </a:r>
            <a:endParaRPr lang="en-GB" sz="700" dirty="0"/>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816" y="6542905"/>
            <a:ext cx="185928" cy="207263"/>
          </a:xfrm>
          <a:prstGeom prst="rect">
            <a:avLst/>
          </a:prstGeom>
        </p:spPr>
      </p:pic>
      <p:sp>
        <p:nvSpPr>
          <p:cNvPr id="59" name="TextBox 58"/>
          <p:cNvSpPr txBox="1"/>
          <p:nvPr/>
        </p:nvSpPr>
        <p:spPr>
          <a:xfrm rot="817822">
            <a:off x="809457" y="6694722"/>
            <a:ext cx="592851" cy="362920"/>
          </a:xfrm>
          <a:prstGeom prst="rect">
            <a:avLst/>
          </a:prstGeom>
          <a:noFill/>
        </p:spPr>
        <p:txBody>
          <a:bodyPr wrap="square" rtlCol="0">
            <a:spAutoFit/>
          </a:bodyPr>
          <a:lstStyle/>
          <a:p>
            <a:pPr algn="ctr">
              <a:lnSpc>
                <a:spcPts val="700"/>
              </a:lnSpc>
            </a:pPr>
            <a:r>
              <a:rPr lang="en-GB" sz="700" dirty="0" smtClean="0"/>
              <a:t>Take part in second Sports Day</a:t>
            </a:r>
            <a:endParaRPr lang="en-GB" sz="700" dirty="0"/>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1078929" y="6586636"/>
            <a:ext cx="185928" cy="207263"/>
          </a:xfrm>
          <a:prstGeom prst="rect">
            <a:avLst/>
          </a:prstGeom>
        </p:spPr>
      </p:pic>
      <p:sp>
        <p:nvSpPr>
          <p:cNvPr id="63" name="TextBox 62"/>
          <p:cNvSpPr txBox="1"/>
          <p:nvPr/>
        </p:nvSpPr>
        <p:spPr>
          <a:xfrm>
            <a:off x="5143911" y="5854061"/>
            <a:ext cx="785621" cy="273152"/>
          </a:xfrm>
          <a:prstGeom prst="rect">
            <a:avLst/>
          </a:prstGeom>
          <a:noFill/>
        </p:spPr>
        <p:txBody>
          <a:bodyPr wrap="square" rtlCol="0">
            <a:spAutoFit/>
          </a:bodyPr>
          <a:lstStyle/>
          <a:p>
            <a:pPr algn="ctr">
              <a:lnSpc>
                <a:spcPts val="700"/>
              </a:lnSpc>
            </a:pPr>
            <a:r>
              <a:rPr lang="en-GB" sz="700" dirty="0" smtClean="0"/>
              <a:t>Join a new extra curricular club</a:t>
            </a:r>
            <a:endParaRPr lang="en-GB" sz="750" dirty="0"/>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31845" y="6177482"/>
            <a:ext cx="185928" cy="207263"/>
          </a:xfrm>
          <a:prstGeom prst="rect">
            <a:avLst/>
          </a:prstGeom>
        </p:spPr>
      </p:pic>
      <p:sp>
        <p:nvSpPr>
          <p:cNvPr id="69" name="TextBox 68"/>
          <p:cNvSpPr txBox="1"/>
          <p:nvPr/>
        </p:nvSpPr>
        <p:spPr>
          <a:xfrm>
            <a:off x="2952096" y="5853570"/>
            <a:ext cx="1309305" cy="451406"/>
          </a:xfrm>
          <a:prstGeom prst="rect">
            <a:avLst/>
          </a:prstGeom>
          <a:noFill/>
        </p:spPr>
        <p:txBody>
          <a:bodyPr wrap="square" rtlCol="0">
            <a:spAutoFit/>
          </a:bodyPr>
          <a:lstStyle/>
          <a:p>
            <a:pPr algn="ctr">
              <a:lnSpc>
                <a:spcPts val="700"/>
              </a:lnSpc>
            </a:pPr>
            <a:r>
              <a:rPr lang="en-GB" sz="700" dirty="0" smtClean="0"/>
              <a:t>Participate in new and exciting sports within the curriculum including leadership. These change every term</a:t>
            </a:r>
            <a:endParaRPr lang="en-GB" sz="750" dirty="0"/>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25213" y="6243015"/>
            <a:ext cx="185928" cy="207263"/>
          </a:xfrm>
          <a:prstGeom prst="rect">
            <a:avLst/>
          </a:prstGeom>
        </p:spPr>
      </p:pic>
      <p:sp>
        <p:nvSpPr>
          <p:cNvPr id="75" name="TextBox 74"/>
          <p:cNvSpPr txBox="1"/>
          <p:nvPr/>
        </p:nvSpPr>
        <p:spPr>
          <a:xfrm>
            <a:off x="1636877" y="5974252"/>
            <a:ext cx="890410" cy="361637"/>
          </a:xfrm>
          <a:prstGeom prst="rect">
            <a:avLst/>
          </a:prstGeom>
          <a:noFill/>
        </p:spPr>
        <p:txBody>
          <a:bodyPr wrap="square" rtlCol="0">
            <a:spAutoFit/>
          </a:bodyPr>
          <a:lstStyle/>
          <a:p>
            <a:pPr algn="ctr">
              <a:lnSpc>
                <a:spcPts val="700"/>
              </a:lnSpc>
            </a:pPr>
            <a:r>
              <a:rPr lang="en-GB" sz="700" dirty="0" smtClean="0"/>
              <a:t>End of year assessments and summer sports</a:t>
            </a:r>
            <a:endParaRPr lang="en-GB" sz="750" dirty="0"/>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964305" y="6316662"/>
            <a:ext cx="185928" cy="207263"/>
          </a:xfrm>
          <a:prstGeom prst="rect">
            <a:avLst/>
          </a:prstGeom>
        </p:spPr>
      </p:pic>
      <p:sp>
        <p:nvSpPr>
          <p:cNvPr id="79" name="TextBox 78"/>
          <p:cNvSpPr txBox="1"/>
          <p:nvPr/>
        </p:nvSpPr>
        <p:spPr>
          <a:xfrm>
            <a:off x="4238012" y="4747299"/>
            <a:ext cx="785621" cy="273152"/>
          </a:xfrm>
          <a:prstGeom prst="rect">
            <a:avLst/>
          </a:prstGeom>
          <a:noFill/>
        </p:spPr>
        <p:txBody>
          <a:bodyPr wrap="square" rtlCol="0">
            <a:spAutoFit/>
          </a:bodyPr>
          <a:lstStyle/>
          <a:p>
            <a:pPr algn="ctr">
              <a:lnSpc>
                <a:spcPts val="700"/>
              </a:lnSpc>
            </a:pPr>
            <a:r>
              <a:rPr lang="en-GB" sz="700" dirty="0" smtClean="0"/>
              <a:t>Participate in third Sports Day</a:t>
            </a:r>
            <a:endParaRPr lang="en-GB" sz="750" dirty="0"/>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18311" y="4967885"/>
            <a:ext cx="185928" cy="207263"/>
          </a:xfrm>
          <a:prstGeom prst="rect">
            <a:avLst/>
          </a:prstGeom>
        </p:spPr>
      </p:pic>
      <p:sp>
        <p:nvSpPr>
          <p:cNvPr id="85" name="TextBox 84"/>
          <p:cNvSpPr txBox="1"/>
          <p:nvPr/>
        </p:nvSpPr>
        <p:spPr>
          <a:xfrm>
            <a:off x="2446472" y="4791706"/>
            <a:ext cx="785621" cy="273152"/>
          </a:xfrm>
          <a:prstGeom prst="rect">
            <a:avLst/>
          </a:prstGeom>
          <a:noFill/>
        </p:spPr>
        <p:txBody>
          <a:bodyPr wrap="square" rtlCol="0">
            <a:spAutoFit/>
          </a:bodyPr>
          <a:lstStyle/>
          <a:p>
            <a:pPr algn="ctr">
              <a:lnSpc>
                <a:spcPts val="700"/>
              </a:lnSpc>
            </a:pPr>
            <a:r>
              <a:rPr lang="en-GB" sz="700" dirty="0" smtClean="0"/>
              <a:t>Inter-Form Competition</a:t>
            </a:r>
            <a:endParaRPr lang="en-GB" sz="750" dirty="0"/>
          </a:p>
        </p:txBody>
      </p: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746318" y="5030833"/>
            <a:ext cx="185928" cy="207263"/>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49391" y="5084303"/>
            <a:ext cx="185928" cy="207263"/>
          </a:xfrm>
          <a:prstGeom prst="rect">
            <a:avLst/>
          </a:prstGeom>
        </p:spPr>
      </p:pic>
      <p:sp>
        <p:nvSpPr>
          <p:cNvPr id="96" name="TextBox 95"/>
          <p:cNvSpPr txBox="1"/>
          <p:nvPr/>
        </p:nvSpPr>
        <p:spPr>
          <a:xfrm>
            <a:off x="1666072" y="5535075"/>
            <a:ext cx="878586" cy="273152"/>
          </a:xfrm>
          <a:prstGeom prst="rect">
            <a:avLst/>
          </a:prstGeom>
          <a:noFill/>
        </p:spPr>
        <p:txBody>
          <a:bodyPr wrap="square" rtlCol="0">
            <a:spAutoFit/>
          </a:bodyPr>
          <a:lstStyle/>
          <a:p>
            <a:pPr algn="ctr">
              <a:lnSpc>
                <a:spcPts val="700"/>
              </a:lnSpc>
            </a:pPr>
            <a:r>
              <a:rPr lang="en-GB" sz="700" dirty="0" smtClean="0"/>
              <a:t>Try out a new sport</a:t>
            </a:r>
            <a:endParaRPr lang="en-GB" sz="700" dirty="0"/>
          </a:p>
        </p:txBody>
      </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121" y="5327231"/>
            <a:ext cx="185928" cy="207263"/>
          </a:xfrm>
          <a:prstGeom prst="rect">
            <a:avLst/>
          </a:prstGeom>
        </p:spPr>
      </p:pic>
      <p:sp>
        <p:nvSpPr>
          <p:cNvPr id="100" name="TextBox 99"/>
          <p:cNvSpPr txBox="1"/>
          <p:nvPr/>
        </p:nvSpPr>
        <p:spPr>
          <a:xfrm>
            <a:off x="3347286" y="5480558"/>
            <a:ext cx="878586" cy="362920"/>
          </a:xfrm>
          <a:prstGeom prst="rect">
            <a:avLst/>
          </a:prstGeom>
          <a:noFill/>
        </p:spPr>
        <p:txBody>
          <a:bodyPr wrap="square" rtlCol="0">
            <a:spAutoFit/>
          </a:bodyPr>
          <a:lstStyle/>
          <a:p>
            <a:pPr algn="ctr">
              <a:lnSpc>
                <a:spcPts val="700"/>
              </a:lnSpc>
            </a:pPr>
            <a:r>
              <a:rPr lang="en-GB" sz="700" dirty="0" smtClean="0"/>
              <a:t>Year 9 Options Evening GCSE PE or Sports Studies</a:t>
            </a:r>
            <a:endParaRPr lang="en-GB" sz="700" dirty="0"/>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6768" y="5274376"/>
            <a:ext cx="185928" cy="207263"/>
          </a:xfrm>
          <a:prstGeom prst="rect">
            <a:avLst/>
          </a:prstGeom>
        </p:spPr>
      </p:pic>
      <p:sp>
        <p:nvSpPr>
          <p:cNvPr id="106" name="TextBox 105"/>
          <p:cNvSpPr txBox="1"/>
          <p:nvPr/>
        </p:nvSpPr>
        <p:spPr>
          <a:xfrm rot="21004738">
            <a:off x="5276722" y="5341056"/>
            <a:ext cx="889639" cy="451406"/>
          </a:xfrm>
          <a:prstGeom prst="rect">
            <a:avLst/>
          </a:prstGeom>
          <a:noFill/>
        </p:spPr>
        <p:txBody>
          <a:bodyPr wrap="square" rtlCol="0">
            <a:spAutoFit/>
          </a:bodyPr>
          <a:lstStyle/>
          <a:p>
            <a:pPr algn="ctr">
              <a:lnSpc>
                <a:spcPts val="700"/>
              </a:lnSpc>
            </a:pPr>
            <a:r>
              <a:rPr lang="en-GB" sz="700" dirty="0" smtClean="0"/>
              <a:t>Opportunity to choose a PE based course as a specialism</a:t>
            </a:r>
            <a:endParaRPr lang="en-GB" sz="700" dirty="0"/>
          </a:p>
        </p:txBody>
      </p:sp>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68">
            <a:off x="5577802" y="5177465"/>
            <a:ext cx="185928" cy="207263"/>
          </a:xfrm>
          <a:prstGeom prst="rect">
            <a:avLst/>
          </a:prstGeom>
        </p:spPr>
      </p:pic>
      <p:sp>
        <p:nvSpPr>
          <p:cNvPr id="112" name="TextBox 111"/>
          <p:cNvSpPr txBox="1"/>
          <p:nvPr/>
        </p:nvSpPr>
        <p:spPr>
          <a:xfrm>
            <a:off x="4690988" y="4178202"/>
            <a:ext cx="1034690" cy="361637"/>
          </a:xfrm>
          <a:prstGeom prst="rect">
            <a:avLst/>
          </a:prstGeom>
          <a:noFill/>
        </p:spPr>
        <p:txBody>
          <a:bodyPr wrap="square" rtlCol="0">
            <a:spAutoFit/>
          </a:bodyPr>
          <a:lstStyle/>
          <a:p>
            <a:pPr algn="ctr">
              <a:lnSpc>
                <a:spcPts val="700"/>
              </a:lnSpc>
            </a:pPr>
            <a:r>
              <a:rPr lang="en-GB" sz="700" dirty="0" smtClean="0"/>
              <a:t>Core PE lessons start for all students offering a full range of sports</a:t>
            </a:r>
            <a:endParaRPr lang="en-GB" sz="700" dirty="0"/>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622" y="3986908"/>
            <a:ext cx="185928" cy="207263"/>
          </a:xfrm>
          <a:prstGeom prst="rect">
            <a:avLst/>
          </a:prstGeom>
        </p:spPr>
      </p:pic>
      <p:sp>
        <p:nvSpPr>
          <p:cNvPr id="116" name="TextBox 115"/>
          <p:cNvSpPr txBox="1"/>
          <p:nvPr/>
        </p:nvSpPr>
        <p:spPr>
          <a:xfrm>
            <a:off x="3781304" y="4240050"/>
            <a:ext cx="674491" cy="271869"/>
          </a:xfrm>
          <a:prstGeom prst="rect">
            <a:avLst/>
          </a:prstGeom>
          <a:noFill/>
        </p:spPr>
        <p:txBody>
          <a:bodyPr wrap="square" rtlCol="0">
            <a:spAutoFit/>
          </a:bodyPr>
          <a:lstStyle/>
          <a:p>
            <a:pPr algn="ctr">
              <a:lnSpc>
                <a:spcPts val="700"/>
              </a:lnSpc>
            </a:pPr>
            <a:r>
              <a:rPr lang="en-GB" sz="700" dirty="0" smtClean="0"/>
              <a:t>Inter-Form Competition</a:t>
            </a:r>
            <a:endParaRPr lang="en-GB" sz="700" dirty="0"/>
          </a:p>
        </p:txBody>
      </p:sp>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816" y="4055144"/>
            <a:ext cx="185928" cy="207263"/>
          </a:xfrm>
          <a:prstGeom prst="rect">
            <a:avLst/>
          </a:prstGeom>
        </p:spPr>
      </p:pic>
      <p:sp>
        <p:nvSpPr>
          <p:cNvPr id="120" name="TextBox 119"/>
          <p:cNvSpPr txBox="1"/>
          <p:nvPr/>
        </p:nvSpPr>
        <p:spPr>
          <a:xfrm>
            <a:off x="2422217" y="4278932"/>
            <a:ext cx="959465" cy="271869"/>
          </a:xfrm>
          <a:prstGeom prst="rect">
            <a:avLst/>
          </a:prstGeom>
          <a:noFill/>
        </p:spPr>
        <p:txBody>
          <a:bodyPr wrap="square" rtlCol="0">
            <a:spAutoFit/>
          </a:bodyPr>
          <a:lstStyle/>
          <a:p>
            <a:pPr algn="ctr">
              <a:lnSpc>
                <a:spcPts val="700"/>
              </a:lnSpc>
            </a:pPr>
            <a:r>
              <a:rPr lang="en-GB" sz="700" dirty="0" smtClean="0"/>
              <a:t>GCSE PE Physical Training</a:t>
            </a:r>
            <a:endParaRPr lang="en-GB" sz="700" dirty="0"/>
          </a:p>
        </p:txBody>
      </p:sp>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026" y="4073553"/>
            <a:ext cx="200217" cy="207263"/>
          </a:xfrm>
          <a:prstGeom prst="rect">
            <a:avLst/>
          </a:prstGeom>
        </p:spPr>
      </p:pic>
      <p:sp>
        <p:nvSpPr>
          <p:cNvPr id="122" name="TextBox 121"/>
          <p:cNvSpPr txBox="1"/>
          <p:nvPr/>
        </p:nvSpPr>
        <p:spPr>
          <a:xfrm>
            <a:off x="2004039" y="3480807"/>
            <a:ext cx="938218" cy="361637"/>
          </a:xfrm>
          <a:prstGeom prst="rect">
            <a:avLst/>
          </a:prstGeom>
          <a:noFill/>
        </p:spPr>
        <p:txBody>
          <a:bodyPr wrap="square" rtlCol="0">
            <a:spAutoFit/>
          </a:bodyPr>
          <a:lstStyle/>
          <a:p>
            <a:pPr algn="ctr">
              <a:lnSpc>
                <a:spcPts val="700"/>
              </a:lnSpc>
            </a:pPr>
            <a:r>
              <a:rPr lang="en-GB" sz="700" dirty="0"/>
              <a:t>OCR Sports Studies</a:t>
            </a:r>
          </a:p>
          <a:p>
            <a:pPr algn="ctr">
              <a:lnSpc>
                <a:spcPts val="700"/>
              </a:lnSpc>
            </a:pPr>
            <a:r>
              <a:rPr lang="en-GB" sz="700" dirty="0"/>
              <a:t>Developing Sport</a:t>
            </a:r>
          </a:p>
          <a:p>
            <a:pPr algn="ctr">
              <a:lnSpc>
                <a:spcPts val="700"/>
              </a:lnSpc>
            </a:pPr>
            <a:r>
              <a:rPr lang="en-GB" sz="700" dirty="0"/>
              <a:t>Skills </a:t>
            </a:r>
            <a:r>
              <a:rPr lang="en-GB" sz="700" dirty="0" smtClean="0"/>
              <a:t>Improvement</a:t>
            </a:r>
            <a:endParaRPr lang="en-GB" sz="700" dirty="0"/>
          </a:p>
        </p:txBody>
      </p:sp>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908" y="4126536"/>
            <a:ext cx="185928" cy="207263"/>
          </a:xfrm>
          <a:prstGeom prst="rect">
            <a:avLst/>
          </a:prstGeom>
        </p:spPr>
      </p:pic>
      <p:sp>
        <p:nvSpPr>
          <p:cNvPr id="126" name="TextBox 125"/>
          <p:cNvSpPr txBox="1"/>
          <p:nvPr/>
        </p:nvSpPr>
        <p:spPr>
          <a:xfrm rot="817822">
            <a:off x="636745" y="4265186"/>
            <a:ext cx="592851" cy="362920"/>
          </a:xfrm>
          <a:prstGeom prst="rect">
            <a:avLst/>
          </a:prstGeom>
          <a:noFill/>
        </p:spPr>
        <p:txBody>
          <a:bodyPr wrap="square" rtlCol="0">
            <a:spAutoFit/>
          </a:bodyPr>
          <a:lstStyle/>
          <a:p>
            <a:pPr algn="ctr">
              <a:lnSpc>
                <a:spcPts val="700"/>
              </a:lnSpc>
            </a:pPr>
            <a:r>
              <a:rPr lang="en-GB" sz="700" dirty="0" smtClean="0"/>
              <a:t>Take part in last Sports Day</a:t>
            </a:r>
            <a:endParaRPr lang="en-GB" sz="700" dirty="0"/>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908327" y="4119168"/>
            <a:ext cx="185928" cy="207263"/>
          </a:xfrm>
          <a:prstGeom prst="rect">
            <a:avLst/>
          </a:prstGeom>
        </p:spPr>
      </p:pic>
      <p:sp>
        <p:nvSpPr>
          <p:cNvPr id="128" name="TextBox 127"/>
          <p:cNvSpPr txBox="1"/>
          <p:nvPr/>
        </p:nvSpPr>
        <p:spPr>
          <a:xfrm rot="2216290">
            <a:off x="5620595" y="3568659"/>
            <a:ext cx="823316" cy="400110"/>
          </a:xfrm>
          <a:prstGeom prst="rect">
            <a:avLst/>
          </a:prstGeom>
          <a:noFill/>
        </p:spPr>
        <p:txBody>
          <a:bodyPr wrap="square" rtlCol="0">
            <a:spAutoFit/>
          </a:bodyPr>
          <a:lstStyle/>
          <a:p>
            <a:pPr algn="ctr">
              <a:lnSpc>
                <a:spcPts val="800"/>
              </a:lnSpc>
            </a:pPr>
            <a:r>
              <a:rPr lang="en-GB" sz="700" dirty="0" smtClean="0"/>
              <a:t>OCR Sports Studies Sports Leadership</a:t>
            </a:r>
            <a:endParaRPr lang="en-GB" sz="700" dirty="0"/>
          </a:p>
        </p:txBody>
      </p:sp>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26127" y="3921481"/>
            <a:ext cx="192854" cy="214984"/>
          </a:xfrm>
          <a:prstGeom prst="rect">
            <a:avLst/>
          </a:prstGeom>
        </p:spPr>
      </p:pic>
      <p:sp>
        <p:nvSpPr>
          <p:cNvPr id="132" name="TextBox 131"/>
          <p:cNvSpPr txBox="1"/>
          <p:nvPr/>
        </p:nvSpPr>
        <p:spPr>
          <a:xfrm>
            <a:off x="4224070" y="3405254"/>
            <a:ext cx="785621" cy="362920"/>
          </a:xfrm>
          <a:prstGeom prst="rect">
            <a:avLst/>
          </a:prstGeom>
          <a:noFill/>
        </p:spPr>
        <p:txBody>
          <a:bodyPr wrap="square" rtlCol="0">
            <a:spAutoFit/>
          </a:bodyPr>
          <a:lstStyle/>
          <a:p>
            <a:pPr algn="ctr">
              <a:lnSpc>
                <a:spcPts val="700"/>
              </a:lnSpc>
            </a:pPr>
            <a:r>
              <a:rPr lang="en-GB" sz="700" dirty="0" smtClean="0"/>
              <a:t>GCSE PE Anatomy and Physiology</a:t>
            </a:r>
            <a:endParaRPr lang="en-GB" sz="750" dirty="0"/>
          </a:p>
        </p:txBody>
      </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40674" y="3714045"/>
            <a:ext cx="185928" cy="207263"/>
          </a:xfrm>
          <a:prstGeom prst="rect">
            <a:avLst/>
          </a:prstGeom>
        </p:spPr>
      </p:pic>
      <p:sp>
        <p:nvSpPr>
          <p:cNvPr id="134" name="TextBox 133"/>
          <p:cNvSpPr txBox="1"/>
          <p:nvPr/>
        </p:nvSpPr>
        <p:spPr>
          <a:xfrm>
            <a:off x="3092051" y="3440915"/>
            <a:ext cx="948924" cy="364587"/>
          </a:xfrm>
          <a:prstGeom prst="rect">
            <a:avLst/>
          </a:prstGeom>
          <a:noFill/>
        </p:spPr>
        <p:txBody>
          <a:bodyPr wrap="square" rtlCol="0">
            <a:spAutoFit/>
          </a:bodyPr>
          <a:lstStyle/>
          <a:p>
            <a:pPr algn="ctr">
              <a:lnSpc>
                <a:spcPts val="700"/>
              </a:lnSpc>
            </a:pPr>
            <a:r>
              <a:rPr lang="en-GB" sz="700" dirty="0" smtClean="0"/>
              <a:t>OCR Sports Studies</a:t>
            </a:r>
          </a:p>
          <a:p>
            <a:pPr algn="ctr">
              <a:lnSpc>
                <a:spcPts val="700"/>
              </a:lnSpc>
            </a:pPr>
            <a:r>
              <a:rPr lang="en-GB" sz="700" dirty="0" smtClean="0"/>
              <a:t>Developing Sport</a:t>
            </a:r>
          </a:p>
          <a:p>
            <a:pPr algn="ctr">
              <a:lnSpc>
                <a:spcPts val="700"/>
              </a:lnSpc>
            </a:pPr>
            <a:r>
              <a:rPr lang="en-GB" sz="700" dirty="0" smtClean="0"/>
              <a:t>Skills and Officiating</a:t>
            </a:r>
            <a:endParaRPr lang="en-GB" sz="750" dirty="0"/>
          </a:p>
        </p:txBody>
      </p:sp>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64836" y="3782742"/>
            <a:ext cx="185928" cy="207263"/>
          </a:xfrm>
          <a:prstGeom prst="rect">
            <a:avLst/>
          </a:prstGeom>
        </p:spPr>
      </p:pic>
      <p:sp>
        <p:nvSpPr>
          <p:cNvPr id="138" name="TextBox 137"/>
          <p:cNvSpPr txBox="1"/>
          <p:nvPr/>
        </p:nvSpPr>
        <p:spPr>
          <a:xfrm>
            <a:off x="1380176" y="4355192"/>
            <a:ext cx="867578" cy="271869"/>
          </a:xfrm>
          <a:prstGeom prst="rect">
            <a:avLst/>
          </a:prstGeom>
          <a:noFill/>
        </p:spPr>
        <p:txBody>
          <a:bodyPr wrap="square" rtlCol="0">
            <a:spAutoFit/>
          </a:bodyPr>
          <a:lstStyle/>
          <a:p>
            <a:pPr algn="ctr">
              <a:lnSpc>
                <a:spcPts val="700"/>
              </a:lnSpc>
            </a:pPr>
            <a:r>
              <a:rPr lang="en-GB" sz="700" dirty="0" smtClean="0"/>
              <a:t>Year 10 Progress Evening</a:t>
            </a:r>
            <a:endParaRPr lang="en-GB" sz="750" dirty="0"/>
          </a:p>
        </p:txBody>
      </p:sp>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40092" y="3797703"/>
            <a:ext cx="185928" cy="207263"/>
          </a:xfrm>
          <a:prstGeom prst="rect">
            <a:avLst/>
          </a:prstGeom>
        </p:spPr>
      </p:pic>
      <p:sp>
        <p:nvSpPr>
          <p:cNvPr id="140" name="TextBox 139"/>
          <p:cNvSpPr txBox="1"/>
          <p:nvPr/>
        </p:nvSpPr>
        <p:spPr>
          <a:xfrm>
            <a:off x="1166602" y="3494441"/>
            <a:ext cx="809539" cy="273152"/>
          </a:xfrm>
          <a:prstGeom prst="rect">
            <a:avLst/>
          </a:prstGeom>
          <a:noFill/>
        </p:spPr>
        <p:txBody>
          <a:bodyPr wrap="square" rtlCol="0">
            <a:spAutoFit/>
          </a:bodyPr>
          <a:lstStyle/>
          <a:p>
            <a:pPr algn="ctr">
              <a:lnSpc>
                <a:spcPts val="700"/>
              </a:lnSpc>
            </a:pPr>
            <a:r>
              <a:rPr lang="en-GB" sz="700" dirty="0" smtClean="0"/>
              <a:t>GCSE PE Coursework</a:t>
            </a:r>
            <a:endParaRPr lang="en-GB" sz="750" dirty="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90167" y="3817084"/>
            <a:ext cx="191589" cy="207263"/>
          </a:xfrm>
          <a:prstGeom prst="rect">
            <a:avLst/>
          </a:prstGeom>
        </p:spPr>
      </p:pic>
      <p:sp>
        <p:nvSpPr>
          <p:cNvPr id="146" name="TextBox 145"/>
          <p:cNvSpPr txBox="1"/>
          <p:nvPr/>
        </p:nvSpPr>
        <p:spPr>
          <a:xfrm rot="19393559">
            <a:off x="4995580" y="2326853"/>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370045" y="2461413"/>
            <a:ext cx="185928" cy="207263"/>
          </a:xfrm>
          <a:prstGeom prst="rect">
            <a:avLst/>
          </a:prstGeom>
        </p:spPr>
      </p:pic>
      <p:sp>
        <p:nvSpPr>
          <p:cNvPr id="152" name="TextBox 151"/>
          <p:cNvSpPr txBox="1"/>
          <p:nvPr/>
        </p:nvSpPr>
        <p:spPr>
          <a:xfrm>
            <a:off x="1622509" y="2320802"/>
            <a:ext cx="1250489" cy="271869"/>
          </a:xfrm>
          <a:prstGeom prst="rect">
            <a:avLst/>
          </a:prstGeom>
          <a:noFill/>
        </p:spPr>
        <p:txBody>
          <a:bodyPr wrap="square" rtlCol="0">
            <a:spAutoFit/>
          </a:bodyPr>
          <a:lstStyle/>
          <a:p>
            <a:pPr algn="ctr">
              <a:lnSpc>
                <a:spcPts val="700"/>
              </a:lnSpc>
            </a:pPr>
            <a:r>
              <a:rPr lang="en-GB" sz="700" dirty="0" smtClean="0"/>
              <a:t>GCSE PE Socio Cultural Issues and Sports Psychology</a:t>
            </a:r>
            <a:endParaRPr lang="en-GB" sz="750" dirty="0"/>
          </a:p>
        </p:txBody>
      </p:sp>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105373" y="2583952"/>
            <a:ext cx="185928" cy="207263"/>
          </a:xfrm>
          <a:prstGeom prst="rect">
            <a:avLst/>
          </a:prstGeom>
        </p:spPr>
      </p:pic>
      <p:sp>
        <p:nvSpPr>
          <p:cNvPr id="156" name="TextBox 155"/>
          <p:cNvSpPr txBox="1"/>
          <p:nvPr/>
        </p:nvSpPr>
        <p:spPr>
          <a:xfrm rot="18954312">
            <a:off x="249043" y="2602104"/>
            <a:ext cx="785621" cy="273152"/>
          </a:xfrm>
          <a:prstGeom prst="rect">
            <a:avLst/>
          </a:prstGeom>
          <a:noFill/>
        </p:spPr>
        <p:txBody>
          <a:bodyPr wrap="square" rtlCol="0">
            <a:spAutoFit/>
          </a:bodyPr>
          <a:lstStyle/>
          <a:p>
            <a:pPr algn="ctr">
              <a:lnSpc>
                <a:spcPts val="700"/>
              </a:lnSpc>
            </a:pPr>
            <a:r>
              <a:rPr lang="en-GB" sz="700" dirty="0" smtClean="0"/>
              <a:t>Core PE Lessons begin</a:t>
            </a:r>
            <a:endParaRPr lang="en-GB" sz="750" dirty="0"/>
          </a:p>
        </p:txBody>
      </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333">
            <a:off x="688347" y="2771468"/>
            <a:ext cx="185928" cy="207263"/>
          </a:xfrm>
          <a:prstGeom prst="rect">
            <a:avLst/>
          </a:prstGeom>
        </p:spPr>
      </p:pic>
      <p:grpSp>
        <p:nvGrpSpPr>
          <p:cNvPr id="158" name="Group 157"/>
          <p:cNvGrpSpPr/>
          <p:nvPr/>
        </p:nvGrpSpPr>
        <p:grpSpPr>
          <a:xfrm>
            <a:off x="1048398" y="2887722"/>
            <a:ext cx="1011648" cy="491110"/>
            <a:chOff x="261589" y="7963902"/>
            <a:chExt cx="1011648" cy="491110"/>
          </a:xfrm>
        </p:grpSpPr>
        <p:sp>
          <p:nvSpPr>
            <p:cNvPr id="159" name="TextBox 158"/>
            <p:cNvSpPr txBox="1"/>
            <p:nvPr/>
          </p:nvSpPr>
          <p:spPr>
            <a:xfrm>
              <a:off x="261589" y="8183143"/>
              <a:ext cx="1011648" cy="271869"/>
            </a:xfrm>
            <a:prstGeom prst="rect">
              <a:avLst/>
            </a:prstGeom>
            <a:noFill/>
          </p:spPr>
          <p:txBody>
            <a:bodyPr wrap="square" rtlCol="0">
              <a:spAutoFit/>
            </a:bodyPr>
            <a:lstStyle/>
            <a:p>
              <a:pPr algn="ctr">
                <a:lnSpc>
                  <a:spcPts val="700"/>
                </a:lnSpc>
              </a:pPr>
              <a:r>
                <a:rPr lang="en-GB" sz="700" dirty="0" smtClean="0"/>
                <a:t>OCR Sports Studies Sports and the Media</a:t>
              </a:r>
              <a:endParaRPr lang="en-GB" sz="700" dirty="0"/>
            </a:p>
          </p:txBody>
        </p:sp>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598" y="7963902"/>
              <a:ext cx="185928" cy="207263"/>
            </a:xfrm>
            <a:prstGeom prst="rect">
              <a:avLst/>
            </a:prstGeom>
          </p:spPr>
        </p:pic>
      </p:grpSp>
      <p:sp>
        <p:nvSpPr>
          <p:cNvPr id="163" name="TextBox 162"/>
          <p:cNvSpPr txBox="1"/>
          <p:nvPr/>
        </p:nvSpPr>
        <p:spPr>
          <a:xfrm>
            <a:off x="2788182" y="3021935"/>
            <a:ext cx="878586" cy="362920"/>
          </a:xfrm>
          <a:prstGeom prst="rect">
            <a:avLst/>
          </a:prstGeom>
          <a:noFill/>
        </p:spPr>
        <p:txBody>
          <a:bodyPr wrap="square" rtlCol="0">
            <a:spAutoFit/>
          </a:bodyPr>
          <a:lstStyle/>
          <a:p>
            <a:pPr algn="ctr">
              <a:lnSpc>
                <a:spcPts val="700"/>
              </a:lnSpc>
            </a:pPr>
            <a:r>
              <a:rPr lang="en-GB" sz="700" dirty="0" smtClean="0"/>
              <a:t>OCR Sports Studies</a:t>
            </a:r>
          </a:p>
          <a:p>
            <a:pPr algn="ctr">
              <a:lnSpc>
                <a:spcPts val="700"/>
              </a:lnSpc>
            </a:pPr>
            <a:r>
              <a:rPr lang="en-GB" sz="700" dirty="0" smtClean="0"/>
              <a:t>Contemporary Issues in Sport</a:t>
            </a:r>
            <a:endParaRPr lang="en-GB" sz="700" dirty="0"/>
          </a:p>
        </p:txBody>
      </p:sp>
      <p:pic>
        <p:nvPicPr>
          <p:cNvPr id="164" name="Picture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329" y="2831597"/>
            <a:ext cx="185928" cy="207263"/>
          </a:xfrm>
          <a:prstGeom prst="rect">
            <a:avLst/>
          </a:prstGeom>
        </p:spPr>
      </p:pic>
      <p:sp>
        <p:nvSpPr>
          <p:cNvPr id="171" name="TextBox 170"/>
          <p:cNvSpPr txBox="1"/>
          <p:nvPr/>
        </p:nvSpPr>
        <p:spPr>
          <a:xfrm>
            <a:off x="5817222" y="2141508"/>
            <a:ext cx="895172" cy="361637"/>
          </a:xfrm>
          <a:prstGeom prst="rect">
            <a:avLst/>
          </a:prstGeom>
          <a:noFill/>
        </p:spPr>
        <p:txBody>
          <a:bodyPr wrap="square" rtlCol="0">
            <a:spAutoFit/>
          </a:bodyPr>
          <a:lstStyle/>
          <a:p>
            <a:pPr algn="ctr">
              <a:lnSpc>
                <a:spcPts val="700"/>
              </a:lnSpc>
            </a:pPr>
            <a:r>
              <a:rPr lang="en-GB" sz="800" b="1" dirty="0" smtClean="0">
                <a:solidFill>
                  <a:srgbClr val="FF0000"/>
                </a:solidFill>
              </a:rPr>
              <a:t>GCSE</a:t>
            </a:r>
          </a:p>
          <a:p>
            <a:pPr algn="ctr">
              <a:lnSpc>
                <a:spcPts val="700"/>
              </a:lnSpc>
            </a:pPr>
            <a:r>
              <a:rPr lang="en-GB" sz="800" b="1" dirty="0" smtClean="0">
                <a:solidFill>
                  <a:srgbClr val="FF0000"/>
                </a:solidFill>
              </a:rPr>
              <a:t>&amp; Cambridge National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7" name="TextBox 176"/>
          <p:cNvSpPr txBox="1"/>
          <p:nvPr/>
        </p:nvSpPr>
        <p:spPr>
          <a:xfrm>
            <a:off x="4729719" y="2925925"/>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839" y="2752847"/>
            <a:ext cx="185928" cy="207263"/>
          </a:xfrm>
          <a:prstGeom prst="rect">
            <a:avLst/>
          </a:prstGeom>
        </p:spPr>
      </p:pic>
      <p:sp>
        <p:nvSpPr>
          <p:cNvPr id="180" name="TextBox 179"/>
          <p:cNvSpPr txBox="1"/>
          <p:nvPr/>
        </p:nvSpPr>
        <p:spPr>
          <a:xfrm>
            <a:off x="3743579" y="2273862"/>
            <a:ext cx="878586" cy="273152"/>
          </a:xfrm>
          <a:prstGeom prst="rect">
            <a:avLst/>
          </a:prstGeom>
          <a:noFill/>
        </p:spPr>
        <p:txBody>
          <a:bodyPr wrap="square" rtlCol="0">
            <a:spAutoFit/>
          </a:bodyPr>
          <a:lstStyle/>
          <a:p>
            <a:pPr algn="ctr">
              <a:lnSpc>
                <a:spcPts val="700"/>
              </a:lnSpc>
            </a:pPr>
            <a:r>
              <a:rPr lang="en-GB" sz="700" dirty="0" smtClean="0"/>
              <a:t>Year 11 Progress Evening</a:t>
            </a:r>
            <a:endParaRPr lang="en-GB" sz="700" dirty="0"/>
          </a:p>
        </p:txBody>
      </p:sp>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096942" y="2539165"/>
            <a:ext cx="185928" cy="207263"/>
          </a:xfrm>
          <a:prstGeom prst="rect">
            <a:avLst/>
          </a:prstGeom>
        </p:spPr>
      </p:pic>
      <p:sp>
        <p:nvSpPr>
          <p:cNvPr id="2" name="TextBox 1"/>
          <p:cNvSpPr txBox="1"/>
          <p:nvPr/>
        </p:nvSpPr>
        <p:spPr>
          <a:xfrm>
            <a:off x="0" y="58994"/>
            <a:ext cx="6858000" cy="461665"/>
          </a:xfrm>
          <a:prstGeom prst="rect">
            <a:avLst/>
          </a:prstGeom>
          <a:noFill/>
        </p:spPr>
        <p:txBody>
          <a:bodyPr wrap="square" rtlCol="0">
            <a:spAutoFit/>
          </a:bodyPr>
          <a:lstStyle/>
          <a:p>
            <a:pPr algn="ctr"/>
            <a:r>
              <a:rPr lang="en-GB" sz="2400" b="1" dirty="0" smtClean="0">
                <a:solidFill>
                  <a:schemeClr val="bg1"/>
                </a:solidFill>
                <a:latin typeface="Segoe Print" panose="02000600000000000000" pitchFamily="2" charset="0"/>
              </a:rPr>
              <a:t>Your P E Learning Journey</a:t>
            </a:r>
            <a:endParaRPr lang="en-GB" sz="24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436243" y="1408244"/>
            <a:ext cx="742874" cy="182101"/>
          </a:xfrm>
          <a:prstGeom prst="rect">
            <a:avLst/>
          </a:prstGeom>
          <a:noFill/>
        </p:spPr>
        <p:txBody>
          <a:bodyPr wrap="square" rtlCol="0">
            <a:spAutoFit/>
          </a:bodyPr>
          <a:lstStyle/>
          <a:p>
            <a:pPr algn="ctr">
              <a:lnSpc>
                <a:spcPts val="700"/>
              </a:lnSpc>
            </a:pPr>
            <a:r>
              <a:rPr lang="en-GB" sz="700" b="1" dirty="0" smtClean="0"/>
              <a:t>Physiotherapy</a:t>
            </a:r>
            <a:endParaRPr lang="en-GB" sz="750" b="1" dirty="0"/>
          </a:p>
        </p:txBody>
      </p:sp>
      <p:sp>
        <p:nvSpPr>
          <p:cNvPr id="174" name="TextBox 173"/>
          <p:cNvSpPr txBox="1"/>
          <p:nvPr/>
        </p:nvSpPr>
        <p:spPr>
          <a:xfrm>
            <a:off x="2932246" y="1412224"/>
            <a:ext cx="648186" cy="182101"/>
          </a:xfrm>
          <a:prstGeom prst="rect">
            <a:avLst/>
          </a:prstGeom>
          <a:noFill/>
        </p:spPr>
        <p:txBody>
          <a:bodyPr wrap="square" rtlCol="0">
            <a:spAutoFit/>
          </a:bodyPr>
          <a:lstStyle/>
          <a:p>
            <a:pPr algn="ctr">
              <a:lnSpc>
                <a:spcPts val="700"/>
              </a:lnSpc>
            </a:pPr>
            <a:r>
              <a:rPr lang="en-GB" sz="700" b="1" dirty="0" smtClean="0"/>
              <a:t>Nutritionist</a:t>
            </a:r>
            <a:endParaRPr lang="en-GB" sz="750" b="1" dirty="0"/>
          </a:p>
        </p:txBody>
      </p:sp>
      <p:sp>
        <p:nvSpPr>
          <p:cNvPr id="176" name="TextBox 175"/>
          <p:cNvSpPr txBox="1"/>
          <p:nvPr/>
        </p:nvSpPr>
        <p:spPr>
          <a:xfrm rot="577476">
            <a:off x="4031659" y="1264545"/>
            <a:ext cx="562200" cy="273152"/>
          </a:xfrm>
          <a:prstGeom prst="rect">
            <a:avLst/>
          </a:prstGeom>
          <a:noFill/>
        </p:spPr>
        <p:txBody>
          <a:bodyPr wrap="square" rtlCol="0">
            <a:spAutoFit/>
          </a:bodyPr>
          <a:lstStyle/>
          <a:p>
            <a:pPr algn="ctr">
              <a:lnSpc>
                <a:spcPts val="700"/>
              </a:lnSpc>
            </a:pPr>
            <a:r>
              <a:rPr lang="en-GB" sz="700" b="1" dirty="0" smtClean="0"/>
              <a:t>Fitness Trainer</a:t>
            </a:r>
            <a:endParaRPr lang="en-GB" sz="750" b="1" dirty="0"/>
          </a:p>
        </p:txBody>
      </p:sp>
      <p:sp>
        <p:nvSpPr>
          <p:cNvPr id="182" name="TextBox 181"/>
          <p:cNvSpPr txBox="1"/>
          <p:nvPr/>
        </p:nvSpPr>
        <p:spPr>
          <a:xfrm rot="20567587">
            <a:off x="2340264" y="1384582"/>
            <a:ext cx="785621" cy="183384"/>
          </a:xfrm>
          <a:prstGeom prst="rect">
            <a:avLst/>
          </a:prstGeom>
          <a:noFill/>
        </p:spPr>
        <p:txBody>
          <a:bodyPr wrap="square" rtlCol="0">
            <a:spAutoFit/>
          </a:bodyPr>
          <a:lstStyle/>
          <a:p>
            <a:pPr algn="ctr">
              <a:lnSpc>
                <a:spcPts val="700"/>
              </a:lnSpc>
            </a:pPr>
            <a:r>
              <a:rPr lang="en-GB" sz="700" b="1" dirty="0" smtClean="0"/>
              <a:t>Coaching</a:t>
            </a:r>
            <a:endParaRPr lang="en-GB" sz="750" b="1" dirty="0"/>
          </a:p>
        </p:txBody>
      </p:sp>
      <p:sp>
        <p:nvSpPr>
          <p:cNvPr id="183" name="TextBox 182">
            <a:extLst>
              <a:ext uri="{FF2B5EF4-FFF2-40B4-BE49-F238E27FC236}">
                <a16:creationId xmlns:a16="http://schemas.microsoft.com/office/drawing/2014/main" id="{1A9F72DB-801B-1540-9027-8E9B8D266CA4}"/>
              </a:ext>
            </a:extLst>
          </p:cNvPr>
          <p:cNvSpPr txBox="1"/>
          <p:nvPr/>
        </p:nvSpPr>
        <p:spPr>
          <a:xfrm>
            <a:off x="1471781" y="8565546"/>
            <a:ext cx="942102" cy="273152"/>
          </a:xfrm>
          <a:prstGeom prst="rect">
            <a:avLst/>
          </a:prstGeom>
          <a:noFill/>
        </p:spPr>
        <p:txBody>
          <a:bodyPr wrap="square" rtlCol="0">
            <a:spAutoFit/>
          </a:bodyPr>
          <a:lstStyle/>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Sit SATS</a:t>
            </a:r>
          </a:p>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In Y6</a:t>
            </a:r>
          </a:p>
        </p:txBody>
      </p:sp>
      <p:pic>
        <p:nvPicPr>
          <p:cNvPr id="184" name="Picture 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23" y="9002191"/>
            <a:ext cx="185928" cy="207263"/>
          </a:xfrm>
          <a:prstGeom prst="rect">
            <a:avLst/>
          </a:prstGeom>
        </p:spPr>
      </p:pic>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8790781"/>
            <a:ext cx="185928" cy="207263"/>
          </a:xfrm>
          <a:prstGeom prst="rect">
            <a:avLst/>
          </a:prstGeom>
        </p:spPr>
      </p:pic>
      <p:sp>
        <p:nvSpPr>
          <p:cNvPr id="3" name="Rectangle 2"/>
          <p:cNvSpPr/>
          <p:nvPr/>
        </p:nvSpPr>
        <p:spPr>
          <a:xfrm>
            <a:off x="2009136" y="8463573"/>
            <a:ext cx="856303" cy="361637"/>
          </a:xfrm>
          <a:prstGeom prst="rect">
            <a:avLst/>
          </a:prstGeom>
        </p:spPr>
        <p:txBody>
          <a:bodyPr wrap="square">
            <a:spAutoFit/>
          </a:bodyPr>
          <a:lstStyle/>
          <a:p>
            <a:pPr algn="ctr">
              <a:lnSpc>
                <a:spcPts val="700"/>
              </a:lnSpc>
            </a:pPr>
            <a:r>
              <a:rPr lang="en-US" sz="700" dirty="0"/>
              <a:t>Apply for a </a:t>
            </a:r>
          </a:p>
          <a:p>
            <a:pPr algn="ctr">
              <a:lnSpc>
                <a:spcPts val="700"/>
              </a:lnSpc>
            </a:pPr>
            <a:r>
              <a:rPr lang="en-US" sz="700" dirty="0"/>
              <a:t>place at </a:t>
            </a:r>
            <a:endParaRPr lang="en-US" sz="700" dirty="0" smtClean="0"/>
          </a:p>
          <a:p>
            <a:pPr algn="ctr">
              <a:lnSpc>
                <a:spcPts val="700"/>
              </a:lnSpc>
            </a:pPr>
            <a:r>
              <a:rPr lang="en-US" sz="700" dirty="0" smtClean="0"/>
              <a:t>St. </a:t>
            </a:r>
            <a:r>
              <a:rPr lang="en-US" sz="700" dirty="0"/>
              <a:t>Cuthbert’s</a:t>
            </a:r>
          </a:p>
        </p:txBody>
      </p:sp>
      <p:pic>
        <p:nvPicPr>
          <p:cNvPr id="186" name="Picture 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28362" y="8770301"/>
            <a:ext cx="185928" cy="207263"/>
          </a:xfrm>
          <a:prstGeom prst="rect">
            <a:avLst/>
          </a:prstGeom>
        </p:spPr>
      </p:pic>
      <p:sp>
        <p:nvSpPr>
          <p:cNvPr id="5" name="Rectangle 4"/>
          <p:cNvSpPr/>
          <p:nvPr/>
        </p:nvSpPr>
        <p:spPr>
          <a:xfrm>
            <a:off x="2421326" y="9209454"/>
            <a:ext cx="1167112" cy="361637"/>
          </a:xfrm>
          <a:prstGeom prst="rect">
            <a:avLst/>
          </a:prstGeom>
        </p:spPr>
        <p:txBody>
          <a:bodyPr wrap="square">
            <a:spAutoFit/>
          </a:bodyPr>
          <a:lstStyle/>
          <a:p>
            <a:pPr algn="ctr">
              <a:lnSpc>
                <a:spcPts val="700"/>
              </a:lnSpc>
            </a:pPr>
            <a:r>
              <a:rPr lang="en-US" sz="700" dirty="0"/>
              <a:t>Meet our SLT and Pastoral staff by talking to us at your KS2 </a:t>
            </a:r>
            <a:r>
              <a:rPr lang="en-US" sz="700"/>
              <a:t>Parents </a:t>
            </a:r>
            <a:r>
              <a:rPr lang="en-US" sz="700" smtClean="0"/>
              <a:t>Evenings </a:t>
            </a:r>
            <a:endParaRPr lang="en-US" sz="700" dirty="0"/>
          </a:p>
        </p:txBody>
      </p:sp>
      <p:sp>
        <p:nvSpPr>
          <p:cNvPr id="11" name="Rectangle 10"/>
          <p:cNvSpPr/>
          <p:nvPr/>
        </p:nvSpPr>
        <p:spPr>
          <a:xfrm>
            <a:off x="2820690" y="8424982"/>
            <a:ext cx="1121984" cy="361637"/>
          </a:xfrm>
          <a:prstGeom prst="rect">
            <a:avLst/>
          </a:prstGeom>
        </p:spPr>
        <p:txBody>
          <a:bodyPr wrap="square">
            <a:spAutoFit/>
          </a:bodyPr>
          <a:lstStyle/>
          <a:p>
            <a:pPr algn="ctr">
              <a:lnSpc>
                <a:spcPts val="700"/>
              </a:lnSpc>
            </a:pPr>
            <a:r>
              <a:rPr lang="en-US" sz="700" dirty="0"/>
              <a:t>Take part in one </a:t>
            </a:r>
            <a:r>
              <a:rPr lang="en-US" sz="700" dirty="0" smtClean="0"/>
              <a:t>of our </a:t>
            </a:r>
            <a:r>
              <a:rPr lang="en-US" sz="700" dirty="0"/>
              <a:t>various transition events and master classes</a:t>
            </a:r>
          </a:p>
        </p:txBody>
      </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0363" y="8745383"/>
            <a:ext cx="185928" cy="20726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177" y="8493547"/>
            <a:ext cx="1012645" cy="918198"/>
          </a:xfrm>
          <a:prstGeom prst="rect">
            <a:avLst/>
          </a:prstGeom>
        </p:spPr>
      </p:pic>
      <p:pic>
        <p:nvPicPr>
          <p:cNvPr id="188" name="Picture 1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362" y="7726006"/>
            <a:ext cx="185928" cy="207263"/>
          </a:xfrm>
          <a:prstGeom prst="rect">
            <a:avLst/>
          </a:prstGeom>
        </p:spPr>
      </p:pic>
      <p:sp>
        <p:nvSpPr>
          <p:cNvPr id="189" name="TextBox 188"/>
          <p:cNvSpPr txBox="1"/>
          <p:nvPr/>
        </p:nvSpPr>
        <p:spPr>
          <a:xfrm>
            <a:off x="4781290" y="7943913"/>
            <a:ext cx="755431" cy="297517"/>
          </a:xfrm>
          <a:prstGeom prst="rect">
            <a:avLst/>
          </a:prstGeom>
          <a:noFill/>
        </p:spPr>
        <p:txBody>
          <a:bodyPr wrap="square" rtlCol="0">
            <a:spAutoFit/>
          </a:bodyPr>
          <a:lstStyle/>
          <a:p>
            <a:pPr algn="ctr">
              <a:lnSpc>
                <a:spcPts val="800"/>
              </a:lnSpc>
            </a:pPr>
            <a:r>
              <a:rPr lang="en-GB" sz="700" dirty="0" smtClean="0"/>
              <a:t>Inter-Form </a:t>
            </a:r>
          </a:p>
          <a:p>
            <a:pPr algn="ctr">
              <a:lnSpc>
                <a:spcPts val="800"/>
              </a:lnSpc>
            </a:pPr>
            <a:r>
              <a:rPr lang="en-GB" sz="700" dirty="0" smtClean="0"/>
              <a:t>Competition</a:t>
            </a:r>
            <a:endParaRPr lang="en-GB" sz="700" dirty="0"/>
          </a:p>
        </p:txBody>
      </p:sp>
      <p:sp>
        <p:nvSpPr>
          <p:cNvPr id="190" name="TextBox 189"/>
          <p:cNvSpPr txBox="1"/>
          <p:nvPr/>
        </p:nvSpPr>
        <p:spPr>
          <a:xfrm>
            <a:off x="726327" y="4689151"/>
            <a:ext cx="1309305" cy="451406"/>
          </a:xfrm>
          <a:prstGeom prst="rect">
            <a:avLst/>
          </a:prstGeom>
          <a:noFill/>
        </p:spPr>
        <p:txBody>
          <a:bodyPr wrap="square" rtlCol="0">
            <a:spAutoFit/>
          </a:bodyPr>
          <a:lstStyle/>
          <a:p>
            <a:pPr algn="ctr">
              <a:lnSpc>
                <a:spcPts val="700"/>
              </a:lnSpc>
            </a:pPr>
            <a:r>
              <a:rPr lang="en-GB" sz="700" dirty="0" smtClean="0"/>
              <a:t>Participate in new and exciting sports within the curriculum including leadership. These change every term</a:t>
            </a:r>
            <a:endParaRPr lang="en-GB" sz="750" dirty="0"/>
          </a:p>
        </p:txBody>
      </p:sp>
      <p:pic>
        <p:nvPicPr>
          <p:cNvPr id="1026" name="Picture 2" descr="Sport Icon 1798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56" y="6556768"/>
            <a:ext cx="849967" cy="849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rt Icon 19500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332" y="1305042"/>
            <a:ext cx="1093816" cy="10938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port Icon 16714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8112" y="5261949"/>
            <a:ext cx="1108435" cy="11084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port Icon 33803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9022" y="2567654"/>
            <a:ext cx="901550" cy="901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port Icon 117926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3" y="4363976"/>
            <a:ext cx="776848" cy="77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361</Words>
  <Application>Microsoft Office PowerPoint</Application>
  <PresentationFormat>A4 Paper (210x297 mm)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123</cp:revision>
  <cp:lastPrinted>2020-06-02T12:00:32Z</cp:lastPrinted>
  <dcterms:created xsi:type="dcterms:W3CDTF">2020-05-11T10:44:35Z</dcterms:created>
  <dcterms:modified xsi:type="dcterms:W3CDTF">2020-07-08T08:54:22Z</dcterms:modified>
</cp:coreProperties>
</file>