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60" d="100"/>
          <a:sy n="160" d="100"/>
        </p:scale>
        <p:origin x="1326" y="-4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13995" y="9048650"/>
            <a:ext cx="1304153" cy="513072"/>
            <a:chOff x="1047946" y="9143689"/>
            <a:chExt cx="1304153" cy="513072"/>
          </a:xfrm>
        </p:grpSpPr>
        <p:sp>
          <p:nvSpPr>
            <p:cNvPr id="4" name="TextBox 3"/>
            <p:cNvSpPr txBox="1"/>
            <p:nvPr/>
          </p:nvSpPr>
          <p:spPr>
            <a:xfrm>
              <a:off x="1047946" y="9290442"/>
              <a:ext cx="1304153" cy="366319"/>
            </a:xfrm>
            <a:prstGeom prst="rect">
              <a:avLst/>
            </a:prstGeom>
            <a:noFill/>
          </p:spPr>
          <p:txBody>
            <a:bodyPr wrap="square" rtlCol="0">
              <a:spAutoFit/>
            </a:bodyPr>
            <a:lstStyle/>
            <a:p>
              <a:pPr algn="ctr">
                <a:lnSpc>
                  <a:spcPts val="700"/>
                </a:lnSpc>
              </a:pPr>
              <a:r>
                <a:rPr lang="en-GB" sz="800" b="1" dirty="0" smtClean="0"/>
                <a:t>Begin my Science Learning 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grpSp>
        <p:nvGrpSpPr>
          <p:cNvPr id="8" name="Group 7"/>
          <p:cNvGrpSpPr/>
          <p:nvPr/>
        </p:nvGrpSpPr>
        <p:grpSpPr>
          <a:xfrm>
            <a:off x="1090671" y="7853538"/>
            <a:ext cx="878586" cy="559654"/>
            <a:chOff x="238809" y="7971470"/>
            <a:chExt cx="878586" cy="559654"/>
          </a:xfrm>
        </p:grpSpPr>
        <p:sp>
          <p:nvSpPr>
            <p:cNvPr id="9" name="TextBox 8"/>
            <p:cNvSpPr txBox="1"/>
            <p:nvPr/>
          </p:nvSpPr>
          <p:spPr>
            <a:xfrm>
              <a:off x="238809" y="8168204"/>
              <a:ext cx="878586" cy="362920"/>
            </a:xfrm>
            <a:prstGeom prst="rect">
              <a:avLst/>
            </a:prstGeom>
            <a:noFill/>
          </p:spPr>
          <p:txBody>
            <a:bodyPr wrap="square" rtlCol="0">
              <a:spAutoFit/>
            </a:bodyPr>
            <a:lstStyle/>
            <a:p>
              <a:pPr algn="ctr">
                <a:lnSpc>
                  <a:spcPts val="700"/>
                </a:lnSpc>
              </a:pPr>
              <a:r>
                <a:rPr lang="en-GB" sz="700" dirty="0" smtClean="0"/>
                <a:t>Health &amp; Safety </a:t>
              </a:r>
            </a:p>
            <a:p>
              <a:pPr algn="ctr">
                <a:lnSpc>
                  <a:spcPts val="700"/>
                </a:lnSpc>
              </a:pPr>
              <a:r>
                <a:rPr lang="en-GB" sz="700" dirty="0" smtClean="0"/>
                <a:t>Officer Appointments</a:t>
              </a:r>
              <a:endParaRPr lang="en-GB" sz="7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grpSp>
        <p:nvGrpSpPr>
          <p:cNvPr id="14" name="Group 13"/>
          <p:cNvGrpSpPr/>
          <p:nvPr/>
        </p:nvGrpSpPr>
        <p:grpSpPr>
          <a:xfrm rot="19620335">
            <a:off x="365288" y="7470233"/>
            <a:ext cx="971550" cy="455143"/>
            <a:chOff x="1278132" y="7553259"/>
            <a:chExt cx="971550" cy="455143"/>
          </a:xfrm>
        </p:grpSpPr>
        <p:sp>
          <p:nvSpPr>
            <p:cNvPr id="12" name="TextBox 11"/>
            <p:cNvSpPr txBox="1"/>
            <p:nvPr/>
          </p:nvSpPr>
          <p:spPr>
            <a:xfrm>
              <a:off x="1278132" y="7553259"/>
              <a:ext cx="971550" cy="297517"/>
            </a:xfrm>
            <a:prstGeom prst="rect">
              <a:avLst/>
            </a:prstGeom>
            <a:noFill/>
          </p:spPr>
          <p:txBody>
            <a:bodyPr wrap="square" rtlCol="0">
              <a:spAutoFit/>
            </a:bodyPr>
            <a:lstStyle/>
            <a:p>
              <a:pPr algn="ctr">
                <a:lnSpc>
                  <a:spcPts val="800"/>
                </a:lnSpc>
              </a:pPr>
              <a:r>
                <a:rPr lang="en-GB" sz="700" dirty="0" smtClean="0"/>
                <a:t>How Science </a:t>
              </a:r>
            </a:p>
            <a:p>
              <a:pPr algn="ctr">
                <a:lnSpc>
                  <a:spcPts val="800"/>
                </a:lnSpc>
              </a:pPr>
              <a:r>
                <a:rPr lang="en-GB" sz="700" dirty="0" smtClean="0"/>
                <a:t>Works</a:t>
              </a:r>
              <a:endParaRPr lang="en-GB" sz="7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4618" y="7793418"/>
              <a:ext cx="192854" cy="214984"/>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grpSp>
        <p:nvGrpSpPr>
          <p:cNvPr id="16" name="Group 15"/>
          <p:cNvGrpSpPr/>
          <p:nvPr/>
        </p:nvGrpSpPr>
        <p:grpSpPr>
          <a:xfrm>
            <a:off x="933624" y="7365891"/>
            <a:ext cx="971550" cy="393890"/>
            <a:chOff x="1295084" y="7601162"/>
            <a:chExt cx="971550" cy="393890"/>
          </a:xfrm>
        </p:grpSpPr>
        <p:sp>
          <p:nvSpPr>
            <p:cNvPr id="17" name="TextBox 16"/>
            <p:cNvSpPr txBox="1"/>
            <p:nvPr/>
          </p:nvSpPr>
          <p:spPr>
            <a:xfrm>
              <a:off x="1295084" y="7601162"/>
              <a:ext cx="971550" cy="228268"/>
            </a:xfrm>
            <a:prstGeom prst="rect">
              <a:avLst/>
            </a:prstGeom>
            <a:noFill/>
          </p:spPr>
          <p:txBody>
            <a:bodyPr wrap="square" rtlCol="0">
              <a:spAutoFit/>
            </a:bodyPr>
            <a:lstStyle/>
            <a:p>
              <a:pPr algn="ctr">
                <a:lnSpc>
                  <a:spcPts val="500"/>
                </a:lnSpc>
              </a:pPr>
              <a:r>
                <a:rPr lang="en-GB" sz="700" dirty="0" smtClean="0"/>
                <a:t>Bunsen Burner Licence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81544" y="7787789"/>
              <a:ext cx="185928" cy="207263"/>
            </a:xfrm>
            <a:prstGeom prst="rect">
              <a:avLst/>
            </a:prstGeom>
          </p:spPr>
        </p:pic>
      </p:grpSp>
      <p:grpSp>
        <p:nvGrpSpPr>
          <p:cNvPr id="19" name="Group 18"/>
          <p:cNvGrpSpPr/>
          <p:nvPr/>
        </p:nvGrpSpPr>
        <p:grpSpPr>
          <a:xfrm>
            <a:off x="1578795" y="7268618"/>
            <a:ext cx="971550" cy="449012"/>
            <a:chOff x="1276428" y="7711969"/>
            <a:chExt cx="971550" cy="449012"/>
          </a:xfrm>
        </p:grpSpPr>
        <p:sp>
          <p:nvSpPr>
            <p:cNvPr id="20" name="TextBox 19"/>
            <p:cNvSpPr txBox="1"/>
            <p:nvPr/>
          </p:nvSpPr>
          <p:spPr>
            <a:xfrm>
              <a:off x="1276428" y="7711969"/>
              <a:ext cx="971550" cy="273152"/>
            </a:xfrm>
            <a:prstGeom prst="rect">
              <a:avLst/>
            </a:prstGeom>
            <a:noFill/>
          </p:spPr>
          <p:txBody>
            <a:bodyPr wrap="square" rtlCol="0">
              <a:spAutoFit/>
            </a:bodyPr>
            <a:lstStyle/>
            <a:p>
              <a:pPr algn="ctr">
                <a:lnSpc>
                  <a:spcPts val="700"/>
                </a:lnSpc>
              </a:pPr>
              <a:r>
                <a:rPr lang="en-GB" sz="700" dirty="0" smtClean="0"/>
                <a:t>Join a </a:t>
              </a:r>
            </a:p>
            <a:p>
              <a:pPr algn="ctr">
                <a:lnSpc>
                  <a:spcPts val="700"/>
                </a:lnSpc>
              </a:pPr>
              <a:r>
                <a:rPr lang="en-GB" sz="700" dirty="0" smtClean="0"/>
                <a:t>Science Club</a:t>
              </a:r>
              <a:endParaRPr lang="en-GB" sz="7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3774" y="7953718"/>
              <a:ext cx="185928" cy="207263"/>
            </a:xfrm>
            <a:prstGeom prst="rect">
              <a:avLst/>
            </a:prstGeom>
          </p:spPr>
        </p:pic>
      </p:grpSp>
      <p:grpSp>
        <p:nvGrpSpPr>
          <p:cNvPr id="22" name="Group 21"/>
          <p:cNvGrpSpPr/>
          <p:nvPr/>
        </p:nvGrpSpPr>
        <p:grpSpPr>
          <a:xfrm>
            <a:off x="2460742" y="7265855"/>
            <a:ext cx="785621" cy="443416"/>
            <a:chOff x="1337251" y="7593589"/>
            <a:chExt cx="785621" cy="443416"/>
          </a:xfrm>
        </p:grpSpPr>
        <p:sp>
          <p:nvSpPr>
            <p:cNvPr id="23" name="TextBox 22"/>
            <p:cNvSpPr txBox="1"/>
            <p:nvPr/>
          </p:nvSpPr>
          <p:spPr>
            <a:xfrm>
              <a:off x="1337251" y="7593589"/>
              <a:ext cx="785621" cy="183384"/>
            </a:xfrm>
            <a:prstGeom prst="rect">
              <a:avLst/>
            </a:prstGeom>
            <a:noFill/>
          </p:spPr>
          <p:txBody>
            <a:bodyPr wrap="square" rtlCol="0">
              <a:spAutoFit/>
            </a:bodyPr>
            <a:lstStyle/>
            <a:p>
              <a:pPr algn="ctr">
                <a:lnSpc>
                  <a:spcPts val="700"/>
                </a:lnSpc>
              </a:pPr>
              <a:r>
                <a:rPr lang="en-GB" sz="700" dirty="0" smtClean="0"/>
                <a:t>Acids and Alkalis</a:t>
              </a:r>
              <a:endParaRPr lang="en-GB" sz="75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10501" y="7829742"/>
              <a:ext cx="185928" cy="207263"/>
            </a:xfrm>
            <a:prstGeom prst="rect">
              <a:avLst/>
            </a:prstGeom>
          </p:spPr>
        </p:pic>
      </p:grpSp>
      <p:sp>
        <p:nvSpPr>
          <p:cNvPr id="25" name="TextBox 24"/>
          <p:cNvSpPr txBox="1"/>
          <p:nvPr/>
        </p:nvSpPr>
        <p:spPr>
          <a:xfrm>
            <a:off x="1801735" y="8014518"/>
            <a:ext cx="878586" cy="273152"/>
          </a:xfrm>
          <a:prstGeom prst="rect">
            <a:avLst/>
          </a:prstGeom>
          <a:noFill/>
        </p:spPr>
        <p:txBody>
          <a:bodyPr wrap="square" rtlCol="0">
            <a:spAutoFit/>
          </a:bodyPr>
          <a:lstStyle/>
          <a:p>
            <a:pPr algn="ctr">
              <a:lnSpc>
                <a:spcPts val="700"/>
              </a:lnSpc>
            </a:pPr>
            <a:r>
              <a:rPr lang="en-GB" sz="700" dirty="0" smtClean="0"/>
              <a:t>The Human </a:t>
            </a:r>
          </a:p>
          <a:p>
            <a:pPr algn="ctr">
              <a:lnSpc>
                <a:spcPts val="700"/>
              </a:lnSpc>
            </a:pPr>
            <a:r>
              <a:rPr lang="en-GB" sz="700" dirty="0" smtClean="0"/>
              <a:t>Body</a:t>
            </a:r>
            <a:endParaRPr lang="en-GB" sz="7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272" y="7817031"/>
            <a:ext cx="185928" cy="207263"/>
          </a:xfrm>
          <a:prstGeom prst="rect">
            <a:avLst/>
          </a:prstGeom>
        </p:spPr>
      </p:pic>
      <p:sp>
        <p:nvSpPr>
          <p:cNvPr id="27" name="TextBox 26"/>
          <p:cNvSpPr txBox="1"/>
          <p:nvPr/>
        </p:nvSpPr>
        <p:spPr>
          <a:xfrm>
            <a:off x="2448260" y="7990313"/>
            <a:ext cx="878586" cy="273152"/>
          </a:xfrm>
          <a:prstGeom prst="rect">
            <a:avLst/>
          </a:prstGeom>
          <a:noFill/>
        </p:spPr>
        <p:txBody>
          <a:bodyPr wrap="square" rtlCol="0">
            <a:spAutoFit/>
          </a:bodyPr>
          <a:lstStyle/>
          <a:p>
            <a:pPr algn="ctr">
              <a:lnSpc>
                <a:spcPts val="700"/>
              </a:lnSpc>
            </a:pPr>
            <a:r>
              <a:rPr lang="en-GB" sz="700" dirty="0" smtClean="0"/>
              <a:t>Forces and </a:t>
            </a:r>
          </a:p>
          <a:p>
            <a:pPr algn="ctr">
              <a:lnSpc>
                <a:spcPts val="700"/>
              </a:lnSpc>
            </a:pPr>
            <a:r>
              <a:rPr lang="en-GB" sz="700" dirty="0" smtClean="0"/>
              <a:t>Motion</a:t>
            </a:r>
            <a:endParaRPr lang="en-GB" sz="700"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458" y="7806671"/>
            <a:ext cx="185928" cy="207263"/>
          </a:xfrm>
          <a:prstGeom prst="rect">
            <a:avLst/>
          </a:prstGeom>
        </p:spPr>
      </p:pic>
      <p:sp>
        <p:nvSpPr>
          <p:cNvPr id="29" name="TextBox 28"/>
          <p:cNvSpPr txBox="1"/>
          <p:nvPr/>
        </p:nvSpPr>
        <p:spPr>
          <a:xfrm>
            <a:off x="3131580" y="7247514"/>
            <a:ext cx="971550" cy="273152"/>
          </a:xfrm>
          <a:prstGeom prst="rect">
            <a:avLst/>
          </a:prstGeom>
          <a:noFill/>
        </p:spPr>
        <p:txBody>
          <a:bodyPr wrap="square" rtlCol="0">
            <a:spAutoFit/>
          </a:bodyPr>
          <a:lstStyle/>
          <a:p>
            <a:pPr algn="ctr">
              <a:lnSpc>
                <a:spcPts val="700"/>
              </a:lnSpc>
            </a:pPr>
            <a:r>
              <a:rPr lang="en-GB" sz="700" dirty="0" smtClean="0"/>
              <a:t>Nutrition and Digestion</a:t>
            </a:r>
            <a:endParaRPr lang="en-GB" sz="7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29769" y="7476407"/>
            <a:ext cx="185928" cy="207263"/>
          </a:xfrm>
          <a:prstGeom prst="rect">
            <a:avLst/>
          </a:prstGeom>
        </p:spPr>
      </p:pic>
      <p:sp>
        <p:nvSpPr>
          <p:cNvPr id="31" name="TextBox 30"/>
          <p:cNvSpPr txBox="1"/>
          <p:nvPr/>
        </p:nvSpPr>
        <p:spPr>
          <a:xfrm>
            <a:off x="3980044" y="7217557"/>
            <a:ext cx="971550" cy="183384"/>
          </a:xfrm>
          <a:prstGeom prst="rect">
            <a:avLst/>
          </a:prstGeom>
          <a:noFill/>
        </p:spPr>
        <p:txBody>
          <a:bodyPr wrap="square" rtlCol="0">
            <a:spAutoFit/>
          </a:bodyPr>
          <a:lstStyle/>
          <a:p>
            <a:pPr algn="ctr">
              <a:lnSpc>
                <a:spcPts val="700"/>
              </a:lnSpc>
            </a:pPr>
            <a:r>
              <a:rPr lang="en-GB" sz="700" dirty="0" smtClean="0"/>
              <a:t>Particle Theory</a:t>
            </a:r>
            <a:endParaRPr lang="en-GB" sz="700" dirty="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361863" y="7436002"/>
            <a:ext cx="185928" cy="207263"/>
          </a:xfrm>
          <a:prstGeom prst="rect">
            <a:avLst/>
          </a:prstGeom>
        </p:spPr>
      </p:pic>
      <p:sp>
        <p:nvSpPr>
          <p:cNvPr id="33" name="TextBox 32"/>
          <p:cNvSpPr txBox="1"/>
          <p:nvPr/>
        </p:nvSpPr>
        <p:spPr>
          <a:xfrm>
            <a:off x="4741613" y="7177706"/>
            <a:ext cx="971550" cy="273152"/>
          </a:xfrm>
          <a:prstGeom prst="rect">
            <a:avLst/>
          </a:prstGeom>
          <a:noFill/>
        </p:spPr>
        <p:txBody>
          <a:bodyPr wrap="square" rtlCol="0">
            <a:spAutoFit/>
          </a:bodyPr>
          <a:lstStyle/>
          <a:p>
            <a:pPr algn="ctr">
              <a:lnSpc>
                <a:spcPts val="700"/>
              </a:lnSpc>
            </a:pPr>
            <a:r>
              <a:rPr lang="en-GB" sz="700" dirty="0" smtClean="0"/>
              <a:t>Earth and Atmosphere</a:t>
            </a:r>
            <a:endParaRPr lang="en-GB" sz="7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44836" y="7406735"/>
            <a:ext cx="185928" cy="207263"/>
          </a:xfrm>
          <a:prstGeom prst="rect">
            <a:avLst/>
          </a:prstGeom>
        </p:spPr>
      </p:pic>
      <p:sp>
        <p:nvSpPr>
          <p:cNvPr id="35" name="TextBox 34"/>
          <p:cNvSpPr txBox="1"/>
          <p:nvPr/>
        </p:nvSpPr>
        <p:spPr>
          <a:xfrm>
            <a:off x="3060247" y="7951489"/>
            <a:ext cx="878586" cy="273152"/>
          </a:xfrm>
          <a:prstGeom prst="rect">
            <a:avLst/>
          </a:prstGeom>
          <a:noFill/>
        </p:spPr>
        <p:txBody>
          <a:bodyPr wrap="square" rtlCol="0">
            <a:spAutoFit/>
          </a:bodyPr>
          <a:lstStyle/>
          <a:p>
            <a:pPr algn="ctr">
              <a:lnSpc>
                <a:spcPts val="700"/>
              </a:lnSpc>
            </a:pPr>
            <a:r>
              <a:rPr lang="en-GB" sz="700" dirty="0" smtClean="0"/>
              <a:t>Assessment </a:t>
            </a:r>
          </a:p>
          <a:p>
            <a:pPr algn="ctr">
              <a:lnSpc>
                <a:spcPts val="700"/>
              </a:lnSpc>
            </a:pPr>
            <a:r>
              <a:rPr lang="en-GB" sz="700" dirty="0" smtClean="0"/>
              <a:t>Point 1</a:t>
            </a:r>
            <a:endParaRPr lang="en-GB" sz="700" dirty="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372" y="7783050"/>
            <a:ext cx="185928" cy="207263"/>
          </a:xfrm>
          <a:prstGeom prst="rect">
            <a:avLst/>
          </a:prstGeom>
        </p:spPr>
      </p:pic>
      <p:sp>
        <p:nvSpPr>
          <p:cNvPr id="37" name="TextBox 36"/>
          <p:cNvSpPr txBox="1"/>
          <p:nvPr/>
        </p:nvSpPr>
        <p:spPr>
          <a:xfrm>
            <a:off x="3853333" y="7951489"/>
            <a:ext cx="878586" cy="183384"/>
          </a:xfrm>
          <a:prstGeom prst="rect">
            <a:avLst/>
          </a:prstGeom>
          <a:noFill/>
        </p:spPr>
        <p:txBody>
          <a:bodyPr wrap="square" rtlCol="0">
            <a:spAutoFit/>
          </a:bodyPr>
          <a:lstStyle/>
          <a:p>
            <a:pPr algn="ctr">
              <a:lnSpc>
                <a:spcPts val="700"/>
              </a:lnSpc>
            </a:pPr>
            <a:r>
              <a:rPr lang="en-GB" sz="700" dirty="0" smtClean="0"/>
              <a:t>Light and Sound</a:t>
            </a:r>
            <a:endParaRPr lang="en-GB" sz="700"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480" y="7752008"/>
            <a:ext cx="185928" cy="207263"/>
          </a:xfrm>
          <a:prstGeom prst="rect">
            <a:avLst/>
          </a:prstGeom>
        </p:spPr>
      </p:pic>
      <p:sp>
        <p:nvSpPr>
          <p:cNvPr id="39" name="TextBox 38"/>
          <p:cNvSpPr txBox="1"/>
          <p:nvPr/>
        </p:nvSpPr>
        <p:spPr>
          <a:xfrm>
            <a:off x="4621393" y="7896289"/>
            <a:ext cx="755431" cy="183384"/>
          </a:xfrm>
          <a:prstGeom prst="rect">
            <a:avLst/>
          </a:prstGeom>
          <a:noFill/>
        </p:spPr>
        <p:txBody>
          <a:bodyPr wrap="square" rtlCol="0">
            <a:spAutoFit/>
          </a:bodyPr>
          <a:lstStyle/>
          <a:p>
            <a:pPr algn="ctr">
              <a:lnSpc>
                <a:spcPts val="700"/>
              </a:lnSpc>
            </a:pPr>
            <a:r>
              <a:rPr lang="en-GB" sz="700" dirty="0" smtClean="0"/>
              <a:t>Space</a:t>
            </a:r>
            <a:endParaRPr lang="en-GB" sz="700" dirty="0"/>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762" y="7725598"/>
            <a:ext cx="185928" cy="207263"/>
          </a:xfrm>
          <a:prstGeom prst="rect">
            <a:avLst/>
          </a:prstGeom>
        </p:spPr>
      </p:pic>
      <p:sp>
        <p:nvSpPr>
          <p:cNvPr id="43" name="TextBox 42"/>
          <p:cNvSpPr txBox="1"/>
          <p:nvPr/>
        </p:nvSpPr>
        <p:spPr>
          <a:xfrm rot="20267158">
            <a:off x="5447131" y="7771903"/>
            <a:ext cx="755431" cy="297517"/>
          </a:xfrm>
          <a:prstGeom prst="rect">
            <a:avLst/>
          </a:prstGeom>
          <a:noFill/>
        </p:spPr>
        <p:txBody>
          <a:bodyPr wrap="square" rtlCol="0">
            <a:spAutoFit/>
          </a:bodyPr>
          <a:lstStyle/>
          <a:p>
            <a:pPr algn="ctr">
              <a:lnSpc>
                <a:spcPts val="800"/>
              </a:lnSpc>
            </a:pPr>
            <a:r>
              <a:rPr lang="en-GB" sz="700" dirty="0" smtClean="0"/>
              <a:t>End of Year Assessment</a:t>
            </a:r>
            <a:endParaRPr lang="en-GB" sz="7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158">
            <a:off x="5608667" y="7647880"/>
            <a:ext cx="185928" cy="207263"/>
          </a:xfrm>
          <a:prstGeom prst="rect">
            <a:avLst/>
          </a:prstGeom>
        </p:spPr>
      </p:pic>
      <p:sp>
        <p:nvSpPr>
          <p:cNvPr id="45" name="TextBox 44"/>
          <p:cNvSpPr txBox="1"/>
          <p:nvPr/>
        </p:nvSpPr>
        <p:spPr>
          <a:xfrm>
            <a:off x="5053619" y="6631437"/>
            <a:ext cx="767003" cy="273152"/>
          </a:xfrm>
          <a:prstGeom prst="rect">
            <a:avLst/>
          </a:prstGeom>
          <a:noFill/>
        </p:spPr>
        <p:txBody>
          <a:bodyPr wrap="square" rtlCol="0">
            <a:spAutoFit/>
          </a:bodyPr>
          <a:lstStyle/>
          <a:p>
            <a:pPr algn="ctr">
              <a:lnSpc>
                <a:spcPts val="700"/>
              </a:lnSpc>
            </a:pPr>
            <a:r>
              <a:rPr lang="en-GB" sz="700" dirty="0" smtClean="0"/>
              <a:t>The Periodic Table</a:t>
            </a:r>
            <a:endParaRPr lang="en-GB" sz="700" dirty="0"/>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095" y="6454376"/>
            <a:ext cx="185928" cy="207263"/>
          </a:xfrm>
          <a:prstGeom prst="rect">
            <a:avLst/>
          </a:prstGeom>
        </p:spPr>
      </p:pic>
      <p:sp>
        <p:nvSpPr>
          <p:cNvPr id="49" name="TextBox 48"/>
          <p:cNvSpPr txBox="1"/>
          <p:nvPr/>
        </p:nvSpPr>
        <p:spPr>
          <a:xfrm>
            <a:off x="4103130" y="6677566"/>
            <a:ext cx="592851" cy="452688"/>
          </a:xfrm>
          <a:prstGeom prst="rect">
            <a:avLst/>
          </a:prstGeom>
          <a:noFill/>
        </p:spPr>
        <p:txBody>
          <a:bodyPr wrap="square" rtlCol="0">
            <a:spAutoFit/>
          </a:bodyPr>
          <a:lstStyle/>
          <a:p>
            <a:pPr algn="ctr">
              <a:lnSpc>
                <a:spcPts val="700"/>
              </a:lnSpc>
            </a:pPr>
            <a:r>
              <a:rPr lang="en-GB" sz="700" dirty="0" smtClean="0"/>
              <a:t>Forces Stretching and Squashing</a:t>
            </a:r>
            <a:endParaRPr lang="en-GB" sz="700"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802" y="6475659"/>
            <a:ext cx="185928" cy="207263"/>
          </a:xfrm>
          <a:prstGeom prst="rect">
            <a:avLst/>
          </a:prstGeom>
        </p:spPr>
      </p:pic>
      <p:sp>
        <p:nvSpPr>
          <p:cNvPr id="51" name="TextBox 50"/>
          <p:cNvSpPr txBox="1"/>
          <p:nvPr/>
        </p:nvSpPr>
        <p:spPr>
          <a:xfrm>
            <a:off x="3203347" y="6742849"/>
            <a:ext cx="773780" cy="271869"/>
          </a:xfrm>
          <a:prstGeom prst="rect">
            <a:avLst/>
          </a:prstGeom>
          <a:noFill/>
        </p:spPr>
        <p:txBody>
          <a:bodyPr wrap="square" rtlCol="0">
            <a:spAutoFit/>
          </a:bodyPr>
          <a:lstStyle/>
          <a:p>
            <a:pPr algn="ctr">
              <a:lnSpc>
                <a:spcPts val="700"/>
              </a:lnSpc>
            </a:pPr>
            <a:r>
              <a:rPr lang="en-GB" sz="700" dirty="0" smtClean="0"/>
              <a:t>Atoms Elements and Compounds</a:t>
            </a:r>
            <a:endParaRPr lang="en-GB" sz="700" dirty="0"/>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805" y="6534145"/>
            <a:ext cx="185928" cy="207263"/>
          </a:xfrm>
          <a:prstGeom prst="rect">
            <a:avLst/>
          </a:prstGeom>
        </p:spPr>
      </p:pic>
      <p:sp>
        <p:nvSpPr>
          <p:cNvPr id="55" name="TextBox 54"/>
          <p:cNvSpPr txBox="1"/>
          <p:nvPr/>
        </p:nvSpPr>
        <p:spPr>
          <a:xfrm>
            <a:off x="2229934" y="6738917"/>
            <a:ext cx="798813" cy="271869"/>
          </a:xfrm>
          <a:prstGeom prst="rect">
            <a:avLst/>
          </a:prstGeom>
          <a:noFill/>
        </p:spPr>
        <p:txBody>
          <a:bodyPr wrap="square" rtlCol="0">
            <a:spAutoFit/>
          </a:bodyPr>
          <a:lstStyle/>
          <a:p>
            <a:pPr algn="ctr">
              <a:lnSpc>
                <a:spcPts val="700"/>
              </a:lnSpc>
            </a:pPr>
            <a:r>
              <a:rPr lang="en-GB" sz="700" dirty="0" smtClean="0"/>
              <a:t>Gas Exchange and Respiration</a:t>
            </a:r>
            <a:endParaRPr lang="en-GB" sz="7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0493" y="6544466"/>
            <a:ext cx="185928" cy="207263"/>
          </a:xfrm>
          <a:prstGeom prst="rect">
            <a:avLst/>
          </a:prstGeom>
        </p:spPr>
      </p:pic>
      <p:sp>
        <p:nvSpPr>
          <p:cNvPr id="57" name="TextBox 56"/>
          <p:cNvSpPr txBox="1"/>
          <p:nvPr/>
        </p:nvSpPr>
        <p:spPr>
          <a:xfrm>
            <a:off x="1549280" y="6778566"/>
            <a:ext cx="592851" cy="273152"/>
          </a:xfrm>
          <a:prstGeom prst="rect">
            <a:avLst/>
          </a:prstGeom>
          <a:noFill/>
        </p:spPr>
        <p:txBody>
          <a:bodyPr wrap="square" rtlCol="0">
            <a:spAutoFit/>
          </a:bodyPr>
          <a:lstStyle/>
          <a:p>
            <a:pPr algn="ctr">
              <a:lnSpc>
                <a:spcPts val="700"/>
              </a:lnSpc>
            </a:pPr>
            <a:r>
              <a:rPr lang="en-GB" sz="700" dirty="0" smtClean="0"/>
              <a:t>Chemical Reactions</a:t>
            </a:r>
            <a:endParaRPr lang="en-GB" sz="700" dirty="0"/>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643" y="6585122"/>
            <a:ext cx="185928" cy="207263"/>
          </a:xfrm>
          <a:prstGeom prst="rect">
            <a:avLst/>
          </a:prstGeom>
        </p:spPr>
      </p:pic>
      <p:sp>
        <p:nvSpPr>
          <p:cNvPr id="59" name="TextBox 58"/>
          <p:cNvSpPr txBox="1"/>
          <p:nvPr/>
        </p:nvSpPr>
        <p:spPr>
          <a:xfrm rot="817822">
            <a:off x="708364" y="6767976"/>
            <a:ext cx="776549" cy="271869"/>
          </a:xfrm>
          <a:prstGeom prst="rect">
            <a:avLst/>
          </a:prstGeom>
          <a:noFill/>
        </p:spPr>
        <p:txBody>
          <a:bodyPr wrap="square" rtlCol="0">
            <a:spAutoFit/>
          </a:bodyPr>
          <a:lstStyle/>
          <a:p>
            <a:pPr algn="ctr">
              <a:lnSpc>
                <a:spcPts val="700"/>
              </a:lnSpc>
            </a:pPr>
            <a:r>
              <a:rPr lang="en-GB" sz="700" dirty="0" smtClean="0"/>
              <a:t>End of Year Assessment</a:t>
            </a:r>
            <a:endParaRPr lang="en-GB" sz="700" dirty="0"/>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1078929" y="6586636"/>
            <a:ext cx="185928" cy="207263"/>
          </a:xfrm>
          <a:prstGeom prst="rect">
            <a:avLst/>
          </a:prstGeom>
        </p:spPr>
      </p:pic>
      <p:sp>
        <p:nvSpPr>
          <p:cNvPr id="61" name="TextBox 60"/>
          <p:cNvSpPr txBox="1"/>
          <p:nvPr/>
        </p:nvSpPr>
        <p:spPr>
          <a:xfrm rot="2216290">
            <a:off x="5779525" y="6101859"/>
            <a:ext cx="665078" cy="297517"/>
          </a:xfrm>
          <a:prstGeom prst="rect">
            <a:avLst/>
          </a:prstGeom>
          <a:noFill/>
        </p:spPr>
        <p:txBody>
          <a:bodyPr wrap="square" rtlCol="0">
            <a:spAutoFit/>
          </a:bodyPr>
          <a:lstStyle/>
          <a:p>
            <a:pPr algn="ctr">
              <a:lnSpc>
                <a:spcPts val="800"/>
              </a:lnSpc>
            </a:pPr>
            <a:r>
              <a:rPr lang="en-GB" sz="700" dirty="0" smtClean="0"/>
              <a:t>States of Matter</a:t>
            </a:r>
            <a:endParaRPr lang="en-GB" sz="700" dirty="0"/>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62853" y="6277671"/>
            <a:ext cx="192854" cy="214984"/>
          </a:xfrm>
          <a:prstGeom prst="rect">
            <a:avLst/>
          </a:prstGeom>
        </p:spPr>
      </p:pic>
      <p:sp>
        <p:nvSpPr>
          <p:cNvPr id="65" name="TextBox 64"/>
          <p:cNvSpPr txBox="1"/>
          <p:nvPr/>
        </p:nvSpPr>
        <p:spPr>
          <a:xfrm>
            <a:off x="4545143" y="5943230"/>
            <a:ext cx="785621" cy="183384"/>
          </a:xfrm>
          <a:prstGeom prst="rect">
            <a:avLst/>
          </a:prstGeom>
          <a:noFill/>
        </p:spPr>
        <p:txBody>
          <a:bodyPr wrap="square" rtlCol="0">
            <a:spAutoFit/>
          </a:bodyPr>
          <a:lstStyle/>
          <a:p>
            <a:pPr algn="ctr">
              <a:lnSpc>
                <a:spcPts val="700"/>
              </a:lnSpc>
            </a:pPr>
            <a:r>
              <a:rPr lang="en-GB" sz="700" dirty="0" smtClean="0"/>
              <a:t>Reproduction</a:t>
            </a:r>
            <a:endParaRPr lang="en-GB" sz="750" dirty="0"/>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37705" y="6179293"/>
            <a:ext cx="185928" cy="207263"/>
          </a:xfrm>
          <a:prstGeom prst="rect">
            <a:avLst/>
          </a:prstGeom>
        </p:spPr>
      </p:pic>
      <p:sp>
        <p:nvSpPr>
          <p:cNvPr id="69" name="TextBox 68"/>
          <p:cNvSpPr txBox="1"/>
          <p:nvPr/>
        </p:nvSpPr>
        <p:spPr>
          <a:xfrm>
            <a:off x="3573134" y="5950234"/>
            <a:ext cx="785621" cy="273152"/>
          </a:xfrm>
          <a:prstGeom prst="rect">
            <a:avLst/>
          </a:prstGeom>
          <a:noFill/>
        </p:spPr>
        <p:txBody>
          <a:bodyPr wrap="square" rtlCol="0">
            <a:spAutoFit/>
          </a:bodyPr>
          <a:lstStyle/>
          <a:p>
            <a:pPr algn="ctr">
              <a:lnSpc>
                <a:spcPts val="700"/>
              </a:lnSpc>
            </a:pPr>
            <a:r>
              <a:rPr lang="en-GB" sz="700" dirty="0" smtClean="0"/>
              <a:t>Assessment Point 1</a:t>
            </a:r>
            <a:endParaRPr lang="en-GB" sz="750" dirty="0"/>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63695" y="6206759"/>
            <a:ext cx="185928" cy="207263"/>
          </a:xfrm>
          <a:prstGeom prst="rect">
            <a:avLst/>
          </a:prstGeom>
        </p:spPr>
      </p:pic>
      <p:sp>
        <p:nvSpPr>
          <p:cNvPr id="71" name="TextBox 70"/>
          <p:cNvSpPr txBox="1"/>
          <p:nvPr/>
        </p:nvSpPr>
        <p:spPr>
          <a:xfrm>
            <a:off x="2654502" y="6101060"/>
            <a:ext cx="785621" cy="183384"/>
          </a:xfrm>
          <a:prstGeom prst="rect">
            <a:avLst/>
          </a:prstGeom>
          <a:noFill/>
        </p:spPr>
        <p:txBody>
          <a:bodyPr wrap="square" rtlCol="0">
            <a:spAutoFit/>
          </a:bodyPr>
          <a:lstStyle/>
          <a:p>
            <a:pPr algn="ctr">
              <a:lnSpc>
                <a:spcPts val="700"/>
              </a:lnSpc>
            </a:pPr>
            <a:r>
              <a:rPr lang="en-GB" sz="700" dirty="0" smtClean="0"/>
              <a:t>Electricity</a:t>
            </a:r>
            <a:endParaRPr lang="en-GB" sz="750" dirty="0"/>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59669" y="6249972"/>
            <a:ext cx="185928" cy="207263"/>
          </a:xfrm>
          <a:prstGeom prst="rect">
            <a:avLst/>
          </a:prstGeom>
        </p:spPr>
      </p:pic>
      <p:sp>
        <p:nvSpPr>
          <p:cNvPr id="73" name="TextBox 72"/>
          <p:cNvSpPr txBox="1"/>
          <p:nvPr/>
        </p:nvSpPr>
        <p:spPr>
          <a:xfrm>
            <a:off x="1868881" y="6039250"/>
            <a:ext cx="785621" cy="183384"/>
          </a:xfrm>
          <a:prstGeom prst="rect">
            <a:avLst/>
          </a:prstGeom>
          <a:noFill/>
        </p:spPr>
        <p:txBody>
          <a:bodyPr wrap="square" rtlCol="0">
            <a:spAutoFit/>
          </a:bodyPr>
          <a:lstStyle/>
          <a:p>
            <a:pPr algn="ctr">
              <a:lnSpc>
                <a:spcPts val="700"/>
              </a:lnSpc>
            </a:pPr>
            <a:r>
              <a:rPr lang="en-GB" sz="700" dirty="0" smtClean="0"/>
              <a:t>Energy</a:t>
            </a:r>
            <a:endParaRPr lang="en-GB" sz="750" dirty="0"/>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142131" y="6275403"/>
            <a:ext cx="185928" cy="207263"/>
          </a:xfrm>
          <a:prstGeom prst="rect">
            <a:avLst/>
          </a:prstGeom>
        </p:spPr>
      </p:pic>
      <p:sp>
        <p:nvSpPr>
          <p:cNvPr id="75" name="TextBox 74"/>
          <p:cNvSpPr txBox="1"/>
          <p:nvPr/>
        </p:nvSpPr>
        <p:spPr>
          <a:xfrm>
            <a:off x="1166980" y="6064403"/>
            <a:ext cx="785621" cy="183384"/>
          </a:xfrm>
          <a:prstGeom prst="rect">
            <a:avLst/>
          </a:prstGeom>
          <a:noFill/>
        </p:spPr>
        <p:txBody>
          <a:bodyPr wrap="square" rtlCol="0">
            <a:spAutoFit/>
          </a:bodyPr>
          <a:lstStyle/>
          <a:p>
            <a:pPr algn="ctr">
              <a:lnSpc>
                <a:spcPts val="700"/>
              </a:lnSpc>
            </a:pPr>
            <a:r>
              <a:rPr lang="en-GB" sz="700" dirty="0" smtClean="0"/>
              <a:t>Magnetism</a:t>
            </a:r>
            <a:endParaRPr lang="en-GB" sz="750" dirty="0"/>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40230" y="6300556"/>
            <a:ext cx="185928" cy="207263"/>
          </a:xfrm>
          <a:prstGeom prst="rect">
            <a:avLst/>
          </a:prstGeom>
        </p:spPr>
      </p:pic>
      <p:sp>
        <p:nvSpPr>
          <p:cNvPr id="79" name="TextBox 78"/>
          <p:cNvSpPr txBox="1"/>
          <p:nvPr/>
        </p:nvSpPr>
        <p:spPr>
          <a:xfrm>
            <a:off x="4238012" y="4747299"/>
            <a:ext cx="785621" cy="185051"/>
          </a:xfrm>
          <a:prstGeom prst="rect">
            <a:avLst/>
          </a:prstGeom>
          <a:noFill/>
        </p:spPr>
        <p:txBody>
          <a:bodyPr wrap="square" rtlCol="0">
            <a:spAutoFit/>
          </a:bodyPr>
          <a:lstStyle/>
          <a:p>
            <a:pPr algn="ctr">
              <a:lnSpc>
                <a:spcPts val="700"/>
              </a:lnSpc>
            </a:pPr>
            <a:r>
              <a:rPr lang="en-GB" sz="750" dirty="0" smtClean="0"/>
              <a:t>Forces</a:t>
            </a:r>
            <a:endParaRPr lang="en-GB" sz="750" dirty="0"/>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18311" y="4967885"/>
            <a:ext cx="185928" cy="207263"/>
          </a:xfrm>
          <a:prstGeom prst="rect">
            <a:avLst/>
          </a:prstGeom>
        </p:spPr>
      </p:pic>
      <p:sp>
        <p:nvSpPr>
          <p:cNvPr id="81" name="TextBox 80"/>
          <p:cNvSpPr txBox="1"/>
          <p:nvPr/>
        </p:nvSpPr>
        <p:spPr>
          <a:xfrm>
            <a:off x="3573133" y="4760318"/>
            <a:ext cx="785621" cy="273152"/>
          </a:xfrm>
          <a:prstGeom prst="rect">
            <a:avLst/>
          </a:prstGeom>
          <a:noFill/>
        </p:spPr>
        <p:txBody>
          <a:bodyPr wrap="square" rtlCol="0">
            <a:spAutoFit/>
          </a:bodyPr>
          <a:lstStyle/>
          <a:p>
            <a:pPr algn="ctr">
              <a:lnSpc>
                <a:spcPts val="700"/>
              </a:lnSpc>
            </a:pPr>
            <a:r>
              <a:rPr lang="en-GB" sz="700" dirty="0" smtClean="0"/>
              <a:t>Atomic Structure</a:t>
            </a:r>
            <a:endParaRPr lang="en-GB" sz="75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60558" y="4979243"/>
            <a:ext cx="185928" cy="207263"/>
          </a:xfrm>
          <a:prstGeom prst="rect">
            <a:avLst/>
          </a:prstGeom>
        </p:spPr>
      </p:pic>
      <p:sp>
        <p:nvSpPr>
          <p:cNvPr id="83" name="TextBox 82"/>
          <p:cNvSpPr txBox="1"/>
          <p:nvPr/>
        </p:nvSpPr>
        <p:spPr>
          <a:xfrm>
            <a:off x="2873933" y="4696689"/>
            <a:ext cx="785621" cy="362920"/>
          </a:xfrm>
          <a:prstGeom prst="rect">
            <a:avLst/>
          </a:prstGeom>
          <a:noFill/>
        </p:spPr>
        <p:txBody>
          <a:bodyPr wrap="square" rtlCol="0">
            <a:spAutoFit/>
          </a:bodyPr>
          <a:lstStyle/>
          <a:p>
            <a:pPr algn="ctr">
              <a:lnSpc>
                <a:spcPts val="700"/>
              </a:lnSpc>
            </a:pPr>
            <a:r>
              <a:rPr lang="en-GB" sz="700" dirty="0" smtClean="0"/>
              <a:t>States of Matter and Separating Techniques</a:t>
            </a:r>
            <a:endParaRPr lang="en-GB" sz="750" dirty="0"/>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79354" y="5003891"/>
            <a:ext cx="185928" cy="207263"/>
          </a:xfrm>
          <a:prstGeom prst="rect">
            <a:avLst/>
          </a:prstGeom>
        </p:spPr>
      </p:pic>
      <p:sp>
        <p:nvSpPr>
          <p:cNvPr id="85" name="TextBox 84"/>
          <p:cNvSpPr txBox="1"/>
          <p:nvPr/>
        </p:nvSpPr>
        <p:spPr>
          <a:xfrm>
            <a:off x="2180569" y="4802389"/>
            <a:ext cx="785621" cy="273152"/>
          </a:xfrm>
          <a:prstGeom prst="rect">
            <a:avLst/>
          </a:prstGeom>
          <a:noFill/>
        </p:spPr>
        <p:txBody>
          <a:bodyPr wrap="square" rtlCol="0">
            <a:spAutoFit/>
          </a:bodyPr>
          <a:lstStyle/>
          <a:p>
            <a:pPr algn="ctr">
              <a:lnSpc>
                <a:spcPts val="700"/>
              </a:lnSpc>
            </a:pPr>
            <a:r>
              <a:rPr lang="en-GB" sz="700" dirty="0" smtClean="0"/>
              <a:t>Assessment Point 1</a:t>
            </a:r>
            <a:endParaRPr lang="en-GB" sz="750" dirty="0"/>
          </a:p>
        </p:txBody>
      </p: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458030" y="5030773"/>
            <a:ext cx="185928" cy="207263"/>
          </a:xfrm>
          <a:prstGeom prst="rect">
            <a:avLst/>
          </a:prstGeom>
        </p:spPr>
      </p:pic>
      <p:sp>
        <p:nvSpPr>
          <p:cNvPr id="87" name="TextBox 86"/>
          <p:cNvSpPr txBox="1"/>
          <p:nvPr/>
        </p:nvSpPr>
        <p:spPr>
          <a:xfrm>
            <a:off x="1567280" y="4816194"/>
            <a:ext cx="711368" cy="183384"/>
          </a:xfrm>
          <a:prstGeom prst="rect">
            <a:avLst/>
          </a:prstGeom>
          <a:noFill/>
        </p:spPr>
        <p:txBody>
          <a:bodyPr wrap="square" rtlCol="0">
            <a:spAutoFit/>
          </a:bodyPr>
          <a:lstStyle/>
          <a:p>
            <a:pPr algn="ctr">
              <a:lnSpc>
                <a:spcPts val="700"/>
              </a:lnSpc>
            </a:pPr>
            <a:r>
              <a:rPr lang="en-GB" sz="700" dirty="0" smtClean="0"/>
              <a:t>Materials</a:t>
            </a:r>
            <a:endParaRPr lang="en-GB" sz="750" dirty="0"/>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5056358"/>
            <a:ext cx="185928" cy="207263"/>
          </a:xfrm>
          <a:prstGeom prst="rect">
            <a:avLst/>
          </a:prstGeom>
        </p:spPr>
      </p:pic>
      <p:sp>
        <p:nvSpPr>
          <p:cNvPr id="89" name="TextBox 88"/>
          <p:cNvSpPr txBox="1"/>
          <p:nvPr/>
        </p:nvSpPr>
        <p:spPr>
          <a:xfrm rot="20181508">
            <a:off x="676121" y="4853664"/>
            <a:ext cx="785621" cy="273152"/>
          </a:xfrm>
          <a:prstGeom prst="rect">
            <a:avLst/>
          </a:prstGeom>
          <a:noFill/>
        </p:spPr>
        <p:txBody>
          <a:bodyPr wrap="square" rtlCol="0">
            <a:spAutoFit/>
          </a:bodyPr>
          <a:lstStyle/>
          <a:p>
            <a:pPr algn="ctr">
              <a:lnSpc>
                <a:spcPts val="700"/>
              </a:lnSpc>
            </a:pPr>
            <a:r>
              <a:rPr lang="en-GB" sz="700" dirty="0" smtClean="0"/>
              <a:t>Join STEM </a:t>
            </a:r>
          </a:p>
          <a:p>
            <a:pPr algn="ctr">
              <a:lnSpc>
                <a:spcPts val="700"/>
              </a:lnSpc>
            </a:pPr>
            <a:r>
              <a:rPr lang="en-GB" sz="700" dirty="0" smtClean="0"/>
              <a:t>Club</a:t>
            </a:r>
            <a:endParaRPr lang="en-GB" sz="750" dirty="0"/>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462916">
            <a:off x="1049696" y="5092493"/>
            <a:ext cx="185928" cy="207263"/>
          </a:xfrm>
          <a:prstGeom prst="rect">
            <a:avLst/>
          </a:prstGeom>
        </p:spPr>
      </p:pic>
      <p:grpSp>
        <p:nvGrpSpPr>
          <p:cNvPr id="93" name="Group 92"/>
          <p:cNvGrpSpPr/>
          <p:nvPr/>
        </p:nvGrpSpPr>
        <p:grpSpPr>
          <a:xfrm>
            <a:off x="955008" y="5374095"/>
            <a:ext cx="878586" cy="380118"/>
            <a:chOff x="238809" y="7971470"/>
            <a:chExt cx="878586" cy="380118"/>
          </a:xfrm>
        </p:grpSpPr>
        <p:sp>
          <p:nvSpPr>
            <p:cNvPr id="94" name="TextBox 93"/>
            <p:cNvSpPr txBox="1"/>
            <p:nvPr/>
          </p:nvSpPr>
          <p:spPr>
            <a:xfrm>
              <a:off x="238809" y="8168204"/>
              <a:ext cx="878586" cy="183384"/>
            </a:xfrm>
            <a:prstGeom prst="rect">
              <a:avLst/>
            </a:prstGeom>
            <a:noFill/>
          </p:spPr>
          <p:txBody>
            <a:bodyPr wrap="square" rtlCol="0">
              <a:spAutoFit/>
            </a:bodyPr>
            <a:lstStyle/>
            <a:p>
              <a:pPr algn="ctr">
                <a:lnSpc>
                  <a:spcPts val="700"/>
                </a:lnSpc>
              </a:pPr>
              <a:r>
                <a:rPr lang="en-GB" sz="700" dirty="0" smtClean="0"/>
                <a:t>Genetics</a:t>
              </a:r>
              <a:endParaRPr lang="en-GB" sz="700" dirty="0"/>
            </a:p>
          </p:txBody>
        </p: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sp>
        <p:nvSpPr>
          <p:cNvPr id="96" name="TextBox 95"/>
          <p:cNvSpPr txBox="1"/>
          <p:nvPr/>
        </p:nvSpPr>
        <p:spPr>
          <a:xfrm>
            <a:off x="1592951" y="5535000"/>
            <a:ext cx="878586" cy="273152"/>
          </a:xfrm>
          <a:prstGeom prst="rect">
            <a:avLst/>
          </a:prstGeom>
          <a:noFill/>
        </p:spPr>
        <p:txBody>
          <a:bodyPr wrap="square" rtlCol="0">
            <a:spAutoFit/>
          </a:bodyPr>
          <a:lstStyle/>
          <a:p>
            <a:pPr algn="ctr">
              <a:lnSpc>
                <a:spcPts val="700"/>
              </a:lnSpc>
            </a:pPr>
            <a:r>
              <a:rPr lang="en-GB" sz="700" dirty="0" smtClean="0"/>
              <a:t>Pressure and Moments</a:t>
            </a:r>
            <a:endParaRPr lang="en-GB" sz="700" dirty="0"/>
          </a:p>
        </p:txBody>
      </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121" y="5327231"/>
            <a:ext cx="185928" cy="207263"/>
          </a:xfrm>
          <a:prstGeom prst="rect">
            <a:avLst/>
          </a:prstGeom>
        </p:spPr>
      </p:pic>
      <p:sp>
        <p:nvSpPr>
          <p:cNvPr id="98" name="TextBox 97"/>
          <p:cNvSpPr txBox="1"/>
          <p:nvPr/>
        </p:nvSpPr>
        <p:spPr>
          <a:xfrm>
            <a:off x="2312597" y="5510870"/>
            <a:ext cx="878586" cy="183384"/>
          </a:xfrm>
          <a:prstGeom prst="rect">
            <a:avLst/>
          </a:prstGeom>
          <a:noFill/>
        </p:spPr>
        <p:txBody>
          <a:bodyPr wrap="square" rtlCol="0">
            <a:spAutoFit/>
          </a:bodyPr>
          <a:lstStyle/>
          <a:p>
            <a:pPr algn="ctr">
              <a:lnSpc>
                <a:spcPts val="700"/>
              </a:lnSpc>
            </a:pPr>
            <a:r>
              <a:rPr lang="en-GB" sz="700" dirty="0" smtClean="0"/>
              <a:t>Cells and Control</a:t>
            </a:r>
            <a:endParaRPr lang="en-GB" sz="700" dirty="0"/>
          </a:p>
        </p:txBody>
      </p:sp>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795" y="5327228"/>
            <a:ext cx="185928" cy="207263"/>
          </a:xfrm>
          <a:prstGeom prst="rect">
            <a:avLst/>
          </a:prstGeom>
        </p:spPr>
      </p:pic>
      <p:sp>
        <p:nvSpPr>
          <p:cNvPr id="100" name="TextBox 99"/>
          <p:cNvSpPr txBox="1"/>
          <p:nvPr/>
        </p:nvSpPr>
        <p:spPr>
          <a:xfrm>
            <a:off x="3044068" y="5456267"/>
            <a:ext cx="878586" cy="183384"/>
          </a:xfrm>
          <a:prstGeom prst="rect">
            <a:avLst/>
          </a:prstGeom>
          <a:noFill/>
        </p:spPr>
        <p:txBody>
          <a:bodyPr wrap="square" rtlCol="0">
            <a:spAutoFit/>
          </a:bodyPr>
          <a:lstStyle/>
          <a:p>
            <a:pPr algn="ctr">
              <a:lnSpc>
                <a:spcPts val="700"/>
              </a:lnSpc>
            </a:pPr>
            <a:r>
              <a:rPr lang="en-GB" sz="700" dirty="0" smtClean="0"/>
              <a:t>Motion</a:t>
            </a:r>
            <a:endParaRPr lang="en-GB" sz="700" dirty="0"/>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089" y="5274096"/>
            <a:ext cx="185928" cy="207263"/>
          </a:xfrm>
          <a:prstGeom prst="rect">
            <a:avLst/>
          </a:prstGeom>
        </p:spPr>
      </p:pic>
      <p:sp>
        <p:nvSpPr>
          <p:cNvPr id="102" name="TextBox 101"/>
          <p:cNvSpPr txBox="1"/>
          <p:nvPr/>
        </p:nvSpPr>
        <p:spPr>
          <a:xfrm>
            <a:off x="3803008" y="5458196"/>
            <a:ext cx="878586" cy="273152"/>
          </a:xfrm>
          <a:prstGeom prst="rect">
            <a:avLst/>
          </a:prstGeom>
          <a:noFill/>
        </p:spPr>
        <p:txBody>
          <a:bodyPr wrap="square" rtlCol="0">
            <a:spAutoFit/>
          </a:bodyPr>
          <a:lstStyle/>
          <a:p>
            <a:pPr algn="ctr">
              <a:lnSpc>
                <a:spcPts val="700"/>
              </a:lnSpc>
            </a:pPr>
            <a:r>
              <a:rPr lang="en-GB" sz="700" dirty="0" smtClean="0"/>
              <a:t>Cell Division and Nervous System</a:t>
            </a:r>
            <a:endParaRPr lang="en-GB" sz="70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155" y="5258715"/>
            <a:ext cx="185928" cy="207263"/>
          </a:xfrm>
          <a:prstGeom prst="rect">
            <a:avLst/>
          </a:prstGeom>
        </p:spPr>
      </p:pic>
      <p:sp>
        <p:nvSpPr>
          <p:cNvPr id="104" name="TextBox 103"/>
          <p:cNvSpPr txBox="1"/>
          <p:nvPr/>
        </p:nvSpPr>
        <p:spPr>
          <a:xfrm>
            <a:off x="4610938" y="5401013"/>
            <a:ext cx="755431" cy="273152"/>
          </a:xfrm>
          <a:prstGeom prst="rect">
            <a:avLst/>
          </a:prstGeom>
          <a:noFill/>
        </p:spPr>
        <p:txBody>
          <a:bodyPr wrap="square" rtlCol="0">
            <a:spAutoFit/>
          </a:bodyPr>
          <a:lstStyle/>
          <a:p>
            <a:pPr algn="ctr">
              <a:lnSpc>
                <a:spcPts val="700"/>
              </a:lnSpc>
            </a:pPr>
            <a:r>
              <a:rPr lang="en-GB" sz="700" dirty="0" smtClean="0"/>
              <a:t>Health and Disease</a:t>
            </a:r>
            <a:endParaRPr lang="en-GB" sz="700" dirty="0"/>
          </a:p>
        </p:txBody>
      </p:sp>
      <p:pic>
        <p:nvPicPr>
          <p:cNvPr id="105"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307" y="5230322"/>
            <a:ext cx="185928" cy="207263"/>
          </a:xfrm>
          <a:prstGeom prst="rect">
            <a:avLst/>
          </a:prstGeom>
        </p:spPr>
      </p:pic>
      <p:sp>
        <p:nvSpPr>
          <p:cNvPr id="106" name="TextBox 105"/>
          <p:cNvSpPr txBox="1"/>
          <p:nvPr/>
        </p:nvSpPr>
        <p:spPr>
          <a:xfrm rot="20679030">
            <a:off x="5385346" y="5363323"/>
            <a:ext cx="680662" cy="273152"/>
          </a:xfrm>
          <a:prstGeom prst="rect">
            <a:avLst/>
          </a:prstGeom>
          <a:noFill/>
        </p:spPr>
        <p:txBody>
          <a:bodyPr wrap="square" rtlCol="0">
            <a:spAutoFit/>
          </a:bodyPr>
          <a:lstStyle/>
          <a:p>
            <a:pPr algn="ctr">
              <a:lnSpc>
                <a:spcPts val="700"/>
              </a:lnSpc>
            </a:pPr>
            <a:r>
              <a:rPr lang="en-GB" sz="700" dirty="0" smtClean="0"/>
              <a:t>End of Year Assessment</a:t>
            </a:r>
            <a:endParaRPr lang="en-GB" sz="700" dirty="0"/>
          </a:p>
        </p:txBody>
      </p:sp>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68">
            <a:off x="5577802" y="5177465"/>
            <a:ext cx="185928" cy="207263"/>
          </a:xfrm>
          <a:prstGeom prst="rect">
            <a:avLst/>
          </a:prstGeom>
        </p:spPr>
      </p:pic>
      <p:sp>
        <p:nvSpPr>
          <p:cNvPr id="110" name="TextBox 109"/>
          <p:cNvSpPr txBox="1"/>
          <p:nvPr/>
        </p:nvSpPr>
        <p:spPr>
          <a:xfrm>
            <a:off x="4900789" y="4628603"/>
            <a:ext cx="785621" cy="183384"/>
          </a:xfrm>
          <a:prstGeom prst="rect">
            <a:avLst/>
          </a:prstGeom>
          <a:noFill/>
        </p:spPr>
        <p:txBody>
          <a:bodyPr wrap="square" rtlCol="0">
            <a:spAutoFit/>
          </a:bodyPr>
          <a:lstStyle/>
          <a:p>
            <a:pPr algn="ctr">
              <a:lnSpc>
                <a:spcPts val="700"/>
              </a:lnSpc>
            </a:pPr>
            <a:r>
              <a:rPr lang="en-GB" sz="700" dirty="0" smtClean="0"/>
              <a:t>Bonding</a:t>
            </a:r>
            <a:endParaRPr lang="en-GB" sz="750" dirty="0"/>
          </a:p>
        </p:txBody>
      </p:sp>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91622" y="4932057"/>
            <a:ext cx="185928" cy="207263"/>
          </a:xfrm>
          <a:prstGeom prst="rect">
            <a:avLst/>
          </a:prstGeom>
        </p:spPr>
      </p:pic>
      <p:sp>
        <p:nvSpPr>
          <p:cNvPr id="112" name="TextBox 111"/>
          <p:cNvSpPr txBox="1"/>
          <p:nvPr/>
        </p:nvSpPr>
        <p:spPr>
          <a:xfrm>
            <a:off x="4733631" y="4241565"/>
            <a:ext cx="767003" cy="183384"/>
          </a:xfrm>
          <a:prstGeom prst="rect">
            <a:avLst/>
          </a:prstGeom>
          <a:noFill/>
        </p:spPr>
        <p:txBody>
          <a:bodyPr wrap="square" rtlCol="0">
            <a:spAutoFit/>
          </a:bodyPr>
          <a:lstStyle/>
          <a:p>
            <a:pPr algn="ctr">
              <a:lnSpc>
                <a:spcPts val="700"/>
              </a:lnSpc>
            </a:pPr>
            <a:r>
              <a:rPr lang="en-GB" sz="700" dirty="0" smtClean="0"/>
              <a:t>Genes</a:t>
            </a:r>
            <a:endParaRPr lang="en-GB" sz="700" dirty="0"/>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653" y="3991920"/>
            <a:ext cx="185928" cy="207263"/>
          </a:xfrm>
          <a:prstGeom prst="rect">
            <a:avLst/>
          </a:prstGeom>
        </p:spPr>
      </p:pic>
      <p:sp>
        <p:nvSpPr>
          <p:cNvPr id="114" name="TextBox 113"/>
          <p:cNvSpPr txBox="1"/>
          <p:nvPr/>
        </p:nvSpPr>
        <p:spPr>
          <a:xfrm>
            <a:off x="3992249" y="4222617"/>
            <a:ext cx="592851" cy="183384"/>
          </a:xfrm>
          <a:prstGeom prst="rect">
            <a:avLst/>
          </a:prstGeom>
          <a:noFill/>
        </p:spPr>
        <p:txBody>
          <a:bodyPr wrap="square" rtlCol="0">
            <a:spAutoFit/>
          </a:bodyPr>
          <a:lstStyle/>
          <a:p>
            <a:pPr algn="ctr">
              <a:lnSpc>
                <a:spcPts val="700"/>
              </a:lnSpc>
            </a:pPr>
            <a:r>
              <a:rPr lang="en-GB" sz="700" dirty="0" smtClean="0"/>
              <a:t>Waves</a:t>
            </a:r>
            <a:endParaRPr lang="en-GB" sz="700" dirty="0"/>
          </a:p>
        </p:txBody>
      </p:sp>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849" y="4013932"/>
            <a:ext cx="185928" cy="207263"/>
          </a:xfrm>
          <a:prstGeom prst="rect">
            <a:avLst/>
          </a:prstGeom>
        </p:spPr>
      </p:pic>
      <p:sp>
        <p:nvSpPr>
          <p:cNvPr id="118" name="TextBox 117"/>
          <p:cNvSpPr txBox="1"/>
          <p:nvPr/>
        </p:nvSpPr>
        <p:spPr>
          <a:xfrm>
            <a:off x="3006222" y="4255389"/>
            <a:ext cx="838607" cy="271869"/>
          </a:xfrm>
          <a:prstGeom prst="rect">
            <a:avLst/>
          </a:prstGeom>
          <a:noFill/>
        </p:spPr>
        <p:txBody>
          <a:bodyPr wrap="square" rtlCol="0">
            <a:spAutoFit/>
          </a:bodyPr>
          <a:lstStyle/>
          <a:p>
            <a:pPr algn="ctr">
              <a:lnSpc>
                <a:spcPts val="700"/>
              </a:lnSpc>
            </a:pPr>
            <a:r>
              <a:rPr lang="en-GB" sz="700" dirty="0" smtClean="0"/>
              <a:t>Plant Structures and Functions</a:t>
            </a:r>
            <a:endParaRPr lang="en-GB" sz="700" dirty="0"/>
          </a:p>
        </p:txBody>
      </p:sp>
      <p:pic>
        <p:nvPicPr>
          <p:cNvPr id="119" name="Picture 1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8415" y="4055144"/>
            <a:ext cx="185928" cy="207263"/>
          </a:xfrm>
          <a:prstGeom prst="rect">
            <a:avLst/>
          </a:prstGeom>
        </p:spPr>
      </p:pic>
      <p:sp>
        <p:nvSpPr>
          <p:cNvPr id="120" name="TextBox 119"/>
          <p:cNvSpPr txBox="1"/>
          <p:nvPr/>
        </p:nvSpPr>
        <p:spPr>
          <a:xfrm>
            <a:off x="2241008" y="4260344"/>
            <a:ext cx="760447" cy="183384"/>
          </a:xfrm>
          <a:prstGeom prst="rect">
            <a:avLst/>
          </a:prstGeom>
          <a:noFill/>
        </p:spPr>
        <p:txBody>
          <a:bodyPr wrap="square" rtlCol="0">
            <a:spAutoFit/>
          </a:bodyPr>
          <a:lstStyle/>
          <a:p>
            <a:pPr algn="ctr">
              <a:lnSpc>
                <a:spcPts val="700"/>
              </a:lnSpc>
            </a:pPr>
            <a:r>
              <a:rPr lang="en-GB" sz="700" dirty="0" smtClean="0"/>
              <a:t>Radioactivity</a:t>
            </a:r>
            <a:endParaRPr lang="en-GB" sz="700" dirty="0"/>
          </a:p>
        </p:txBody>
      </p:sp>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534" y="4083456"/>
            <a:ext cx="200217" cy="207263"/>
          </a:xfrm>
          <a:prstGeom prst="rect">
            <a:avLst/>
          </a:prstGeom>
        </p:spPr>
      </p:pic>
      <p:sp>
        <p:nvSpPr>
          <p:cNvPr id="122" name="TextBox 121"/>
          <p:cNvSpPr txBox="1"/>
          <p:nvPr/>
        </p:nvSpPr>
        <p:spPr>
          <a:xfrm>
            <a:off x="1340724" y="4305586"/>
            <a:ext cx="977890" cy="361637"/>
          </a:xfrm>
          <a:prstGeom prst="rect">
            <a:avLst/>
          </a:prstGeom>
          <a:noFill/>
        </p:spPr>
        <p:txBody>
          <a:bodyPr wrap="square" rtlCol="0">
            <a:spAutoFit/>
          </a:bodyPr>
          <a:lstStyle/>
          <a:p>
            <a:pPr algn="ctr">
              <a:lnSpc>
                <a:spcPts val="700"/>
              </a:lnSpc>
            </a:pPr>
            <a:r>
              <a:rPr lang="en-GB" sz="700" dirty="0" smtClean="0"/>
              <a:t>Groups in the Periodic Table and energy changes</a:t>
            </a:r>
            <a:endParaRPr lang="en-GB" sz="700" dirty="0"/>
          </a:p>
        </p:txBody>
      </p:sp>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630" y="4124788"/>
            <a:ext cx="185928" cy="207263"/>
          </a:xfrm>
          <a:prstGeom prst="rect">
            <a:avLst/>
          </a:prstGeom>
        </p:spPr>
      </p:pic>
      <p:sp>
        <p:nvSpPr>
          <p:cNvPr id="126" name="TextBox 125"/>
          <p:cNvSpPr txBox="1"/>
          <p:nvPr/>
        </p:nvSpPr>
        <p:spPr>
          <a:xfrm rot="817822">
            <a:off x="554282" y="4335552"/>
            <a:ext cx="776015" cy="271869"/>
          </a:xfrm>
          <a:prstGeom prst="rect">
            <a:avLst/>
          </a:prstGeom>
          <a:noFill/>
        </p:spPr>
        <p:txBody>
          <a:bodyPr wrap="square" rtlCol="0">
            <a:spAutoFit/>
          </a:bodyPr>
          <a:lstStyle/>
          <a:p>
            <a:pPr algn="ctr">
              <a:lnSpc>
                <a:spcPts val="700"/>
              </a:lnSpc>
            </a:pPr>
            <a:r>
              <a:rPr lang="en-GB" sz="700" dirty="0" smtClean="0"/>
              <a:t>End of Year Assessments</a:t>
            </a:r>
            <a:endParaRPr lang="en-GB" sz="700" dirty="0"/>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908327" y="4119168"/>
            <a:ext cx="185928" cy="207263"/>
          </a:xfrm>
          <a:prstGeom prst="rect">
            <a:avLst/>
          </a:prstGeom>
        </p:spPr>
      </p:pic>
      <p:sp>
        <p:nvSpPr>
          <p:cNvPr id="130" name="TextBox 129"/>
          <p:cNvSpPr txBox="1"/>
          <p:nvPr/>
        </p:nvSpPr>
        <p:spPr>
          <a:xfrm>
            <a:off x="4895144" y="3547953"/>
            <a:ext cx="1053060" cy="183384"/>
          </a:xfrm>
          <a:prstGeom prst="rect">
            <a:avLst/>
          </a:prstGeom>
          <a:noFill/>
        </p:spPr>
        <p:txBody>
          <a:bodyPr wrap="square" rtlCol="0">
            <a:spAutoFit/>
          </a:bodyPr>
          <a:lstStyle/>
          <a:p>
            <a:pPr algn="ctr">
              <a:lnSpc>
                <a:spcPts val="700"/>
              </a:lnSpc>
            </a:pPr>
            <a:r>
              <a:rPr lang="en-GB" sz="700" dirty="0" smtClean="0"/>
              <a:t>Conservation of Energy</a:t>
            </a:r>
            <a:endParaRPr lang="en-GB" sz="750" dirty="0"/>
          </a:p>
        </p:txBody>
      </p:sp>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309374" y="3711830"/>
            <a:ext cx="185928" cy="207263"/>
          </a:xfrm>
          <a:prstGeom prst="rect">
            <a:avLst/>
          </a:prstGeom>
        </p:spPr>
      </p:pic>
      <p:sp>
        <p:nvSpPr>
          <p:cNvPr id="132" name="TextBox 131"/>
          <p:cNvSpPr txBox="1"/>
          <p:nvPr/>
        </p:nvSpPr>
        <p:spPr>
          <a:xfrm>
            <a:off x="4226834" y="3471122"/>
            <a:ext cx="785621" cy="183384"/>
          </a:xfrm>
          <a:prstGeom prst="rect">
            <a:avLst/>
          </a:prstGeom>
          <a:noFill/>
        </p:spPr>
        <p:txBody>
          <a:bodyPr wrap="square" rtlCol="0">
            <a:spAutoFit/>
          </a:bodyPr>
          <a:lstStyle/>
          <a:p>
            <a:pPr algn="ctr">
              <a:lnSpc>
                <a:spcPts val="700"/>
              </a:lnSpc>
            </a:pPr>
            <a:r>
              <a:rPr lang="en-GB" sz="700" dirty="0" smtClean="0"/>
              <a:t>Acids and Alkalis</a:t>
            </a:r>
            <a:endParaRPr lang="en-GB" sz="750" dirty="0"/>
          </a:p>
        </p:txBody>
      </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40674" y="3714045"/>
            <a:ext cx="185928" cy="207263"/>
          </a:xfrm>
          <a:prstGeom prst="rect">
            <a:avLst/>
          </a:prstGeom>
        </p:spPr>
      </p:pic>
      <p:sp>
        <p:nvSpPr>
          <p:cNvPr id="134" name="TextBox 133"/>
          <p:cNvSpPr txBox="1"/>
          <p:nvPr/>
        </p:nvSpPr>
        <p:spPr>
          <a:xfrm>
            <a:off x="3500574" y="3531085"/>
            <a:ext cx="785621" cy="273152"/>
          </a:xfrm>
          <a:prstGeom prst="rect">
            <a:avLst/>
          </a:prstGeom>
          <a:noFill/>
        </p:spPr>
        <p:txBody>
          <a:bodyPr wrap="square" rtlCol="0">
            <a:spAutoFit/>
          </a:bodyPr>
          <a:lstStyle/>
          <a:p>
            <a:pPr algn="ctr">
              <a:lnSpc>
                <a:spcPts val="700"/>
              </a:lnSpc>
            </a:pPr>
            <a:r>
              <a:rPr lang="en-GB" sz="700" dirty="0" smtClean="0"/>
              <a:t>Assessment Point 1</a:t>
            </a:r>
            <a:endParaRPr lang="en-GB" sz="750" dirty="0"/>
          </a:p>
        </p:txBody>
      </p:sp>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02915" y="3753261"/>
            <a:ext cx="185928" cy="207263"/>
          </a:xfrm>
          <a:prstGeom prst="rect">
            <a:avLst/>
          </a:prstGeom>
        </p:spPr>
      </p:pic>
      <p:sp>
        <p:nvSpPr>
          <p:cNvPr id="136" name="TextBox 135"/>
          <p:cNvSpPr txBox="1"/>
          <p:nvPr/>
        </p:nvSpPr>
        <p:spPr>
          <a:xfrm>
            <a:off x="2737521" y="3455497"/>
            <a:ext cx="912769" cy="362920"/>
          </a:xfrm>
          <a:prstGeom prst="rect">
            <a:avLst/>
          </a:prstGeom>
          <a:noFill/>
        </p:spPr>
        <p:txBody>
          <a:bodyPr wrap="square" rtlCol="0">
            <a:spAutoFit/>
          </a:bodyPr>
          <a:lstStyle/>
          <a:p>
            <a:pPr algn="ctr">
              <a:lnSpc>
                <a:spcPts val="700"/>
              </a:lnSpc>
            </a:pPr>
            <a:r>
              <a:rPr lang="en-GB" sz="700" dirty="0" smtClean="0"/>
              <a:t>Calculations Equilibria and Electrolysis</a:t>
            </a:r>
            <a:endParaRPr lang="en-GB" sz="750" dirty="0"/>
          </a:p>
        </p:txBody>
      </p:sp>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04048" y="3773882"/>
            <a:ext cx="185928" cy="207263"/>
          </a:xfrm>
          <a:prstGeom prst="rect">
            <a:avLst/>
          </a:prstGeom>
        </p:spPr>
      </p:pic>
      <p:sp>
        <p:nvSpPr>
          <p:cNvPr id="138" name="TextBox 137"/>
          <p:cNvSpPr txBox="1"/>
          <p:nvPr/>
        </p:nvSpPr>
        <p:spPr>
          <a:xfrm>
            <a:off x="2046262" y="3569422"/>
            <a:ext cx="785621" cy="183384"/>
          </a:xfrm>
          <a:prstGeom prst="rect">
            <a:avLst/>
          </a:prstGeom>
          <a:noFill/>
        </p:spPr>
        <p:txBody>
          <a:bodyPr wrap="square" rtlCol="0">
            <a:spAutoFit/>
          </a:bodyPr>
          <a:lstStyle/>
          <a:p>
            <a:pPr algn="ctr">
              <a:lnSpc>
                <a:spcPts val="700"/>
              </a:lnSpc>
            </a:pPr>
            <a:r>
              <a:rPr lang="en-GB" sz="700" dirty="0" smtClean="0"/>
              <a:t>Ecosystems</a:t>
            </a:r>
            <a:endParaRPr lang="en-GB" sz="750" dirty="0"/>
          </a:p>
        </p:txBody>
      </p:sp>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40092" y="3797703"/>
            <a:ext cx="185928" cy="207263"/>
          </a:xfrm>
          <a:prstGeom prst="rect">
            <a:avLst/>
          </a:prstGeom>
        </p:spPr>
      </p:pic>
      <p:sp>
        <p:nvSpPr>
          <p:cNvPr id="140" name="TextBox 139"/>
          <p:cNvSpPr txBox="1"/>
          <p:nvPr/>
        </p:nvSpPr>
        <p:spPr>
          <a:xfrm>
            <a:off x="1166602" y="3494441"/>
            <a:ext cx="809539" cy="273152"/>
          </a:xfrm>
          <a:prstGeom prst="rect">
            <a:avLst/>
          </a:prstGeom>
          <a:noFill/>
        </p:spPr>
        <p:txBody>
          <a:bodyPr wrap="square" rtlCol="0">
            <a:spAutoFit/>
          </a:bodyPr>
          <a:lstStyle/>
          <a:p>
            <a:pPr algn="ctr">
              <a:lnSpc>
                <a:spcPts val="700"/>
              </a:lnSpc>
            </a:pPr>
            <a:r>
              <a:rPr lang="en-GB" sz="700" dirty="0" smtClean="0"/>
              <a:t>Forces Doing Work</a:t>
            </a:r>
            <a:endParaRPr lang="en-GB" sz="750" dirty="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90167" y="3817084"/>
            <a:ext cx="191589" cy="207263"/>
          </a:xfrm>
          <a:prstGeom prst="rect">
            <a:avLst/>
          </a:prstGeom>
        </p:spPr>
      </p:pic>
      <p:sp>
        <p:nvSpPr>
          <p:cNvPr id="146" name="TextBox 145"/>
          <p:cNvSpPr txBox="1"/>
          <p:nvPr/>
        </p:nvSpPr>
        <p:spPr>
          <a:xfrm rot="19393559">
            <a:off x="5031736" y="2314267"/>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406201" y="2448827"/>
            <a:ext cx="185928" cy="207263"/>
          </a:xfrm>
          <a:prstGeom prst="rect">
            <a:avLst/>
          </a:prstGeom>
        </p:spPr>
      </p:pic>
      <p:sp>
        <p:nvSpPr>
          <p:cNvPr id="150" name="TextBox 149"/>
          <p:cNvSpPr txBox="1"/>
          <p:nvPr/>
        </p:nvSpPr>
        <p:spPr>
          <a:xfrm>
            <a:off x="2461585" y="2323193"/>
            <a:ext cx="785621" cy="273152"/>
          </a:xfrm>
          <a:prstGeom prst="rect">
            <a:avLst/>
          </a:prstGeom>
          <a:noFill/>
        </p:spPr>
        <p:txBody>
          <a:bodyPr wrap="square" rtlCol="0">
            <a:spAutoFit/>
          </a:bodyPr>
          <a:lstStyle/>
          <a:p>
            <a:pPr algn="ctr">
              <a:lnSpc>
                <a:spcPts val="700"/>
              </a:lnSpc>
            </a:pPr>
            <a:r>
              <a:rPr lang="en-GB" sz="700" dirty="0" smtClean="0"/>
              <a:t>Electricity and Circuits</a:t>
            </a:r>
            <a:endParaRPr lang="en-GB" sz="750" dirty="0"/>
          </a:p>
        </p:txBody>
      </p:sp>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761433" y="2552985"/>
            <a:ext cx="185928" cy="207263"/>
          </a:xfrm>
          <a:prstGeom prst="rect">
            <a:avLst/>
          </a:prstGeom>
        </p:spPr>
      </p:pic>
      <p:sp>
        <p:nvSpPr>
          <p:cNvPr id="154" name="TextBox 153"/>
          <p:cNvSpPr txBox="1"/>
          <p:nvPr/>
        </p:nvSpPr>
        <p:spPr>
          <a:xfrm>
            <a:off x="832202" y="2365085"/>
            <a:ext cx="975764" cy="271869"/>
          </a:xfrm>
          <a:prstGeom prst="rect">
            <a:avLst/>
          </a:prstGeom>
          <a:noFill/>
        </p:spPr>
        <p:txBody>
          <a:bodyPr wrap="square" rtlCol="0">
            <a:spAutoFit/>
          </a:bodyPr>
          <a:lstStyle/>
          <a:p>
            <a:pPr algn="ctr">
              <a:lnSpc>
                <a:spcPts val="700"/>
              </a:lnSpc>
            </a:pPr>
            <a:r>
              <a:rPr lang="en-GB" sz="700" dirty="0" smtClean="0"/>
              <a:t>Exchange and Transport in Animals</a:t>
            </a:r>
            <a:endParaRPr lang="en-GB" sz="750" dirty="0"/>
          </a:p>
        </p:txBody>
      </p:sp>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35625" y="2618048"/>
            <a:ext cx="185928" cy="207263"/>
          </a:xfrm>
          <a:prstGeom prst="rect">
            <a:avLst/>
          </a:prstGeom>
        </p:spPr>
      </p:pic>
      <p:sp>
        <p:nvSpPr>
          <p:cNvPr id="161" name="TextBox 160"/>
          <p:cNvSpPr txBox="1"/>
          <p:nvPr/>
        </p:nvSpPr>
        <p:spPr>
          <a:xfrm>
            <a:off x="1672997" y="3034801"/>
            <a:ext cx="997310" cy="361637"/>
          </a:xfrm>
          <a:prstGeom prst="rect">
            <a:avLst/>
          </a:prstGeom>
          <a:noFill/>
        </p:spPr>
        <p:txBody>
          <a:bodyPr wrap="square" rtlCol="0">
            <a:spAutoFit/>
          </a:bodyPr>
          <a:lstStyle/>
          <a:p>
            <a:pPr algn="ctr">
              <a:lnSpc>
                <a:spcPts val="700"/>
              </a:lnSpc>
            </a:pPr>
            <a:r>
              <a:rPr lang="en-GB" sz="700" dirty="0" smtClean="0"/>
              <a:t>Organic Chemistry and</a:t>
            </a:r>
          </a:p>
          <a:p>
            <a:pPr algn="ctr">
              <a:lnSpc>
                <a:spcPts val="700"/>
              </a:lnSpc>
            </a:pPr>
            <a:r>
              <a:rPr lang="en-GB" sz="700" dirty="0" smtClean="0"/>
              <a:t>Earth’s Atmosphere</a:t>
            </a:r>
            <a:endParaRPr lang="en-GB" sz="700" dirty="0"/>
          </a:p>
        </p:txBody>
      </p:sp>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731" y="2848426"/>
            <a:ext cx="185928" cy="207263"/>
          </a:xfrm>
          <a:prstGeom prst="rect">
            <a:avLst/>
          </a:prstGeom>
        </p:spPr>
      </p:pic>
      <p:sp>
        <p:nvSpPr>
          <p:cNvPr id="165" name="TextBox 164"/>
          <p:cNvSpPr txBox="1"/>
          <p:nvPr/>
        </p:nvSpPr>
        <p:spPr>
          <a:xfrm>
            <a:off x="2834605" y="2988899"/>
            <a:ext cx="1471240" cy="361637"/>
          </a:xfrm>
          <a:prstGeom prst="rect">
            <a:avLst/>
          </a:prstGeom>
          <a:noFill/>
        </p:spPr>
        <p:txBody>
          <a:bodyPr wrap="square" rtlCol="0">
            <a:spAutoFit/>
          </a:bodyPr>
          <a:lstStyle/>
          <a:p>
            <a:pPr algn="ctr">
              <a:lnSpc>
                <a:spcPts val="700"/>
              </a:lnSpc>
            </a:pPr>
            <a:r>
              <a:rPr lang="en-GB" sz="700" dirty="0" smtClean="0"/>
              <a:t>Magnets and Electromagnetic Induction with Particle Model and Forces Extension</a:t>
            </a:r>
            <a:endParaRPr lang="en-GB" sz="700" dirty="0"/>
          </a:p>
        </p:txBody>
      </p:sp>
      <p:pic>
        <p:nvPicPr>
          <p:cNvPr id="166" name="Picture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145" y="2813873"/>
            <a:ext cx="185928" cy="207263"/>
          </a:xfrm>
          <a:prstGeom prst="rect">
            <a:avLst/>
          </a:prstGeom>
        </p:spPr>
      </p:pic>
      <p:sp>
        <p:nvSpPr>
          <p:cNvPr id="171" name="TextBox 170"/>
          <p:cNvSpPr txBox="1"/>
          <p:nvPr/>
        </p:nvSpPr>
        <p:spPr>
          <a:xfrm>
            <a:off x="5817222" y="2141508"/>
            <a:ext cx="680662" cy="271869"/>
          </a:xfrm>
          <a:prstGeom prst="rect">
            <a:avLst/>
          </a:prstGeom>
          <a:noFill/>
        </p:spPr>
        <p:txBody>
          <a:bodyPr wrap="square" rtlCol="0">
            <a:spAutoFit/>
          </a:bodyPr>
          <a:lstStyle/>
          <a:p>
            <a:pPr algn="ctr">
              <a:lnSpc>
                <a:spcPts val="700"/>
              </a:lnSpc>
            </a:pPr>
            <a:r>
              <a:rPr lang="en-GB" sz="800" b="1" dirty="0" smtClean="0">
                <a:solidFill>
                  <a:srgbClr val="FF0000"/>
                </a:solidFill>
              </a:rPr>
              <a:t>GCSE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7" name="TextBox 176"/>
          <p:cNvSpPr txBox="1"/>
          <p:nvPr/>
        </p:nvSpPr>
        <p:spPr>
          <a:xfrm>
            <a:off x="5125096" y="2901886"/>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216" y="2728808"/>
            <a:ext cx="185928" cy="207263"/>
          </a:xfrm>
          <a:prstGeom prst="rect">
            <a:avLst/>
          </a:prstGeom>
        </p:spPr>
      </p:pic>
      <p:sp>
        <p:nvSpPr>
          <p:cNvPr id="180" name="TextBox 179"/>
          <p:cNvSpPr txBox="1"/>
          <p:nvPr/>
        </p:nvSpPr>
        <p:spPr>
          <a:xfrm>
            <a:off x="3933561" y="2284759"/>
            <a:ext cx="878586" cy="183384"/>
          </a:xfrm>
          <a:prstGeom prst="rect">
            <a:avLst/>
          </a:prstGeom>
          <a:noFill/>
        </p:spPr>
        <p:txBody>
          <a:bodyPr wrap="square" rtlCol="0">
            <a:spAutoFit/>
          </a:bodyPr>
          <a:lstStyle/>
          <a:p>
            <a:pPr algn="ctr">
              <a:lnSpc>
                <a:spcPts val="700"/>
              </a:lnSpc>
            </a:pPr>
            <a:r>
              <a:rPr lang="en-GB" sz="700" dirty="0" smtClean="0"/>
              <a:t>Homeostasis</a:t>
            </a:r>
            <a:endParaRPr lang="en-GB" sz="700" dirty="0"/>
          </a:p>
        </p:txBody>
      </p:sp>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269867" y="2518487"/>
            <a:ext cx="185928" cy="207263"/>
          </a:xfrm>
          <a:prstGeom prst="rect">
            <a:avLst/>
          </a:prstGeom>
        </p:spPr>
      </p:pic>
      <p:sp>
        <p:nvSpPr>
          <p:cNvPr id="2" name="TextBox 1"/>
          <p:cNvSpPr txBox="1"/>
          <p:nvPr/>
        </p:nvSpPr>
        <p:spPr>
          <a:xfrm>
            <a:off x="0" y="58994"/>
            <a:ext cx="6858000" cy="461665"/>
          </a:xfrm>
          <a:prstGeom prst="rect">
            <a:avLst/>
          </a:prstGeom>
          <a:noFill/>
        </p:spPr>
        <p:txBody>
          <a:bodyPr wrap="square" rtlCol="0">
            <a:spAutoFit/>
          </a:bodyPr>
          <a:lstStyle/>
          <a:p>
            <a:pPr algn="ctr"/>
            <a:r>
              <a:rPr lang="en-GB" sz="2400" b="1" dirty="0" smtClean="0">
                <a:solidFill>
                  <a:schemeClr val="bg1"/>
                </a:solidFill>
                <a:latin typeface="Segoe Print" panose="02000600000000000000" pitchFamily="2" charset="0"/>
              </a:rPr>
              <a:t>Your Science Learning Journey</a:t>
            </a:r>
            <a:endParaRPr lang="en-GB" sz="24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488605" y="1314325"/>
            <a:ext cx="618716" cy="273152"/>
          </a:xfrm>
          <a:prstGeom prst="rect">
            <a:avLst/>
          </a:prstGeom>
          <a:noFill/>
        </p:spPr>
        <p:txBody>
          <a:bodyPr wrap="square" rtlCol="0">
            <a:spAutoFit/>
          </a:bodyPr>
          <a:lstStyle/>
          <a:p>
            <a:pPr algn="ctr">
              <a:lnSpc>
                <a:spcPts val="700"/>
              </a:lnSpc>
            </a:pPr>
            <a:r>
              <a:rPr lang="en-GB" sz="700" b="1" dirty="0" smtClean="0"/>
              <a:t>Science Teacher</a:t>
            </a:r>
            <a:endParaRPr lang="en-GB" sz="750" b="1" dirty="0"/>
          </a:p>
        </p:txBody>
      </p:sp>
      <p:sp>
        <p:nvSpPr>
          <p:cNvPr id="174" name="TextBox 173"/>
          <p:cNvSpPr txBox="1"/>
          <p:nvPr/>
        </p:nvSpPr>
        <p:spPr>
          <a:xfrm>
            <a:off x="2993253" y="1412224"/>
            <a:ext cx="624923" cy="182101"/>
          </a:xfrm>
          <a:prstGeom prst="rect">
            <a:avLst/>
          </a:prstGeom>
          <a:noFill/>
        </p:spPr>
        <p:txBody>
          <a:bodyPr wrap="square" rtlCol="0">
            <a:spAutoFit/>
          </a:bodyPr>
          <a:lstStyle/>
          <a:p>
            <a:pPr algn="ctr">
              <a:lnSpc>
                <a:spcPts val="700"/>
              </a:lnSpc>
            </a:pPr>
            <a:r>
              <a:rPr lang="en-GB" sz="700" b="1" dirty="0" smtClean="0"/>
              <a:t>Pharmacist</a:t>
            </a:r>
            <a:endParaRPr lang="en-GB" sz="750" b="1" dirty="0"/>
          </a:p>
        </p:txBody>
      </p:sp>
      <p:sp>
        <p:nvSpPr>
          <p:cNvPr id="176" name="TextBox 175"/>
          <p:cNvSpPr txBox="1"/>
          <p:nvPr/>
        </p:nvSpPr>
        <p:spPr>
          <a:xfrm rot="577476">
            <a:off x="4031659" y="1264545"/>
            <a:ext cx="562200" cy="273152"/>
          </a:xfrm>
          <a:prstGeom prst="rect">
            <a:avLst/>
          </a:prstGeom>
          <a:noFill/>
        </p:spPr>
        <p:txBody>
          <a:bodyPr wrap="square" rtlCol="0">
            <a:spAutoFit/>
          </a:bodyPr>
          <a:lstStyle/>
          <a:p>
            <a:pPr algn="ctr">
              <a:lnSpc>
                <a:spcPts val="700"/>
              </a:lnSpc>
            </a:pPr>
            <a:r>
              <a:rPr lang="en-GB" sz="700" b="1" dirty="0" smtClean="0"/>
              <a:t>Marine Biologist</a:t>
            </a:r>
            <a:endParaRPr lang="en-GB" sz="750" b="1" dirty="0"/>
          </a:p>
        </p:txBody>
      </p:sp>
      <p:sp>
        <p:nvSpPr>
          <p:cNvPr id="182" name="TextBox 181"/>
          <p:cNvSpPr txBox="1"/>
          <p:nvPr/>
        </p:nvSpPr>
        <p:spPr>
          <a:xfrm rot="20567587">
            <a:off x="2340264" y="1384582"/>
            <a:ext cx="785621" cy="183384"/>
          </a:xfrm>
          <a:prstGeom prst="rect">
            <a:avLst/>
          </a:prstGeom>
          <a:noFill/>
        </p:spPr>
        <p:txBody>
          <a:bodyPr wrap="square" rtlCol="0">
            <a:spAutoFit/>
          </a:bodyPr>
          <a:lstStyle/>
          <a:p>
            <a:pPr algn="ctr">
              <a:lnSpc>
                <a:spcPts val="700"/>
              </a:lnSpc>
            </a:pPr>
            <a:r>
              <a:rPr lang="en-GB" sz="700" b="1" dirty="0" smtClean="0"/>
              <a:t>Doctor</a:t>
            </a:r>
            <a:endParaRPr lang="en-GB" sz="750" b="1" dirty="0"/>
          </a:p>
        </p:txBody>
      </p:sp>
      <p:sp>
        <p:nvSpPr>
          <p:cNvPr id="183" name="TextBox 182">
            <a:extLst>
              <a:ext uri="{FF2B5EF4-FFF2-40B4-BE49-F238E27FC236}">
                <a16:creationId xmlns:a16="http://schemas.microsoft.com/office/drawing/2014/main" id="{1A9F72DB-801B-1540-9027-8E9B8D266CA4}"/>
              </a:ext>
            </a:extLst>
          </p:cNvPr>
          <p:cNvSpPr txBox="1"/>
          <p:nvPr/>
        </p:nvSpPr>
        <p:spPr>
          <a:xfrm>
            <a:off x="1471781" y="8565546"/>
            <a:ext cx="942102" cy="273152"/>
          </a:xfrm>
          <a:prstGeom prst="rect">
            <a:avLst/>
          </a:prstGeom>
          <a:noFill/>
        </p:spPr>
        <p:txBody>
          <a:bodyPr wrap="square" rtlCol="0">
            <a:spAutoFit/>
          </a:bodyPr>
          <a:lstStyle/>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Sit SATS</a:t>
            </a:r>
          </a:p>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In Y6</a:t>
            </a:r>
          </a:p>
        </p:txBody>
      </p:sp>
      <p:pic>
        <p:nvPicPr>
          <p:cNvPr id="184" name="Picture 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23" y="9002191"/>
            <a:ext cx="185928" cy="207263"/>
          </a:xfrm>
          <a:prstGeom prst="rect">
            <a:avLst/>
          </a:prstGeom>
        </p:spPr>
      </p:pic>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8790781"/>
            <a:ext cx="185928" cy="207263"/>
          </a:xfrm>
          <a:prstGeom prst="rect">
            <a:avLst/>
          </a:prstGeom>
        </p:spPr>
      </p:pic>
      <p:sp>
        <p:nvSpPr>
          <p:cNvPr id="3" name="Rectangle 2"/>
          <p:cNvSpPr/>
          <p:nvPr/>
        </p:nvSpPr>
        <p:spPr>
          <a:xfrm>
            <a:off x="2009136" y="8463573"/>
            <a:ext cx="856303" cy="361637"/>
          </a:xfrm>
          <a:prstGeom prst="rect">
            <a:avLst/>
          </a:prstGeom>
        </p:spPr>
        <p:txBody>
          <a:bodyPr wrap="square">
            <a:spAutoFit/>
          </a:bodyPr>
          <a:lstStyle/>
          <a:p>
            <a:pPr algn="ctr">
              <a:lnSpc>
                <a:spcPts val="700"/>
              </a:lnSpc>
            </a:pPr>
            <a:r>
              <a:rPr lang="en-US" sz="700" dirty="0"/>
              <a:t>Apply for a </a:t>
            </a:r>
          </a:p>
          <a:p>
            <a:pPr algn="ctr">
              <a:lnSpc>
                <a:spcPts val="700"/>
              </a:lnSpc>
            </a:pPr>
            <a:r>
              <a:rPr lang="en-US" sz="700" dirty="0"/>
              <a:t>place at </a:t>
            </a:r>
            <a:endParaRPr lang="en-US" sz="700" dirty="0" smtClean="0"/>
          </a:p>
          <a:p>
            <a:pPr algn="ctr">
              <a:lnSpc>
                <a:spcPts val="700"/>
              </a:lnSpc>
            </a:pPr>
            <a:r>
              <a:rPr lang="en-US" sz="700" dirty="0" smtClean="0"/>
              <a:t>St. </a:t>
            </a:r>
            <a:r>
              <a:rPr lang="en-US" sz="700" dirty="0"/>
              <a:t>Cuthbert’s</a:t>
            </a:r>
          </a:p>
        </p:txBody>
      </p:sp>
      <p:pic>
        <p:nvPicPr>
          <p:cNvPr id="186" name="Picture 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28362" y="8770301"/>
            <a:ext cx="185928" cy="207263"/>
          </a:xfrm>
          <a:prstGeom prst="rect">
            <a:avLst/>
          </a:prstGeom>
        </p:spPr>
      </p:pic>
      <p:sp>
        <p:nvSpPr>
          <p:cNvPr id="5" name="Rectangle 4"/>
          <p:cNvSpPr/>
          <p:nvPr/>
        </p:nvSpPr>
        <p:spPr>
          <a:xfrm>
            <a:off x="2421326" y="9152281"/>
            <a:ext cx="1167112" cy="361637"/>
          </a:xfrm>
          <a:prstGeom prst="rect">
            <a:avLst/>
          </a:prstGeom>
        </p:spPr>
        <p:txBody>
          <a:bodyPr wrap="square">
            <a:spAutoFit/>
          </a:bodyPr>
          <a:lstStyle/>
          <a:p>
            <a:pPr algn="ctr">
              <a:lnSpc>
                <a:spcPts val="700"/>
              </a:lnSpc>
            </a:pPr>
            <a:r>
              <a:rPr lang="en-US" sz="700" dirty="0"/>
              <a:t>Meet our SLT and Pastoral staff by talking to us at your KS2 </a:t>
            </a:r>
            <a:r>
              <a:rPr lang="en-US" sz="700"/>
              <a:t>Parents </a:t>
            </a:r>
            <a:r>
              <a:rPr lang="en-US" sz="700" smtClean="0"/>
              <a:t>Evenings </a:t>
            </a:r>
            <a:endParaRPr lang="en-US" sz="700" dirty="0"/>
          </a:p>
        </p:txBody>
      </p:sp>
      <p:sp>
        <p:nvSpPr>
          <p:cNvPr id="11" name="Rectangle 10"/>
          <p:cNvSpPr/>
          <p:nvPr/>
        </p:nvSpPr>
        <p:spPr>
          <a:xfrm>
            <a:off x="2820690" y="8424982"/>
            <a:ext cx="1121984" cy="361637"/>
          </a:xfrm>
          <a:prstGeom prst="rect">
            <a:avLst/>
          </a:prstGeom>
        </p:spPr>
        <p:txBody>
          <a:bodyPr wrap="square">
            <a:spAutoFit/>
          </a:bodyPr>
          <a:lstStyle/>
          <a:p>
            <a:pPr algn="ctr">
              <a:lnSpc>
                <a:spcPts val="700"/>
              </a:lnSpc>
            </a:pPr>
            <a:r>
              <a:rPr lang="en-US" sz="700" dirty="0"/>
              <a:t>Take part in one </a:t>
            </a:r>
            <a:r>
              <a:rPr lang="en-US" sz="700" dirty="0" smtClean="0"/>
              <a:t>of our </a:t>
            </a:r>
            <a:r>
              <a:rPr lang="en-US" sz="700" dirty="0"/>
              <a:t>various transition events and master classes</a:t>
            </a:r>
          </a:p>
        </p:txBody>
      </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0363" y="8745383"/>
            <a:ext cx="185928" cy="20726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177" y="8493547"/>
            <a:ext cx="1012645" cy="918198"/>
          </a:xfrm>
          <a:prstGeom prst="rect">
            <a:avLst/>
          </a:prstGeom>
        </p:spPr>
      </p:pic>
      <p:pic>
        <p:nvPicPr>
          <p:cNvPr id="1028" name="Picture 4" descr="Science Icon 34220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82222">
            <a:off x="5816287" y="2728312"/>
            <a:ext cx="946996" cy="9469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Biology Icon 32415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266279">
            <a:off x="240892" y="1329548"/>
            <a:ext cx="939426" cy="939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ology Icon 20784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1853" y="5300722"/>
            <a:ext cx="741708" cy="7417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Biology Icon 13941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456" y="4052122"/>
            <a:ext cx="1259275" cy="12592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physics Icon 20867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189" y="6710934"/>
            <a:ext cx="799433" cy="79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302</Words>
  <Application>Microsoft Office PowerPoint</Application>
  <PresentationFormat>A4 Paper (210x297 mm)</PresentationFormat>
  <Paragraphs>83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124</cp:revision>
  <cp:lastPrinted>2020-06-02T12:00:32Z</cp:lastPrinted>
  <dcterms:created xsi:type="dcterms:W3CDTF">2020-05-11T10:44:35Z</dcterms:created>
  <dcterms:modified xsi:type="dcterms:W3CDTF">2020-07-08T08:53:22Z</dcterms:modified>
</cp:coreProperties>
</file>