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4"/>
  </p:sldMasterIdLst>
  <p:notesMasterIdLst>
    <p:notesMasterId r:id="rId15"/>
  </p:notesMasterIdLst>
  <p:sldIdLst>
    <p:sldId id="256" r:id="rId5"/>
    <p:sldId id="257" r:id="rId6"/>
    <p:sldId id="259" r:id="rId7"/>
    <p:sldId id="260" r:id="rId8"/>
    <p:sldId id="258" r:id="rId9"/>
    <p:sldId id="261" r:id="rId10"/>
    <p:sldId id="262" r:id="rId11"/>
    <p:sldId id="263" r:id="rId12"/>
    <p:sldId id="264" r:id="rId13"/>
    <p:sldId id="265" r:id="rId14"/>
  </p:sldIdLst>
  <p:sldSz cx="7559675" cy="10691813"/>
  <p:notesSz cx="6858000" cy="9144000"/>
  <p:embeddedFontLst>
    <p:embeddedFont>
      <p:font typeface="Indie Flower" panose="020B0604020202020204" charset="0"/>
      <p:regular r:id="rId16"/>
    </p:embeddedFont>
    <p:embeddedFont>
      <p:font typeface="Montserrat" panose="00000500000000000000" pitchFamily="2" charset="0"/>
      <p:regular r:id="rId17"/>
      <p:bold r:id="rId18"/>
      <p:italic r:id="rId19"/>
      <p:boldItalic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368">
          <p15:clr>
            <a:srgbClr val="A4A3A4"/>
          </p15:clr>
        </p15:guide>
        <p15:guide id="2" pos="238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 Hartley" initials="" lastIdx="1" clrIdx="0"/>
  <p:cmAuthor id="1" name="Hilary McKie" initials="" lastIdx="1" clrIdx="1"/>
  <p:cmAuthor id="2" name="Michelle McElhone" initials="" lastIdx="1" clrIdx="2"/>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85B44C-A6FD-BA08-955A-7A71786A9F4F}" v="1" dt="2024-05-21T15:29:08.200"/>
  </p1510:revLst>
</p1510:revInfo>
</file>

<file path=ppt/tableStyles.xml><?xml version="1.0" encoding="utf-8"?>
<a:tblStyleLst xmlns:a="http://schemas.openxmlformats.org/drawingml/2006/main" def="{82C35516-BCF8-429B-A5A9-F7CBE58FF48E}">
  <a:tblStyle styleId="{82C35516-BCF8-429B-A5A9-F7CBE58FF48E}"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varScale="1">
        <p:scale>
          <a:sx n="100" d="100"/>
          <a:sy n="100" d="100"/>
        </p:scale>
        <p:origin x="0" y="0"/>
      </p:cViewPr>
      <p:guideLst>
        <p:guide orient="horz" pos="3368"/>
        <p:guide pos="2381"/>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font" Target="fonts/font3.fntdata"/><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font" Target="fonts/font2.fntdata"/><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font" Target="fonts/font1.fntdata"/><Relationship Id="rId20" Type="http://schemas.openxmlformats.org/officeDocument/2006/relationships/font" Target="fonts/font5.fnt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notesMaster" Target="notesMasters/notesMaster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font" Target="fonts/font4.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2-04T12:08:43.939" idx="1">
    <p:pos x="6000" y="0"/>
    <p:text>_Marked as done_</p:text>
  </p:cm>
  <p:cm authorId="0" dt="2020-02-06T17:05:00.908" idx="1">
    <p:pos x="6000" y="0"/>
    <p:text>+hmckie@stcuthbertscrook.net Please check this is ok.
_Reassigned to hmckie@stcuthbertscrook.net_</p:text>
  </p:cm>
  <p:cm authorId="2" dt="2020-02-06T17:05:00.908" idx="1">
    <p:pos x="6000" y="0"/>
    <p:text>_Re-opened_
If this is on the website can you ask Nick to change compromises to comprises</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217050" y="685800"/>
            <a:ext cx="2424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2217738" y="685800"/>
            <a:ext cx="24241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76cc49c31b_0_62:notes"/>
          <p:cNvSpPr>
            <a:spLocks noGrp="1" noRot="1" noChangeAspect="1"/>
          </p:cNvSpPr>
          <p:nvPr>
            <p:ph type="sldImg" idx="2"/>
          </p:nvPr>
        </p:nvSpPr>
        <p:spPr>
          <a:xfrm>
            <a:off x="2217738" y="685800"/>
            <a:ext cx="24241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76cc49c31b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76cc49c31b_0_6:notes"/>
          <p:cNvSpPr>
            <a:spLocks noGrp="1" noRot="1" noChangeAspect="1"/>
          </p:cNvSpPr>
          <p:nvPr>
            <p:ph type="sldImg" idx="2"/>
          </p:nvPr>
        </p:nvSpPr>
        <p:spPr>
          <a:xfrm>
            <a:off x="2217738" y="685800"/>
            <a:ext cx="24241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76cc49c31b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76cc49c31b_0_20:notes"/>
          <p:cNvSpPr>
            <a:spLocks noGrp="1" noRot="1" noChangeAspect="1"/>
          </p:cNvSpPr>
          <p:nvPr>
            <p:ph type="sldImg" idx="2"/>
          </p:nvPr>
        </p:nvSpPr>
        <p:spPr>
          <a:xfrm>
            <a:off x="2217738" y="685800"/>
            <a:ext cx="24241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76cc49c31b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76cc49c31b_0_27:notes"/>
          <p:cNvSpPr>
            <a:spLocks noGrp="1" noRot="1" noChangeAspect="1"/>
          </p:cNvSpPr>
          <p:nvPr>
            <p:ph type="sldImg" idx="2"/>
          </p:nvPr>
        </p:nvSpPr>
        <p:spPr>
          <a:xfrm>
            <a:off x="2217738" y="685800"/>
            <a:ext cx="24241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76cc49c31b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76cc49c31b_0_13:notes"/>
          <p:cNvSpPr>
            <a:spLocks noGrp="1" noRot="1" noChangeAspect="1"/>
          </p:cNvSpPr>
          <p:nvPr>
            <p:ph type="sldImg" idx="2"/>
          </p:nvPr>
        </p:nvSpPr>
        <p:spPr>
          <a:xfrm>
            <a:off x="2217738" y="685800"/>
            <a:ext cx="24241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76cc49c31b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76cc49c31b_0_34:notes"/>
          <p:cNvSpPr>
            <a:spLocks noGrp="1" noRot="1" noChangeAspect="1"/>
          </p:cNvSpPr>
          <p:nvPr>
            <p:ph type="sldImg" idx="2"/>
          </p:nvPr>
        </p:nvSpPr>
        <p:spPr>
          <a:xfrm>
            <a:off x="2217738" y="685800"/>
            <a:ext cx="24241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76cc49c31b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76cc49c31b_0_41:notes"/>
          <p:cNvSpPr>
            <a:spLocks noGrp="1" noRot="1" noChangeAspect="1"/>
          </p:cNvSpPr>
          <p:nvPr>
            <p:ph type="sldImg" idx="2"/>
          </p:nvPr>
        </p:nvSpPr>
        <p:spPr>
          <a:xfrm>
            <a:off x="2217738" y="685800"/>
            <a:ext cx="24241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 name="Google Shape;85;g76cc49c31b_0_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76cc49c31b_0_48:notes"/>
          <p:cNvSpPr>
            <a:spLocks noGrp="1" noRot="1" noChangeAspect="1"/>
          </p:cNvSpPr>
          <p:nvPr>
            <p:ph type="sldImg" idx="2"/>
          </p:nvPr>
        </p:nvSpPr>
        <p:spPr>
          <a:xfrm>
            <a:off x="2217738" y="685800"/>
            <a:ext cx="24241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76cc49c31b_0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76cc49c31b_0_55:notes"/>
          <p:cNvSpPr>
            <a:spLocks noGrp="1" noRot="1" noChangeAspect="1"/>
          </p:cNvSpPr>
          <p:nvPr>
            <p:ph type="sldImg" idx="2"/>
          </p:nvPr>
        </p:nvSpPr>
        <p:spPr>
          <a:xfrm>
            <a:off x="2217738" y="685800"/>
            <a:ext cx="24241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76cc49c31b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257712" y="1547778"/>
            <a:ext cx="7044600" cy="42669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257705" y="5891409"/>
            <a:ext cx="7044600" cy="1647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7004788" y="9693616"/>
            <a:ext cx="453600" cy="8181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257705" y="2299346"/>
            <a:ext cx="7044600" cy="4081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257705" y="6552657"/>
            <a:ext cx="7044600" cy="27039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7004788" y="9693616"/>
            <a:ext cx="453600" cy="8181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7004788" y="9693616"/>
            <a:ext cx="453600" cy="8181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257705" y="4471058"/>
            <a:ext cx="7044600" cy="17499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7004788" y="9693616"/>
            <a:ext cx="453600" cy="8181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257705" y="925091"/>
            <a:ext cx="7044600" cy="11904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257705" y="2395696"/>
            <a:ext cx="7044600" cy="71019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7004788" y="9693616"/>
            <a:ext cx="453600" cy="8181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257705" y="925091"/>
            <a:ext cx="7044600" cy="11904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257705" y="2395696"/>
            <a:ext cx="3306900" cy="71019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3995291" y="2395696"/>
            <a:ext cx="3306900" cy="71019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7004788" y="9693616"/>
            <a:ext cx="453600" cy="8181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257705" y="925091"/>
            <a:ext cx="7044600" cy="11904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7004788" y="9693616"/>
            <a:ext cx="453600" cy="8181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257705" y="1154948"/>
            <a:ext cx="2321700" cy="15708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257705" y="2888617"/>
            <a:ext cx="2321700" cy="66090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7004788" y="9693616"/>
            <a:ext cx="453600" cy="8181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05325" y="935745"/>
            <a:ext cx="5264700" cy="8503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7004788" y="9693616"/>
            <a:ext cx="453600" cy="8181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19508" y="2563450"/>
            <a:ext cx="3344400" cy="3081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19508" y="5826865"/>
            <a:ext cx="3344400" cy="25674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083839" y="1505164"/>
            <a:ext cx="3172200" cy="76812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7004788" y="9693616"/>
            <a:ext cx="453600" cy="8181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257705" y="8794266"/>
            <a:ext cx="4959600" cy="12579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7004788" y="9693616"/>
            <a:ext cx="453600" cy="8181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57705" y="925091"/>
            <a:ext cx="7044600" cy="11904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257705" y="2395696"/>
            <a:ext cx="7044600" cy="71019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7004788" y="9693616"/>
            <a:ext cx="453600" cy="8181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3"/>
        <p:cNvGrpSpPr/>
        <p:nvPr/>
      </p:nvGrpSpPr>
      <p:grpSpPr>
        <a:xfrm>
          <a:off x="0" y="0"/>
          <a:ext cx="0" cy="0"/>
          <a:chOff x="0" y="0"/>
          <a:chExt cx="0" cy="0"/>
        </a:xfrm>
      </p:grpSpPr>
      <p:graphicFrame>
        <p:nvGraphicFramePr>
          <p:cNvPr id="54" name="Google Shape;54;p13"/>
          <p:cNvGraphicFramePr/>
          <p:nvPr/>
        </p:nvGraphicFramePr>
        <p:xfrm>
          <a:off x="1008225" y="906225"/>
          <a:ext cx="5543550" cy="2370743"/>
        </p:xfrm>
        <a:graphic>
          <a:graphicData uri="http://schemas.openxmlformats.org/drawingml/2006/table">
            <a:tbl>
              <a:tblPr>
                <a:noFill/>
                <a:tableStyleId>{82C35516-BCF8-429B-A5A9-F7CBE58FF48E}</a:tableStyleId>
              </a:tblPr>
              <a:tblGrid>
                <a:gridCol w="5543550">
                  <a:extLst>
                    <a:ext uri="{9D8B030D-6E8A-4147-A177-3AD203B41FA5}">
                      <a16:colId xmlns:a16="http://schemas.microsoft.com/office/drawing/2014/main" val="20000"/>
                    </a:ext>
                  </a:extLst>
                </a:gridCol>
              </a:tblGrid>
              <a:tr h="2314575">
                <a:tc>
                  <a:txBody>
                    <a:bodyPr/>
                    <a:lstStyle/>
                    <a:p>
                      <a:pPr marL="38100" marR="38100" lvl="0" indent="0" algn="ctr" rtl="0">
                        <a:lnSpc>
                          <a:spcPct val="115000"/>
                        </a:lnSpc>
                        <a:spcBef>
                          <a:spcPts val="1200"/>
                        </a:spcBef>
                        <a:spcAft>
                          <a:spcPts val="0"/>
                        </a:spcAft>
                        <a:buNone/>
                      </a:pPr>
                      <a:r>
                        <a:rPr lang="en" sz="4000">
                          <a:latin typeface="Indie Flower"/>
                          <a:ea typeface="Indie Flower"/>
                          <a:cs typeface="Indie Flower"/>
                          <a:sym typeface="Indie Flower"/>
                        </a:rPr>
                        <a:t>St Cuthbert’s Catholic</a:t>
                      </a:r>
                      <a:endParaRPr sz="4000">
                        <a:latin typeface="Indie Flower"/>
                        <a:ea typeface="Indie Flower"/>
                        <a:cs typeface="Indie Flower"/>
                        <a:sym typeface="Indie Flower"/>
                      </a:endParaRPr>
                    </a:p>
                    <a:p>
                      <a:pPr marL="38100" marR="38100" lvl="0" indent="0" algn="ctr" rtl="0">
                        <a:lnSpc>
                          <a:spcPct val="115000"/>
                        </a:lnSpc>
                        <a:spcBef>
                          <a:spcPts val="1200"/>
                        </a:spcBef>
                        <a:spcAft>
                          <a:spcPts val="0"/>
                        </a:spcAft>
                        <a:buNone/>
                      </a:pPr>
                      <a:r>
                        <a:rPr lang="en" sz="4000">
                          <a:latin typeface="Indie Flower"/>
                          <a:ea typeface="Indie Flower"/>
                          <a:cs typeface="Indie Flower"/>
                          <a:sym typeface="Indie Flower"/>
                        </a:rPr>
                        <a:t>Primary School</a:t>
                      </a:r>
                      <a:endParaRPr sz="4000">
                        <a:latin typeface="Indie Flower"/>
                        <a:ea typeface="Indie Flower"/>
                        <a:cs typeface="Indie Flower"/>
                        <a:sym typeface="Indie Flower"/>
                      </a:endParaRPr>
                    </a:p>
                    <a:p>
                      <a:pPr marL="38100" marR="38100" lvl="0" indent="0" algn="ctr" rtl="0">
                        <a:lnSpc>
                          <a:spcPct val="115000"/>
                        </a:lnSpc>
                        <a:spcBef>
                          <a:spcPts val="1200"/>
                        </a:spcBef>
                        <a:spcAft>
                          <a:spcPts val="1200"/>
                        </a:spcAft>
                        <a:buNone/>
                      </a:pPr>
                      <a:r>
                        <a:rPr lang="en" sz="3000"/>
                        <a:t> </a:t>
                      </a:r>
                      <a:endParaRPr sz="3000"/>
                    </a:p>
                  </a:txBody>
                  <a:tcPr marL="91425" marR="91425" marT="91425" marB="91425"/>
                </a:tc>
                <a:extLst>
                  <a:ext uri="{0D108BD9-81ED-4DB2-BD59-A6C34878D82A}">
                    <a16:rowId xmlns:a16="http://schemas.microsoft.com/office/drawing/2014/main" val="10000"/>
                  </a:ext>
                </a:extLst>
              </a:tr>
            </a:tbl>
          </a:graphicData>
        </a:graphic>
      </p:graphicFrame>
      <p:graphicFrame>
        <p:nvGraphicFramePr>
          <p:cNvPr id="55" name="Google Shape;55;p13"/>
          <p:cNvGraphicFramePr/>
          <p:nvPr/>
        </p:nvGraphicFramePr>
        <p:xfrm>
          <a:off x="817725" y="6398375"/>
          <a:ext cx="5924550" cy="3386298"/>
        </p:xfrm>
        <a:graphic>
          <a:graphicData uri="http://schemas.openxmlformats.org/drawingml/2006/table">
            <a:tbl>
              <a:tblPr>
                <a:noFill/>
                <a:tableStyleId>{82C35516-BCF8-429B-A5A9-F7CBE58FF48E}</a:tableStyleId>
              </a:tblPr>
              <a:tblGrid>
                <a:gridCol w="5924550">
                  <a:extLst>
                    <a:ext uri="{9D8B030D-6E8A-4147-A177-3AD203B41FA5}">
                      <a16:colId xmlns:a16="http://schemas.microsoft.com/office/drawing/2014/main" val="20000"/>
                    </a:ext>
                  </a:extLst>
                </a:gridCol>
              </a:tblGrid>
              <a:tr h="3143250">
                <a:tc>
                  <a:txBody>
                    <a:bodyPr/>
                    <a:lstStyle/>
                    <a:p>
                      <a:pPr marL="38100" marR="38100" lvl="0" indent="0" algn="ctr" rtl="0">
                        <a:lnSpc>
                          <a:spcPct val="115000"/>
                        </a:lnSpc>
                        <a:spcBef>
                          <a:spcPts val="1200"/>
                        </a:spcBef>
                        <a:spcAft>
                          <a:spcPts val="0"/>
                        </a:spcAft>
                        <a:buNone/>
                      </a:pPr>
                      <a:r>
                        <a:rPr lang="en" sz="4000">
                          <a:latin typeface="Indie Flower"/>
                          <a:ea typeface="Indie Flower"/>
                          <a:cs typeface="Indie Flower"/>
                          <a:sym typeface="Indie Flower"/>
                        </a:rPr>
                        <a:t>Foundation Stage Policy</a:t>
                      </a:r>
                      <a:endParaRPr sz="4000">
                        <a:latin typeface="Indie Flower"/>
                        <a:ea typeface="Indie Flower"/>
                        <a:cs typeface="Indie Flower"/>
                        <a:sym typeface="Indie Flower"/>
                      </a:endParaRPr>
                    </a:p>
                    <a:p>
                      <a:pPr marL="38100" marR="38100" lvl="0" indent="0" algn="ctr" rtl="0">
                        <a:lnSpc>
                          <a:spcPct val="115000"/>
                        </a:lnSpc>
                        <a:spcBef>
                          <a:spcPts val="1200"/>
                        </a:spcBef>
                        <a:spcAft>
                          <a:spcPts val="0"/>
                        </a:spcAft>
                        <a:buNone/>
                      </a:pPr>
                      <a:r>
                        <a:rPr lang="en" sz="3000">
                          <a:latin typeface="Indie Flower"/>
                          <a:ea typeface="Indie Flower"/>
                          <a:cs typeface="Indie Flower"/>
                          <a:sym typeface="Indie Flower"/>
                        </a:rPr>
                        <a:t> </a:t>
                      </a:r>
                      <a:endParaRPr sz="3000">
                        <a:latin typeface="Indie Flower"/>
                        <a:ea typeface="Indie Flower"/>
                        <a:cs typeface="Indie Flower"/>
                        <a:sym typeface="Indie Flower"/>
                      </a:endParaRPr>
                    </a:p>
                    <a:p>
                      <a:pPr marL="38100" marR="38100" lvl="0" indent="0" algn="ctr" rtl="0">
                        <a:lnSpc>
                          <a:spcPct val="115000"/>
                        </a:lnSpc>
                        <a:spcBef>
                          <a:spcPts val="1200"/>
                        </a:spcBef>
                        <a:spcAft>
                          <a:spcPts val="0"/>
                        </a:spcAft>
                        <a:buNone/>
                      </a:pPr>
                      <a:r>
                        <a:rPr lang="en" sz="2600">
                          <a:latin typeface="Indie Flower"/>
                          <a:ea typeface="Indie Flower"/>
                          <a:cs typeface="Indie Flower"/>
                          <a:sym typeface="Indie Flower"/>
                        </a:rPr>
                        <a:t>Reviewed January 2024</a:t>
                      </a:r>
                      <a:endParaRPr sz="2600">
                        <a:latin typeface="Indie Flower"/>
                        <a:ea typeface="Indie Flower"/>
                        <a:cs typeface="Indie Flower"/>
                        <a:sym typeface="Indie Flower"/>
                      </a:endParaRPr>
                    </a:p>
                    <a:p>
                      <a:pPr marL="38100" marR="38100" lvl="0" indent="0" algn="l" rtl="0">
                        <a:lnSpc>
                          <a:spcPct val="115000"/>
                        </a:lnSpc>
                        <a:spcBef>
                          <a:spcPts val="1200"/>
                        </a:spcBef>
                        <a:spcAft>
                          <a:spcPts val="0"/>
                        </a:spcAft>
                        <a:buNone/>
                      </a:pPr>
                      <a:r>
                        <a:rPr lang="en" sz="2600">
                          <a:latin typeface="Indie Flower"/>
                          <a:ea typeface="Indie Flower"/>
                          <a:cs typeface="Indie Flower"/>
                          <a:sym typeface="Indie Flower"/>
                        </a:rPr>
                        <a:t> </a:t>
                      </a:r>
                      <a:endParaRPr sz="2600">
                        <a:latin typeface="Indie Flower"/>
                        <a:ea typeface="Indie Flower"/>
                        <a:cs typeface="Indie Flower"/>
                        <a:sym typeface="Indie Flower"/>
                      </a:endParaRPr>
                    </a:p>
                    <a:p>
                      <a:pPr marL="38100" marR="38100" lvl="0" indent="0" algn="ctr" rtl="0">
                        <a:lnSpc>
                          <a:spcPct val="115000"/>
                        </a:lnSpc>
                        <a:spcBef>
                          <a:spcPts val="1200"/>
                        </a:spcBef>
                        <a:spcAft>
                          <a:spcPts val="1200"/>
                        </a:spcAft>
                        <a:buNone/>
                      </a:pPr>
                      <a:r>
                        <a:rPr lang="en" sz="2600">
                          <a:latin typeface="Indie Flower"/>
                          <a:ea typeface="Indie Flower"/>
                          <a:cs typeface="Indie Flower"/>
                          <a:sym typeface="Indie Flower"/>
                        </a:rPr>
                        <a:t>Mrs H McKie</a:t>
                      </a:r>
                      <a:endParaRPr sz="2600">
                        <a:latin typeface="Indie Flower"/>
                        <a:ea typeface="Indie Flower"/>
                        <a:cs typeface="Indie Flower"/>
                        <a:sym typeface="Indie Flower"/>
                      </a:endParaRPr>
                    </a:p>
                  </a:txBody>
                  <a:tcPr marL="91425" marR="91425" marT="91425" marB="91425"/>
                </a:tc>
                <a:extLst>
                  <a:ext uri="{0D108BD9-81ED-4DB2-BD59-A6C34878D82A}">
                    <a16:rowId xmlns:a16="http://schemas.microsoft.com/office/drawing/2014/main" val="10000"/>
                  </a:ext>
                </a:extLst>
              </a:tr>
            </a:tbl>
          </a:graphicData>
        </a:graphic>
      </p:graphicFrame>
      <p:pic>
        <p:nvPicPr>
          <p:cNvPr id="56" name="Google Shape;56;p13"/>
          <p:cNvPicPr preferRelativeResize="0"/>
          <p:nvPr/>
        </p:nvPicPr>
        <p:blipFill>
          <a:blip r:embed="rId4">
            <a:alphaModFix/>
          </a:blip>
          <a:stretch>
            <a:fillRect/>
          </a:stretch>
        </p:blipFill>
        <p:spPr>
          <a:xfrm>
            <a:off x="1939925" y="3632250"/>
            <a:ext cx="3680155" cy="246132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graphicFrame>
        <p:nvGraphicFramePr>
          <p:cNvPr id="102" name="Google Shape;102;p22"/>
          <p:cNvGraphicFramePr/>
          <p:nvPr>
            <p:extLst>
              <p:ext uri="{D42A27DB-BD31-4B8C-83A1-F6EECF244321}">
                <p14:modId xmlns:p14="http://schemas.microsoft.com/office/powerpoint/2010/main" val="2320901523"/>
              </p:ext>
            </p:extLst>
          </p:nvPr>
        </p:nvGraphicFramePr>
        <p:xfrm>
          <a:off x="152400" y="152400"/>
          <a:ext cx="7407600" cy="8305800"/>
        </p:xfrm>
        <a:graphic>
          <a:graphicData uri="http://schemas.openxmlformats.org/drawingml/2006/table">
            <a:tbl>
              <a:tblPr>
                <a:noFill/>
                <a:tableStyleId>{82C35516-BCF8-429B-A5A9-F7CBE58FF48E}</a:tableStyleId>
              </a:tblPr>
              <a:tblGrid>
                <a:gridCol w="7407600">
                  <a:extLst>
                    <a:ext uri="{9D8B030D-6E8A-4147-A177-3AD203B41FA5}">
                      <a16:colId xmlns:a16="http://schemas.microsoft.com/office/drawing/2014/main" val="20000"/>
                    </a:ext>
                  </a:extLst>
                </a:gridCol>
              </a:tblGrid>
              <a:tr h="8305800">
                <a:tc>
                  <a:txBody>
                    <a:bodyPr/>
                    <a:lstStyle/>
                    <a:p>
                      <a:pPr marL="0" marR="38100" lvl="0" indent="0" algn="l" rtl="0">
                        <a:lnSpc>
                          <a:spcPct val="115000"/>
                        </a:lnSpc>
                        <a:spcBef>
                          <a:spcPts val="1200"/>
                        </a:spcBef>
                        <a:spcAft>
                          <a:spcPts val="0"/>
                        </a:spcAft>
                        <a:buNone/>
                      </a:pPr>
                      <a:r>
                        <a:rPr lang="en" b="1" u="sng" dirty="0"/>
                        <a:t> </a:t>
                      </a:r>
                      <a:r>
                        <a:rPr lang="en" b="1" u="sng" dirty="0">
                          <a:solidFill>
                            <a:schemeClr val="dk1"/>
                          </a:solidFill>
                          <a:latin typeface="Montserrat"/>
                          <a:ea typeface="Montserrat"/>
                          <a:cs typeface="Montserrat"/>
                          <a:sym typeface="Montserrat"/>
                        </a:rPr>
                        <a:t>Early Years Foundation Stage Staff</a:t>
                      </a:r>
                      <a:endParaRPr b="1" u="sng" dirty="0">
                        <a:solidFill>
                          <a:schemeClr val="dk1"/>
                        </a:solidFill>
                        <a:latin typeface="Montserrat"/>
                        <a:ea typeface="Montserrat"/>
                        <a:cs typeface="Montserrat"/>
                        <a:sym typeface="Montserrat"/>
                      </a:endParaRPr>
                    </a:p>
                    <a:p>
                      <a:pPr marL="38100" marR="38100" lvl="0" indent="0" algn="l" rtl="0">
                        <a:lnSpc>
                          <a:spcPct val="115000"/>
                        </a:lnSpc>
                        <a:spcBef>
                          <a:spcPts val="1200"/>
                        </a:spcBef>
                        <a:spcAft>
                          <a:spcPts val="0"/>
                        </a:spcAft>
                        <a:buClr>
                          <a:schemeClr val="dk1"/>
                        </a:buClr>
                        <a:buSzPts val="1100"/>
                        <a:buFont typeface="Arial"/>
                        <a:buNone/>
                      </a:pPr>
                      <a:r>
                        <a:rPr lang="en" dirty="0">
                          <a:solidFill>
                            <a:schemeClr val="dk1"/>
                          </a:solidFill>
                          <a:latin typeface="Montserrat"/>
                          <a:ea typeface="Montserrat"/>
                          <a:cs typeface="Montserrat"/>
                          <a:sym typeface="Montserrat"/>
                        </a:rPr>
                        <a:t>Foundation Leader / Early Years Teacher / SLT/DSL</a:t>
                      </a:r>
                      <a:r>
                        <a:rPr lang="en" dirty="0">
                          <a:solidFill>
                            <a:schemeClr val="dk1"/>
                          </a:solidFill>
                          <a:latin typeface="Montserrat"/>
                          <a:ea typeface="Montserrat"/>
                          <a:cs typeface="Montserrat"/>
                        </a:rPr>
                        <a:t>   </a:t>
                      </a:r>
                      <a:r>
                        <a:rPr lang="en" dirty="0" err="1">
                          <a:solidFill>
                            <a:schemeClr val="dk1"/>
                          </a:solidFill>
                          <a:latin typeface="Montserrat"/>
                          <a:ea typeface="Montserrat"/>
                          <a:cs typeface="Montserrat"/>
                        </a:rPr>
                        <a:t>Mrs</a:t>
                      </a:r>
                      <a:r>
                        <a:rPr lang="en" dirty="0">
                          <a:solidFill>
                            <a:schemeClr val="dk1"/>
                          </a:solidFill>
                          <a:latin typeface="Montserrat"/>
                          <a:ea typeface="Montserrat"/>
                          <a:cs typeface="Montserrat"/>
                        </a:rPr>
                        <a:t> Hilary</a:t>
                      </a:r>
                      <a:r>
                        <a:rPr lang="en" dirty="0">
                          <a:solidFill>
                            <a:schemeClr val="dk1"/>
                          </a:solidFill>
                          <a:latin typeface="Montserrat"/>
                          <a:ea typeface="Montserrat"/>
                          <a:cs typeface="Montserrat"/>
                          <a:sym typeface="Montserrat"/>
                        </a:rPr>
                        <a:t> McKie</a:t>
                      </a:r>
                      <a:endParaRPr dirty="0">
                        <a:solidFill>
                          <a:schemeClr val="dk1"/>
                        </a:solidFill>
                        <a:latin typeface="Montserrat"/>
                        <a:ea typeface="Montserrat"/>
                        <a:cs typeface="Montserrat"/>
                        <a:sym typeface="Montserrat"/>
                      </a:endParaRPr>
                    </a:p>
                    <a:p>
                      <a:pPr marL="38100" marR="38100" lvl="0" indent="0" algn="l" rtl="0">
                        <a:lnSpc>
                          <a:spcPct val="115000"/>
                        </a:lnSpc>
                        <a:spcBef>
                          <a:spcPts val="1200"/>
                        </a:spcBef>
                        <a:spcAft>
                          <a:spcPts val="0"/>
                        </a:spcAft>
                        <a:buClr>
                          <a:schemeClr val="dk1"/>
                        </a:buClr>
                        <a:buSzPts val="1100"/>
                        <a:buFont typeface="Arial"/>
                        <a:buNone/>
                      </a:pPr>
                      <a:r>
                        <a:rPr lang="en" dirty="0">
                          <a:solidFill>
                            <a:schemeClr val="dk1"/>
                          </a:solidFill>
                          <a:latin typeface="Montserrat"/>
                          <a:ea typeface="Montserrat"/>
                          <a:cs typeface="Montserrat"/>
                          <a:sym typeface="Montserrat"/>
                        </a:rPr>
                        <a:t>Early years Practitioner</a:t>
                      </a:r>
                      <a:r>
                        <a:rPr lang="en" dirty="0">
                          <a:solidFill>
                            <a:schemeClr val="dk1"/>
                          </a:solidFill>
                          <a:latin typeface="Montserrat"/>
                          <a:ea typeface="Montserrat"/>
                          <a:cs typeface="Montserrat"/>
                        </a:rPr>
                        <a:t>                                               </a:t>
                      </a:r>
                      <a:r>
                        <a:rPr lang="en" dirty="0">
                          <a:solidFill>
                            <a:schemeClr val="dk1"/>
                          </a:solidFill>
                          <a:latin typeface="Montserrat"/>
                          <a:ea typeface="Montserrat"/>
                          <a:cs typeface="Montserrat"/>
                          <a:sym typeface="Montserrat"/>
                        </a:rPr>
                        <a:t> </a:t>
                      </a:r>
                      <a:r>
                        <a:rPr lang="en" dirty="0">
                          <a:solidFill>
                            <a:schemeClr val="dk1"/>
                          </a:solidFill>
                          <a:latin typeface="Montserrat"/>
                          <a:ea typeface="Montserrat"/>
                          <a:cs typeface="Montserrat"/>
                        </a:rPr>
                        <a:t>       </a:t>
                      </a:r>
                      <a:r>
                        <a:rPr lang="en" dirty="0" err="1">
                          <a:solidFill>
                            <a:schemeClr val="dk1"/>
                          </a:solidFill>
                          <a:latin typeface="Montserrat"/>
                          <a:ea typeface="Montserrat"/>
                          <a:cs typeface="Montserrat"/>
                          <a:sym typeface="Montserrat"/>
                        </a:rPr>
                        <a:t>Mrs</a:t>
                      </a:r>
                      <a:r>
                        <a:rPr lang="en" dirty="0">
                          <a:solidFill>
                            <a:schemeClr val="dk1"/>
                          </a:solidFill>
                          <a:latin typeface="Montserrat"/>
                          <a:ea typeface="Montserrat"/>
                          <a:cs typeface="Montserrat"/>
                          <a:sym typeface="Montserrat"/>
                        </a:rPr>
                        <a:t> Catherine Ann Cass</a:t>
                      </a:r>
                      <a:endParaRPr dirty="0">
                        <a:solidFill>
                          <a:schemeClr val="dk1"/>
                        </a:solidFill>
                        <a:latin typeface="Montserrat"/>
                        <a:ea typeface="Montserrat"/>
                        <a:cs typeface="Montserrat"/>
                        <a:sym typeface="Montserrat"/>
                      </a:endParaRPr>
                    </a:p>
                    <a:p>
                      <a:pPr marL="38100" marR="38100" lvl="0" indent="0" algn="l" rtl="0">
                        <a:lnSpc>
                          <a:spcPct val="114000"/>
                        </a:lnSpc>
                        <a:spcBef>
                          <a:spcPts val="1200"/>
                        </a:spcBef>
                        <a:spcAft>
                          <a:spcPts val="0"/>
                        </a:spcAft>
                        <a:buClr>
                          <a:schemeClr val="dk1"/>
                        </a:buClr>
                        <a:buSzPts val="1100"/>
                        <a:buFont typeface="Arial"/>
                        <a:buNone/>
                      </a:pPr>
                      <a:r>
                        <a:rPr lang="en" dirty="0">
                          <a:solidFill>
                            <a:schemeClr val="dk1"/>
                          </a:solidFill>
                          <a:latin typeface="Montserrat"/>
                          <a:ea typeface="Montserrat"/>
                          <a:cs typeface="Montserrat"/>
                          <a:sym typeface="Montserrat"/>
                        </a:rPr>
                        <a:t>Teaching Assistant</a:t>
                      </a:r>
                      <a:r>
                        <a:rPr lang="en" dirty="0">
                          <a:solidFill>
                            <a:schemeClr val="dk1"/>
                          </a:solidFill>
                          <a:latin typeface="Montserrat"/>
                          <a:ea typeface="Montserrat"/>
                          <a:cs typeface="Montserrat"/>
                        </a:rPr>
                        <a:t>                                                   </a:t>
                      </a:r>
                      <a:r>
                        <a:rPr lang="en" dirty="0">
                          <a:solidFill>
                            <a:schemeClr val="dk1"/>
                          </a:solidFill>
                          <a:latin typeface="Montserrat"/>
                          <a:ea typeface="Montserrat"/>
                          <a:cs typeface="Montserrat"/>
                          <a:sym typeface="Montserrat"/>
                        </a:rPr>
                        <a:t> </a:t>
                      </a:r>
                      <a:r>
                        <a:rPr lang="en" dirty="0">
                          <a:solidFill>
                            <a:schemeClr val="dk1"/>
                          </a:solidFill>
                          <a:latin typeface="Montserrat"/>
                          <a:ea typeface="Montserrat"/>
                          <a:cs typeface="Montserrat"/>
                        </a:rPr>
                        <a:t>           </a:t>
                      </a:r>
                      <a:r>
                        <a:rPr lang="en" dirty="0" err="1">
                          <a:solidFill>
                            <a:schemeClr val="dk1"/>
                          </a:solidFill>
                          <a:latin typeface="Montserrat"/>
                          <a:ea typeface="Montserrat"/>
                          <a:cs typeface="Montserrat"/>
                          <a:sym typeface="Montserrat"/>
                        </a:rPr>
                        <a:t>Mrs</a:t>
                      </a:r>
                      <a:r>
                        <a:rPr lang="en" dirty="0">
                          <a:solidFill>
                            <a:schemeClr val="dk1"/>
                          </a:solidFill>
                          <a:latin typeface="Montserrat"/>
                          <a:ea typeface="Montserrat"/>
                          <a:cs typeface="Montserrat"/>
                          <a:sym typeface="Montserrat"/>
                        </a:rPr>
                        <a:t> </a:t>
                      </a:r>
                      <a:r>
                        <a:rPr lang="en" dirty="0">
                          <a:solidFill>
                            <a:schemeClr val="dk1"/>
                          </a:solidFill>
                          <a:latin typeface="Montserrat"/>
                          <a:ea typeface="Montserrat"/>
                          <a:cs typeface="Montserrat"/>
                        </a:rPr>
                        <a:t>Hollins</a:t>
                      </a:r>
                      <a:endParaRPr dirty="0">
                        <a:solidFill>
                          <a:schemeClr val="dk1"/>
                        </a:solidFill>
                        <a:latin typeface="Montserrat"/>
                        <a:ea typeface="Montserrat"/>
                        <a:cs typeface="Montserrat"/>
                        <a:sym typeface="Montserrat"/>
                      </a:endParaRPr>
                    </a:p>
                    <a:p>
                      <a:pPr marL="38100" marR="38100" lvl="0" indent="0" algn="l" rtl="0">
                        <a:lnSpc>
                          <a:spcPct val="114000"/>
                        </a:lnSpc>
                        <a:spcBef>
                          <a:spcPts val="1200"/>
                        </a:spcBef>
                        <a:spcAft>
                          <a:spcPts val="0"/>
                        </a:spcAft>
                        <a:buNone/>
                      </a:pPr>
                      <a:endParaRPr>
                        <a:solidFill>
                          <a:schemeClr val="dk1"/>
                        </a:solidFill>
                        <a:latin typeface="Montserrat"/>
                        <a:ea typeface="Montserrat"/>
                        <a:cs typeface="Montserrat"/>
                        <a:sym typeface="Montserrat"/>
                      </a:endParaRPr>
                    </a:p>
                    <a:p>
                      <a:pPr marL="38100" marR="38100" lvl="0" indent="0" algn="l" rtl="0">
                        <a:lnSpc>
                          <a:spcPct val="114000"/>
                        </a:lnSpc>
                        <a:spcBef>
                          <a:spcPts val="1200"/>
                        </a:spcBef>
                        <a:spcAft>
                          <a:spcPts val="1000"/>
                        </a:spcAft>
                        <a:buClr>
                          <a:schemeClr val="dk1"/>
                        </a:buClr>
                        <a:buSzPts val="1100"/>
                        <a:buFont typeface="Arial"/>
                        <a:buNone/>
                      </a:pPr>
                      <a:endParaRPr>
                        <a:solidFill>
                          <a:schemeClr val="dk1"/>
                        </a:solidFill>
                        <a:latin typeface="Montserrat"/>
                        <a:ea typeface="Montserrat"/>
                        <a:cs typeface="Montserrat"/>
                        <a:sym typeface="Montserrat"/>
                      </a:endParaRPr>
                    </a:p>
                  </a:txBody>
                  <a:tcPr marL="91425" marR="91425" marT="91425" marB="91425"/>
                </a:tc>
                <a:extLst>
                  <a:ext uri="{0D108BD9-81ED-4DB2-BD59-A6C34878D82A}">
                    <a16:rowId xmlns:a16="http://schemas.microsoft.com/office/drawing/2014/main" val="10000"/>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graphicFrame>
        <p:nvGraphicFramePr>
          <p:cNvPr id="61" name="Google Shape;61;p14"/>
          <p:cNvGraphicFramePr/>
          <p:nvPr>
            <p:extLst>
              <p:ext uri="{D42A27DB-BD31-4B8C-83A1-F6EECF244321}">
                <p14:modId xmlns:p14="http://schemas.microsoft.com/office/powerpoint/2010/main" val="643233523"/>
              </p:ext>
            </p:extLst>
          </p:nvPr>
        </p:nvGraphicFramePr>
        <p:xfrm>
          <a:off x="152400" y="152400"/>
          <a:ext cx="7019925" cy="10258425"/>
        </p:xfrm>
        <a:graphic>
          <a:graphicData uri="http://schemas.openxmlformats.org/drawingml/2006/table">
            <a:tbl>
              <a:tblPr>
                <a:noFill/>
                <a:tableStyleId>{82C35516-BCF8-429B-A5A9-F7CBE58FF48E}</a:tableStyleId>
              </a:tblPr>
              <a:tblGrid>
                <a:gridCol w="7019925">
                  <a:extLst>
                    <a:ext uri="{9D8B030D-6E8A-4147-A177-3AD203B41FA5}">
                      <a16:colId xmlns:a16="http://schemas.microsoft.com/office/drawing/2014/main" val="20000"/>
                    </a:ext>
                  </a:extLst>
                </a:gridCol>
              </a:tblGrid>
              <a:tr h="10258425">
                <a:tc>
                  <a:txBody>
                    <a:bodyPr/>
                    <a:lstStyle/>
                    <a:p>
                      <a:pPr marL="38100" marR="38100" lvl="0" indent="0" algn="ctr" rtl="0">
                        <a:lnSpc>
                          <a:spcPct val="100000"/>
                        </a:lnSpc>
                        <a:spcBef>
                          <a:spcPts val="1200"/>
                        </a:spcBef>
                        <a:spcAft>
                          <a:spcPts val="0"/>
                        </a:spcAft>
                        <a:buNone/>
                      </a:pPr>
                      <a:r>
                        <a:rPr lang="en" sz="1800" b="1" u="sng" dirty="0">
                          <a:latin typeface="Montserrat"/>
                          <a:ea typeface="Montserrat"/>
                          <a:cs typeface="Montserrat"/>
                          <a:sym typeface="Montserrat"/>
                        </a:rPr>
                        <a:t>Mission Statement</a:t>
                      </a:r>
                      <a:endParaRPr sz="1800" b="1" u="sng">
                        <a:latin typeface="Montserrat"/>
                        <a:ea typeface="Montserrat"/>
                        <a:cs typeface="Montserrat"/>
                        <a:sym typeface="Montserrat"/>
                      </a:endParaRPr>
                    </a:p>
                    <a:p>
                      <a:pPr marL="38100" marR="38100" lvl="0" indent="0" algn="ctr" rtl="0">
                        <a:lnSpc>
                          <a:spcPct val="100000"/>
                        </a:lnSpc>
                        <a:spcBef>
                          <a:spcPts val="1200"/>
                        </a:spcBef>
                        <a:spcAft>
                          <a:spcPts val="0"/>
                        </a:spcAft>
                        <a:buNone/>
                      </a:pPr>
                      <a:endParaRPr lang="en" sz="1800" b="1" u="sng">
                        <a:latin typeface="Montserrat"/>
                        <a:ea typeface="Montserrat"/>
                        <a:cs typeface="Montserrat"/>
                      </a:endParaRPr>
                    </a:p>
                    <a:p>
                      <a:pPr marL="38100" marR="38100" lvl="0" indent="0" algn="l" rtl="0">
                        <a:lnSpc>
                          <a:spcPct val="100000"/>
                        </a:lnSpc>
                        <a:spcBef>
                          <a:spcPts val="1200"/>
                        </a:spcBef>
                        <a:spcAft>
                          <a:spcPts val="0"/>
                        </a:spcAft>
                        <a:buNone/>
                      </a:pPr>
                      <a:r>
                        <a:rPr lang="en" sz="1600" dirty="0">
                          <a:latin typeface="Montserrat"/>
                          <a:ea typeface="Montserrat"/>
                          <a:cs typeface="Montserrat"/>
                          <a:sym typeface="Montserrat"/>
                        </a:rPr>
                        <a:t>A Catholic school is a special community within the wider church which strives for excellence, encouraging all its members to come to come to know Jesus and the message and example He gives in the Gospels. In the same way that he proclaimed the Good News of God’s Kingdom of justice, love, peace and reconciliation, so the school is called to discern, nurture, proclaim, live out and celebrate that kingdom in all that it does.</a:t>
                      </a:r>
                      <a:endParaRPr sz="1600">
                        <a:latin typeface="Montserrat"/>
                        <a:ea typeface="Montserrat"/>
                        <a:cs typeface="Montserrat"/>
                        <a:sym typeface="Montserrat"/>
                      </a:endParaRPr>
                    </a:p>
                    <a:p>
                      <a:pPr marL="38100" marR="38100" lvl="0" indent="0" algn="l" rtl="0">
                        <a:lnSpc>
                          <a:spcPct val="100000"/>
                        </a:lnSpc>
                        <a:spcBef>
                          <a:spcPts val="1200"/>
                        </a:spcBef>
                        <a:spcAft>
                          <a:spcPts val="0"/>
                        </a:spcAft>
                        <a:buNone/>
                      </a:pPr>
                      <a:r>
                        <a:rPr lang="en" sz="1600" dirty="0">
                          <a:latin typeface="Montserrat"/>
                          <a:ea typeface="Montserrat"/>
                          <a:cs typeface="Montserrat"/>
                          <a:sym typeface="Montserrat"/>
                        </a:rPr>
                        <a:t>In the tradition of the Church, parents are the first teachers of their </a:t>
                      </a:r>
                      <a:r>
                        <a:rPr lang="en" sz="1600" dirty="0" err="1">
                          <a:latin typeface="Montserrat"/>
                          <a:ea typeface="Montserrat"/>
                          <a:cs typeface="Montserrat"/>
                          <a:sym typeface="Montserrat"/>
                        </a:rPr>
                        <a:t>children:</a:t>
                      </a:r>
                      <a:r>
                        <a:rPr lang="en" sz="1600" dirty="0" err="1">
                          <a:latin typeface="Montserrat"/>
                          <a:ea typeface="Montserrat"/>
                          <a:cs typeface="Montserrat"/>
                        </a:rPr>
                        <a:t>Ccatholic</a:t>
                      </a:r>
                      <a:r>
                        <a:rPr lang="en" sz="1600" dirty="0">
                          <a:latin typeface="Montserrat"/>
                          <a:ea typeface="Montserrat"/>
                          <a:cs typeface="Montserrat"/>
                          <a:sym typeface="Montserrat"/>
                        </a:rPr>
                        <a:t> primary schools share the responsibility for the initial stages of their formal education.</a:t>
                      </a:r>
                      <a:endParaRPr sz="1600" dirty="0">
                        <a:latin typeface="Montserrat"/>
                        <a:ea typeface="Montserrat"/>
                        <a:cs typeface="Montserrat"/>
                        <a:sym typeface="Montserrat"/>
                      </a:endParaRPr>
                    </a:p>
                    <a:p>
                      <a:pPr marL="38100" marR="38100" lvl="0" indent="0" algn="l" rtl="0">
                        <a:lnSpc>
                          <a:spcPct val="100000"/>
                        </a:lnSpc>
                        <a:spcBef>
                          <a:spcPts val="1200"/>
                        </a:spcBef>
                        <a:spcAft>
                          <a:spcPts val="0"/>
                        </a:spcAft>
                        <a:buNone/>
                      </a:pPr>
                      <a:endParaRPr sz="1600">
                        <a:latin typeface="Montserrat"/>
                        <a:ea typeface="Montserrat"/>
                        <a:cs typeface="Montserrat"/>
                        <a:sym typeface="Montserrat"/>
                      </a:endParaRPr>
                    </a:p>
                    <a:p>
                      <a:pPr marL="38100" marR="38100" lvl="0" indent="0" algn="l" rtl="0">
                        <a:lnSpc>
                          <a:spcPct val="100000"/>
                        </a:lnSpc>
                        <a:spcBef>
                          <a:spcPts val="1200"/>
                        </a:spcBef>
                        <a:spcAft>
                          <a:spcPts val="0"/>
                        </a:spcAft>
                        <a:buNone/>
                      </a:pPr>
                      <a:r>
                        <a:rPr lang="en" sz="1600" dirty="0">
                          <a:latin typeface="Montserrat"/>
                          <a:ea typeface="Montserrat"/>
                          <a:cs typeface="Montserrat"/>
                          <a:sym typeface="Montserrat"/>
                        </a:rPr>
                        <a:t>Therefore our schools seek to:</a:t>
                      </a:r>
                      <a:endParaRPr sz="1600">
                        <a:latin typeface="Montserrat"/>
                        <a:ea typeface="Montserrat"/>
                        <a:cs typeface="Montserrat"/>
                        <a:sym typeface="Montserrat"/>
                      </a:endParaRPr>
                    </a:p>
                    <a:p>
                      <a:pPr marL="457200" marR="38100" lvl="0" indent="-330200" algn="l" rtl="0">
                        <a:lnSpc>
                          <a:spcPct val="100000"/>
                        </a:lnSpc>
                        <a:spcBef>
                          <a:spcPts val="1200"/>
                        </a:spcBef>
                        <a:spcAft>
                          <a:spcPts val="0"/>
                        </a:spcAft>
                        <a:buSzPts val="1600"/>
                        <a:buFont typeface="Montserrat"/>
                        <a:buChar char="●"/>
                      </a:pPr>
                      <a:r>
                        <a:rPr lang="en" sz="1600" dirty="0">
                          <a:latin typeface="Montserrat"/>
                          <a:ea typeface="Montserrat"/>
                          <a:cs typeface="Montserrat"/>
                          <a:sym typeface="Montserrat"/>
                        </a:rPr>
                        <a:t>· Create an environment in which Gospel values are exemplified and lived out.</a:t>
                      </a:r>
                      <a:endParaRPr sz="1600">
                        <a:latin typeface="Montserrat"/>
                        <a:ea typeface="Montserrat"/>
                        <a:cs typeface="Montserrat"/>
                        <a:sym typeface="Montserrat"/>
                      </a:endParaRPr>
                    </a:p>
                    <a:p>
                      <a:pPr marL="457200" marR="38100" lvl="0" indent="-330200" algn="l" rtl="0">
                        <a:lnSpc>
                          <a:spcPct val="100000"/>
                        </a:lnSpc>
                        <a:spcBef>
                          <a:spcPts val="0"/>
                        </a:spcBef>
                        <a:spcAft>
                          <a:spcPts val="0"/>
                        </a:spcAft>
                        <a:buSzPts val="1600"/>
                        <a:buFont typeface="Montserrat"/>
                        <a:buChar char="●"/>
                      </a:pPr>
                      <a:r>
                        <a:rPr lang="en" sz="1600" dirty="0">
                          <a:latin typeface="Montserrat"/>
                          <a:ea typeface="Montserrat"/>
                          <a:cs typeface="Montserrat"/>
                          <a:sym typeface="Montserrat"/>
                        </a:rPr>
                        <a:t>· Enable each member of the school community to </a:t>
                      </a:r>
                      <a:r>
                        <a:rPr lang="en" sz="1600" dirty="0" err="1">
                          <a:latin typeface="Montserrat"/>
                          <a:ea typeface="Montserrat"/>
                          <a:cs typeface="Montserrat"/>
                          <a:sym typeface="Montserrat"/>
                        </a:rPr>
                        <a:t>realise</a:t>
                      </a:r>
                      <a:r>
                        <a:rPr lang="en" sz="1600" dirty="0">
                          <a:latin typeface="Montserrat"/>
                          <a:ea typeface="Montserrat"/>
                          <a:cs typeface="Montserrat"/>
                          <a:sym typeface="Montserrat"/>
                        </a:rPr>
                        <a:t> his or her full potential particularly as one of God’s family.</a:t>
                      </a:r>
                      <a:endParaRPr sz="1600">
                        <a:latin typeface="Montserrat"/>
                        <a:ea typeface="Montserrat"/>
                        <a:cs typeface="Montserrat"/>
                        <a:sym typeface="Montserrat"/>
                      </a:endParaRPr>
                    </a:p>
                    <a:p>
                      <a:pPr marL="457200" marR="38100" lvl="0" indent="-330200" algn="l" rtl="0">
                        <a:lnSpc>
                          <a:spcPct val="100000"/>
                        </a:lnSpc>
                        <a:spcBef>
                          <a:spcPts val="0"/>
                        </a:spcBef>
                        <a:spcAft>
                          <a:spcPts val="0"/>
                        </a:spcAft>
                        <a:buSzPts val="1600"/>
                        <a:buFont typeface="Montserrat"/>
                        <a:buChar char="●"/>
                      </a:pPr>
                      <a:r>
                        <a:rPr lang="en" sz="1600" dirty="0">
                          <a:latin typeface="Montserrat"/>
                          <a:ea typeface="Montserrat"/>
                          <a:cs typeface="Montserrat"/>
                          <a:sym typeface="Montserrat"/>
                        </a:rPr>
                        <a:t>· Celebrate achievement at every level, so that all may feel equally valued and </a:t>
                      </a:r>
                      <a:r>
                        <a:rPr lang="en" sz="1600" dirty="0" err="1">
                          <a:latin typeface="Montserrat"/>
                          <a:ea typeface="Montserrat"/>
                          <a:cs typeface="Montserrat"/>
                          <a:sym typeface="Montserrat"/>
                        </a:rPr>
                        <a:t>recognise</a:t>
                      </a:r>
                      <a:r>
                        <a:rPr lang="en" sz="1600" dirty="0">
                          <a:latin typeface="Montserrat"/>
                          <a:ea typeface="Montserrat"/>
                          <a:cs typeface="Montserrat"/>
                          <a:sym typeface="Montserrat"/>
                        </a:rPr>
                        <a:t> their self worth.</a:t>
                      </a:r>
                      <a:endParaRPr sz="1600">
                        <a:latin typeface="Montserrat"/>
                        <a:ea typeface="Montserrat"/>
                        <a:cs typeface="Montserrat"/>
                        <a:sym typeface="Montserrat"/>
                      </a:endParaRPr>
                    </a:p>
                    <a:p>
                      <a:pPr marL="457200" marR="38100" lvl="0" indent="-330200" algn="l" rtl="0">
                        <a:lnSpc>
                          <a:spcPct val="100000"/>
                        </a:lnSpc>
                        <a:spcBef>
                          <a:spcPts val="0"/>
                        </a:spcBef>
                        <a:spcAft>
                          <a:spcPts val="0"/>
                        </a:spcAft>
                        <a:buSzPts val="1600"/>
                        <a:buFont typeface="Montserrat"/>
                        <a:buChar char="●"/>
                      </a:pPr>
                      <a:r>
                        <a:rPr lang="en" sz="1600" dirty="0">
                          <a:latin typeface="Montserrat"/>
                          <a:ea typeface="Montserrat"/>
                          <a:cs typeface="Montserrat"/>
                          <a:sym typeface="Montserrat"/>
                        </a:rPr>
                        <a:t>· Support, enrich and celebrate each person’s uniqueness and their awareness and understanding of God’s presence in the world.</a:t>
                      </a:r>
                      <a:endParaRPr sz="1600">
                        <a:latin typeface="Montserrat"/>
                        <a:ea typeface="Montserrat"/>
                        <a:cs typeface="Montserrat"/>
                        <a:sym typeface="Montserrat"/>
                      </a:endParaRPr>
                    </a:p>
                    <a:p>
                      <a:pPr marL="457200" marR="38100" lvl="0" indent="-330200" algn="l" rtl="0">
                        <a:lnSpc>
                          <a:spcPct val="100000"/>
                        </a:lnSpc>
                        <a:spcBef>
                          <a:spcPts val="0"/>
                        </a:spcBef>
                        <a:spcAft>
                          <a:spcPts val="0"/>
                        </a:spcAft>
                        <a:buSzPts val="1600"/>
                        <a:buFont typeface="Montserrat"/>
                        <a:buChar char="●"/>
                      </a:pPr>
                      <a:r>
                        <a:rPr lang="en" sz="1600" dirty="0">
                          <a:latin typeface="Montserrat"/>
                          <a:ea typeface="Montserrat"/>
                          <a:cs typeface="Montserrat"/>
                          <a:sym typeface="Montserrat"/>
                        </a:rPr>
                        <a:t>· Develop and encourage effective partnerships and create a meaningful interaction between home, school, parish and the wider community.</a:t>
                      </a:r>
                      <a:endParaRPr sz="1600">
                        <a:latin typeface="Montserrat"/>
                        <a:ea typeface="Montserrat"/>
                        <a:cs typeface="Montserrat"/>
                        <a:sym typeface="Montserrat"/>
                      </a:endParaRPr>
                    </a:p>
                  </a:txBody>
                  <a:tcPr marL="91425" marR="91425" marT="91425" marB="91425"/>
                </a:tc>
                <a:extLst>
                  <a:ext uri="{0D108BD9-81ED-4DB2-BD59-A6C34878D82A}">
                    <a16:rowId xmlns:a16="http://schemas.microsoft.com/office/drawing/2014/main" val="10000"/>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graphicFrame>
        <p:nvGraphicFramePr>
          <p:cNvPr id="71" name="Google Shape;71;p16"/>
          <p:cNvGraphicFramePr/>
          <p:nvPr>
            <p:extLst>
              <p:ext uri="{D42A27DB-BD31-4B8C-83A1-F6EECF244321}">
                <p14:modId xmlns:p14="http://schemas.microsoft.com/office/powerpoint/2010/main" val="1671845993"/>
              </p:ext>
            </p:extLst>
          </p:nvPr>
        </p:nvGraphicFramePr>
        <p:xfrm>
          <a:off x="152400" y="152400"/>
          <a:ext cx="7407600" cy="10210800"/>
        </p:xfrm>
        <a:graphic>
          <a:graphicData uri="http://schemas.openxmlformats.org/drawingml/2006/table">
            <a:tbl>
              <a:tblPr>
                <a:noFill/>
                <a:tableStyleId>{82C35516-BCF8-429B-A5A9-F7CBE58FF48E}</a:tableStyleId>
              </a:tblPr>
              <a:tblGrid>
                <a:gridCol w="7407600">
                  <a:extLst>
                    <a:ext uri="{9D8B030D-6E8A-4147-A177-3AD203B41FA5}">
                      <a16:colId xmlns:a16="http://schemas.microsoft.com/office/drawing/2014/main" val="20000"/>
                    </a:ext>
                  </a:extLst>
                </a:gridCol>
              </a:tblGrid>
              <a:tr h="10210800">
                <a:tc>
                  <a:txBody>
                    <a:bodyPr/>
                    <a:lstStyle/>
                    <a:p>
                      <a:pPr marL="393700" marR="38100" lvl="0" indent="-355600" algn="l" rtl="0">
                        <a:lnSpc>
                          <a:spcPct val="100000"/>
                        </a:lnSpc>
                        <a:spcBef>
                          <a:spcPts val="1200"/>
                        </a:spcBef>
                        <a:spcAft>
                          <a:spcPts val="0"/>
                        </a:spcAft>
                        <a:buNone/>
                      </a:pPr>
                      <a:r>
                        <a:rPr lang="en" sz="1000" dirty="0"/>
                        <a:t>·</a:t>
                      </a:r>
                      <a:r>
                        <a:rPr lang="en" sz="1100" dirty="0"/>
                        <a:t> </a:t>
                      </a:r>
                      <a:r>
                        <a:rPr lang="en" sz="1600" dirty="0">
                          <a:latin typeface="Montserrat"/>
                          <a:ea typeface="Montserrat"/>
                          <a:cs typeface="Montserrat"/>
                          <a:sym typeface="Montserrat"/>
                        </a:rPr>
                        <a:t>Effective education builds on the knowledge that young children develop rapidly during the early years—physically, emotionally, intellectually and socially, and at different rates. All aspects of development are equally important and are interwoven;</a:t>
                      </a:r>
                      <a:endParaRPr sz="1600" dirty="0">
                        <a:latin typeface="Montserrat"/>
                        <a:ea typeface="Montserrat"/>
                        <a:cs typeface="Montserrat"/>
                        <a:sym typeface="Montserrat"/>
                      </a:endParaRPr>
                    </a:p>
                    <a:p>
                      <a:pPr marL="393700" marR="38100" lvl="0" indent="-355600" algn="l" rtl="0">
                        <a:lnSpc>
                          <a:spcPct val="100000"/>
                        </a:lnSpc>
                        <a:spcBef>
                          <a:spcPts val="1200"/>
                        </a:spcBef>
                        <a:spcAft>
                          <a:spcPts val="0"/>
                        </a:spcAft>
                        <a:buNone/>
                      </a:pPr>
                      <a:r>
                        <a:rPr lang="en" sz="1600" dirty="0">
                          <a:latin typeface="Montserrat"/>
                          <a:ea typeface="Montserrat"/>
                          <a:cs typeface="Montserrat"/>
                          <a:sym typeface="Montserrat"/>
                        </a:rPr>
                        <a:t>· Early years experience should build on what children already know and can do—practitioners must be able to observe and respond appropriately to children’s needs;</a:t>
                      </a:r>
                      <a:endParaRPr sz="1600" dirty="0">
                        <a:latin typeface="Montserrat"/>
                        <a:ea typeface="Montserrat"/>
                        <a:cs typeface="Montserrat"/>
                        <a:sym typeface="Montserrat"/>
                      </a:endParaRPr>
                    </a:p>
                    <a:p>
                      <a:pPr marL="393700" marR="38100" lvl="0" indent="-355600" algn="l" rtl="0">
                        <a:lnSpc>
                          <a:spcPct val="100000"/>
                        </a:lnSpc>
                        <a:spcBef>
                          <a:spcPts val="1200"/>
                        </a:spcBef>
                        <a:spcAft>
                          <a:spcPts val="0"/>
                        </a:spcAft>
                        <a:buNone/>
                      </a:pPr>
                      <a:r>
                        <a:rPr lang="en" sz="1600" dirty="0">
                          <a:latin typeface="Montserrat"/>
                          <a:ea typeface="Montserrat"/>
                          <a:cs typeface="Montserrat"/>
                          <a:sym typeface="Montserrat"/>
                        </a:rPr>
                        <a:t>· To be effective, the curriculum should be carefully structured—there should be opportunities for children to engage in activities planned by adults and also those that they plan and initiate themselves;</a:t>
                      </a:r>
                      <a:endParaRPr sz="1600" dirty="0">
                        <a:latin typeface="Montserrat"/>
                        <a:ea typeface="Montserrat"/>
                        <a:cs typeface="Montserrat"/>
                        <a:sym typeface="Montserrat"/>
                      </a:endParaRPr>
                    </a:p>
                    <a:p>
                      <a:pPr marL="393700" marR="38100" lvl="0" indent="-355600" algn="l" rtl="0">
                        <a:lnSpc>
                          <a:spcPct val="100000"/>
                        </a:lnSpc>
                        <a:spcBef>
                          <a:spcPts val="1200"/>
                        </a:spcBef>
                        <a:spcAft>
                          <a:spcPts val="0"/>
                        </a:spcAft>
                        <a:buNone/>
                      </a:pPr>
                      <a:r>
                        <a:rPr lang="en" sz="1600" dirty="0">
                          <a:latin typeface="Montserrat"/>
                          <a:ea typeface="Montserrat"/>
                          <a:cs typeface="Montserrat"/>
                          <a:sym typeface="Montserrat"/>
                        </a:rPr>
                        <a:t>· For children to have rich and stimulating experiences, the</a:t>
                      </a:r>
                      <a:r>
                        <a:rPr lang="en" sz="1600" dirty="0">
                          <a:latin typeface="Montserrat"/>
                          <a:ea typeface="Montserrat"/>
                          <a:cs typeface="Montserrat"/>
                        </a:rPr>
                        <a:t>  </a:t>
                      </a:r>
                      <a:r>
                        <a:rPr lang="en" sz="1600" dirty="0">
                          <a:latin typeface="Montserrat"/>
                          <a:ea typeface="Montserrat"/>
                          <a:cs typeface="Montserrat"/>
                          <a:sym typeface="Montserrat"/>
                        </a:rPr>
                        <a:t> learning environment should be well planned and </a:t>
                      </a:r>
                      <a:r>
                        <a:rPr lang="en" sz="1600" dirty="0" err="1">
                          <a:latin typeface="Montserrat"/>
                          <a:ea typeface="Montserrat"/>
                          <a:cs typeface="Montserrat"/>
                          <a:sym typeface="Montserrat"/>
                        </a:rPr>
                        <a:t>organised</a:t>
                      </a:r>
                      <a:r>
                        <a:rPr lang="en" sz="1600" dirty="0">
                          <a:latin typeface="Montserrat"/>
                          <a:ea typeface="Montserrat"/>
                          <a:cs typeface="Montserrat"/>
                          <a:sym typeface="Montserrat"/>
                        </a:rPr>
                        <a:t>. Well planned, purposeful activity and appropriate intervention by practitioners will engage children in the learning process;</a:t>
                      </a:r>
                      <a:endParaRPr sz="1600" dirty="0">
                        <a:latin typeface="Montserrat"/>
                        <a:ea typeface="Montserrat"/>
                        <a:cs typeface="Montserrat"/>
                        <a:sym typeface="Montserrat"/>
                      </a:endParaRPr>
                    </a:p>
                    <a:p>
                      <a:pPr marL="393700" marR="38100" lvl="0" indent="-355600" algn="l" rtl="0">
                        <a:lnSpc>
                          <a:spcPct val="100000"/>
                        </a:lnSpc>
                        <a:spcBef>
                          <a:spcPts val="1200"/>
                        </a:spcBef>
                        <a:spcAft>
                          <a:spcPts val="0"/>
                        </a:spcAft>
                        <a:buNone/>
                      </a:pPr>
                      <a:r>
                        <a:rPr lang="en" sz="1600" dirty="0">
                          <a:latin typeface="Montserrat"/>
                          <a:ea typeface="Montserrat"/>
                          <a:cs typeface="Montserrat"/>
                          <a:sym typeface="Montserrat"/>
                        </a:rPr>
                        <a:t>· Play is a crucial component of the Foundation Stage. It is an</a:t>
                      </a:r>
                      <a:r>
                        <a:rPr lang="en" sz="1600" dirty="0">
                          <a:latin typeface="Montserrat"/>
                          <a:ea typeface="Montserrat"/>
                          <a:cs typeface="Montserrat"/>
                        </a:rPr>
                        <a:t> </a:t>
                      </a:r>
                      <a:r>
                        <a:rPr lang="en" sz="1600" dirty="0">
                          <a:latin typeface="Montserrat"/>
                          <a:ea typeface="Montserrat"/>
                          <a:cs typeface="Montserrat"/>
                          <a:sym typeface="Montserrat"/>
                        </a:rPr>
                        <a:t> important medium through which skills are developed and </a:t>
                      </a:r>
                      <a:r>
                        <a:rPr lang="en" sz="1600" dirty="0" err="1">
                          <a:latin typeface="Montserrat"/>
                          <a:ea typeface="Montserrat"/>
                          <a:cs typeface="Montserrat"/>
                          <a:sym typeface="Montserrat"/>
                        </a:rPr>
                        <a:t>practised</a:t>
                      </a:r>
                      <a:r>
                        <a:rPr lang="en" sz="1600" dirty="0">
                          <a:latin typeface="Montserrat"/>
                          <a:ea typeface="Montserrat"/>
                          <a:cs typeface="Montserrat"/>
                          <a:sym typeface="Montserrat"/>
                        </a:rPr>
                        <a:t>. Play is essential for physical, emotional and spiritual growth, intellectual and educational development and the acquisition of social and </a:t>
                      </a:r>
                      <a:r>
                        <a:rPr lang="en" sz="1600" dirty="0" err="1">
                          <a:latin typeface="Montserrat"/>
                          <a:ea typeface="Montserrat"/>
                          <a:cs typeface="Montserrat"/>
                          <a:sym typeface="Montserrat"/>
                        </a:rPr>
                        <a:t>behavioural</a:t>
                      </a:r>
                      <a:r>
                        <a:rPr lang="en" sz="1600" dirty="0">
                          <a:latin typeface="Montserrat"/>
                          <a:ea typeface="Montserrat"/>
                          <a:cs typeface="Montserrat"/>
                          <a:sym typeface="Montserrat"/>
                        </a:rPr>
                        <a:t> skills.</a:t>
                      </a:r>
                      <a:endParaRPr sz="1600" dirty="0">
                        <a:latin typeface="Montserrat"/>
                        <a:ea typeface="Montserrat"/>
                        <a:cs typeface="Montserrat"/>
                        <a:sym typeface="Montserrat"/>
                      </a:endParaRPr>
                    </a:p>
                    <a:p>
                      <a:pPr marL="38100" marR="38100" lvl="0" indent="0" algn="l" rtl="0">
                        <a:lnSpc>
                          <a:spcPct val="100000"/>
                        </a:lnSpc>
                        <a:spcBef>
                          <a:spcPts val="1200"/>
                        </a:spcBef>
                        <a:spcAft>
                          <a:spcPts val="0"/>
                        </a:spcAft>
                        <a:buNone/>
                      </a:pPr>
                      <a:r>
                        <a:rPr lang="en" sz="1600" dirty="0">
                          <a:latin typeface="Montserrat"/>
                          <a:ea typeface="Montserrat"/>
                          <a:cs typeface="Montserrat"/>
                          <a:sym typeface="Montserrat"/>
                        </a:rPr>
                        <a:t>The role of the practitioner is crucial in:</a:t>
                      </a:r>
                      <a:endParaRPr sz="1600" dirty="0">
                        <a:latin typeface="Montserrat"/>
                        <a:ea typeface="Montserrat"/>
                        <a:cs typeface="Montserrat"/>
                        <a:sym typeface="Montserrat"/>
                      </a:endParaRPr>
                    </a:p>
                    <a:p>
                      <a:pPr marL="393700" marR="38100" lvl="0" indent="-355600" algn="l" rtl="0">
                        <a:lnSpc>
                          <a:spcPct val="100000"/>
                        </a:lnSpc>
                        <a:spcBef>
                          <a:spcPts val="1200"/>
                        </a:spcBef>
                        <a:spcAft>
                          <a:spcPts val="0"/>
                        </a:spcAft>
                        <a:buNone/>
                      </a:pPr>
                      <a:r>
                        <a:rPr lang="en" sz="1600" dirty="0">
                          <a:latin typeface="Montserrat"/>
                          <a:ea typeface="Montserrat"/>
                          <a:cs typeface="Montserrat"/>
                          <a:sym typeface="Montserrat"/>
                        </a:rPr>
                        <a:t>· Planning and resourcing</a:t>
                      </a:r>
                      <a:r>
                        <a:rPr lang="en" sz="1600" dirty="0">
                          <a:latin typeface="Montserrat"/>
                          <a:ea typeface="Montserrat"/>
                          <a:cs typeface="Montserrat"/>
                        </a:rPr>
                        <a:t> </a:t>
                      </a:r>
                      <a:r>
                        <a:rPr lang="en" sz="1600" dirty="0">
                          <a:latin typeface="Montserrat"/>
                          <a:ea typeface="Montserrat"/>
                          <a:cs typeface="Montserrat"/>
                          <a:sym typeface="Montserrat"/>
                        </a:rPr>
                        <a:t> a challenging environment</a:t>
                      </a:r>
                      <a:endParaRPr sz="1600" dirty="0">
                        <a:latin typeface="Montserrat"/>
                        <a:ea typeface="Montserrat"/>
                        <a:cs typeface="Montserrat"/>
                        <a:sym typeface="Montserrat"/>
                      </a:endParaRPr>
                    </a:p>
                    <a:p>
                      <a:pPr marL="393700" marR="38100" lvl="0" indent="-355600" algn="l" rtl="0">
                        <a:lnSpc>
                          <a:spcPct val="100000"/>
                        </a:lnSpc>
                        <a:spcBef>
                          <a:spcPts val="1200"/>
                        </a:spcBef>
                        <a:spcAft>
                          <a:spcPts val="0"/>
                        </a:spcAft>
                        <a:buNone/>
                      </a:pPr>
                      <a:r>
                        <a:rPr lang="en" sz="1600" dirty="0">
                          <a:latin typeface="Montserrat"/>
                          <a:ea typeface="Montserrat"/>
                          <a:cs typeface="Montserrat"/>
                          <a:sym typeface="Montserrat"/>
                        </a:rPr>
                        <a:t>· Supporting children’s learning through planned play activity</a:t>
                      </a:r>
                      <a:endParaRPr sz="1600" dirty="0">
                        <a:latin typeface="Montserrat"/>
                        <a:ea typeface="Montserrat"/>
                        <a:cs typeface="Montserrat"/>
                        <a:sym typeface="Montserrat"/>
                      </a:endParaRPr>
                    </a:p>
                    <a:p>
                      <a:pPr marL="393700" marR="38100" lvl="0" indent="-355600" algn="l" rtl="0">
                        <a:lnSpc>
                          <a:spcPct val="100000"/>
                        </a:lnSpc>
                        <a:spcBef>
                          <a:spcPts val="1200"/>
                        </a:spcBef>
                        <a:spcAft>
                          <a:spcPts val="0"/>
                        </a:spcAft>
                        <a:buNone/>
                      </a:pPr>
                      <a:r>
                        <a:rPr lang="en" sz="1600" dirty="0">
                          <a:latin typeface="Montserrat"/>
                          <a:ea typeface="Montserrat"/>
                          <a:cs typeface="Montserrat"/>
                          <a:sym typeface="Montserrat"/>
                        </a:rPr>
                        <a:t>· Extending and supporting children’s spontaneous play</a:t>
                      </a:r>
                      <a:endParaRPr sz="1600" dirty="0">
                        <a:latin typeface="Montserrat"/>
                        <a:ea typeface="Montserrat"/>
                        <a:cs typeface="Montserrat"/>
                        <a:sym typeface="Montserrat"/>
                      </a:endParaRPr>
                    </a:p>
                    <a:p>
                      <a:pPr marL="393700" marR="38100" lvl="0" indent="-355600" algn="l" rtl="0">
                        <a:lnSpc>
                          <a:spcPct val="100000"/>
                        </a:lnSpc>
                        <a:spcBef>
                          <a:spcPts val="1200"/>
                        </a:spcBef>
                        <a:spcAft>
                          <a:spcPts val="0"/>
                        </a:spcAft>
                        <a:buNone/>
                      </a:pPr>
                      <a:r>
                        <a:rPr lang="en" sz="1600" dirty="0">
                          <a:latin typeface="Montserrat"/>
                          <a:ea typeface="Montserrat"/>
                          <a:cs typeface="Montserrat"/>
                          <a:sym typeface="Montserrat"/>
                        </a:rPr>
                        <a:t>· Extending and developing children’s language and communication in their play.</a:t>
                      </a:r>
                      <a:endParaRPr sz="1600" dirty="0">
                        <a:latin typeface="Montserrat"/>
                        <a:ea typeface="Montserrat"/>
                        <a:cs typeface="Montserrat"/>
                        <a:sym typeface="Montserrat"/>
                      </a:endParaRPr>
                    </a:p>
                    <a:p>
                      <a:pPr marL="38100" marR="38100" lvl="0" indent="0" algn="l" rtl="0">
                        <a:lnSpc>
                          <a:spcPct val="100000"/>
                        </a:lnSpc>
                        <a:spcBef>
                          <a:spcPts val="1200"/>
                        </a:spcBef>
                        <a:spcAft>
                          <a:spcPts val="0"/>
                        </a:spcAft>
                        <a:buNone/>
                      </a:pPr>
                      <a:endParaRPr sz="1600">
                        <a:latin typeface="Montserrat"/>
                        <a:ea typeface="Montserrat"/>
                        <a:cs typeface="Montserrat"/>
                        <a:sym typeface="Montserrat"/>
                      </a:endParaRPr>
                    </a:p>
                    <a:p>
                      <a:pPr marL="38100" marR="38100" lvl="0" indent="0" algn="l" rtl="0">
                        <a:lnSpc>
                          <a:spcPct val="100000"/>
                        </a:lnSpc>
                        <a:spcBef>
                          <a:spcPts val="1200"/>
                        </a:spcBef>
                        <a:spcAft>
                          <a:spcPts val="0"/>
                        </a:spcAft>
                        <a:buNone/>
                      </a:pPr>
                      <a:r>
                        <a:rPr lang="en" sz="1600" b="1" u="sng" dirty="0">
                          <a:latin typeface="Montserrat"/>
                          <a:ea typeface="Montserrat"/>
                          <a:cs typeface="Montserrat"/>
                          <a:sym typeface="Montserrat"/>
                        </a:rPr>
                        <a:t>Partnership with Parents</a:t>
                      </a:r>
                      <a:endParaRPr sz="1600" b="1" u="sng" dirty="0">
                        <a:latin typeface="Montserrat"/>
                        <a:ea typeface="Montserrat"/>
                        <a:cs typeface="Montserrat"/>
                        <a:sym typeface="Montserrat"/>
                      </a:endParaRPr>
                    </a:p>
                    <a:p>
                      <a:pPr marL="38100" marR="38100" lvl="0" indent="0" algn="l" rtl="0">
                        <a:lnSpc>
                          <a:spcPct val="100000"/>
                        </a:lnSpc>
                        <a:spcBef>
                          <a:spcPts val="1200"/>
                        </a:spcBef>
                        <a:spcAft>
                          <a:spcPts val="1200"/>
                        </a:spcAft>
                        <a:buNone/>
                      </a:pPr>
                      <a:r>
                        <a:rPr lang="en" sz="1600" dirty="0">
                          <a:latin typeface="Montserrat"/>
                          <a:ea typeface="Montserrat"/>
                          <a:cs typeface="Montserrat"/>
                          <a:sym typeface="Montserrat"/>
                        </a:rPr>
                        <a:t>We acknowledge that parents are the children’s first and most enduring educators and that when parents and practitioners work together the results have a positive</a:t>
                      </a:r>
                      <a:r>
                        <a:rPr lang="en" sz="1600" dirty="0">
                          <a:latin typeface="Montserrat"/>
                          <a:ea typeface="Montserrat"/>
                          <a:cs typeface="Montserrat"/>
                        </a:rPr>
                        <a:t> </a:t>
                      </a:r>
                      <a:r>
                        <a:rPr lang="en" sz="1600" dirty="0">
                          <a:latin typeface="Montserrat"/>
                          <a:ea typeface="Montserrat"/>
                          <a:cs typeface="Montserrat"/>
                          <a:sym typeface="Montserrat"/>
                        </a:rPr>
                        <a:t> impact on children’s development and learning.</a:t>
                      </a:r>
                      <a:endParaRPr sz="1600" dirty="0">
                        <a:latin typeface="Montserrat"/>
                        <a:ea typeface="Montserrat"/>
                        <a:cs typeface="Montserrat"/>
                        <a:sym typeface="Montserrat"/>
                      </a:endParaRPr>
                    </a:p>
                  </a:txBody>
                  <a:tcPr marL="91425" marR="91425" marT="91425" marB="91425"/>
                </a:tc>
                <a:extLst>
                  <a:ext uri="{0D108BD9-81ED-4DB2-BD59-A6C34878D82A}">
                    <a16:rowId xmlns:a16="http://schemas.microsoft.com/office/drawing/2014/main" val="10000"/>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graphicFrame>
        <p:nvGraphicFramePr>
          <p:cNvPr id="76" name="Google Shape;76;p17"/>
          <p:cNvGraphicFramePr/>
          <p:nvPr>
            <p:extLst>
              <p:ext uri="{D42A27DB-BD31-4B8C-83A1-F6EECF244321}">
                <p14:modId xmlns:p14="http://schemas.microsoft.com/office/powerpoint/2010/main" val="2589240319"/>
              </p:ext>
            </p:extLst>
          </p:nvPr>
        </p:nvGraphicFramePr>
        <p:xfrm>
          <a:off x="152400" y="152400"/>
          <a:ext cx="7407600" cy="10407175"/>
        </p:xfrm>
        <a:graphic>
          <a:graphicData uri="http://schemas.openxmlformats.org/drawingml/2006/table">
            <a:tbl>
              <a:tblPr>
                <a:noFill/>
                <a:tableStyleId>{82C35516-BCF8-429B-A5A9-F7CBE58FF48E}</a:tableStyleId>
              </a:tblPr>
              <a:tblGrid>
                <a:gridCol w="7407600">
                  <a:extLst>
                    <a:ext uri="{9D8B030D-6E8A-4147-A177-3AD203B41FA5}">
                      <a16:colId xmlns:a16="http://schemas.microsoft.com/office/drawing/2014/main" val="20000"/>
                    </a:ext>
                  </a:extLst>
                </a:gridCol>
              </a:tblGrid>
              <a:tr h="10407175">
                <a:tc>
                  <a:txBody>
                    <a:bodyPr/>
                    <a:lstStyle/>
                    <a:p>
                      <a:pPr marL="38100" marR="38100" lvl="0" indent="0" algn="l" rtl="0">
                        <a:lnSpc>
                          <a:spcPct val="100000"/>
                        </a:lnSpc>
                        <a:spcBef>
                          <a:spcPts val="1200"/>
                        </a:spcBef>
                        <a:spcAft>
                          <a:spcPts val="0"/>
                        </a:spcAft>
                        <a:buNone/>
                      </a:pPr>
                      <a:r>
                        <a:rPr lang="en" sz="1600" dirty="0">
                          <a:latin typeface="Montserrat"/>
                          <a:ea typeface="Montserrat"/>
                          <a:cs typeface="Montserrat"/>
                          <a:sym typeface="Montserrat"/>
                        </a:rPr>
                        <a:t>We encourage the support of parents by:</a:t>
                      </a:r>
                      <a:endParaRPr sz="1600" dirty="0">
                        <a:latin typeface="Montserrat"/>
                        <a:ea typeface="Montserrat"/>
                        <a:cs typeface="Montserrat"/>
                        <a:sym typeface="Montserrat"/>
                      </a:endParaRPr>
                    </a:p>
                    <a:p>
                      <a:pPr marL="393700" marR="38100" lvl="0" indent="-355600" algn="l" rtl="0">
                        <a:lnSpc>
                          <a:spcPct val="100000"/>
                        </a:lnSpc>
                        <a:spcBef>
                          <a:spcPts val="1200"/>
                        </a:spcBef>
                        <a:spcAft>
                          <a:spcPts val="0"/>
                        </a:spcAft>
                        <a:buNone/>
                      </a:pPr>
                      <a:r>
                        <a:rPr lang="en" sz="1600" dirty="0">
                          <a:latin typeface="Montserrat"/>
                          <a:ea typeface="Montserrat"/>
                          <a:cs typeface="Montserrat"/>
                          <a:sym typeface="Montserrat"/>
                        </a:rPr>
                        <a:t>· Showing respect and understanding for the role of the parent in the child’s education</a:t>
                      </a:r>
                      <a:endParaRPr sz="1600" dirty="0">
                        <a:latin typeface="Montserrat"/>
                        <a:ea typeface="Montserrat"/>
                        <a:cs typeface="Montserrat"/>
                        <a:sym typeface="Montserrat"/>
                      </a:endParaRPr>
                    </a:p>
                    <a:p>
                      <a:pPr marL="393700" marR="38100" lvl="0" indent="-355600" algn="l" rtl="0">
                        <a:lnSpc>
                          <a:spcPct val="100000"/>
                        </a:lnSpc>
                        <a:spcBef>
                          <a:spcPts val="1200"/>
                        </a:spcBef>
                        <a:spcAft>
                          <a:spcPts val="0"/>
                        </a:spcAft>
                        <a:buNone/>
                      </a:pPr>
                      <a:r>
                        <a:rPr lang="en" sz="1600" dirty="0">
                          <a:latin typeface="Montserrat"/>
                          <a:ea typeface="Montserrat"/>
                          <a:cs typeface="Montserrat"/>
                          <a:sym typeface="Montserrat"/>
                        </a:rPr>
                        <a:t>· Listening to accounts of their child’s developments and any concerns they might have</a:t>
                      </a:r>
                      <a:endParaRPr sz="1600" dirty="0">
                        <a:latin typeface="Montserrat"/>
                        <a:ea typeface="Montserrat"/>
                        <a:cs typeface="Montserrat"/>
                        <a:sym typeface="Montserrat"/>
                      </a:endParaRPr>
                    </a:p>
                    <a:p>
                      <a:pPr marL="393700" marR="38100" lvl="0" indent="-355600" algn="l" rtl="0">
                        <a:lnSpc>
                          <a:spcPct val="100000"/>
                        </a:lnSpc>
                        <a:spcBef>
                          <a:spcPts val="1200"/>
                        </a:spcBef>
                        <a:spcAft>
                          <a:spcPts val="0"/>
                        </a:spcAft>
                        <a:buNone/>
                      </a:pPr>
                      <a:r>
                        <a:rPr lang="en" sz="1600" dirty="0">
                          <a:latin typeface="Montserrat"/>
                          <a:ea typeface="Montserrat"/>
                          <a:cs typeface="Montserrat"/>
                          <a:sym typeface="Montserrat"/>
                        </a:rPr>
                        <a:t>· Being flexible in arrangements for settling children in</a:t>
                      </a:r>
                      <a:endParaRPr sz="1600" dirty="0">
                        <a:latin typeface="Montserrat"/>
                        <a:ea typeface="Montserrat"/>
                        <a:cs typeface="Montserrat"/>
                        <a:sym typeface="Montserrat"/>
                      </a:endParaRPr>
                    </a:p>
                    <a:p>
                      <a:pPr marL="393700" marR="38100" lvl="0" indent="-355600" algn="l" rtl="0">
                        <a:lnSpc>
                          <a:spcPct val="100000"/>
                        </a:lnSpc>
                        <a:spcBef>
                          <a:spcPts val="1200"/>
                        </a:spcBef>
                        <a:spcAft>
                          <a:spcPts val="0"/>
                        </a:spcAft>
                        <a:buNone/>
                      </a:pPr>
                      <a:r>
                        <a:rPr lang="en" sz="1600" dirty="0">
                          <a:latin typeface="Montserrat"/>
                          <a:ea typeface="Montserrat"/>
                          <a:cs typeface="Montserrat"/>
                          <a:sym typeface="Montserrat"/>
                        </a:rPr>
                        <a:t>· Making them feel welcome by being friendly and approachable</a:t>
                      </a:r>
                      <a:endParaRPr sz="1600" dirty="0">
                        <a:latin typeface="Montserrat"/>
                        <a:ea typeface="Montserrat"/>
                        <a:cs typeface="Montserrat"/>
                        <a:sym typeface="Montserrat"/>
                      </a:endParaRPr>
                    </a:p>
                    <a:p>
                      <a:pPr marL="393700" marR="38100" lvl="0" indent="-355600" algn="l" rtl="0">
                        <a:lnSpc>
                          <a:spcPct val="100000"/>
                        </a:lnSpc>
                        <a:spcBef>
                          <a:spcPts val="1200"/>
                        </a:spcBef>
                        <a:spcAft>
                          <a:spcPts val="0"/>
                        </a:spcAft>
                        <a:buNone/>
                      </a:pPr>
                      <a:r>
                        <a:rPr lang="en" sz="1600" dirty="0">
                          <a:latin typeface="Montserrat"/>
                          <a:ea typeface="Montserrat"/>
                          <a:cs typeface="Montserrat"/>
                          <a:sym typeface="Montserrat"/>
                        </a:rPr>
                        <a:t>· Inviting parents to introductory meetings about Reception Class.</a:t>
                      </a:r>
                      <a:endParaRPr sz="1600" dirty="0">
                        <a:latin typeface="Montserrat"/>
                        <a:ea typeface="Montserrat"/>
                        <a:cs typeface="Montserrat"/>
                        <a:sym typeface="Montserrat"/>
                      </a:endParaRPr>
                    </a:p>
                    <a:p>
                      <a:pPr marL="393700" marR="38100" lvl="0" indent="-355600" algn="l" rtl="0">
                        <a:lnSpc>
                          <a:spcPct val="100000"/>
                        </a:lnSpc>
                        <a:spcBef>
                          <a:spcPts val="1200"/>
                        </a:spcBef>
                        <a:spcAft>
                          <a:spcPts val="0"/>
                        </a:spcAft>
                        <a:buNone/>
                      </a:pPr>
                      <a:r>
                        <a:rPr lang="en" sz="1600" dirty="0">
                          <a:latin typeface="Montserrat"/>
                          <a:ea typeface="Montserrat"/>
                          <a:cs typeface="Montserrat"/>
                          <a:sym typeface="Montserrat"/>
                        </a:rPr>
                        <a:t>· A new parents’ meeting will be arranged once the child has started school.</a:t>
                      </a:r>
                      <a:endParaRPr sz="1600" dirty="0">
                        <a:latin typeface="Montserrat"/>
                        <a:ea typeface="Montserrat"/>
                        <a:cs typeface="Montserrat"/>
                        <a:sym typeface="Montserrat"/>
                      </a:endParaRPr>
                    </a:p>
                    <a:p>
                      <a:pPr marL="393700" marR="38100" lvl="0" indent="-355600" algn="l" rtl="0">
                        <a:lnSpc>
                          <a:spcPct val="100000"/>
                        </a:lnSpc>
                        <a:spcBef>
                          <a:spcPts val="1200"/>
                        </a:spcBef>
                        <a:spcAft>
                          <a:spcPts val="0"/>
                        </a:spcAft>
                        <a:buNone/>
                      </a:pPr>
                      <a:r>
                        <a:rPr lang="en" sz="1600" dirty="0">
                          <a:latin typeface="Montserrat"/>
                          <a:ea typeface="Montserrat"/>
                          <a:cs typeface="Montserrat"/>
                          <a:sym typeface="Montserrat"/>
                        </a:rPr>
                        <a:t>· Keeping them informed about the curriculum by sending letters home, and having information boards to share news and events</a:t>
                      </a:r>
                      <a:endParaRPr sz="1600" dirty="0">
                        <a:latin typeface="Montserrat"/>
                        <a:ea typeface="Montserrat"/>
                        <a:cs typeface="Montserrat"/>
                        <a:sym typeface="Montserrat"/>
                      </a:endParaRPr>
                    </a:p>
                    <a:p>
                      <a:pPr marL="393700" marR="38100" lvl="0" indent="-355600" algn="l" rtl="0">
                        <a:lnSpc>
                          <a:spcPct val="100000"/>
                        </a:lnSpc>
                        <a:spcBef>
                          <a:spcPts val="1200"/>
                        </a:spcBef>
                        <a:spcAft>
                          <a:spcPts val="0"/>
                        </a:spcAft>
                        <a:buNone/>
                      </a:pPr>
                      <a:r>
                        <a:rPr lang="en" sz="1600" dirty="0">
                          <a:latin typeface="Montserrat"/>
                          <a:ea typeface="Montserrat"/>
                          <a:cs typeface="Montserrat"/>
                          <a:sym typeface="Montserrat"/>
                        </a:rPr>
                        <a:t>· Writing a report at the end of the year and meeting with or reporting to parents each term to discuss progress and achievements</a:t>
                      </a:r>
                      <a:endParaRPr sz="1600" dirty="0">
                        <a:latin typeface="Montserrat"/>
                        <a:ea typeface="Montserrat"/>
                        <a:cs typeface="Montserrat"/>
                        <a:sym typeface="Montserrat"/>
                      </a:endParaRPr>
                    </a:p>
                    <a:p>
                      <a:pPr marL="393700" marR="38100" lvl="0" indent="-355600" algn="l" rtl="0">
                        <a:lnSpc>
                          <a:spcPct val="100000"/>
                        </a:lnSpc>
                        <a:spcBef>
                          <a:spcPts val="1200"/>
                        </a:spcBef>
                        <a:spcAft>
                          <a:spcPts val="0"/>
                        </a:spcAft>
                        <a:buNone/>
                      </a:pPr>
                      <a:r>
                        <a:rPr lang="en" sz="1600" dirty="0">
                          <a:latin typeface="Montserrat"/>
                          <a:ea typeface="Montserrat"/>
                          <a:cs typeface="Montserrat"/>
                          <a:sym typeface="Montserrat"/>
                        </a:rPr>
                        <a:t>· Inviting parents into the unit for special events and encouraging </a:t>
                      </a:r>
                      <a:r>
                        <a:rPr lang="en" sz="1600" dirty="0">
                          <a:latin typeface="Montserrat"/>
                          <a:ea typeface="Montserrat"/>
                          <a:cs typeface="Montserrat"/>
                        </a:rPr>
                        <a:t>parents</a:t>
                      </a:r>
                      <a:r>
                        <a:rPr lang="en" sz="1600" dirty="0">
                          <a:latin typeface="Montserrat"/>
                          <a:ea typeface="Montserrat"/>
                          <a:cs typeface="Montserrat"/>
                          <a:sym typeface="Montserrat"/>
                        </a:rPr>
                        <a:t> to become involved in unit activities </a:t>
                      </a:r>
                      <a:r>
                        <a:rPr lang="en" sz="1600" dirty="0">
                          <a:latin typeface="Montserrat"/>
                          <a:ea typeface="Montserrat"/>
                          <a:cs typeface="Montserrat"/>
                        </a:rPr>
                        <a:t>  </a:t>
                      </a:r>
                      <a:endParaRPr sz="1600" dirty="0">
                        <a:latin typeface="Montserrat"/>
                        <a:ea typeface="Montserrat"/>
                        <a:cs typeface="Montserrat"/>
                        <a:sym typeface="Montserrat"/>
                      </a:endParaRPr>
                    </a:p>
                    <a:p>
                      <a:pPr marL="38100" marR="38100" lvl="0" indent="0" algn="l" rtl="0">
                        <a:lnSpc>
                          <a:spcPct val="100000"/>
                        </a:lnSpc>
                        <a:spcBef>
                          <a:spcPts val="1200"/>
                        </a:spcBef>
                        <a:spcAft>
                          <a:spcPts val="0"/>
                        </a:spcAft>
                        <a:buNone/>
                      </a:pPr>
                      <a:r>
                        <a:rPr lang="en" sz="1600" b="1" u="sng" dirty="0">
                          <a:latin typeface="Montserrat"/>
                          <a:ea typeface="Montserrat"/>
                          <a:cs typeface="Montserrat"/>
                          <a:sym typeface="Montserrat"/>
                        </a:rPr>
                        <a:t>Aims and objectives of the foundation stage</a:t>
                      </a:r>
                      <a:endParaRPr sz="1600" b="1" u="sng" dirty="0">
                        <a:latin typeface="Montserrat"/>
                        <a:ea typeface="Montserrat"/>
                        <a:cs typeface="Montserrat"/>
                        <a:sym typeface="Montserrat"/>
                      </a:endParaRPr>
                    </a:p>
                    <a:p>
                      <a:pPr marL="38100" marR="38100" lvl="0" indent="0" algn="l" rtl="0">
                        <a:lnSpc>
                          <a:spcPct val="100000"/>
                        </a:lnSpc>
                        <a:spcBef>
                          <a:spcPts val="1200"/>
                        </a:spcBef>
                        <a:spcAft>
                          <a:spcPts val="0"/>
                        </a:spcAft>
                        <a:buNone/>
                      </a:pPr>
                      <a:endParaRPr sz="1600" b="1" u="sng">
                        <a:latin typeface="Montserrat"/>
                        <a:ea typeface="Montserrat"/>
                        <a:cs typeface="Montserrat"/>
                        <a:sym typeface="Montserrat"/>
                      </a:endParaRPr>
                    </a:p>
                    <a:p>
                      <a:pPr marL="38100" marR="38100" lvl="0" indent="0" algn="l" rtl="0">
                        <a:lnSpc>
                          <a:spcPct val="100000"/>
                        </a:lnSpc>
                        <a:spcBef>
                          <a:spcPts val="1200"/>
                        </a:spcBef>
                        <a:spcAft>
                          <a:spcPts val="1200"/>
                        </a:spcAft>
                        <a:buNone/>
                      </a:pPr>
                      <a:r>
                        <a:rPr lang="en" sz="1600" dirty="0">
                          <a:latin typeface="Montserrat"/>
                          <a:ea typeface="Montserrat"/>
                          <a:cs typeface="Montserrat"/>
                          <a:sym typeface="Montserrat"/>
                        </a:rPr>
                        <a:t>Every child deserves the best possible start in life and support to fulfil their potential. A child’s experience in the early years has a major impact on their future life chances. A secure, safe and happy childhood is important in its own right, and it provides the foundation for children to make the most of their abilities and talents as they grow up. When parents choose to use early years services</a:t>
                      </a:r>
                      <a:r>
                        <a:rPr lang="en" sz="1600" dirty="0">
                          <a:latin typeface="Montserrat"/>
                          <a:ea typeface="Montserrat"/>
                          <a:cs typeface="Montserrat"/>
                        </a:rPr>
                        <a:t>,</a:t>
                      </a:r>
                      <a:r>
                        <a:rPr lang="en" sz="1600" dirty="0">
                          <a:latin typeface="Montserrat"/>
                          <a:ea typeface="Montserrat"/>
                          <a:cs typeface="Montserrat"/>
                          <a:sym typeface="Montserrat"/>
                        </a:rPr>
                        <a:t> they want to know that provision will keep their children safe and help them to thrive. The Early Years Foundation Stage (EYFS) is the framework that provides that assurance.</a:t>
                      </a:r>
                      <a:endParaRPr sz="1600" dirty="0">
                        <a:latin typeface="Montserrat"/>
                        <a:ea typeface="Montserrat"/>
                        <a:cs typeface="Montserrat"/>
                        <a:sym typeface="Montserrat"/>
                      </a:endParaRPr>
                    </a:p>
                  </a:txBody>
                  <a:tcPr marL="91425" marR="91425" marT="91425" marB="91425"/>
                </a:tc>
                <a:extLst>
                  <a:ext uri="{0D108BD9-81ED-4DB2-BD59-A6C34878D82A}">
                    <a16:rowId xmlns:a16="http://schemas.microsoft.com/office/drawing/2014/main" val="10000"/>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graphicFrame>
        <p:nvGraphicFramePr>
          <p:cNvPr id="66" name="Google Shape;66;p15"/>
          <p:cNvGraphicFramePr/>
          <p:nvPr>
            <p:extLst>
              <p:ext uri="{D42A27DB-BD31-4B8C-83A1-F6EECF244321}">
                <p14:modId xmlns:p14="http://schemas.microsoft.com/office/powerpoint/2010/main" val="54603649"/>
              </p:ext>
            </p:extLst>
          </p:nvPr>
        </p:nvGraphicFramePr>
        <p:xfrm>
          <a:off x="152400" y="152400"/>
          <a:ext cx="7407600" cy="10196125"/>
        </p:xfrm>
        <a:graphic>
          <a:graphicData uri="http://schemas.openxmlformats.org/drawingml/2006/table">
            <a:tbl>
              <a:tblPr>
                <a:noFill/>
                <a:tableStyleId>{82C35516-BCF8-429B-A5A9-F7CBE58FF48E}</a:tableStyleId>
              </a:tblPr>
              <a:tblGrid>
                <a:gridCol w="7407600">
                  <a:extLst>
                    <a:ext uri="{9D8B030D-6E8A-4147-A177-3AD203B41FA5}">
                      <a16:colId xmlns:a16="http://schemas.microsoft.com/office/drawing/2014/main" val="20000"/>
                    </a:ext>
                  </a:extLst>
                </a:gridCol>
              </a:tblGrid>
              <a:tr h="10196125">
                <a:tc>
                  <a:txBody>
                    <a:bodyPr/>
                    <a:lstStyle/>
                    <a:p>
                      <a:pPr marL="38100" marR="38100" lvl="0" indent="0" algn="ctr" rtl="0">
                        <a:lnSpc>
                          <a:spcPct val="100000"/>
                        </a:lnSpc>
                        <a:spcBef>
                          <a:spcPts val="1200"/>
                        </a:spcBef>
                        <a:spcAft>
                          <a:spcPts val="0"/>
                        </a:spcAft>
                        <a:buNone/>
                      </a:pPr>
                      <a:r>
                        <a:rPr lang="en" sz="1800" b="1" u="sng" dirty="0">
                          <a:latin typeface="Montserrat"/>
                          <a:ea typeface="Montserrat"/>
                          <a:cs typeface="Montserrat"/>
                          <a:sym typeface="Montserrat"/>
                        </a:rPr>
                        <a:t>Foundation Stage Policy</a:t>
                      </a:r>
                      <a:endParaRPr sz="1800" b="1" u="sng" dirty="0">
                        <a:latin typeface="Montserrat"/>
                        <a:ea typeface="Montserrat"/>
                        <a:cs typeface="Montserrat"/>
                        <a:sym typeface="Montserrat"/>
                      </a:endParaRPr>
                    </a:p>
                    <a:p>
                      <a:pPr marL="38100" marR="38100" lvl="0" indent="0" algn="l" rtl="0">
                        <a:lnSpc>
                          <a:spcPct val="100000"/>
                        </a:lnSpc>
                        <a:spcBef>
                          <a:spcPts val="1200"/>
                        </a:spcBef>
                        <a:spcAft>
                          <a:spcPts val="0"/>
                        </a:spcAft>
                        <a:buNone/>
                      </a:pPr>
                      <a:endParaRPr sz="1600">
                        <a:latin typeface="Montserrat"/>
                        <a:ea typeface="Montserrat"/>
                        <a:cs typeface="Montserrat"/>
                        <a:sym typeface="Montserrat"/>
                      </a:endParaRPr>
                    </a:p>
                    <a:p>
                      <a:pPr marL="38100" marR="38100" lvl="0" indent="0" algn="l" rtl="0">
                        <a:lnSpc>
                          <a:spcPct val="100000"/>
                        </a:lnSpc>
                        <a:spcBef>
                          <a:spcPts val="1200"/>
                        </a:spcBef>
                        <a:spcAft>
                          <a:spcPts val="0"/>
                        </a:spcAft>
                        <a:buNone/>
                      </a:pPr>
                      <a:r>
                        <a:rPr lang="en" sz="1600" b="1" u="sng" dirty="0">
                          <a:latin typeface="Montserrat"/>
                          <a:ea typeface="Montserrat"/>
                          <a:cs typeface="Montserrat"/>
                          <a:sym typeface="Montserrat"/>
                        </a:rPr>
                        <a:t>Introduction</a:t>
                      </a:r>
                      <a:endParaRPr sz="1600" b="1" u="sng" dirty="0">
                        <a:latin typeface="Montserrat"/>
                        <a:ea typeface="Montserrat"/>
                        <a:cs typeface="Montserrat"/>
                        <a:sym typeface="Montserrat"/>
                      </a:endParaRPr>
                    </a:p>
                    <a:p>
                      <a:pPr marL="38100" marR="38100" lvl="0" indent="0" algn="l" rtl="0">
                        <a:lnSpc>
                          <a:spcPct val="100000"/>
                        </a:lnSpc>
                        <a:spcBef>
                          <a:spcPts val="1200"/>
                        </a:spcBef>
                        <a:spcAft>
                          <a:spcPts val="0"/>
                        </a:spcAft>
                        <a:buNone/>
                      </a:pPr>
                      <a:r>
                        <a:rPr lang="en" sz="1600" dirty="0">
                          <a:latin typeface="Montserrat"/>
                          <a:ea typeface="Montserrat"/>
                          <a:cs typeface="Montserrat"/>
                          <a:sym typeface="Montserrat"/>
                        </a:rPr>
                        <a:t>The Foundation Stage for St. Cuthbert’s school comprises of both</a:t>
                      </a:r>
                      <a:endParaRPr sz="1600" dirty="0">
                        <a:latin typeface="Montserrat"/>
                        <a:ea typeface="Montserrat"/>
                        <a:cs typeface="Montserrat"/>
                        <a:sym typeface="Montserrat"/>
                      </a:endParaRPr>
                    </a:p>
                    <a:p>
                      <a:pPr marL="38100" marR="38100" lvl="0" indent="0" algn="l" rtl="0">
                        <a:lnSpc>
                          <a:spcPct val="100000"/>
                        </a:lnSpc>
                        <a:spcBef>
                          <a:spcPts val="1200"/>
                        </a:spcBef>
                        <a:spcAft>
                          <a:spcPts val="0"/>
                        </a:spcAft>
                        <a:buNone/>
                      </a:pPr>
                      <a:r>
                        <a:rPr lang="en" sz="1600" dirty="0">
                          <a:latin typeface="Montserrat"/>
                          <a:ea typeface="Montserrat"/>
                          <a:cs typeface="Montserrat"/>
                          <a:sym typeface="Montserrat"/>
                        </a:rPr>
                        <a:t>Nursery and </a:t>
                      </a:r>
                      <a:r>
                        <a:rPr lang="en" sz="1600" dirty="0">
                          <a:latin typeface="Montserrat"/>
                          <a:ea typeface="Montserrat"/>
                          <a:cs typeface="Montserrat"/>
                        </a:rPr>
                        <a:t>reception classes</a:t>
                      </a:r>
                      <a:r>
                        <a:rPr lang="en" sz="1600" dirty="0">
                          <a:latin typeface="Montserrat"/>
                          <a:ea typeface="Montserrat"/>
                          <a:cs typeface="Montserrat"/>
                          <a:sym typeface="Montserrat"/>
                        </a:rPr>
                        <a:t> working together in a unit. It can last for three years, from the child’s third birthday until the end of Reception Class.</a:t>
                      </a:r>
                      <a:endParaRPr sz="1600" dirty="0">
                        <a:latin typeface="Montserrat"/>
                        <a:ea typeface="Montserrat"/>
                        <a:cs typeface="Montserrat"/>
                        <a:sym typeface="Montserrat"/>
                      </a:endParaRPr>
                    </a:p>
                    <a:p>
                      <a:pPr marL="38100" marR="38100" lvl="0" indent="0" algn="l" rtl="0">
                        <a:lnSpc>
                          <a:spcPct val="100000"/>
                        </a:lnSpc>
                        <a:spcBef>
                          <a:spcPts val="1200"/>
                        </a:spcBef>
                        <a:spcAft>
                          <a:spcPts val="0"/>
                        </a:spcAft>
                        <a:buNone/>
                      </a:pPr>
                      <a:r>
                        <a:rPr lang="en" sz="1600" dirty="0">
                          <a:latin typeface="Montserrat"/>
                          <a:ea typeface="Montserrat"/>
                          <a:cs typeface="Montserrat"/>
                          <a:sym typeface="Montserrat"/>
                        </a:rPr>
                        <a:t>Children will enter the reception stage of the unit in the September</a:t>
                      </a:r>
                      <a:endParaRPr sz="1600" dirty="0">
                        <a:latin typeface="Montserrat"/>
                        <a:ea typeface="Montserrat"/>
                        <a:cs typeface="Montserrat"/>
                        <a:sym typeface="Montserrat"/>
                      </a:endParaRPr>
                    </a:p>
                    <a:p>
                      <a:pPr marL="38100" marR="38100" lvl="0" indent="0" algn="l" rtl="0">
                        <a:lnSpc>
                          <a:spcPct val="100000"/>
                        </a:lnSpc>
                        <a:spcBef>
                          <a:spcPts val="1200"/>
                        </a:spcBef>
                        <a:spcAft>
                          <a:spcPts val="0"/>
                        </a:spcAft>
                        <a:buNone/>
                      </a:pPr>
                      <a:r>
                        <a:rPr lang="en" sz="1600" dirty="0">
                          <a:latin typeface="Montserrat"/>
                          <a:ea typeface="Montserrat"/>
                          <a:cs typeface="Montserrat"/>
                          <a:sym typeface="Montserrat"/>
                        </a:rPr>
                        <a:t>following the child’s fourth birthday. Some children may spend up to two years in the nursery stage of our unit.</a:t>
                      </a:r>
                      <a:endParaRPr sz="1600" dirty="0">
                        <a:latin typeface="Montserrat"/>
                        <a:ea typeface="Montserrat"/>
                        <a:cs typeface="Montserrat"/>
                        <a:sym typeface="Montserrat"/>
                      </a:endParaRPr>
                    </a:p>
                    <a:p>
                      <a:pPr marL="38100" marR="38100" lvl="0" indent="0" algn="l" rtl="0">
                        <a:lnSpc>
                          <a:spcPct val="100000"/>
                        </a:lnSpc>
                        <a:spcBef>
                          <a:spcPts val="1200"/>
                        </a:spcBef>
                        <a:spcAft>
                          <a:spcPts val="0"/>
                        </a:spcAft>
                        <a:buNone/>
                      </a:pPr>
                      <a:r>
                        <a:rPr lang="en" sz="1600" dirty="0">
                          <a:latin typeface="Montserrat"/>
                          <a:ea typeface="Montserrat"/>
                          <a:cs typeface="Montserrat"/>
                          <a:sym typeface="Montserrat"/>
                        </a:rPr>
                        <a:t>The DFE Early Years Foundation Stage Curriculum is followed throughout Foundation Stage.</a:t>
                      </a:r>
                      <a:endParaRPr sz="1600" dirty="0">
                        <a:latin typeface="Montserrat"/>
                        <a:ea typeface="Montserrat"/>
                        <a:cs typeface="Montserrat"/>
                        <a:sym typeface="Montserrat"/>
                      </a:endParaRPr>
                    </a:p>
                    <a:p>
                      <a:pPr marL="38100" marR="38100" lvl="0" indent="0" algn="l" rtl="0">
                        <a:lnSpc>
                          <a:spcPct val="100000"/>
                        </a:lnSpc>
                        <a:spcBef>
                          <a:spcPts val="1200"/>
                        </a:spcBef>
                        <a:spcAft>
                          <a:spcPts val="0"/>
                        </a:spcAft>
                        <a:buNone/>
                      </a:pPr>
                      <a:endParaRPr sz="1600">
                        <a:latin typeface="Montserrat"/>
                        <a:ea typeface="Montserrat"/>
                        <a:cs typeface="Montserrat"/>
                        <a:sym typeface="Montserrat"/>
                      </a:endParaRPr>
                    </a:p>
                    <a:p>
                      <a:pPr marL="38100" marR="38100" lvl="0" indent="0" algn="l" rtl="0">
                        <a:lnSpc>
                          <a:spcPct val="100000"/>
                        </a:lnSpc>
                        <a:spcBef>
                          <a:spcPts val="1200"/>
                        </a:spcBef>
                        <a:spcAft>
                          <a:spcPts val="0"/>
                        </a:spcAft>
                        <a:buNone/>
                      </a:pPr>
                      <a:r>
                        <a:rPr lang="en" sz="1600" dirty="0">
                          <a:latin typeface="Montserrat"/>
                          <a:ea typeface="Montserrat"/>
                          <a:cs typeface="Montserrat"/>
                        </a:rPr>
                        <a:t> </a:t>
                      </a:r>
                      <a:r>
                        <a:rPr lang="en" sz="1600" b="1" u="sng" dirty="0">
                          <a:latin typeface="Montserrat"/>
                          <a:ea typeface="Montserrat"/>
                          <a:cs typeface="Montserrat"/>
                          <a:sym typeface="Montserrat"/>
                        </a:rPr>
                        <a:t>Ethos</a:t>
                      </a:r>
                      <a:endParaRPr sz="1600" b="1" u="sng" dirty="0">
                        <a:latin typeface="Montserrat"/>
                        <a:ea typeface="Montserrat"/>
                        <a:cs typeface="Montserrat"/>
                        <a:sym typeface="Montserrat"/>
                      </a:endParaRPr>
                    </a:p>
                    <a:p>
                      <a:pPr marL="38100" marR="38100" lvl="0" indent="0" algn="l" rtl="0">
                        <a:lnSpc>
                          <a:spcPct val="100000"/>
                        </a:lnSpc>
                        <a:spcBef>
                          <a:spcPts val="1200"/>
                        </a:spcBef>
                        <a:spcAft>
                          <a:spcPts val="0"/>
                        </a:spcAft>
                        <a:buNone/>
                      </a:pPr>
                      <a:r>
                        <a:rPr lang="en" sz="1600" dirty="0">
                          <a:latin typeface="Montserrat"/>
                          <a:ea typeface="Montserrat"/>
                          <a:cs typeface="Montserrat"/>
                          <a:sym typeface="Montserrat"/>
                        </a:rPr>
                        <a:t>At St Cuthbert’s we aim to give under sixes a solid foundation to create their futures. The mission statement of the school applies throughout </a:t>
                      </a:r>
                      <a:r>
                        <a:rPr lang="en" sz="1600" dirty="0">
                          <a:latin typeface="Montserrat"/>
                          <a:ea typeface="Montserrat"/>
                          <a:cs typeface="Montserrat"/>
                        </a:rPr>
                        <a:t>our Foundation </a:t>
                      </a:r>
                      <a:r>
                        <a:rPr lang="en" sz="1600" dirty="0">
                          <a:latin typeface="Montserrat"/>
                          <a:ea typeface="Montserrat"/>
                          <a:cs typeface="Montserrat"/>
                          <a:sym typeface="Montserrat"/>
                        </a:rPr>
                        <a:t>Stage. </a:t>
                      </a:r>
                      <a:endParaRPr lang="en" sz="1600" dirty="0">
                        <a:latin typeface="Montserrat"/>
                        <a:ea typeface="Montserrat"/>
                        <a:cs typeface="Montserrat"/>
                      </a:endParaRPr>
                    </a:p>
                    <a:p>
                      <a:pPr marL="38100" marR="38100" lvl="0" indent="0" algn="l">
                        <a:lnSpc>
                          <a:spcPct val="100000"/>
                        </a:lnSpc>
                        <a:spcBef>
                          <a:spcPts val="1200"/>
                        </a:spcBef>
                        <a:spcAft>
                          <a:spcPts val="0"/>
                        </a:spcAft>
                        <a:buNone/>
                      </a:pPr>
                      <a:r>
                        <a:rPr lang="en" sz="1600" dirty="0">
                          <a:latin typeface="Montserrat"/>
                          <a:ea typeface="Montserrat"/>
                          <a:cs typeface="Montserrat"/>
                          <a:sym typeface="Montserrat"/>
                        </a:rPr>
                        <a:t>We believe that good Foundation Stage education depends on age appropriate experiences designed to extend children’s skills, confidence and self awareness, within a setting where children feel relaxed, secure, safe, confident</a:t>
                      </a:r>
                      <a:r>
                        <a:rPr lang="en" sz="1600" dirty="0">
                          <a:latin typeface="Montserrat"/>
                          <a:ea typeface="Montserrat"/>
                          <a:cs typeface="Montserrat"/>
                        </a:rPr>
                        <a:t> </a:t>
                      </a:r>
                      <a:r>
                        <a:rPr lang="en" sz="1600" dirty="0">
                          <a:latin typeface="Montserrat"/>
                          <a:ea typeface="Montserrat"/>
                          <a:cs typeface="Montserrat"/>
                          <a:sym typeface="Montserrat"/>
                        </a:rPr>
                        <a:t> and happy.</a:t>
                      </a:r>
                      <a:endParaRPr sz="1600">
                        <a:latin typeface="Montserrat"/>
                        <a:ea typeface="Montserrat"/>
                        <a:cs typeface="Montserrat"/>
                        <a:sym typeface="Montserrat"/>
                      </a:endParaRPr>
                    </a:p>
                    <a:p>
                      <a:pPr marL="38100" marR="38100" lvl="0" indent="0" algn="l" rtl="0">
                        <a:lnSpc>
                          <a:spcPct val="100000"/>
                        </a:lnSpc>
                        <a:spcBef>
                          <a:spcPts val="1200"/>
                        </a:spcBef>
                        <a:spcAft>
                          <a:spcPts val="0"/>
                        </a:spcAft>
                        <a:buNone/>
                      </a:pPr>
                      <a:r>
                        <a:rPr lang="en" sz="1600" dirty="0">
                          <a:latin typeface="Montserrat"/>
                          <a:ea typeface="Montserrat"/>
                          <a:cs typeface="Montserrat"/>
                          <a:sym typeface="Montserrat"/>
                        </a:rPr>
                        <a:t>Practitioners follow the EYFS Curriculum guidance, and strive to</a:t>
                      </a:r>
                      <a:endParaRPr sz="1600" dirty="0">
                        <a:latin typeface="Montserrat"/>
                        <a:ea typeface="Montserrat"/>
                        <a:cs typeface="Montserrat"/>
                        <a:sym typeface="Montserrat"/>
                      </a:endParaRPr>
                    </a:p>
                    <a:p>
                      <a:pPr marL="38100" marR="38100" lvl="0" indent="0" algn="l" rtl="0">
                        <a:lnSpc>
                          <a:spcPct val="100000"/>
                        </a:lnSpc>
                        <a:spcBef>
                          <a:spcPts val="1200"/>
                        </a:spcBef>
                        <a:spcAft>
                          <a:spcPts val="0"/>
                        </a:spcAft>
                        <a:buNone/>
                      </a:pPr>
                      <a:r>
                        <a:rPr lang="en" sz="1600" dirty="0">
                          <a:latin typeface="Montserrat"/>
                          <a:ea typeface="Montserrat"/>
                          <a:cs typeface="Montserrat"/>
                          <a:sym typeface="Montserrat"/>
                        </a:rPr>
                        <a:t>implement the principles set out for Early years Education, those being:</a:t>
                      </a:r>
                      <a:endParaRPr sz="1600" dirty="0">
                        <a:latin typeface="Montserrat"/>
                        <a:ea typeface="Montserrat"/>
                        <a:cs typeface="Montserrat"/>
                        <a:sym typeface="Montserrat"/>
                      </a:endParaRPr>
                    </a:p>
                    <a:p>
                      <a:pPr marL="393700" marR="38100" lvl="0" indent="-355600" algn="l" rtl="0">
                        <a:lnSpc>
                          <a:spcPct val="100000"/>
                        </a:lnSpc>
                        <a:spcBef>
                          <a:spcPts val="1200"/>
                        </a:spcBef>
                        <a:spcAft>
                          <a:spcPts val="1200"/>
                        </a:spcAft>
                        <a:buNone/>
                      </a:pPr>
                      <a:r>
                        <a:rPr lang="en" sz="1600" dirty="0">
                          <a:latin typeface="Montserrat"/>
                          <a:ea typeface="Montserrat"/>
                          <a:cs typeface="Montserrat"/>
                          <a:sym typeface="Montserrat"/>
                        </a:rPr>
                        <a:t>· Effective education requires both a relevant curriculum and practitioner who understand and are able to implement the</a:t>
                      </a:r>
                      <a:r>
                        <a:rPr lang="en" sz="1600" dirty="0">
                          <a:latin typeface="Montserrat"/>
                          <a:ea typeface="Montserrat"/>
                          <a:cs typeface="Montserrat"/>
                        </a:rPr>
                        <a:t> </a:t>
                      </a:r>
                      <a:r>
                        <a:rPr lang="en" sz="1600" dirty="0">
                          <a:latin typeface="Montserrat"/>
                          <a:ea typeface="Montserrat"/>
                          <a:cs typeface="Montserrat"/>
                          <a:sym typeface="Montserrat"/>
                        </a:rPr>
                        <a:t> requirements;</a:t>
                      </a:r>
                      <a:endParaRPr sz="1600" dirty="0">
                        <a:latin typeface="Montserrat"/>
                        <a:ea typeface="Montserrat"/>
                        <a:cs typeface="Montserrat"/>
                        <a:sym typeface="Montserrat"/>
                      </a:endParaRPr>
                    </a:p>
                  </a:txBody>
                  <a:tcPr marL="91425" marR="91425" marT="91425" marB="91425"/>
                </a:tc>
                <a:extLst>
                  <a:ext uri="{0D108BD9-81ED-4DB2-BD59-A6C34878D82A}">
                    <a16:rowId xmlns:a16="http://schemas.microsoft.com/office/drawing/2014/main" val="10000"/>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graphicFrame>
        <p:nvGraphicFramePr>
          <p:cNvPr id="81" name="Google Shape;81;p18"/>
          <p:cNvGraphicFramePr/>
          <p:nvPr>
            <p:extLst>
              <p:ext uri="{D42A27DB-BD31-4B8C-83A1-F6EECF244321}">
                <p14:modId xmlns:p14="http://schemas.microsoft.com/office/powerpoint/2010/main" val="4195046922"/>
              </p:ext>
            </p:extLst>
          </p:nvPr>
        </p:nvGraphicFramePr>
        <p:xfrm>
          <a:off x="152400" y="152400"/>
          <a:ext cx="7407600" cy="10539600"/>
        </p:xfrm>
        <a:graphic>
          <a:graphicData uri="http://schemas.openxmlformats.org/drawingml/2006/table">
            <a:tbl>
              <a:tblPr>
                <a:noFill/>
                <a:tableStyleId>{82C35516-BCF8-429B-A5A9-F7CBE58FF48E}</a:tableStyleId>
              </a:tblPr>
              <a:tblGrid>
                <a:gridCol w="7407600">
                  <a:extLst>
                    <a:ext uri="{9D8B030D-6E8A-4147-A177-3AD203B41FA5}">
                      <a16:colId xmlns:a16="http://schemas.microsoft.com/office/drawing/2014/main" val="20000"/>
                    </a:ext>
                  </a:extLst>
                </a:gridCol>
              </a:tblGrid>
              <a:tr h="10539600">
                <a:tc>
                  <a:txBody>
                    <a:bodyPr/>
                    <a:lstStyle/>
                    <a:p>
                      <a:pPr marL="38100" marR="38100" lvl="0" indent="0" algn="l" rtl="0">
                        <a:lnSpc>
                          <a:spcPct val="115000"/>
                        </a:lnSpc>
                        <a:spcBef>
                          <a:spcPts val="1200"/>
                        </a:spcBef>
                        <a:spcAft>
                          <a:spcPts val="0"/>
                        </a:spcAft>
                        <a:buNone/>
                      </a:pPr>
                      <a:r>
                        <a:rPr lang="en" sz="1800" b="1" u="sng" dirty="0">
                          <a:latin typeface="Montserrat"/>
                          <a:ea typeface="Montserrat"/>
                          <a:cs typeface="Montserrat"/>
                          <a:sym typeface="Montserrat"/>
                        </a:rPr>
                        <a:t>The Curriculum</a:t>
                      </a:r>
                      <a:endParaRPr sz="1800" b="1" u="sng" dirty="0">
                        <a:latin typeface="Montserrat"/>
                        <a:ea typeface="Montserrat"/>
                        <a:cs typeface="Montserrat"/>
                        <a:sym typeface="Montserrat"/>
                      </a:endParaRPr>
                    </a:p>
                    <a:p>
                      <a:pPr marL="38100" marR="38100" lvl="0" indent="0" algn="l" rtl="0">
                        <a:lnSpc>
                          <a:spcPct val="115000"/>
                        </a:lnSpc>
                        <a:spcBef>
                          <a:spcPts val="1200"/>
                        </a:spcBef>
                        <a:spcAft>
                          <a:spcPts val="0"/>
                        </a:spcAft>
                        <a:buNone/>
                      </a:pPr>
                      <a:r>
                        <a:rPr lang="en" dirty="0">
                          <a:latin typeface="Montserrat"/>
                          <a:ea typeface="Montserrat"/>
                          <a:cs typeface="Montserrat"/>
                          <a:sym typeface="Montserrat"/>
                        </a:rPr>
                        <a:t>The EYFS profile </a:t>
                      </a:r>
                      <a:r>
                        <a:rPr lang="en" dirty="0" err="1">
                          <a:latin typeface="Montserrat"/>
                          <a:ea typeface="Montserrat"/>
                          <a:cs typeface="Montserrat"/>
                          <a:sym typeface="Montserrat"/>
                        </a:rPr>
                        <a:t>summarises</a:t>
                      </a:r>
                      <a:r>
                        <a:rPr lang="en" dirty="0">
                          <a:latin typeface="Montserrat"/>
                          <a:ea typeface="Montserrat"/>
                          <a:cs typeface="Montserrat"/>
                          <a:sym typeface="Montserrat"/>
                        </a:rPr>
                        <a:t> and describes children’s attainment at the end of the EYFS. It is based on</a:t>
                      </a:r>
                      <a:r>
                        <a:rPr lang="en" dirty="0">
                          <a:latin typeface="Montserrat"/>
                          <a:ea typeface="Montserrat"/>
                          <a:cs typeface="Montserrat"/>
                        </a:rPr>
                        <a:t> </a:t>
                      </a:r>
                      <a:r>
                        <a:rPr lang="en" dirty="0">
                          <a:latin typeface="Montserrat"/>
                          <a:ea typeface="Montserrat"/>
                          <a:cs typeface="Montserrat"/>
                          <a:sym typeface="Montserrat"/>
                        </a:rPr>
                        <a:t> ongoing observation and assessment in the three prime areas and four specific areas of learning, and the three learning characteristics, set out below:</a:t>
                      </a:r>
                      <a:endParaRPr dirty="0">
                        <a:latin typeface="Montserrat"/>
                        <a:ea typeface="Montserrat"/>
                        <a:cs typeface="Montserrat"/>
                        <a:sym typeface="Montserrat"/>
                      </a:endParaRPr>
                    </a:p>
                    <a:p>
                      <a:pPr marL="38100" marR="38100" lvl="0" indent="0" algn="l" rtl="0">
                        <a:lnSpc>
                          <a:spcPct val="115000"/>
                        </a:lnSpc>
                        <a:spcBef>
                          <a:spcPts val="1200"/>
                        </a:spcBef>
                        <a:spcAft>
                          <a:spcPts val="0"/>
                        </a:spcAft>
                        <a:buNone/>
                      </a:pPr>
                      <a:r>
                        <a:rPr lang="en" dirty="0">
                          <a:latin typeface="Montserrat"/>
                          <a:ea typeface="Montserrat"/>
                          <a:cs typeface="Montserrat"/>
                          <a:sym typeface="Montserrat"/>
                        </a:rPr>
                        <a:t>The </a:t>
                      </a:r>
                      <a:r>
                        <a:rPr lang="en" b="1" dirty="0">
                          <a:latin typeface="Montserrat"/>
                          <a:ea typeface="Montserrat"/>
                          <a:cs typeface="Montserrat"/>
                          <a:sym typeface="Montserrat"/>
                        </a:rPr>
                        <a:t>Prime areas </a:t>
                      </a:r>
                      <a:r>
                        <a:rPr lang="en" dirty="0">
                          <a:latin typeface="Montserrat"/>
                          <a:ea typeface="Montserrat"/>
                          <a:cs typeface="Montserrat"/>
                          <a:sym typeface="Montserrat"/>
                        </a:rPr>
                        <a:t>of learning consist of:</a:t>
                      </a:r>
                      <a:endParaRPr dirty="0">
                        <a:latin typeface="Montserrat"/>
                        <a:ea typeface="Montserrat"/>
                        <a:cs typeface="Montserrat"/>
                        <a:sym typeface="Montserrat"/>
                      </a:endParaRPr>
                    </a:p>
                    <a:p>
                      <a:pPr marL="393700" marR="38100" lvl="0" indent="-355600" algn="l" rtl="0">
                        <a:lnSpc>
                          <a:spcPct val="100000"/>
                        </a:lnSpc>
                        <a:spcBef>
                          <a:spcPts val="1200"/>
                        </a:spcBef>
                        <a:spcAft>
                          <a:spcPts val="0"/>
                        </a:spcAft>
                        <a:buNone/>
                      </a:pPr>
                      <a:r>
                        <a:rPr lang="en" dirty="0">
                          <a:latin typeface="Montserrat"/>
                          <a:ea typeface="Montserrat"/>
                          <a:cs typeface="Montserrat"/>
                          <a:sym typeface="Montserrat"/>
                        </a:rPr>
                        <a:t>· communication and language</a:t>
                      </a:r>
                      <a:endParaRPr dirty="0">
                        <a:latin typeface="Montserrat"/>
                        <a:ea typeface="Montserrat"/>
                        <a:cs typeface="Montserrat"/>
                        <a:sym typeface="Montserrat"/>
                      </a:endParaRPr>
                    </a:p>
                    <a:p>
                      <a:pPr marL="393700" marR="38100" lvl="0" indent="-355600" algn="l" rtl="0">
                        <a:lnSpc>
                          <a:spcPct val="100000"/>
                        </a:lnSpc>
                        <a:spcBef>
                          <a:spcPts val="1200"/>
                        </a:spcBef>
                        <a:spcAft>
                          <a:spcPts val="0"/>
                        </a:spcAft>
                        <a:buNone/>
                      </a:pPr>
                      <a:r>
                        <a:rPr lang="en" dirty="0">
                          <a:latin typeface="Montserrat"/>
                          <a:ea typeface="Montserrat"/>
                          <a:cs typeface="Montserrat"/>
                          <a:sym typeface="Montserrat"/>
                        </a:rPr>
                        <a:t>· physical development</a:t>
                      </a:r>
                      <a:endParaRPr dirty="0">
                        <a:latin typeface="Montserrat"/>
                        <a:ea typeface="Montserrat"/>
                        <a:cs typeface="Montserrat"/>
                        <a:sym typeface="Montserrat"/>
                      </a:endParaRPr>
                    </a:p>
                    <a:p>
                      <a:pPr marL="393700" marR="38100" lvl="0" indent="-355600" algn="l" rtl="0">
                        <a:lnSpc>
                          <a:spcPct val="100000"/>
                        </a:lnSpc>
                        <a:spcBef>
                          <a:spcPts val="1200"/>
                        </a:spcBef>
                        <a:spcAft>
                          <a:spcPts val="0"/>
                        </a:spcAft>
                        <a:buNone/>
                      </a:pPr>
                      <a:r>
                        <a:rPr lang="en" dirty="0">
                          <a:latin typeface="Montserrat"/>
                          <a:ea typeface="Montserrat"/>
                          <a:cs typeface="Montserrat"/>
                          <a:sym typeface="Montserrat"/>
                        </a:rPr>
                        <a:t>· Personal, social and emotional development</a:t>
                      </a:r>
                      <a:endParaRPr dirty="0">
                        <a:latin typeface="Montserrat"/>
                        <a:ea typeface="Montserrat"/>
                        <a:cs typeface="Montserrat"/>
                        <a:sym typeface="Montserrat"/>
                      </a:endParaRPr>
                    </a:p>
                    <a:p>
                      <a:pPr marL="38100" marR="38100" lvl="0" indent="0" algn="l" rtl="0">
                        <a:lnSpc>
                          <a:spcPct val="115000"/>
                        </a:lnSpc>
                        <a:spcBef>
                          <a:spcPts val="1200"/>
                        </a:spcBef>
                        <a:spcAft>
                          <a:spcPts val="0"/>
                        </a:spcAft>
                        <a:buNone/>
                      </a:pPr>
                      <a:r>
                        <a:rPr lang="en" dirty="0">
                          <a:latin typeface="Montserrat"/>
                          <a:ea typeface="Montserrat"/>
                          <a:cs typeface="Montserrat"/>
                          <a:sym typeface="Montserrat"/>
                        </a:rPr>
                        <a:t>The </a:t>
                      </a:r>
                      <a:r>
                        <a:rPr lang="en" b="1" dirty="0">
                          <a:latin typeface="Montserrat"/>
                          <a:ea typeface="Montserrat"/>
                          <a:cs typeface="Montserrat"/>
                          <a:sym typeface="Montserrat"/>
                        </a:rPr>
                        <a:t>Specific areas </a:t>
                      </a:r>
                      <a:r>
                        <a:rPr lang="en" dirty="0">
                          <a:latin typeface="Montserrat"/>
                          <a:ea typeface="Montserrat"/>
                          <a:cs typeface="Montserrat"/>
                          <a:sym typeface="Montserrat"/>
                        </a:rPr>
                        <a:t>of learning consist of:</a:t>
                      </a:r>
                      <a:endParaRPr dirty="0">
                        <a:latin typeface="Montserrat"/>
                        <a:ea typeface="Montserrat"/>
                        <a:cs typeface="Montserrat"/>
                        <a:sym typeface="Montserrat"/>
                      </a:endParaRPr>
                    </a:p>
                    <a:p>
                      <a:pPr marL="393700" marR="38100" lvl="0" indent="-355600" algn="l" rtl="0">
                        <a:lnSpc>
                          <a:spcPct val="100000"/>
                        </a:lnSpc>
                        <a:spcBef>
                          <a:spcPts val="1200"/>
                        </a:spcBef>
                        <a:spcAft>
                          <a:spcPts val="0"/>
                        </a:spcAft>
                        <a:buNone/>
                      </a:pPr>
                      <a:r>
                        <a:rPr lang="en" dirty="0">
                          <a:latin typeface="Montserrat"/>
                          <a:ea typeface="Montserrat"/>
                          <a:cs typeface="Montserrat"/>
                          <a:sym typeface="Montserrat"/>
                        </a:rPr>
                        <a:t>· literacy</a:t>
                      </a:r>
                      <a:endParaRPr dirty="0">
                        <a:latin typeface="Montserrat"/>
                        <a:ea typeface="Montserrat"/>
                        <a:cs typeface="Montserrat"/>
                        <a:sym typeface="Montserrat"/>
                      </a:endParaRPr>
                    </a:p>
                    <a:p>
                      <a:pPr marL="393700" marR="38100" lvl="0" indent="-355600" algn="l" rtl="0">
                        <a:lnSpc>
                          <a:spcPct val="100000"/>
                        </a:lnSpc>
                        <a:spcBef>
                          <a:spcPts val="1200"/>
                        </a:spcBef>
                        <a:spcAft>
                          <a:spcPts val="0"/>
                        </a:spcAft>
                        <a:buNone/>
                      </a:pPr>
                      <a:r>
                        <a:rPr lang="en" dirty="0">
                          <a:latin typeface="Montserrat"/>
                          <a:ea typeface="Montserrat"/>
                          <a:cs typeface="Montserrat"/>
                          <a:sym typeface="Montserrat"/>
                        </a:rPr>
                        <a:t>· Mathematics</a:t>
                      </a:r>
                      <a:endParaRPr dirty="0">
                        <a:latin typeface="Montserrat"/>
                        <a:ea typeface="Montserrat"/>
                        <a:cs typeface="Montserrat"/>
                        <a:sym typeface="Montserrat"/>
                      </a:endParaRPr>
                    </a:p>
                    <a:p>
                      <a:pPr marL="393700" marR="38100" lvl="0" indent="-355600" algn="l" rtl="0">
                        <a:lnSpc>
                          <a:spcPct val="100000"/>
                        </a:lnSpc>
                        <a:spcBef>
                          <a:spcPts val="1200"/>
                        </a:spcBef>
                        <a:spcAft>
                          <a:spcPts val="0"/>
                        </a:spcAft>
                        <a:buNone/>
                      </a:pPr>
                      <a:r>
                        <a:rPr lang="en" dirty="0">
                          <a:latin typeface="Montserrat"/>
                          <a:ea typeface="Montserrat"/>
                          <a:cs typeface="Montserrat"/>
                          <a:sym typeface="Montserrat"/>
                        </a:rPr>
                        <a:t>· Understanding the world</a:t>
                      </a:r>
                      <a:endParaRPr dirty="0">
                        <a:latin typeface="Montserrat"/>
                        <a:ea typeface="Montserrat"/>
                        <a:cs typeface="Montserrat"/>
                        <a:sym typeface="Montserrat"/>
                      </a:endParaRPr>
                    </a:p>
                    <a:p>
                      <a:pPr marL="393700" marR="38100" lvl="0" indent="-355600" algn="l" rtl="0">
                        <a:lnSpc>
                          <a:spcPct val="100000"/>
                        </a:lnSpc>
                        <a:spcBef>
                          <a:spcPts val="1200"/>
                        </a:spcBef>
                        <a:spcAft>
                          <a:spcPts val="0"/>
                        </a:spcAft>
                        <a:buNone/>
                      </a:pPr>
                      <a:r>
                        <a:rPr lang="en" dirty="0">
                          <a:latin typeface="Montserrat"/>
                          <a:ea typeface="Montserrat"/>
                          <a:cs typeface="Montserrat"/>
                          <a:sym typeface="Montserrat"/>
                        </a:rPr>
                        <a:t>· Expressive arts and design</a:t>
                      </a:r>
                      <a:endParaRPr dirty="0">
                        <a:latin typeface="Montserrat"/>
                        <a:ea typeface="Montserrat"/>
                        <a:cs typeface="Montserrat"/>
                        <a:sym typeface="Montserrat"/>
                      </a:endParaRPr>
                    </a:p>
                    <a:p>
                      <a:pPr marL="38100" marR="38100" lvl="0" indent="0" algn="l" rtl="0">
                        <a:lnSpc>
                          <a:spcPct val="100000"/>
                        </a:lnSpc>
                        <a:spcBef>
                          <a:spcPts val="1200"/>
                        </a:spcBef>
                        <a:spcAft>
                          <a:spcPts val="0"/>
                        </a:spcAft>
                        <a:buNone/>
                      </a:pPr>
                      <a:endParaRPr>
                        <a:latin typeface="Montserrat"/>
                        <a:ea typeface="Montserrat"/>
                        <a:cs typeface="Montserrat"/>
                        <a:sym typeface="Montserrat"/>
                      </a:endParaRPr>
                    </a:p>
                    <a:p>
                      <a:pPr marL="38100" marR="38100" lvl="0" indent="0" algn="l" rtl="0">
                        <a:lnSpc>
                          <a:spcPct val="100000"/>
                        </a:lnSpc>
                        <a:spcBef>
                          <a:spcPts val="1200"/>
                        </a:spcBef>
                        <a:spcAft>
                          <a:spcPts val="0"/>
                        </a:spcAft>
                        <a:buNone/>
                      </a:pPr>
                      <a:r>
                        <a:rPr lang="en" dirty="0">
                          <a:latin typeface="Montserrat"/>
                          <a:ea typeface="Montserrat"/>
                          <a:cs typeface="Montserrat"/>
                          <a:sym typeface="Montserrat"/>
                        </a:rPr>
                        <a:t>The learning characteristics consist of:</a:t>
                      </a:r>
                      <a:endParaRPr dirty="0">
                        <a:latin typeface="Montserrat"/>
                        <a:ea typeface="Montserrat"/>
                        <a:cs typeface="Montserrat"/>
                        <a:sym typeface="Montserrat"/>
                      </a:endParaRPr>
                    </a:p>
                    <a:p>
                      <a:pPr marL="393700" marR="38100" lvl="0" indent="-355600" algn="l" rtl="0">
                        <a:lnSpc>
                          <a:spcPct val="100000"/>
                        </a:lnSpc>
                        <a:spcBef>
                          <a:spcPts val="1200"/>
                        </a:spcBef>
                        <a:spcAft>
                          <a:spcPts val="0"/>
                        </a:spcAft>
                        <a:buNone/>
                      </a:pPr>
                      <a:r>
                        <a:rPr lang="en" dirty="0">
                          <a:latin typeface="Montserrat"/>
                          <a:ea typeface="Montserrat"/>
                          <a:cs typeface="Montserrat"/>
                          <a:sym typeface="Montserrat"/>
                        </a:rPr>
                        <a:t>· playing and learning</a:t>
                      </a:r>
                      <a:endParaRPr dirty="0">
                        <a:latin typeface="Montserrat"/>
                        <a:ea typeface="Montserrat"/>
                        <a:cs typeface="Montserrat"/>
                        <a:sym typeface="Montserrat"/>
                      </a:endParaRPr>
                    </a:p>
                    <a:p>
                      <a:pPr marL="393700" marR="38100" lvl="0" indent="-355600" algn="l" rtl="0">
                        <a:lnSpc>
                          <a:spcPct val="100000"/>
                        </a:lnSpc>
                        <a:spcBef>
                          <a:spcPts val="1200"/>
                        </a:spcBef>
                        <a:spcAft>
                          <a:spcPts val="0"/>
                        </a:spcAft>
                        <a:buNone/>
                      </a:pPr>
                      <a:r>
                        <a:rPr lang="en" dirty="0">
                          <a:latin typeface="Montserrat"/>
                          <a:ea typeface="Montserrat"/>
                          <a:cs typeface="Montserrat"/>
                          <a:sym typeface="Montserrat"/>
                        </a:rPr>
                        <a:t>· active learning</a:t>
                      </a:r>
                      <a:endParaRPr dirty="0">
                        <a:latin typeface="Montserrat"/>
                        <a:ea typeface="Montserrat"/>
                        <a:cs typeface="Montserrat"/>
                        <a:sym typeface="Montserrat"/>
                      </a:endParaRPr>
                    </a:p>
                    <a:p>
                      <a:pPr marL="393700" marR="38100" lvl="0" indent="-355600" algn="l" rtl="0">
                        <a:lnSpc>
                          <a:spcPct val="100000"/>
                        </a:lnSpc>
                        <a:spcBef>
                          <a:spcPts val="1200"/>
                        </a:spcBef>
                        <a:spcAft>
                          <a:spcPts val="0"/>
                        </a:spcAft>
                        <a:buNone/>
                      </a:pPr>
                      <a:r>
                        <a:rPr lang="en" dirty="0">
                          <a:latin typeface="Montserrat"/>
                          <a:ea typeface="Montserrat"/>
                          <a:cs typeface="Montserrat"/>
                          <a:sym typeface="Montserrat"/>
                        </a:rPr>
                        <a:t>· creating and thinking critically</a:t>
                      </a:r>
                      <a:endParaRPr dirty="0">
                        <a:latin typeface="Montserrat"/>
                        <a:ea typeface="Montserrat"/>
                        <a:cs typeface="Montserrat"/>
                        <a:sym typeface="Montserrat"/>
                      </a:endParaRPr>
                    </a:p>
                    <a:p>
                      <a:pPr marL="38100" marR="38100" lvl="0" indent="0" algn="ctr" rtl="0">
                        <a:lnSpc>
                          <a:spcPct val="115000"/>
                        </a:lnSpc>
                        <a:spcBef>
                          <a:spcPts val="1200"/>
                        </a:spcBef>
                        <a:spcAft>
                          <a:spcPts val="0"/>
                        </a:spcAft>
                        <a:buNone/>
                      </a:pPr>
                      <a:r>
                        <a:rPr lang="en" sz="1800" b="1" u="sng" dirty="0">
                          <a:latin typeface="Montserrat"/>
                          <a:ea typeface="Montserrat"/>
                          <a:cs typeface="Montserrat"/>
                          <a:sym typeface="Montserrat"/>
                        </a:rPr>
                        <a:t>Assessment in the Foundation Stage</a:t>
                      </a:r>
                      <a:endParaRPr sz="1800" b="1" u="sng" dirty="0">
                        <a:latin typeface="Montserrat"/>
                        <a:ea typeface="Montserrat"/>
                        <a:cs typeface="Montserrat"/>
                        <a:sym typeface="Montserrat"/>
                      </a:endParaRPr>
                    </a:p>
                    <a:p>
                      <a:pPr marL="38100" marR="38100" lvl="0" indent="0" algn="ctr" rtl="0">
                        <a:lnSpc>
                          <a:spcPct val="100000"/>
                        </a:lnSpc>
                        <a:spcBef>
                          <a:spcPts val="1200"/>
                        </a:spcBef>
                        <a:spcAft>
                          <a:spcPts val="0"/>
                        </a:spcAft>
                        <a:buNone/>
                      </a:pPr>
                      <a:endParaRPr b="1" u="sng">
                        <a:latin typeface="Montserrat"/>
                        <a:ea typeface="Montserrat"/>
                        <a:cs typeface="Montserrat"/>
                        <a:sym typeface="Montserrat"/>
                      </a:endParaRPr>
                    </a:p>
                    <a:p>
                      <a:pPr marL="0" lvl="0" indent="0" algn="l" rtl="0">
                        <a:spcBef>
                          <a:spcPts val="1200"/>
                        </a:spcBef>
                        <a:spcAft>
                          <a:spcPts val="0"/>
                        </a:spcAft>
                        <a:buClr>
                          <a:schemeClr val="dk1"/>
                        </a:buClr>
                        <a:buSzPts val="1100"/>
                        <a:buFont typeface="Arial"/>
                        <a:buNone/>
                      </a:pPr>
                      <a:r>
                        <a:rPr lang="en" dirty="0">
                          <a:solidFill>
                            <a:schemeClr val="dk1"/>
                          </a:solidFill>
                          <a:latin typeface="Montserrat"/>
                          <a:ea typeface="Montserrat"/>
                          <a:cs typeface="Montserrat"/>
                          <a:sym typeface="Montserrat"/>
                        </a:rPr>
                        <a:t>Assessment plays an important part in helping parents, carers and practitioners to </a:t>
                      </a:r>
                      <a:r>
                        <a:rPr lang="en" dirty="0" err="1">
                          <a:solidFill>
                            <a:schemeClr val="dk1"/>
                          </a:solidFill>
                          <a:latin typeface="Montserrat"/>
                          <a:ea typeface="Montserrat"/>
                          <a:cs typeface="Montserrat"/>
                          <a:sym typeface="Montserrat"/>
                        </a:rPr>
                        <a:t>recognise</a:t>
                      </a:r>
                      <a:r>
                        <a:rPr lang="en" dirty="0">
                          <a:solidFill>
                            <a:schemeClr val="dk1"/>
                          </a:solidFill>
                          <a:latin typeface="Montserrat"/>
                          <a:ea typeface="Montserrat"/>
                          <a:cs typeface="Montserrat"/>
                          <a:sym typeface="Montserrat"/>
                        </a:rPr>
                        <a:t> children’s progress, understand their needs, and to plan activities and support.</a:t>
                      </a:r>
                      <a:r>
                        <a:rPr lang="en" dirty="0">
                          <a:solidFill>
                            <a:schemeClr val="dk1"/>
                          </a:solidFill>
                          <a:latin typeface="Montserrat"/>
                          <a:ea typeface="Montserrat"/>
                          <a:cs typeface="Montserrat"/>
                        </a:rPr>
                        <a:t> </a:t>
                      </a:r>
                      <a:endParaRPr>
                        <a:latin typeface="Montserrat"/>
                        <a:ea typeface="Montserrat"/>
                        <a:cs typeface="Montserrat"/>
                        <a:sym typeface="Montserrat"/>
                      </a:endParaRPr>
                    </a:p>
                    <a:p>
                      <a:pPr marL="38100" marR="38100" lvl="0" indent="0" algn="l" rtl="0">
                        <a:lnSpc>
                          <a:spcPct val="115000"/>
                        </a:lnSpc>
                        <a:spcBef>
                          <a:spcPts val="1200"/>
                        </a:spcBef>
                        <a:spcAft>
                          <a:spcPts val="1200"/>
                        </a:spcAft>
                        <a:buNone/>
                      </a:pPr>
                      <a:r>
                        <a:rPr lang="en" sz="1800" dirty="0">
                          <a:latin typeface="Montserrat"/>
                          <a:ea typeface="Montserrat"/>
                          <a:cs typeface="Montserrat"/>
                        </a:rPr>
                        <a:t> </a:t>
                      </a:r>
                      <a:r>
                        <a:rPr lang="en" dirty="0">
                          <a:solidFill>
                            <a:schemeClr val="dk1"/>
                          </a:solidFill>
                          <a:latin typeface="Montserrat"/>
                          <a:ea typeface="Montserrat"/>
                          <a:cs typeface="Montserrat"/>
                          <a:sym typeface="Montserrat"/>
                        </a:rPr>
                        <a:t>Ongoing assessment (also known as formative assessment) is an important part of the learning and development process. This involves practitioners knowing children’s level of achievement and interests, and then shaping teaching and learning experiences for each child reflecting that knowledge. In their interactions with children, practitioners should respond to their own day-to-day observations about children’s progress and observations.</a:t>
                      </a:r>
                    </a:p>
                  </a:txBody>
                  <a:tcPr marL="91425" marR="91425" marT="91425" marB="91425"/>
                </a:tc>
                <a:extLst>
                  <a:ext uri="{0D108BD9-81ED-4DB2-BD59-A6C34878D82A}">
                    <a16:rowId xmlns:a16="http://schemas.microsoft.com/office/drawing/2014/main" val="10000"/>
                  </a:ext>
                </a:extLst>
              </a:tr>
            </a:tbl>
          </a:graphicData>
        </a:graphic>
      </p:graphicFrame>
      <p:sp>
        <p:nvSpPr>
          <p:cNvPr id="82" name="Google Shape;82;p18"/>
          <p:cNvSpPr txBox="1"/>
          <p:nvPr/>
        </p:nvSpPr>
        <p:spPr>
          <a:xfrm>
            <a:off x="-7735900" y="617675"/>
            <a:ext cx="58092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graphicFrame>
        <p:nvGraphicFramePr>
          <p:cNvPr id="87" name="Google Shape;87;p19"/>
          <p:cNvGraphicFramePr/>
          <p:nvPr/>
        </p:nvGraphicFramePr>
        <p:xfrm>
          <a:off x="152400" y="152400"/>
          <a:ext cx="7407600" cy="10510109"/>
        </p:xfrm>
        <a:graphic>
          <a:graphicData uri="http://schemas.openxmlformats.org/drawingml/2006/table">
            <a:tbl>
              <a:tblPr>
                <a:noFill/>
                <a:tableStyleId>{82C35516-BCF8-429B-A5A9-F7CBE58FF48E}</a:tableStyleId>
              </a:tblPr>
              <a:tblGrid>
                <a:gridCol w="7407600">
                  <a:extLst>
                    <a:ext uri="{9D8B030D-6E8A-4147-A177-3AD203B41FA5}">
                      <a16:colId xmlns:a16="http://schemas.microsoft.com/office/drawing/2014/main" val="20000"/>
                    </a:ext>
                  </a:extLst>
                </a:gridCol>
              </a:tblGrid>
              <a:tr h="10418250">
                <a:tc>
                  <a:txBody>
                    <a:bodyPr/>
                    <a:lstStyle/>
                    <a:p>
                      <a:pPr marL="0" lvl="0" indent="0" algn="l" rtl="0">
                        <a:spcBef>
                          <a:spcPts val="0"/>
                        </a:spcBef>
                        <a:spcAft>
                          <a:spcPts val="0"/>
                        </a:spcAft>
                        <a:buClr>
                          <a:schemeClr val="dk1"/>
                        </a:buClr>
                        <a:buSzPts val="1100"/>
                        <a:buFont typeface="Arial"/>
                        <a:buNone/>
                      </a:pPr>
                      <a:r>
                        <a:rPr lang="en">
                          <a:solidFill>
                            <a:schemeClr val="dk1"/>
                          </a:solidFill>
                          <a:latin typeface="Montserrat"/>
                          <a:ea typeface="Montserrat"/>
                          <a:cs typeface="Montserrat"/>
                          <a:sym typeface="Montserrat"/>
                        </a:rPr>
                        <a:t>When assessing whether an individual child is at the expected level of development, practitioners should draw on their knowledge of the child and their own expert professional judgement </a:t>
                      </a:r>
                      <a:endParaRPr sz="1600">
                        <a:latin typeface="Montserrat"/>
                        <a:ea typeface="Montserrat"/>
                        <a:cs typeface="Montserrat"/>
                        <a:sym typeface="Montserrat"/>
                      </a:endParaRPr>
                    </a:p>
                    <a:p>
                      <a:pPr marL="38100" marR="38100" lvl="0" indent="0" algn="l" rtl="0">
                        <a:lnSpc>
                          <a:spcPct val="100000"/>
                        </a:lnSpc>
                        <a:spcBef>
                          <a:spcPts val="1200"/>
                        </a:spcBef>
                        <a:spcAft>
                          <a:spcPts val="0"/>
                        </a:spcAft>
                        <a:buNone/>
                      </a:pPr>
                      <a:r>
                        <a:rPr lang="en" sz="1600">
                          <a:latin typeface="Montserrat"/>
                          <a:ea typeface="Montserrat"/>
                          <a:cs typeface="Montserrat"/>
                          <a:sym typeface="Montserrat"/>
                        </a:rPr>
                        <a:t> </a:t>
                      </a:r>
                      <a:endParaRPr sz="1600">
                        <a:latin typeface="Montserrat"/>
                        <a:ea typeface="Montserrat"/>
                        <a:cs typeface="Montserrat"/>
                        <a:sym typeface="Montserrat"/>
                      </a:endParaRPr>
                    </a:p>
                    <a:p>
                      <a:pPr marL="38100" marR="38100" lvl="0" indent="0" algn="l" rtl="0">
                        <a:lnSpc>
                          <a:spcPct val="100000"/>
                        </a:lnSpc>
                        <a:spcBef>
                          <a:spcPts val="1200"/>
                        </a:spcBef>
                        <a:spcAft>
                          <a:spcPts val="0"/>
                        </a:spcAft>
                        <a:buNone/>
                      </a:pPr>
                      <a:r>
                        <a:rPr lang="en" sz="1600">
                          <a:latin typeface="Montserrat"/>
                          <a:ea typeface="Montserrat"/>
                          <a:cs typeface="Montserrat"/>
                          <a:sym typeface="Montserrat"/>
                        </a:rPr>
                        <a:t>In Reception a Baseline Assessment takes place within the first six weeks of the school year. Once this baseline has been completed teaching and learning is based around the information drawn from this to provide children with a curriculum tailored to their abilities and needs.</a:t>
                      </a:r>
                      <a:endParaRPr sz="1600">
                        <a:latin typeface="Montserrat"/>
                        <a:ea typeface="Montserrat"/>
                        <a:cs typeface="Montserrat"/>
                        <a:sym typeface="Montserrat"/>
                      </a:endParaRPr>
                    </a:p>
                    <a:p>
                      <a:pPr marL="38100" marR="38100" lvl="0" indent="0" algn="l" rtl="0">
                        <a:lnSpc>
                          <a:spcPct val="100000"/>
                        </a:lnSpc>
                        <a:spcBef>
                          <a:spcPts val="1200"/>
                        </a:spcBef>
                        <a:spcAft>
                          <a:spcPts val="0"/>
                        </a:spcAft>
                        <a:buNone/>
                      </a:pPr>
                      <a:r>
                        <a:rPr lang="en" sz="1600">
                          <a:latin typeface="Montserrat"/>
                          <a:ea typeface="Montserrat"/>
                          <a:cs typeface="Montserrat"/>
                          <a:sym typeface="Montserrat"/>
                        </a:rPr>
                        <a:t>This profile assessment continues  throughout the year to track</a:t>
                      </a:r>
                      <a:endParaRPr sz="1600">
                        <a:latin typeface="Montserrat"/>
                        <a:ea typeface="Montserrat"/>
                        <a:cs typeface="Montserrat"/>
                        <a:sym typeface="Montserrat"/>
                      </a:endParaRPr>
                    </a:p>
                    <a:p>
                      <a:pPr marL="38100" marR="38100" lvl="0" indent="0" algn="l" rtl="0">
                        <a:lnSpc>
                          <a:spcPct val="100000"/>
                        </a:lnSpc>
                        <a:spcBef>
                          <a:spcPts val="1200"/>
                        </a:spcBef>
                        <a:spcAft>
                          <a:spcPts val="0"/>
                        </a:spcAft>
                        <a:buNone/>
                      </a:pPr>
                      <a:r>
                        <a:rPr lang="en" sz="1600">
                          <a:latin typeface="Montserrat"/>
                          <a:ea typeface="Montserrat"/>
                          <a:cs typeface="Montserrat"/>
                          <a:sym typeface="Montserrat"/>
                        </a:rPr>
                        <a:t>individual achievements and set future targets.</a:t>
                      </a:r>
                      <a:endParaRPr sz="1600">
                        <a:latin typeface="Montserrat"/>
                        <a:ea typeface="Montserrat"/>
                        <a:cs typeface="Montserrat"/>
                        <a:sym typeface="Montserrat"/>
                      </a:endParaRPr>
                    </a:p>
                    <a:p>
                      <a:pPr marL="38100" marR="38100" lvl="0" indent="0" algn="l" rtl="0">
                        <a:lnSpc>
                          <a:spcPct val="100000"/>
                        </a:lnSpc>
                        <a:spcBef>
                          <a:spcPts val="1200"/>
                        </a:spcBef>
                        <a:spcAft>
                          <a:spcPts val="0"/>
                        </a:spcAft>
                        <a:buNone/>
                      </a:pPr>
                      <a:r>
                        <a:rPr lang="en" sz="1600">
                          <a:latin typeface="Montserrat"/>
                          <a:ea typeface="Montserrat"/>
                          <a:cs typeface="Montserrat"/>
                          <a:sym typeface="Montserrat"/>
                        </a:rPr>
                        <a:t>At the end of the year practitioners decide whether each child has met the level of development expected for each Early Learning Goal, whether they have exceeded it or are still working towards it.</a:t>
                      </a:r>
                      <a:endParaRPr sz="1600">
                        <a:latin typeface="Montserrat"/>
                        <a:ea typeface="Montserrat"/>
                        <a:cs typeface="Montserrat"/>
                        <a:sym typeface="Montserrat"/>
                      </a:endParaRPr>
                    </a:p>
                    <a:p>
                      <a:pPr marL="0" marR="38100" lvl="0" indent="0" algn="l" rtl="0">
                        <a:lnSpc>
                          <a:spcPct val="100000"/>
                        </a:lnSpc>
                        <a:spcBef>
                          <a:spcPts val="1200"/>
                        </a:spcBef>
                        <a:spcAft>
                          <a:spcPts val="0"/>
                        </a:spcAft>
                        <a:buNone/>
                      </a:pPr>
                      <a:endParaRPr sz="1600">
                        <a:latin typeface="Montserrat"/>
                        <a:ea typeface="Montserrat"/>
                        <a:cs typeface="Montserrat"/>
                        <a:sym typeface="Montserrat"/>
                      </a:endParaRPr>
                    </a:p>
                    <a:p>
                      <a:pPr marL="38100" marR="38100" lvl="0" indent="0" algn="l" rtl="0">
                        <a:lnSpc>
                          <a:spcPct val="100000"/>
                        </a:lnSpc>
                        <a:spcBef>
                          <a:spcPts val="1200"/>
                        </a:spcBef>
                        <a:spcAft>
                          <a:spcPts val="0"/>
                        </a:spcAft>
                        <a:buNone/>
                      </a:pPr>
                      <a:r>
                        <a:rPr lang="en" sz="1800" b="1" u="sng">
                          <a:latin typeface="Montserrat"/>
                          <a:ea typeface="Montserrat"/>
                          <a:cs typeface="Montserrat"/>
                          <a:sym typeface="Montserrat"/>
                        </a:rPr>
                        <a:t> </a:t>
                      </a:r>
                      <a:endParaRPr sz="1800" b="1" u="sng">
                        <a:latin typeface="Montserrat"/>
                        <a:ea typeface="Montserrat"/>
                        <a:cs typeface="Montserrat"/>
                        <a:sym typeface="Montserrat"/>
                      </a:endParaRPr>
                    </a:p>
                    <a:p>
                      <a:pPr marL="38100" marR="38100" lvl="0" indent="0" algn="ctr" rtl="0">
                        <a:lnSpc>
                          <a:spcPct val="100000"/>
                        </a:lnSpc>
                        <a:spcBef>
                          <a:spcPts val="1200"/>
                        </a:spcBef>
                        <a:spcAft>
                          <a:spcPts val="0"/>
                        </a:spcAft>
                        <a:buNone/>
                      </a:pPr>
                      <a:r>
                        <a:rPr lang="en" sz="1800" b="1" u="sng">
                          <a:latin typeface="Montserrat"/>
                          <a:ea typeface="Montserrat"/>
                          <a:cs typeface="Montserrat"/>
                          <a:sym typeface="Montserrat"/>
                        </a:rPr>
                        <a:t>Equal Opportunities</a:t>
                      </a:r>
                      <a:endParaRPr sz="1800" b="1" u="sng">
                        <a:latin typeface="Montserrat"/>
                        <a:ea typeface="Montserrat"/>
                        <a:cs typeface="Montserrat"/>
                        <a:sym typeface="Montserrat"/>
                      </a:endParaRPr>
                    </a:p>
                    <a:p>
                      <a:pPr marL="38100" marR="38100" lvl="0" indent="0" algn="ctr" rtl="0">
                        <a:lnSpc>
                          <a:spcPct val="100000"/>
                        </a:lnSpc>
                        <a:spcBef>
                          <a:spcPts val="1200"/>
                        </a:spcBef>
                        <a:spcAft>
                          <a:spcPts val="0"/>
                        </a:spcAft>
                        <a:buNone/>
                      </a:pPr>
                      <a:endParaRPr sz="1800" b="1" u="sng">
                        <a:latin typeface="Montserrat"/>
                        <a:ea typeface="Montserrat"/>
                        <a:cs typeface="Montserrat"/>
                        <a:sym typeface="Montserrat"/>
                      </a:endParaRPr>
                    </a:p>
                    <a:p>
                      <a:pPr marL="38100" marR="38100" lvl="0" indent="0" algn="l" rtl="0">
                        <a:lnSpc>
                          <a:spcPct val="100000"/>
                        </a:lnSpc>
                        <a:spcBef>
                          <a:spcPts val="1200"/>
                        </a:spcBef>
                        <a:spcAft>
                          <a:spcPts val="0"/>
                        </a:spcAft>
                        <a:buNone/>
                      </a:pPr>
                      <a:r>
                        <a:rPr lang="en" sz="1800">
                          <a:latin typeface="Montserrat"/>
                          <a:ea typeface="Montserrat"/>
                          <a:cs typeface="Montserrat"/>
                          <a:sym typeface="Montserrat"/>
                        </a:rPr>
                        <a:t> </a:t>
                      </a:r>
                      <a:r>
                        <a:rPr lang="en" sz="1600">
                          <a:latin typeface="Montserrat"/>
                          <a:ea typeface="Montserrat"/>
                          <a:cs typeface="Montserrat"/>
                          <a:sym typeface="Montserrat"/>
                        </a:rPr>
                        <a:t>“No child should be excluded or disadvantaged because of ethnicity, culture or religion, home language, family background, special educational needs, disability, gender or ability.”</a:t>
                      </a:r>
                      <a:endParaRPr sz="1600">
                        <a:latin typeface="Montserrat"/>
                        <a:ea typeface="Montserrat"/>
                        <a:cs typeface="Montserrat"/>
                        <a:sym typeface="Montserrat"/>
                      </a:endParaRPr>
                    </a:p>
                    <a:p>
                      <a:pPr marL="38100" marR="38100" lvl="0" indent="0" algn="l" rtl="0">
                        <a:lnSpc>
                          <a:spcPct val="100000"/>
                        </a:lnSpc>
                        <a:spcBef>
                          <a:spcPts val="1200"/>
                        </a:spcBef>
                        <a:spcAft>
                          <a:spcPts val="0"/>
                        </a:spcAft>
                        <a:buNone/>
                      </a:pPr>
                      <a:r>
                        <a:rPr lang="en" sz="1600">
                          <a:latin typeface="Montserrat"/>
                          <a:ea typeface="Montserrat"/>
                          <a:cs typeface="Montserrat"/>
                          <a:sym typeface="Montserrat"/>
                        </a:rPr>
                        <a:t>(Curriculum Guidance for Foundation Stage)</a:t>
                      </a:r>
                      <a:endParaRPr sz="1600">
                        <a:latin typeface="Montserrat"/>
                        <a:ea typeface="Montserrat"/>
                        <a:cs typeface="Montserrat"/>
                        <a:sym typeface="Montserrat"/>
                      </a:endParaRPr>
                    </a:p>
                    <a:p>
                      <a:pPr marL="38100" marR="38100" lvl="0" indent="0" algn="l" rtl="0">
                        <a:spcBef>
                          <a:spcPts val="1200"/>
                        </a:spcBef>
                        <a:spcAft>
                          <a:spcPts val="0"/>
                        </a:spcAft>
                        <a:buClr>
                          <a:schemeClr val="dk1"/>
                        </a:buClr>
                        <a:buSzPts val="1100"/>
                        <a:buFont typeface="Arial"/>
                        <a:buNone/>
                      </a:pPr>
                      <a:r>
                        <a:rPr lang="en" sz="1600">
                          <a:solidFill>
                            <a:schemeClr val="dk1"/>
                          </a:solidFill>
                          <a:latin typeface="Montserrat"/>
                          <a:ea typeface="Montserrat"/>
                          <a:cs typeface="Montserrat"/>
                          <a:sym typeface="Montserrat"/>
                        </a:rPr>
                        <a:t>At St Cuthbert’s RC Primary School we believe that the equality of opportunity is important for all pupils irrespective of gender, ethnicity, social circumstances, religion or belief and intellectual capacity. Within the Foundation Stage we strive to reflect and respect this diversity in our choice of resources and in the model we set for the children. We strive to plan an environment for a child that is free from stereotypical differentiation. we meet the needs of all pupils. Individual education plans are written and updated three times throughout the year where necessary.</a:t>
                      </a:r>
                      <a:endParaRPr sz="1600">
                        <a:latin typeface="Montserrat"/>
                        <a:ea typeface="Montserrat"/>
                        <a:cs typeface="Montserrat"/>
                        <a:sym typeface="Montserrat"/>
                      </a:endParaRPr>
                    </a:p>
                    <a:p>
                      <a:pPr marL="38100" marR="38100" lvl="0" indent="0" algn="l" rtl="0">
                        <a:lnSpc>
                          <a:spcPct val="115000"/>
                        </a:lnSpc>
                        <a:spcBef>
                          <a:spcPts val="1200"/>
                        </a:spcBef>
                        <a:spcAft>
                          <a:spcPts val="0"/>
                        </a:spcAft>
                        <a:buNone/>
                      </a:pPr>
                      <a:r>
                        <a:rPr lang="en" sz="1800"/>
                        <a:t> </a:t>
                      </a:r>
                      <a:endParaRPr sz="1800"/>
                    </a:p>
                    <a:p>
                      <a:pPr marL="38100" marR="38100" lvl="0" indent="0" algn="l" rtl="0">
                        <a:lnSpc>
                          <a:spcPct val="115000"/>
                        </a:lnSpc>
                        <a:spcBef>
                          <a:spcPts val="1200"/>
                        </a:spcBef>
                        <a:spcAft>
                          <a:spcPts val="1200"/>
                        </a:spcAft>
                        <a:buNone/>
                      </a:pPr>
                      <a:r>
                        <a:rPr lang="en" sz="1800"/>
                        <a:t> </a:t>
                      </a:r>
                      <a:endParaRPr sz="1800"/>
                    </a:p>
                  </a:txBody>
                  <a:tcPr marL="91425" marR="91425" marT="91425" marB="91425"/>
                </a:tc>
                <a:extLst>
                  <a:ext uri="{0D108BD9-81ED-4DB2-BD59-A6C34878D82A}">
                    <a16:rowId xmlns:a16="http://schemas.microsoft.com/office/drawing/2014/main" val="10000"/>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graphicFrame>
        <p:nvGraphicFramePr>
          <p:cNvPr id="92" name="Google Shape;92;p20"/>
          <p:cNvGraphicFramePr/>
          <p:nvPr/>
        </p:nvGraphicFramePr>
        <p:xfrm>
          <a:off x="152400" y="152400"/>
          <a:ext cx="7407600" cy="12090950"/>
        </p:xfrm>
        <a:graphic>
          <a:graphicData uri="http://schemas.openxmlformats.org/drawingml/2006/table">
            <a:tbl>
              <a:tblPr>
                <a:noFill/>
                <a:tableStyleId>{82C35516-BCF8-429B-A5A9-F7CBE58FF48E}</a:tableStyleId>
              </a:tblPr>
              <a:tblGrid>
                <a:gridCol w="7407600">
                  <a:extLst>
                    <a:ext uri="{9D8B030D-6E8A-4147-A177-3AD203B41FA5}">
                      <a16:colId xmlns:a16="http://schemas.microsoft.com/office/drawing/2014/main" val="20000"/>
                    </a:ext>
                  </a:extLst>
                </a:gridCol>
              </a:tblGrid>
              <a:tr h="12090950">
                <a:tc>
                  <a:txBody>
                    <a:bodyPr/>
                    <a:lstStyle/>
                    <a:p>
                      <a:pPr marL="0" marR="38100" lvl="0" indent="0" algn="ctr" rtl="0">
                        <a:lnSpc>
                          <a:spcPct val="100000"/>
                        </a:lnSpc>
                        <a:spcBef>
                          <a:spcPts val="1200"/>
                        </a:spcBef>
                        <a:spcAft>
                          <a:spcPts val="0"/>
                        </a:spcAft>
                        <a:buNone/>
                      </a:pPr>
                      <a:r>
                        <a:rPr lang="en" sz="1800" b="1" u="sng">
                          <a:latin typeface="Montserrat"/>
                          <a:ea typeface="Montserrat"/>
                          <a:cs typeface="Montserrat"/>
                          <a:sym typeface="Montserrat"/>
                        </a:rPr>
                        <a:t>Play in the Foundation Stage</a:t>
                      </a:r>
                      <a:endParaRPr sz="1800" b="1" u="sng">
                        <a:latin typeface="Montserrat"/>
                        <a:ea typeface="Montserrat"/>
                        <a:cs typeface="Montserrat"/>
                        <a:sym typeface="Montserrat"/>
                      </a:endParaRPr>
                    </a:p>
                    <a:p>
                      <a:pPr marL="38100" marR="38100" lvl="0" indent="0" algn="l" rtl="0">
                        <a:lnSpc>
                          <a:spcPct val="100000"/>
                        </a:lnSpc>
                        <a:spcBef>
                          <a:spcPts val="1200"/>
                        </a:spcBef>
                        <a:spcAft>
                          <a:spcPts val="0"/>
                        </a:spcAft>
                        <a:buNone/>
                      </a:pPr>
                      <a:r>
                        <a:rPr lang="en" sz="1600">
                          <a:latin typeface="Montserrat"/>
                          <a:ea typeface="Montserrat"/>
                          <a:cs typeface="Montserrat"/>
                          <a:sym typeface="Montserrat"/>
                        </a:rPr>
                        <a:t>Through play our children explore and develop learning experiences, which help them make sense of the world. They practise and build up ideas and learn how to control themselves and understand the need for rules. They have the opportunity to think creatively alongside other children as well as on their own. They communicate with others as they investigate and solve problems. They express fears or relive anxious experiences in controlled and safe situations.</a:t>
                      </a:r>
                      <a:endParaRPr sz="1600">
                        <a:latin typeface="Montserrat"/>
                        <a:ea typeface="Montserrat"/>
                        <a:cs typeface="Montserrat"/>
                        <a:sym typeface="Montserrat"/>
                      </a:endParaRPr>
                    </a:p>
                    <a:p>
                      <a:pPr marL="38100" marR="38100" lvl="0" indent="0" algn="l" rtl="0">
                        <a:lnSpc>
                          <a:spcPct val="100000"/>
                        </a:lnSpc>
                        <a:spcBef>
                          <a:spcPts val="1200"/>
                        </a:spcBef>
                        <a:spcAft>
                          <a:spcPts val="0"/>
                        </a:spcAft>
                        <a:buNone/>
                      </a:pPr>
                      <a:endParaRPr sz="1600">
                        <a:latin typeface="Montserrat"/>
                        <a:ea typeface="Montserrat"/>
                        <a:cs typeface="Montserrat"/>
                        <a:sym typeface="Montserrat"/>
                      </a:endParaRPr>
                    </a:p>
                    <a:p>
                      <a:pPr marL="38100" marR="38100" lvl="0" indent="0" algn="ctr" rtl="0">
                        <a:lnSpc>
                          <a:spcPct val="100000"/>
                        </a:lnSpc>
                        <a:spcBef>
                          <a:spcPts val="1200"/>
                        </a:spcBef>
                        <a:spcAft>
                          <a:spcPts val="0"/>
                        </a:spcAft>
                        <a:buNone/>
                      </a:pPr>
                      <a:r>
                        <a:rPr lang="en" sz="1800" b="1" u="sng">
                          <a:latin typeface="Montserrat"/>
                          <a:ea typeface="Montserrat"/>
                          <a:cs typeface="Montserrat"/>
                          <a:sym typeface="Montserrat"/>
                        </a:rPr>
                        <a:t>Planning in the Foundation Stage</a:t>
                      </a:r>
                      <a:endParaRPr sz="1800" b="1" u="sng">
                        <a:latin typeface="Montserrat"/>
                        <a:ea typeface="Montserrat"/>
                        <a:cs typeface="Montserrat"/>
                        <a:sym typeface="Montserrat"/>
                      </a:endParaRPr>
                    </a:p>
                    <a:p>
                      <a:pPr marL="38100" marR="38100" lvl="0" indent="0" algn="l" rtl="0">
                        <a:lnSpc>
                          <a:spcPct val="100000"/>
                        </a:lnSpc>
                        <a:spcBef>
                          <a:spcPts val="1200"/>
                        </a:spcBef>
                        <a:spcAft>
                          <a:spcPts val="0"/>
                        </a:spcAft>
                        <a:buNone/>
                      </a:pPr>
                      <a:r>
                        <a:rPr lang="en" sz="1600">
                          <a:latin typeface="Montserrat"/>
                          <a:ea typeface="Montserrat"/>
                          <a:cs typeface="Montserrat"/>
                          <a:sym typeface="Montserrat"/>
                        </a:rPr>
                        <a:t>“To be effective an early year’s curriculum should be carefully</a:t>
                      </a:r>
                      <a:endParaRPr sz="1600">
                        <a:latin typeface="Montserrat"/>
                        <a:ea typeface="Montserrat"/>
                        <a:cs typeface="Montserrat"/>
                        <a:sym typeface="Montserrat"/>
                      </a:endParaRPr>
                    </a:p>
                    <a:p>
                      <a:pPr marL="38100" marR="38100" lvl="0" indent="0" algn="l" rtl="0">
                        <a:lnSpc>
                          <a:spcPct val="100000"/>
                        </a:lnSpc>
                        <a:spcBef>
                          <a:spcPts val="1200"/>
                        </a:spcBef>
                        <a:spcAft>
                          <a:spcPts val="0"/>
                        </a:spcAft>
                        <a:buNone/>
                      </a:pPr>
                      <a:r>
                        <a:rPr lang="en" sz="1600">
                          <a:latin typeface="Montserrat"/>
                          <a:ea typeface="Montserrat"/>
                          <a:cs typeface="Montserrat"/>
                          <a:sym typeface="Montserrat"/>
                        </a:rPr>
                        <a:t>structured”</a:t>
                      </a:r>
                      <a:endParaRPr sz="1600">
                        <a:latin typeface="Montserrat"/>
                        <a:ea typeface="Montserrat"/>
                        <a:cs typeface="Montserrat"/>
                        <a:sym typeface="Montserrat"/>
                      </a:endParaRPr>
                    </a:p>
                    <a:p>
                      <a:pPr marL="38100" marR="38100" lvl="0" indent="0" algn="l" rtl="0">
                        <a:lnSpc>
                          <a:spcPct val="100000"/>
                        </a:lnSpc>
                        <a:spcBef>
                          <a:spcPts val="1200"/>
                        </a:spcBef>
                        <a:spcAft>
                          <a:spcPts val="0"/>
                        </a:spcAft>
                        <a:buNone/>
                      </a:pPr>
                      <a:r>
                        <a:rPr lang="en" sz="1600">
                          <a:latin typeface="Montserrat"/>
                          <a:ea typeface="Montserrat"/>
                          <a:cs typeface="Montserrat"/>
                          <a:sym typeface="Montserrat"/>
                        </a:rPr>
                        <a:t>“Early years experience should build on what children already know and can do.”</a:t>
                      </a:r>
                      <a:endParaRPr sz="1600">
                        <a:latin typeface="Montserrat"/>
                        <a:ea typeface="Montserrat"/>
                        <a:cs typeface="Montserrat"/>
                        <a:sym typeface="Montserrat"/>
                      </a:endParaRPr>
                    </a:p>
                    <a:p>
                      <a:pPr marL="38100" marR="38100" lvl="0" indent="0" algn="l" rtl="0">
                        <a:lnSpc>
                          <a:spcPct val="100000"/>
                        </a:lnSpc>
                        <a:spcBef>
                          <a:spcPts val="1200"/>
                        </a:spcBef>
                        <a:spcAft>
                          <a:spcPts val="0"/>
                        </a:spcAft>
                        <a:buNone/>
                      </a:pPr>
                      <a:r>
                        <a:rPr lang="en" sz="1600">
                          <a:latin typeface="Montserrat"/>
                          <a:ea typeface="Montserrat"/>
                          <a:cs typeface="Montserrat"/>
                          <a:sym typeface="Montserrat"/>
                        </a:rPr>
                        <a:t>(Curriculum Guidance for Foundation Stage)</a:t>
                      </a:r>
                      <a:endParaRPr sz="1600">
                        <a:latin typeface="Montserrat"/>
                        <a:ea typeface="Montserrat"/>
                        <a:cs typeface="Montserrat"/>
                        <a:sym typeface="Montserrat"/>
                      </a:endParaRPr>
                    </a:p>
                    <a:p>
                      <a:pPr marL="38100" marR="38100" lvl="0" indent="0" algn="l" rtl="0">
                        <a:lnSpc>
                          <a:spcPct val="100000"/>
                        </a:lnSpc>
                        <a:spcBef>
                          <a:spcPts val="1200"/>
                        </a:spcBef>
                        <a:spcAft>
                          <a:spcPts val="0"/>
                        </a:spcAft>
                        <a:buNone/>
                      </a:pPr>
                      <a:r>
                        <a:rPr lang="en" sz="1600">
                          <a:latin typeface="Montserrat"/>
                          <a:ea typeface="Montserrat"/>
                          <a:cs typeface="Montserrat"/>
                          <a:sym typeface="Montserrat"/>
                        </a:rPr>
                        <a:t> </a:t>
                      </a:r>
                      <a:endParaRPr sz="1600">
                        <a:latin typeface="Montserrat"/>
                        <a:ea typeface="Montserrat"/>
                        <a:cs typeface="Montserrat"/>
                        <a:sym typeface="Montserrat"/>
                      </a:endParaRPr>
                    </a:p>
                    <a:p>
                      <a:pPr marL="38100" marR="38100" lvl="0" indent="0" algn="l" rtl="0">
                        <a:lnSpc>
                          <a:spcPct val="100000"/>
                        </a:lnSpc>
                        <a:spcBef>
                          <a:spcPts val="1200"/>
                        </a:spcBef>
                        <a:spcAft>
                          <a:spcPts val="0"/>
                        </a:spcAft>
                        <a:buNone/>
                      </a:pPr>
                      <a:r>
                        <a:rPr lang="en" sz="1600">
                          <a:latin typeface="Montserrat"/>
                          <a:ea typeface="Montserrat"/>
                          <a:cs typeface="Montserrat"/>
                          <a:sym typeface="Montserrat"/>
                        </a:rPr>
                        <a:t>Based on these principles Early Years staff have planned a carefully structured curriculum that provides rich, varied and stimulating experiences. A curriculum that is very flexible and allows for unexpected and unforeseen opportunities for children’s learning that arise from everyday situations. We work very closely as a team to build on weekly observations we have made to inform future planning to allow for child initiated activities.</a:t>
                      </a:r>
                      <a:endParaRPr sz="1600">
                        <a:latin typeface="Montserrat"/>
                        <a:ea typeface="Montserrat"/>
                        <a:cs typeface="Montserrat"/>
                        <a:sym typeface="Montserrat"/>
                      </a:endParaRPr>
                    </a:p>
                    <a:p>
                      <a:pPr marL="38100" marR="38100" lvl="0" indent="0" algn="l" rtl="0">
                        <a:spcBef>
                          <a:spcPts val="1200"/>
                        </a:spcBef>
                        <a:spcAft>
                          <a:spcPts val="0"/>
                        </a:spcAft>
                        <a:buClr>
                          <a:schemeClr val="dk1"/>
                        </a:buClr>
                        <a:buSzPts val="1100"/>
                        <a:buFont typeface="Arial"/>
                        <a:buNone/>
                      </a:pPr>
                      <a:r>
                        <a:rPr lang="en" sz="1600">
                          <a:solidFill>
                            <a:schemeClr val="dk1"/>
                          </a:solidFill>
                          <a:latin typeface="Montserrat"/>
                          <a:ea typeface="Montserrat"/>
                          <a:cs typeface="Montserrat"/>
                          <a:sym typeface="Montserrat"/>
                        </a:rPr>
                        <a:t>We have a structured curriculum that allows children to become involved in experiences which are mostly based on real life situations. We believe that activities should always be relevant, imaginative, motivating, enjoyable and challenging. At the same time allowing the children to lead the play and develop the activities and opportunities independently therefore informing future planning.</a:t>
                      </a:r>
                      <a:endParaRPr sz="1600">
                        <a:solidFill>
                          <a:schemeClr val="dk1"/>
                        </a:solidFill>
                        <a:latin typeface="Montserrat"/>
                        <a:ea typeface="Montserrat"/>
                        <a:cs typeface="Montserrat"/>
                        <a:sym typeface="Montserrat"/>
                      </a:endParaRPr>
                    </a:p>
                    <a:p>
                      <a:pPr marL="38100" marR="38100" lvl="0" indent="0" algn="l" rtl="0">
                        <a:spcBef>
                          <a:spcPts val="1200"/>
                        </a:spcBef>
                        <a:spcAft>
                          <a:spcPts val="0"/>
                        </a:spcAft>
                        <a:buClr>
                          <a:schemeClr val="dk1"/>
                        </a:buClr>
                        <a:buSzPts val="1100"/>
                        <a:buFont typeface="Arial"/>
                        <a:buNone/>
                      </a:pPr>
                      <a:r>
                        <a:rPr lang="en" sz="1600">
                          <a:solidFill>
                            <a:schemeClr val="dk1"/>
                          </a:solidFill>
                          <a:latin typeface="Montserrat"/>
                          <a:ea typeface="Montserrat"/>
                          <a:cs typeface="Montserrat"/>
                          <a:sym typeface="Montserrat"/>
                        </a:rPr>
                        <a:t>“Well planned, purposeful activity and appropriate intervention by practitioners will engage children in the learning process.”</a:t>
                      </a:r>
                      <a:endParaRPr sz="1600">
                        <a:solidFill>
                          <a:schemeClr val="dk1"/>
                        </a:solidFill>
                        <a:latin typeface="Montserrat"/>
                        <a:ea typeface="Montserrat"/>
                        <a:cs typeface="Montserrat"/>
                        <a:sym typeface="Montserrat"/>
                      </a:endParaRPr>
                    </a:p>
                    <a:p>
                      <a:pPr marL="38100" marR="38100" lvl="0" indent="0" algn="l" rtl="0">
                        <a:spcBef>
                          <a:spcPts val="1200"/>
                        </a:spcBef>
                        <a:spcAft>
                          <a:spcPts val="1200"/>
                        </a:spcAft>
                        <a:buClr>
                          <a:schemeClr val="dk1"/>
                        </a:buClr>
                        <a:buSzPts val="1100"/>
                        <a:buFont typeface="Arial"/>
                        <a:buNone/>
                      </a:pPr>
                      <a:r>
                        <a:rPr lang="en" sz="1600">
                          <a:solidFill>
                            <a:schemeClr val="dk1"/>
                          </a:solidFill>
                          <a:latin typeface="Montserrat"/>
                          <a:ea typeface="Montserrat"/>
                          <a:cs typeface="Montserrat"/>
                          <a:sym typeface="Montserrat"/>
                        </a:rPr>
                        <a:t>(Curriculum Guidance for Foundation Stage)</a:t>
                      </a:r>
                      <a:endParaRPr sz="1600">
                        <a:latin typeface="Montserrat"/>
                        <a:ea typeface="Montserrat"/>
                        <a:cs typeface="Montserrat"/>
                        <a:sym typeface="Montserrat"/>
                      </a:endParaRPr>
                    </a:p>
                  </a:txBody>
                  <a:tcPr marL="91425" marR="91425" marT="91425" marB="91425"/>
                </a:tc>
                <a:extLst>
                  <a:ext uri="{0D108BD9-81ED-4DB2-BD59-A6C34878D82A}">
                    <a16:rowId xmlns:a16="http://schemas.microsoft.com/office/drawing/2014/main" val="10000"/>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graphicFrame>
        <p:nvGraphicFramePr>
          <p:cNvPr id="97" name="Google Shape;97;p21"/>
          <p:cNvGraphicFramePr/>
          <p:nvPr/>
        </p:nvGraphicFramePr>
        <p:xfrm>
          <a:off x="152400" y="152400"/>
          <a:ext cx="7407600" cy="21079200"/>
        </p:xfrm>
        <a:graphic>
          <a:graphicData uri="http://schemas.openxmlformats.org/drawingml/2006/table">
            <a:tbl>
              <a:tblPr>
                <a:noFill/>
                <a:tableStyleId>{82C35516-BCF8-429B-A5A9-F7CBE58FF48E}</a:tableStyleId>
              </a:tblPr>
              <a:tblGrid>
                <a:gridCol w="7407600">
                  <a:extLst>
                    <a:ext uri="{9D8B030D-6E8A-4147-A177-3AD203B41FA5}">
                      <a16:colId xmlns:a16="http://schemas.microsoft.com/office/drawing/2014/main" val="20000"/>
                    </a:ext>
                  </a:extLst>
                </a:gridCol>
              </a:tblGrid>
              <a:tr h="10539600">
                <a:tc>
                  <a:txBody>
                    <a:bodyPr/>
                    <a:lstStyle/>
                    <a:p>
                      <a:pPr marL="0" marR="38100" lvl="0" indent="0" algn="l" rtl="0">
                        <a:lnSpc>
                          <a:spcPct val="100000"/>
                        </a:lnSpc>
                        <a:spcBef>
                          <a:spcPts val="1200"/>
                        </a:spcBef>
                        <a:spcAft>
                          <a:spcPts val="0"/>
                        </a:spcAft>
                        <a:buNone/>
                      </a:pPr>
                      <a:r>
                        <a:rPr lang="en" sz="1600">
                          <a:latin typeface="Montserrat"/>
                          <a:ea typeface="Montserrat"/>
                          <a:cs typeface="Montserrat"/>
                          <a:sym typeface="Montserrat"/>
                        </a:rPr>
                        <a:t>Planning for young children should ensure that all areas—personal, social, emotional, physical and intellectual are interrelated and that one activity may have outcomes drawn from across six curriculum areas. The planning formats we use have been designed to reflect this. All Early Years staff contribute to termly and weekly planning. </a:t>
                      </a:r>
                      <a:endParaRPr sz="1600">
                        <a:latin typeface="Montserrat"/>
                        <a:ea typeface="Montserrat"/>
                        <a:cs typeface="Montserrat"/>
                        <a:sym typeface="Montserrat"/>
                      </a:endParaRPr>
                    </a:p>
                    <a:p>
                      <a:pPr marL="0" marR="38100" lvl="0" indent="0" algn="l" rtl="0">
                        <a:lnSpc>
                          <a:spcPct val="100000"/>
                        </a:lnSpc>
                        <a:spcBef>
                          <a:spcPts val="1200"/>
                        </a:spcBef>
                        <a:spcAft>
                          <a:spcPts val="0"/>
                        </a:spcAft>
                        <a:buNone/>
                      </a:pPr>
                      <a:r>
                        <a:rPr lang="en" sz="1600">
                          <a:latin typeface="Montserrat"/>
                          <a:ea typeface="Montserrat"/>
                          <a:cs typeface="Montserrat"/>
                          <a:sym typeface="Montserrat"/>
                        </a:rPr>
                        <a:t>Termly and Weekly planning alongside curriculum requirements are displayed in the setting to enable access by all staff involved with the Foundation Stage children.</a:t>
                      </a:r>
                      <a:endParaRPr sz="1600">
                        <a:latin typeface="Montserrat"/>
                        <a:ea typeface="Montserrat"/>
                        <a:cs typeface="Montserrat"/>
                        <a:sym typeface="Montserrat"/>
                      </a:endParaRPr>
                    </a:p>
                    <a:p>
                      <a:pPr marL="0" marR="38100" lvl="0" indent="0" algn="l" rtl="0">
                        <a:lnSpc>
                          <a:spcPct val="100000"/>
                        </a:lnSpc>
                        <a:spcBef>
                          <a:spcPts val="1200"/>
                        </a:spcBef>
                        <a:spcAft>
                          <a:spcPts val="0"/>
                        </a:spcAft>
                        <a:buNone/>
                      </a:pPr>
                      <a:endParaRPr sz="1600">
                        <a:latin typeface="Montserrat"/>
                        <a:ea typeface="Montserrat"/>
                        <a:cs typeface="Montserrat"/>
                        <a:sym typeface="Montserrat"/>
                      </a:endParaRPr>
                    </a:p>
                    <a:p>
                      <a:pPr marL="38100" marR="38100" lvl="0" indent="0" algn="ctr" rtl="0">
                        <a:lnSpc>
                          <a:spcPct val="100000"/>
                        </a:lnSpc>
                        <a:spcBef>
                          <a:spcPts val="1200"/>
                        </a:spcBef>
                        <a:spcAft>
                          <a:spcPts val="0"/>
                        </a:spcAft>
                        <a:buNone/>
                      </a:pPr>
                      <a:r>
                        <a:rPr lang="en" sz="1600">
                          <a:latin typeface="Montserrat"/>
                          <a:ea typeface="Montserrat"/>
                          <a:cs typeface="Montserrat"/>
                          <a:sym typeface="Montserrat"/>
                        </a:rPr>
                        <a:t> </a:t>
                      </a:r>
                      <a:r>
                        <a:rPr lang="en" sz="1600" b="1" u="sng">
                          <a:latin typeface="Montserrat"/>
                          <a:ea typeface="Montserrat"/>
                          <a:cs typeface="Montserrat"/>
                          <a:sym typeface="Montserrat"/>
                        </a:rPr>
                        <a:t>The outdoor environment</a:t>
                      </a:r>
                      <a:endParaRPr sz="1600" b="1" u="sng">
                        <a:latin typeface="Montserrat"/>
                        <a:ea typeface="Montserrat"/>
                        <a:cs typeface="Montserrat"/>
                        <a:sym typeface="Montserrat"/>
                      </a:endParaRPr>
                    </a:p>
                    <a:p>
                      <a:pPr marL="38100" marR="38100" lvl="0" indent="0" algn="ctr" rtl="0">
                        <a:lnSpc>
                          <a:spcPct val="100000"/>
                        </a:lnSpc>
                        <a:spcBef>
                          <a:spcPts val="1200"/>
                        </a:spcBef>
                        <a:spcAft>
                          <a:spcPts val="0"/>
                        </a:spcAft>
                        <a:buNone/>
                      </a:pPr>
                      <a:endParaRPr sz="1600" b="1" u="sng">
                        <a:latin typeface="Montserrat"/>
                        <a:ea typeface="Montserrat"/>
                        <a:cs typeface="Montserrat"/>
                        <a:sym typeface="Montserrat"/>
                      </a:endParaRPr>
                    </a:p>
                    <a:p>
                      <a:pPr marL="38100" marR="38100" lvl="0" indent="0" algn="l" rtl="0">
                        <a:lnSpc>
                          <a:spcPct val="100000"/>
                        </a:lnSpc>
                        <a:spcBef>
                          <a:spcPts val="1200"/>
                        </a:spcBef>
                        <a:spcAft>
                          <a:spcPts val="0"/>
                        </a:spcAft>
                        <a:buNone/>
                      </a:pPr>
                      <a:r>
                        <a:rPr lang="en" sz="1600">
                          <a:latin typeface="Montserrat"/>
                          <a:ea typeface="Montserrat"/>
                          <a:cs typeface="Montserrat"/>
                          <a:sym typeface="Montserrat"/>
                        </a:rPr>
                        <a:t>At St Cuthbert’s we pride ourselves on creating a stimulating, fulfilling and exciting outdoor area that provides all our early years children with opportunities to explore, examine, learn and have fun. The outdoor classroom enriches the curriculum that we provide. Children will access the outdoor classroom daily regardless of weather. Waterproof clothing and wellingtons are provided for the children to wear.</a:t>
                      </a:r>
                      <a:endParaRPr sz="1600">
                        <a:latin typeface="Montserrat"/>
                        <a:ea typeface="Montserrat"/>
                        <a:cs typeface="Montserrat"/>
                        <a:sym typeface="Montserrat"/>
                      </a:endParaRPr>
                    </a:p>
                    <a:p>
                      <a:pPr marL="38100" marR="38100" lvl="0" indent="0" algn="l" rtl="0">
                        <a:lnSpc>
                          <a:spcPct val="100000"/>
                        </a:lnSpc>
                        <a:spcBef>
                          <a:spcPts val="1200"/>
                        </a:spcBef>
                        <a:spcAft>
                          <a:spcPts val="0"/>
                        </a:spcAft>
                        <a:buNone/>
                      </a:pPr>
                      <a:r>
                        <a:rPr lang="en" sz="1600">
                          <a:latin typeface="Montserrat"/>
                          <a:ea typeface="Montserrat"/>
                          <a:cs typeface="Montserrat"/>
                          <a:sym typeface="Montserrat"/>
                        </a:rPr>
                        <a:t>The outdoor classroom mirrors the indoor working space. In the outdoor area the children have the opportunity to experience a huge number of activities to compliment the six areas of the Foundation Stage curriculum. Outdoor activities are provided in many different ways like those in the indoor space. Some activities are carefully planned and very structured whereas others are child led and child initiated.</a:t>
                      </a:r>
                      <a:endParaRPr sz="1600">
                        <a:latin typeface="Montserrat"/>
                        <a:ea typeface="Montserrat"/>
                        <a:cs typeface="Montserrat"/>
                        <a:sym typeface="Montserrat"/>
                      </a:endParaRPr>
                    </a:p>
                    <a:p>
                      <a:pPr marL="38100" marR="38100" lvl="0" indent="0" algn="l" rtl="0">
                        <a:lnSpc>
                          <a:spcPct val="100000"/>
                        </a:lnSpc>
                        <a:spcBef>
                          <a:spcPts val="1200"/>
                        </a:spcBef>
                        <a:spcAft>
                          <a:spcPts val="0"/>
                        </a:spcAft>
                        <a:buNone/>
                      </a:pPr>
                      <a:r>
                        <a:rPr lang="en" sz="1600">
                          <a:latin typeface="Montserrat"/>
                          <a:ea typeface="Montserrat"/>
                          <a:cs typeface="Montserrat"/>
                          <a:sym typeface="Montserrat"/>
                        </a:rPr>
                        <a:t>All children within the Foundation setting are encouraged to use the</a:t>
                      </a:r>
                      <a:endParaRPr sz="1600">
                        <a:latin typeface="Montserrat"/>
                        <a:ea typeface="Montserrat"/>
                        <a:cs typeface="Montserrat"/>
                        <a:sym typeface="Montserrat"/>
                      </a:endParaRPr>
                    </a:p>
                    <a:p>
                      <a:pPr marL="38100" marR="38100" lvl="0" indent="0" algn="l" rtl="0">
                        <a:lnSpc>
                          <a:spcPct val="100000"/>
                        </a:lnSpc>
                        <a:spcBef>
                          <a:spcPts val="1200"/>
                        </a:spcBef>
                        <a:spcAft>
                          <a:spcPts val="0"/>
                        </a:spcAft>
                        <a:buNone/>
                      </a:pPr>
                      <a:r>
                        <a:rPr lang="en" sz="1600">
                          <a:latin typeface="Montserrat"/>
                          <a:ea typeface="Montserrat"/>
                          <a:cs typeface="Montserrat"/>
                          <a:sym typeface="Montserrat"/>
                        </a:rPr>
                        <a:t>outdoor space.</a:t>
                      </a:r>
                      <a:endParaRPr sz="1600">
                        <a:latin typeface="Montserrat"/>
                        <a:ea typeface="Montserrat"/>
                        <a:cs typeface="Montserrat"/>
                        <a:sym typeface="Montserrat"/>
                      </a:endParaRPr>
                    </a:p>
                    <a:p>
                      <a:pPr marL="38100" marR="38100" lvl="0" indent="0" algn="l" rtl="0">
                        <a:lnSpc>
                          <a:spcPct val="100000"/>
                        </a:lnSpc>
                        <a:spcBef>
                          <a:spcPts val="1200"/>
                        </a:spcBef>
                        <a:spcAft>
                          <a:spcPts val="0"/>
                        </a:spcAft>
                        <a:buNone/>
                      </a:pPr>
                      <a:endParaRPr sz="1600">
                        <a:latin typeface="Montserrat"/>
                        <a:ea typeface="Montserrat"/>
                        <a:cs typeface="Montserrat"/>
                        <a:sym typeface="Montserrat"/>
                      </a:endParaRPr>
                    </a:p>
                    <a:p>
                      <a:pPr marL="38100" marR="38100" lvl="0" indent="0" algn="l" rtl="0">
                        <a:lnSpc>
                          <a:spcPct val="114000"/>
                        </a:lnSpc>
                        <a:spcBef>
                          <a:spcPts val="1200"/>
                        </a:spcBef>
                        <a:spcAft>
                          <a:spcPts val="1000"/>
                        </a:spcAft>
                        <a:buClr>
                          <a:schemeClr val="dk1"/>
                        </a:buClr>
                        <a:buSzPts val="1100"/>
                        <a:buFont typeface="Arial"/>
                        <a:buNone/>
                      </a:pPr>
                      <a:endParaRPr sz="1000">
                        <a:solidFill>
                          <a:schemeClr val="dk1"/>
                        </a:solidFill>
                        <a:latin typeface="Montserrat"/>
                        <a:ea typeface="Montserrat"/>
                        <a:cs typeface="Montserrat"/>
                        <a:sym typeface="Montserrat"/>
                      </a:endParaRPr>
                    </a:p>
                  </a:txBody>
                  <a:tcPr marL="91425" marR="91425" marT="91425" marB="91425"/>
                </a:tc>
                <a:extLst>
                  <a:ext uri="{0D108BD9-81ED-4DB2-BD59-A6C34878D82A}">
                    <a16:rowId xmlns:a16="http://schemas.microsoft.com/office/drawing/2014/main" val="10000"/>
                  </a:ext>
                </a:extLst>
              </a:tr>
              <a:tr h="10539600">
                <a:tc>
                  <a:txBody>
                    <a:bodyPr/>
                    <a:lstStyle/>
                    <a:p>
                      <a:pPr marL="0" marR="38100" lvl="0" indent="0" algn="l" rtl="0">
                        <a:lnSpc>
                          <a:spcPct val="100000"/>
                        </a:lnSpc>
                        <a:spcBef>
                          <a:spcPts val="1200"/>
                        </a:spcBef>
                        <a:spcAft>
                          <a:spcPts val="1200"/>
                        </a:spcAft>
                        <a:buNone/>
                      </a:pPr>
                      <a:endParaRPr sz="1600">
                        <a:latin typeface="Montserrat"/>
                        <a:ea typeface="Montserrat"/>
                        <a:cs typeface="Montserrat"/>
                        <a:sym typeface="Montserrat"/>
                      </a:endParaRPr>
                    </a:p>
                  </a:txBody>
                  <a:tcPr marL="91425" marR="91425" marT="91425" marB="91425"/>
                </a:tc>
                <a:extLst>
                  <a:ext uri="{0D108BD9-81ED-4DB2-BD59-A6C34878D82A}">
                    <a16:rowId xmlns:a16="http://schemas.microsoft.com/office/drawing/2014/main" val="10001"/>
                  </a:ext>
                </a:extLst>
              </a:tr>
            </a:tbl>
          </a:graphicData>
        </a:graphic>
      </p:graphicFrame>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cca3a0e4-b2f8-454b-9e3f-633838aea074">
      <Terms xmlns="http://schemas.microsoft.com/office/infopath/2007/PartnerControls"/>
    </lcf76f155ced4ddcb4097134ff3c332f>
    <SharedWithUsers xmlns="9a9d2500-59ec-43a7-ba9c-9081370e4ec5">
      <UserInfo>
        <DisplayName>Michelle Mcelhone</DisplayName>
        <AccountId>7</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F4CE3F9F16B1942AFE94BC2756F6405" ma:contentTypeVersion="13" ma:contentTypeDescription="Create a new document." ma:contentTypeScope="" ma:versionID="b53c60421bf72b18c4432f853f07c47a">
  <xsd:schema xmlns:xsd="http://www.w3.org/2001/XMLSchema" xmlns:xs="http://www.w3.org/2001/XMLSchema" xmlns:p="http://schemas.microsoft.com/office/2006/metadata/properties" xmlns:ns2="cca3a0e4-b2f8-454b-9e3f-633838aea074" xmlns:ns3="9a9d2500-59ec-43a7-ba9c-9081370e4ec5" targetNamespace="http://schemas.microsoft.com/office/2006/metadata/properties" ma:root="true" ma:fieldsID="56e43b2ccb5ac404791ac681e6e2f8b2" ns2:_="" ns3:_="">
    <xsd:import namespace="cca3a0e4-b2f8-454b-9e3f-633838aea074"/>
    <xsd:import namespace="9a9d2500-59ec-43a7-ba9c-9081370e4ec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lcf76f155ced4ddcb4097134ff3c332f"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ObjectDetectorVersions"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a3a0e4-b2f8-454b-9e3f-633838aea07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71c919f5-f631-4f93-bec3-e00ef083d9f8"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a9d2500-59ec-43a7-ba9c-9081370e4ec5"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4F6AA91-26E8-4F21-875C-590812265641}">
  <ds:schemaRefs>
    <ds:schemaRef ds:uri="http://schemas.microsoft.com/office/2006/metadata/properties"/>
    <ds:schemaRef ds:uri="http://schemas.microsoft.com/office/infopath/2007/PartnerControls"/>
    <ds:schemaRef ds:uri="cca3a0e4-b2f8-454b-9e3f-633838aea074"/>
    <ds:schemaRef ds:uri="9a9d2500-59ec-43a7-ba9c-9081370e4ec5"/>
  </ds:schemaRefs>
</ds:datastoreItem>
</file>

<file path=customXml/itemProps2.xml><?xml version="1.0" encoding="utf-8"?>
<ds:datastoreItem xmlns:ds="http://schemas.openxmlformats.org/officeDocument/2006/customXml" ds:itemID="{E789B0B5-2CBA-4A7B-9C4F-F9224F8B73ED}">
  <ds:schemaRefs>
    <ds:schemaRef ds:uri="http://schemas.microsoft.com/sharepoint/v3/contenttype/forms"/>
  </ds:schemaRefs>
</ds:datastoreItem>
</file>

<file path=customXml/itemProps3.xml><?xml version="1.0" encoding="utf-8"?>
<ds:datastoreItem xmlns:ds="http://schemas.openxmlformats.org/officeDocument/2006/customXml" ds:itemID="{D00C425F-25C5-4097-9D50-5CB46B3B61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a3a0e4-b2f8-454b-9e3f-633838aea074"/>
    <ds:schemaRef ds:uri="9a9d2500-59ec-43a7-ba9c-9081370e4ec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Custom</PresentationFormat>
  <Slides>10</Slides>
  <Notes>10</Notes>
  <HiddenSlides>0</HiddenSlide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Simple Light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revision>27</cp:revision>
  <dcterms:modified xsi:type="dcterms:W3CDTF">2024-05-21T15:29:15Z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0x0101006F4CE3F9F16B1942AFE94BC2756F6405</vt:lpwstr>
  </property>
  <property fmtid="{D5CDD505-2E9C-101B-9397-08002B2CF9AE}" pid="3" name="MediaServiceImageTags">
    <vt:lpwstr/>
  </property>
</Properties>
</file>