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62" r:id="rId5"/>
    <p:sldId id="263" r:id="rId6"/>
    <p:sldId id="264" r:id="rId7"/>
    <p:sldId id="265" r:id="rId8"/>
    <p:sldId id="271" r:id="rId9"/>
    <p:sldId id="266" r:id="rId10"/>
    <p:sldId id="267" r:id="rId11"/>
    <p:sldId id="274" r:id="rId12"/>
    <p:sldId id="273" r:id="rId13"/>
    <p:sldId id="268" r:id="rId14"/>
    <p:sldId id="269" r:id="rId15"/>
    <p:sldId id="270" r:id="rId16"/>
    <p:sldId id="272" r:id="rId17"/>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339933"/>
    <a:srgbClr val="62DB94"/>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E27C4-B6E8-4AF6-A28F-7568B4F4D6A8}" v="1" dt="2025-01-16T14:25:45.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1" autoAdjust="0"/>
    <p:restoredTop sz="94660"/>
  </p:normalViewPr>
  <p:slideViewPr>
    <p:cSldViewPr snapToGrid="0">
      <p:cViewPr varScale="1">
        <p:scale>
          <a:sx n="74" d="100"/>
          <a:sy n="74" d="100"/>
        </p:scale>
        <p:origin x="31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Strachan" userId="cdf3ab07-de33-4b22-9cea-3f04bc19e33c" providerId="ADAL" clId="{FC5E27C4-B6E8-4AF6-A28F-7568B4F4D6A8}"/>
    <pc:docChg chg="custSel modSld">
      <pc:chgData name="Paula Strachan" userId="cdf3ab07-de33-4b22-9cea-3f04bc19e33c" providerId="ADAL" clId="{FC5E27C4-B6E8-4AF6-A28F-7568B4F4D6A8}" dt="2025-01-16T14:25:48.858" v="27" actId="1076"/>
      <pc:docMkLst>
        <pc:docMk/>
      </pc:docMkLst>
      <pc:sldChg chg="modSp mod">
        <pc:chgData name="Paula Strachan" userId="cdf3ab07-de33-4b22-9cea-3f04bc19e33c" providerId="ADAL" clId="{FC5E27C4-B6E8-4AF6-A28F-7568B4F4D6A8}" dt="2025-01-16T14:25:48.858" v="27" actId="1076"/>
        <pc:sldMkLst>
          <pc:docMk/>
          <pc:sldMk cId="1173082991" sldId="262"/>
        </pc:sldMkLst>
        <pc:spChg chg="mod">
          <ac:chgData name="Paula Strachan" userId="cdf3ab07-de33-4b22-9cea-3f04bc19e33c" providerId="ADAL" clId="{FC5E27C4-B6E8-4AF6-A28F-7568B4F4D6A8}" dt="2025-01-16T14:25:33.467" v="24" actId="20577"/>
          <ac:spMkLst>
            <pc:docMk/>
            <pc:sldMk cId="1173082991" sldId="262"/>
            <ac:spMk id="7" creationId="{77CE0C48-28D3-ABC5-76B0-48B11989B2CB}"/>
          </ac:spMkLst>
        </pc:spChg>
        <pc:picChg chg="mod">
          <ac:chgData name="Paula Strachan" userId="cdf3ab07-de33-4b22-9cea-3f04bc19e33c" providerId="ADAL" clId="{FC5E27C4-B6E8-4AF6-A28F-7568B4F4D6A8}" dt="2025-01-16T14:25:45.335" v="26" actId="14826"/>
          <ac:picMkLst>
            <pc:docMk/>
            <pc:sldMk cId="1173082991" sldId="262"/>
            <ac:picMk id="5" creationId="{1F4F6551-A193-FD0D-0998-C22B9BB0395F}"/>
          </ac:picMkLst>
        </pc:picChg>
        <pc:picChg chg="mod">
          <ac:chgData name="Paula Strachan" userId="cdf3ab07-de33-4b22-9cea-3f04bc19e33c" providerId="ADAL" clId="{FC5E27C4-B6E8-4AF6-A28F-7568B4F4D6A8}" dt="2025-01-16T14:25:48.858" v="27" actId="1076"/>
          <ac:picMkLst>
            <pc:docMk/>
            <pc:sldMk cId="1173082991" sldId="262"/>
            <ac:picMk id="8" creationId="{3F06B2C9-8799-AD7E-0990-6109FDD0EE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16/01/2025</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16/01/2025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16/01/2025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16/01/2025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16/01/2025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16/01/2025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16/01/2025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79" y="4032810"/>
            <a:ext cx="7449315" cy="5039784"/>
          </a:xfrm>
          <a:prstGeom prst="rect">
            <a:avLst/>
          </a:prstGeom>
        </p:spPr>
      </p:pic>
      <p:pic>
        <p:nvPicPr>
          <p:cNvPr id="8" name="Picture 7" descr="A green and black cover with a logo&#10;&#10;Description automatically generated">
            <a:extLst>
              <a:ext uri="{FF2B5EF4-FFF2-40B4-BE49-F238E27FC236}">
                <a16:creationId xmlns:a16="http://schemas.microsoft.com/office/drawing/2014/main" id="{3F06B2C9-8799-AD7E-0990-6109FDD0E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GEOGRAPHY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a:t>
            </a: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2" name="TextBox 1">
            <a:extLst>
              <a:ext uri="{FF2B5EF4-FFF2-40B4-BE49-F238E27FC236}">
                <a16:creationId xmlns:a16="http://schemas.microsoft.com/office/drawing/2014/main" id="{B6FC452B-52A3-1B49-3BDF-035079C45CFE}"/>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C6BF03F-0B9C-59CF-DA43-56225FA6F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288539588"/>
              </p:ext>
            </p:extLst>
          </p:nvPr>
        </p:nvGraphicFramePr>
        <p:xfrm>
          <a:off x="138163" y="2527535"/>
          <a:ext cx="7280668" cy="6766560"/>
        </p:xfrm>
        <a:graphic>
          <a:graphicData uri="http://schemas.openxmlformats.org/drawingml/2006/table">
            <a:tbl>
              <a:tblPr firstRow="1" bandRow="1">
                <a:tableStyleId>{6E25E649-3F16-4E02-A733-19D2CDBF48F0}</a:tableStyleId>
              </a:tblPr>
              <a:tblGrid>
                <a:gridCol w="1820167">
                  <a:extLst>
                    <a:ext uri="{9D8B030D-6E8A-4147-A177-3AD203B41FA5}">
                      <a16:colId xmlns:a16="http://schemas.microsoft.com/office/drawing/2014/main" val="4071917207"/>
                    </a:ext>
                  </a:extLst>
                </a:gridCol>
                <a:gridCol w="1820167">
                  <a:extLst>
                    <a:ext uri="{9D8B030D-6E8A-4147-A177-3AD203B41FA5}">
                      <a16:colId xmlns:a16="http://schemas.microsoft.com/office/drawing/2014/main" val="1240094198"/>
                    </a:ext>
                  </a:extLst>
                </a:gridCol>
                <a:gridCol w="1820167">
                  <a:extLst>
                    <a:ext uri="{9D8B030D-6E8A-4147-A177-3AD203B41FA5}">
                      <a16:colId xmlns:a16="http://schemas.microsoft.com/office/drawing/2014/main" val="4190830973"/>
                    </a:ext>
                  </a:extLst>
                </a:gridCol>
                <a:gridCol w="1820167">
                  <a:extLst>
                    <a:ext uri="{9D8B030D-6E8A-4147-A177-3AD203B41FA5}">
                      <a16:colId xmlns:a16="http://schemas.microsoft.com/office/drawing/2014/main" val="287625695"/>
                    </a:ext>
                  </a:extLst>
                </a:gridCol>
              </a:tblGrid>
              <a:tr h="227919">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Location and Place Knowledge</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r>
                        <a:rPr lang="en-GB" sz="100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Physical Features and Processes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tabLst>
                          <a:tab pos="1304925" algn="l"/>
                        </a:tabLs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Human Interaction with the Environment</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a:txBody>
                    <a:bodyPr/>
                    <a:lstStyle/>
                    <a:p>
                      <a:pPr algn="ctr">
                        <a:lnSpc>
                          <a:spcPct val="107000"/>
                        </a:lnSpc>
                        <a:spcAft>
                          <a:spcPts val="800"/>
                        </a:spcAft>
                      </a:pPr>
                      <a:r>
                        <a:rPr lang="en-GB" sz="10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Geographical Techniques</a:t>
                      </a:r>
                      <a:endParaRPr lang="en-GB" sz="10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227919">
                <a:tc gridSpan="4">
                  <a:txBody>
                    <a:bodyPr/>
                    <a:lstStyle/>
                    <a:p>
                      <a:pPr algn="ctr"/>
                      <a:r>
                        <a:rPr lang="en-GB" sz="1000" b="1" kern="1200" dirty="0">
                          <a:solidFill>
                            <a:schemeClr val="dk1"/>
                          </a:solidFill>
                          <a:effectLst/>
                          <a:latin typeface="+mn-lt"/>
                          <a:ea typeface="+mn-ea"/>
                          <a:cs typeface="+mn-cs"/>
                        </a:rPr>
                        <a:t>Understanding the World,</a:t>
                      </a:r>
                      <a:r>
                        <a:rPr lang="en-GB" sz="1000" b="0" kern="1200" dirty="0">
                          <a:solidFill>
                            <a:schemeClr val="dk1"/>
                          </a:solidFill>
                          <a:effectLst/>
                          <a:latin typeface="+mn-lt"/>
                          <a:ea typeface="+mn-ea"/>
                          <a:cs typeface="+mn-cs"/>
                        </a:rPr>
                        <a:t> </a:t>
                      </a:r>
                      <a:r>
                        <a:rPr lang="en-GB" sz="1000" b="1" kern="1200" dirty="0">
                          <a:solidFill>
                            <a:schemeClr val="dk1"/>
                          </a:solidFill>
                          <a:effectLst/>
                          <a:latin typeface="+mn-lt"/>
                          <a:ea typeface="+mn-ea"/>
                          <a:cs typeface="+mn-cs"/>
                        </a:rPr>
                        <a:t>People, Culture and Communities</a:t>
                      </a:r>
                      <a:endParaRPr lang="en-GB" sz="1000" b="1" dirty="0">
                        <a:latin typeface="+mn-lt"/>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rtl="0" fontAlgn="base"/>
                      <a:r>
                        <a:rPr lang="en-GB" sz="900" b="0" i="0" kern="1200" dirty="0">
                          <a:solidFill>
                            <a:schemeClr val="dk1"/>
                          </a:solidFill>
                          <a:effectLst/>
                          <a:latin typeface="+mn-lt"/>
                          <a:ea typeface="+mn-ea"/>
                          <a:cs typeface="+mn-cs"/>
                        </a:rPr>
                        <a:t>Explain some similarities and differences between life in this country and life in other countries, drawing on knowledge from stories, non-fiction texts rhymes and poems.</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Know that there are different countries in the world and talk about the differences they have experienced, seen in photos or read about.</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Begins to ask questions and can compare features of different environments.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Develop an understanding of the position of other countries in the world.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Observe and compare features in the environment by pointing/looking closely.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Naming simple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trees, wall, grass, road.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Using some descriptive vocabulary to describe features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tall trees.</a:t>
                      </a:r>
                    </a:p>
                    <a:p>
                      <a:pPr algn="just" fontAlgn="base"/>
                      <a:r>
                        <a:rPr lang="en-GB" sz="900" kern="1200" dirty="0">
                          <a:solidFill>
                            <a:schemeClr val="dk1"/>
                          </a:solidFill>
                          <a:effectLst/>
                          <a:latin typeface="+mn-lt"/>
                          <a:ea typeface="+mn-ea"/>
                          <a:cs typeface="+mn-cs"/>
                        </a:rPr>
                        <a:t>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Understand that the weather changes with the seasons (linked to walks in school/local area).</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of plants and weather in their environment and talk about changes.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Enrich and widen children’s vocabulary through the use of geographical language: forest, sea, ocean, river, road.</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p>
                      <a:endParaRPr lang="en-GB" sz="11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Know there are different types of housing.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Make observations about their local environment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park, school, home.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Introduce vocabulary to help express opinions e.g. busy, quiet, pollution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Begin to make marks to represent buildings, roads and trees. Show an awareness of the different shapes of buildings when drawing.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rtl="0" fontAlgn="base"/>
                      <a:r>
                        <a:rPr lang="en-GB" sz="900" b="0" i="0" kern="1200" dirty="0">
                          <a:solidFill>
                            <a:schemeClr val="dk1"/>
                          </a:solidFill>
                          <a:effectLst/>
                          <a:latin typeface="+mn-lt"/>
                          <a:ea typeface="+mn-ea"/>
                          <a:cs typeface="+mn-cs"/>
                        </a:rPr>
                        <a:t>Describe their immediate environment using knowledge from observation, discussion, stories, non-fiction texts and maps;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Draw information from a simple map.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Visits to the local park, high street, church etc and local area walks to notice features of the geographical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a camera or iPad to take still and moving images of the local environment.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Add detail to a map of a familiar place - bedroom, classroom, local area.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positional language through stories e.g. Rosie’s Walk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Describe their relative position e.g. next to, behind.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Can follow positional instructions. Using stories as a basis, draw simple maps to show journey taken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Red Riding Hood.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Use road mats for small world play.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Show an interest in maps </a:t>
                      </a:r>
                      <a:r>
                        <a:rPr lang="en-GB" sz="900" b="0" i="0" kern="1200" dirty="0" err="1">
                          <a:solidFill>
                            <a:schemeClr val="dk1"/>
                          </a:solidFill>
                          <a:effectLst/>
                          <a:latin typeface="+mn-lt"/>
                          <a:ea typeface="+mn-ea"/>
                          <a:cs typeface="+mn-cs"/>
                        </a:rPr>
                        <a:t>eg.</a:t>
                      </a:r>
                      <a:r>
                        <a:rPr lang="en-GB" sz="900" b="0" i="0" kern="1200" dirty="0">
                          <a:solidFill>
                            <a:schemeClr val="dk1"/>
                          </a:solidFill>
                          <a:effectLst/>
                          <a:latin typeface="+mn-lt"/>
                          <a:ea typeface="+mn-ea"/>
                          <a:cs typeface="+mn-cs"/>
                        </a:rPr>
                        <a:t> treasure maps, road maps Use a simple map with a programmable toy. </a:t>
                      </a:r>
                      <a:r>
                        <a:rPr lang="en-US"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a:t>
                      </a:r>
                    </a:p>
                    <a:p>
                      <a:pPr algn="just" rtl="0" fontAlgn="base"/>
                      <a:r>
                        <a:rPr lang="en-GB" sz="900" b="0" i="0" kern="1200" dirty="0">
                          <a:solidFill>
                            <a:schemeClr val="dk1"/>
                          </a:solidFill>
                          <a:effectLst/>
                          <a:latin typeface="+mn-lt"/>
                          <a:ea typeface="+mn-ea"/>
                          <a:cs typeface="+mn-cs"/>
                        </a:rPr>
                        <a:t>Design and build small world areas. Use road mats for small world play.</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084704"/>
            <a:ext cx="7287681" cy="1442831"/>
          </a:xfrm>
          <a:prstGeom prst="rect">
            <a:avLst/>
          </a:prstGeom>
          <a:noFill/>
        </p:spPr>
        <p:txBody>
          <a:bodyPr wrap="square" rtlCol="0">
            <a:spAutoFit/>
          </a:bodyPr>
          <a:lstStyle/>
          <a:p>
            <a:pPr algn="just">
              <a:lnSpc>
                <a:spcPct val="107000"/>
              </a:lnSpc>
              <a:spcAft>
                <a:spcPts val="80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geography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geography threshold concepts.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effectLst/>
                <a:latin typeface="Open Sans" panose="020B0606030504020204" pitchFamily="34" charset="0"/>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0" name="Table 19">
            <a:extLst>
              <a:ext uri="{FF2B5EF4-FFF2-40B4-BE49-F238E27FC236}">
                <a16:creationId xmlns:a16="http://schemas.microsoft.com/office/drawing/2014/main" id="{62920377-1AC1-4EE7-A336-967476BD82CF}"/>
              </a:ext>
            </a:extLst>
          </p:cNvPr>
          <p:cNvGraphicFramePr>
            <a:graphicFrameLocks noGrp="1"/>
          </p:cNvGraphicFramePr>
          <p:nvPr>
            <p:extLst>
              <p:ext uri="{D42A27DB-BD31-4B8C-83A1-F6EECF244321}">
                <p14:modId xmlns:p14="http://schemas.microsoft.com/office/powerpoint/2010/main" val="452738501"/>
              </p:ext>
            </p:extLst>
          </p:nvPr>
        </p:nvGraphicFramePr>
        <p:xfrm>
          <a:off x="134000" y="1422275"/>
          <a:ext cx="7297109" cy="7848033"/>
        </p:xfrm>
        <a:graphic>
          <a:graphicData uri="http://schemas.openxmlformats.org/drawingml/2006/table">
            <a:tbl>
              <a:tblPr/>
              <a:tblGrid>
                <a:gridCol w="1837127">
                  <a:extLst>
                    <a:ext uri="{9D8B030D-6E8A-4147-A177-3AD203B41FA5}">
                      <a16:colId xmlns:a16="http://schemas.microsoft.com/office/drawing/2014/main" val="3352946144"/>
                    </a:ext>
                  </a:extLst>
                </a:gridCol>
                <a:gridCol w="1819994">
                  <a:extLst>
                    <a:ext uri="{9D8B030D-6E8A-4147-A177-3AD203B41FA5}">
                      <a16:colId xmlns:a16="http://schemas.microsoft.com/office/drawing/2014/main" val="1688493608"/>
                    </a:ext>
                  </a:extLst>
                </a:gridCol>
                <a:gridCol w="1819994">
                  <a:extLst>
                    <a:ext uri="{9D8B030D-6E8A-4147-A177-3AD203B41FA5}">
                      <a16:colId xmlns:a16="http://schemas.microsoft.com/office/drawing/2014/main" val="623537533"/>
                    </a:ext>
                  </a:extLst>
                </a:gridCol>
                <a:gridCol w="1819994">
                  <a:extLst>
                    <a:ext uri="{9D8B030D-6E8A-4147-A177-3AD203B41FA5}">
                      <a16:colId xmlns:a16="http://schemas.microsoft.com/office/drawing/2014/main" val="198896777"/>
                    </a:ext>
                  </a:extLst>
                </a:gridCol>
              </a:tblGrid>
              <a:tr h="471353">
                <a:tc>
                  <a:txBody>
                    <a:bodyPr/>
                    <a:lstStyle/>
                    <a:p>
                      <a:pPr algn="ctr" rtl="0" fontAlgn="base"/>
                      <a:r>
                        <a:rPr lang="en-GB" sz="1000" b="1" i="0">
                          <a:solidFill>
                            <a:srgbClr val="FFFFFF"/>
                          </a:solidFill>
                          <a:effectLst/>
                          <a:latin typeface="+mn-lt"/>
                        </a:rPr>
                        <a:t>Location and Place Knowledge​</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Physical features and processes​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Human interaction with the environment​</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tc>
                  <a:txBody>
                    <a:bodyPr/>
                    <a:lstStyle/>
                    <a:p>
                      <a:pPr algn="ctr" rtl="0" fontAlgn="base"/>
                      <a:r>
                        <a:rPr lang="en-GB" sz="1000" b="1" i="0">
                          <a:solidFill>
                            <a:srgbClr val="FFFFFF"/>
                          </a:solidFill>
                          <a:effectLst/>
                          <a:latin typeface="+mn-lt"/>
                        </a:rPr>
                        <a:t>Geographical Techniques​</a:t>
                      </a:r>
                    </a:p>
                  </a:txBody>
                  <a:tcPr marL="61481" marR="61481" marT="30740" marB="307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1891586206"/>
                  </a:ext>
                </a:extLst>
              </a:tr>
              <a:tr h="6312034">
                <a:tc>
                  <a:txBody>
                    <a:bodyPr/>
                    <a:lstStyle/>
                    <a:p>
                      <a:pPr algn="just" rtl="0" fontAlgn="base"/>
                      <a:r>
                        <a:rPr lang="en-GB" sz="1000" b="0" i="0" dirty="0">
                          <a:solidFill>
                            <a:srgbClr val="000000"/>
                          </a:solidFill>
                          <a:effectLst/>
                          <a:latin typeface="+mn-lt"/>
                        </a:rPr>
                        <a:t>Name and locate the four countries and four capital cities of England, Wales, Scotland and Northern Island.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Name and locate the seven continents of the world and the five oceans.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Label features of a coastal place and compare the features to where they live.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Locate hot and cold areas of the world using the equator and the poles.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Use atlases, globes, maps,  aerial photographs and videos. ​</a:t>
                      </a:r>
                    </a:p>
                    <a:p>
                      <a:pPr algn="l" rtl="0" fontAlgn="base"/>
                      <a:r>
                        <a:rPr lang="en-GB" sz="1000" b="0" i="0" dirty="0">
                          <a:solidFill>
                            <a:srgbClr val="000000"/>
                          </a:solidFill>
                          <a:effectLst/>
                          <a:latin typeface="+mn-lt"/>
                        </a:rPr>
                        <a:t>​</a:t>
                      </a:r>
                    </a:p>
                    <a:p>
                      <a:pPr algn="l" rtl="0" fontAlgn="base"/>
                      <a:r>
                        <a:rPr lang="en-GB" sz="1000" b="0" i="0" dirty="0">
                          <a:solidFill>
                            <a:srgbClr val="000000"/>
                          </a:solidFill>
                          <a:effectLst/>
                          <a:latin typeface="+mn-lt"/>
                        </a:rPr>
                        <a:t>Compare their town to a non-European country. ​</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u="none" strike="noStrike" dirty="0">
                          <a:solidFill>
                            <a:srgbClr val="000000"/>
                          </a:solidFill>
                          <a:effectLst/>
                          <a:latin typeface="+mn-lt"/>
                        </a:rPr>
                        <a:t>Use basic vocabulary to refer to physical features, including beach, cliff, coasts, forest, hill, mountain, sea, ocean, river, soil, valley, vegetation, season, winter.</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Understand what is meant by physical geography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Sort human and physical features.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Identify human features found in their local area and the UK.</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Know and identify the following physical features: mountain, lake, island, valley, river, cliff, forest and beach.</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Explain why features may occur and what they are used for.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a:solidFill>
                            <a:srgbClr val="000000"/>
                          </a:solidFill>
                          <a:effectLst/>
                          <a:latin typeface="+mn-lt"/>
                        </a:rPr>
                        <a:t>Use basic vocabulary </a:t>
                      </a:r>
                      <a:r>
                        <a:rPr lang="en-GB" sz="1000" b="0" i="0" u="none" strike="noStrike">
                          <a:solidFill>
                            <a:srgbClr val="000000"/>
                          </a:solidFill>
                          <a:effectLst/>
                          <a:latin typeface="+mn-lt"/>
                        </a:rPr>
                        <a:t>to human features: city, town, village, factory, farm, house, office, port, harbour and shop.</a:t>
                      </a:r>
                      <a:r>
                        <a:rPr lang="en-GB" sz="1000" b="0" i="0">
                          <a:solidFill>
                            <a:srgbClr val="000000"/>
                          </a:solidFill>
                          <a:effectLst/>
                          <a:latin typeface="+mn-lt"/>
                        </a:rPr>
                        <a:t>​</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Understand what is meant by human geography and human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Sort human and physical features.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Identify human features found in their local area and the UK.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List some advantages and disadvantages of living in a city, town or village.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why features may occur and what they are used for.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what impact humans are having on the local area/the world.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Name different types of settlements and explain some differences between them.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Know that weather patterns are different in different parts of the world, in relation to the equator and the poles and begin to explain why.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weather can impact the way of life of different people.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Explain how we can have a positive impact on the environment/climate. ​</a:t>
                      </a:r>
                    </a:p>
                    <a:p>
                      <a:pPr algn="just" rtl="0" fontAlgn="base"/>
                      <a:r>
                        <a:rPr lang="en-GB" sz="1000" b="0" i="0">
                          <a:solidFill>
                            <a:srgbClr val="000000"/>
                          </a:solidFill>
                          <a:effectLst/>
                          <a:latin typeface="+mn-lt"/>
                        </a:rPr>
                        <a:t>​</a:t>
                      </a:r>
                    </a:p>
                    <a:p>
                      <a:pPr algn="just" rtl="0" fontAlgn="base"/>
                      <a:r>
                        <a:rPr lang="en-GB" sz="1000" b="0" i="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just" rtl="0" fontAlgn="base"/>
                      <a:r>
                        <a:rPr lang="en-GB" sz="1000" b="0" i="0" dirty="0">
                          <a:solidFill>
                            <a:srgbClr val="000000"/>
                          </a:solidFill>
                          <a:effectLst/>
                          <a:latin typeface="+mn-lt"/>
                        </a:rPr>
                        <a:t>Use maps and atlases, including Google Earth.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Devise simple maps with common keys.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Explain why it is important for all streets to have a name, including post code.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Follow a simple road map and recognise key landmarks/features.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Make a model using road strips and toy buildings that show features of an area.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Talk about the main differences between a world map and a globe.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simple compass directions (North, East, South, West). ​</a:t>
                      </a:r>
                    </a:p>
                    <a:p>
                      <a:pPr algn="just" rtl="0" fontAlgn="base"/>
                      <a:r>
                        <a:rPr lang="en-GB" sz="1000" b="0" i="0" dirty="0">
                          <a:solidFill>
                            <a:srgbClr val="000000"/>
                          </a:solidFill>
                          <a:effectLst/>
                          <a:latin typeface="+mn-lt"/>
                        </a:rPr>
                        <a:t>​</a:t>
                      </a:r>
                    </a:p>
                    <a:p>
                      <a:pPr algn="just" rtl="0" fontAlgn="base"/>
                      <a:r>
                        <a:rPr lang="en-GB" sz="1000" b="0" i="0" dirty="0">
                          <a:solidFill>
                            <a:srgbClr val="000000"/>
                          </a:solidFill>
                          <a:effectLst/>
                          <a:latin typeface="+mn-lt"/>
                        </a:rPr>
                        <a:t>Use locational and directional language </a:t>
                      </a:r>
                      <a:r>
                        <a:rPr lang="en-GB" sz="1000" b="0" i="0" u="none" strike="noStrike" dirty="0">
                          <a:solidFill>
                            <a:srgbClr val="000000"/>
                          </a:solidFill>
                          <a:effectLst/>
                          <a:latin typeface="+mn-lt"/>
                        </a:rPr>
                        <a:t>[</a:t>
                      </a:r>
                      <a:r>
                        <a:rPr lang="en-GB" sz="1000" b="0" i="0" u="none" strike="noStrike" dirty="0" err="1">
                          <a:solidFill>
                            <a:srgbClr val="000000"/>
                          </a:solidFill>
                          <a:effectLst/>
                          <a:latin typeface="+mn-lt"/>
                        </a:rPr>
                        <a:t>e.g</a:t>
                      </a:r>
                      <a:r>
                        <a:rPr lang="en-GB" sz="1000" b="0" i="0" u="none" strike="noStrike" dirty="0">
                          <a:solidFill>
                            <a:srgbClr val="000000"/>
                          </a:solidFill>
                          <a:effectLst/>
                          <a:latin typeface="+mn-lt"/>
                        </a:rPr>
                        <a:t>, near and far; left and right], to describe the location of features and routes on a map.</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Talk and ask questions about their local area and the features found there.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Observe and record information. </a:t>
                      </a:r>
                      <a:r>
                        <a:rPr lang="en-GB" sz="1000" b="0" i="0" dirty="0">
                          <a:solidFill>
                            <a:srgbClr val="000000"/>
                          </a:solidFill>
                          <a:effectLst/>
                          <a:latin typeface="+mn-lt"/>
                        </a:rPr>
                        <a:t>​</a:t>
                      </a:r>
                    </a:p>
                    <a:p>
                      <a:pPr algn="just" rtl="0" fontAlgn="base"/>
                      <a:r>
                        <a:rPr lang="en-GB" sz="1000" b="0" i="0" dirty="0">
                          <a:solidFill>
                            <a:srgbClr val="000000"/>
                          </a:solidFill>
                          <a:effectLst/>
                          <a:latin typeface="+mn-lt"/>
                        </a:rPr>
                        <a:t>​</a:t>
                      </a:r>
                    </a:p>
                    <a:p>
                      <a:pPr algn="just" rtl="0" fontAlgn="base"/>
                      <a:r>
                        <a:rPr lang="en-GB" sz="1000" b="0" i="0" u="none" strike="noStrike" dirty="0">
                          <a:solidFill>
                            <a:srgbClr val="000000"/>
                          </a:solidFill>
                          <a:effectLst/>
                          <a:latin typeface="+mn-lt"/>
                        </a:rPr>
                        <a:t>Use a range of geographical resources to investigate questions they are asked. </a:t>
                      </a:r>
                      <a:r>
                        <a:rPr lang="en-GB" sz="1000" b="0" i="0" dirty="0">
                          <a:solidFill>
                            <a:srgbClr val="000000"/>
                          </a:solidFill>
                          <a:effectLst/>
                          <a:latin typeface="+mn-lt"/>
                        </a:rPr>
                        <a:t>​</a:t>
                      </a:r>
                    </a:p>
                  </a:txBody>
                  <a:tcPr marL="61481" marR="61481" marT="30740" marB="3074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8468501"/>
                  </a:ext>
                </a:extLst>
              </a:tr>
            </a:tbl>
          </a:graphicData>
        </a:graphic>
      </p:graphicFrame>
      <p:sp>
        <p:nvSpPr>
          <p:cNvPr id="31" name="Rectangle 30">
            <a:extLst>
              <a:ext uri="{FF2B5EF4-FFF2-40B4-BE49-F238E27FC236}">
                <a16:creationId xmlns:a16="http://schemas.microsoft.com/office/drawing/2014/main" id="{77D15E2F-DCFA-4C76-A3FD-29D6ABE14519}"/>
              </a:ext>
            </a:extLst>
          </p:cNvPr>
          <p:cNvSpPr/>
          <p:nvPr/>
        </p:nvSpPr>
        <p:spPr>
          <a:xfrm>
            <a:off x="134000" y="1031440"/>
            <a:ext cx="6176648" cy="369332"/>
          </a:xfrm>
          <a:prstGeom prst="rect">
            <a:avLst/>
          </a:prstGeom>
        </p:spPr>
        <p:txBody>
          <a:bodyPr wrap="square">
            <a:spAutoFit/>
          </a:bodyPr>
          <a:lstStyle/>
          <a:p>
            <a:r>
              <a:rPr lang="en-GB" sz="1000" b="1" dirty="0">
                <a:solidFill>
                  <a:srgbClr val="000000"/>
                </a:solidFill>
                <a:latin typeface="Calibri" panose="020F0502020204030204" pitchFamily="34" charset="0"/>
              </a:rPr>
              <a:t>What are the Key Stage One Geographical Skills?</a:t>
            </a:r>
            <a:r>
              <a:rPr lang="en-GB" b="1"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31234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7B9EDFD-C610-31E1-9437-C73340069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effectLst/>
                <a:latin typeface="Calibri"/>
                <a:ea typeface="Calibri" panose="020F0502020204030204" pitchFamily="34" charset="0"/>
                <a:cs typeface="Times New Roman"/>
              </a:rPr>
              <a:t> </a:t>
            </a:r>
            <a:r>
              <a:rPr lang="en-GB" b="1" dirty="0">
                <a:solidFill>
                  <a:schemeClr val="bg1"/>
                </a:solidFill>
                <a:latin typeface="Calibri"/>
                <a:ea typeface="Calibri" panose="020F0502020204030204" pitchFamily="34" charset="0"/>
                <a:cs typeface="Times New Roman"/>
              </a:rPr>
              <a:t>SEND</a:t>
            </a:r>
            <a:endParaRPr lang="en-GB" dirty="0">
              <a:solidFill>
                <a:schemeClr val="bg1"/>
              </a:solidFill>
              <a:effectLst/>
              <a:latin typeface="Calibri"/>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Rectangle 6">
            <a:extLst>
              <a:ext uri="{FF2B5EF4-FFF2-40B4-BE49-F238E27FC236}">
                <a16:creationId xmlns:a16="http://schemas.microsoft.com/office/drawing/2014/main" id="{E9012EB8-C707-45D7-A7F2-235830A666BF}"/>
              </a:ext>
            </a:extLst>
          </p:cNvPr>
          <p:cNvSpPr/>
          <p:nvPr/>
        </p:nvSpPr>
        <p:spPr>
          <a:xfrm>
            <a:off x="306816" y="1038475"/>
            <a:ext cx="6941712" cy="8333050"/>
          </a:xfrm>
          <a:prstGeom prst="rect">
            <a:avLst/>
          </a:prstGeom>
        </p:spPr>
        <p:txBody>
          <a:bodyPr wrap="square">
            <a:spAutoFit/>
          </a:bodyPr>
          <a:lstStyle/>
          <a:p>
            <a:pPr algn="just" fontAlgn="base"/>
            <a:r>
              <a:rPr lang="en-GB" sz="1050" dirty="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dirty="0">
                <a:solidFill>
                  <a:srgbClr val="000000"/>
                </a:solidFill>
              </a:rPr>
              <a:t>​</a:t>
            </a:r>
          </a:p>
          <a:p>
            <a:pPr algn="just" fontAlgn="base"/>
            <a:r>
              <a:rPr lang="en-GB" sz="1050" dirty="0">
                <a:solidFill>
                  <a:srgbClr val="000000"/>
                </a:solidFill>
              </a:rPr>
              <a:t>​</a:t>
            </a:r>
          </a:p>
          <a:p>
            <a:pPr algn="just" fontAlgn="base"/>
            <a:r>
              <a:rPr lang="en-GB" sz="105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dirty="0">
                <a:solidFill>
                  <a:srgbClr val="000000"/>
                </a:solidFill>
              </a:rPr>
              <a:t>​</a:t>
            </a:r>
          </a:p>
          <a:p>
            <a:pPr algn="just" fontAlgn="base"/>
            <a:r>
              <a:rPr lang="en-GB" sz="1050" dirty="0">
                <a:solidFill>
                  <a:srgbClr val="000000"/>
                </a:solidFill>
              </a:rPr>
              <a:t>Other strategies of adaptation are outlined through the EEF’s Five-a-Day principles, which include explicit instruction, metacognitive strategies, flexible grouping and the use of technology:</a:t>
            </a:r>
            <a:r>
              <a:rPr lang="en-US" sz="1050" dirty="0">
                <a:solidFill>
                  <a:srgbClr val="000000"/>
                </a:solidFill>
              </a:rPr>
              <a:t>​</a:t>
            </a:r>
          </a:p>
          <a:p>
            <a:pPr algn="just" fontAlgn="base"/>
            <a:endParaRPr lang="en-US" sz="1050" dirty="0">
              <a:solidFill>
                <a:srgbClr val="000000"/>
              </a:solidFill>
            </a:endParaRPr>
          </a:p>
          <a:p>
            <a:pPr algn="just" fontAlgn="base"/>
            <a:r>
              <a:rPr lang="en-GB" sz="1050" b="1" u="sng" dirty="0">
                <a:solidFill>
                  <a:srgbClr val="000000"/>
                </a:solidFill>
              </a:rPr>
              <a:t>Scaffolding</a:t>
            </a:r>
            <a:r>
              <a:rPr lang="en-GB" sz="1050" dirty="0">
                <a:solidFill>
                  <a:srgbClr val="000000"/>
                </a:solidFill>
              </a:rPr>
              <a:t>​</a:t>
            </a:r>
          </a:p>
          <a:p>
            <a:pPr algn="just" fontAlgn="base"/>
            <a:r>
              <a:rPr lang="en-GB" sz="105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Explicit Instruction</a:t>
            </a:r>
            <a:r>
              <a:rPr lang="en-GB" sz="1050" dirty="0">
                <a:solidFill>
                  <a:srgbClr val="000000"/>
                </a:solidFill>
              </a:rPr>
              <a:t>​</a:t>
            </a:r>
          </a:p>
          <a:p>
            <a:pPr algn="just" fontAlgn="base"/>
            <a:r>
              <a:rPr lang="en-GB" sz="105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dirty="0" err="1">
                <a:solidFill>
                  <a:srgbClr val="000000"/>
                </a:solidFill>
              </a:rPr>
              <a:t>Rosenshine’s</a:t>
            </a:r>
            <a:r>
              <a:rPr lang="en-GB" sz="1050" dirty="0">
                <a:solidFill>
                  <a:srgbClr val="000000"/>
                </a:solidFill>
              </a:rPr>
              <a:t>  ‘Principles of Instruction’.</a:t>
            </a:r>
            <a:r>
              <a:rPr lang="en-US" sz="1050" dirty="0">
                <a:solidFill>
                  <a:srgbClr val="000000"/>
                </a:solidFill>
              </a:rPr>
              <a:t>​</a:t>
            </a:r>
          </a:p>
          <a:p>
            <a:pPr algn="just" fontAlgn="base"/>
            <a:r>
              <a:rPr lang="en-GB" sz="105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Cognitive and Metacognitive Strategies</a:t>
            </a:r>
            <a:r>
              <a:rPr lang="en-GB" sz="1050" dirty="0">
                <a:solidFill>
                  <a:srgbClr val="000000"/>
                </a:solidFill>
              </a:rPr>
              <a:t>​</a:t>
            </a:r>
          </a:p>
          <a:p>
            <a:pPr algn="just" fontAlgn="base"/>
            <a:r>
              <a:rPr lang="en-GB" sz="105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dirty="0">
                <a:solidFill>
                  <a:srgbClr val="000000"/>
                </a:solidFill>
              </a:rPr>
              <a:t>​</a:t>
            </a:r>
          </a:p>
          <a:p>
            <a:pPr algn="just" fontAlgn="base"/>
            <a:r>
              <a:rPr lang="en-GB" sz="105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dirty="0">
                <a:solidFill>
                  <a:srgbClr val="000000"/>
                </a:solidFill>
              </a:rPr>
              <a:t>​</a:t>
            </a:r>
          </a:p>
          <a:p>
            <a:pPr algn="just" fontAlgn="base"/>
            <a:r>
              <a:rPr lang="en-GB" sz="1050" dirty="0">
                <a:solidFill>
                  <a:srgbClr val="000000"/>
                </a:solidFill>
              </a:rPr>
              <a:t>Prompt sheets that help pupils to evaluate their progress, with ideas for further support.</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Flexible Grouping</a:t>
            </a:r>
            <a:r>
              <a:rPr lang="en-GB" sz="1050" dirty="0">
                <a:solidFill>
                  <a:srgbClr val="000000"/>
                </a:solidFill>
              </a:rPr>
              <a:t>​</a:t>
            </a:r>
          </a:p>
          <a:p>
            <a:pPr algn="just" fontAlgn="base"/>
            <a:r>
              <a:rPr lang="en-GB" sz="105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dirty="0">
                <a:solidFill>
                  <a:srgbClr val="000000"/>
                </a:solidFill>
              </a:rPr>
              <a:t>​</a:t>
            </a:r>
          </a:p>
          <a:p>
            <a:pPr algn="just" fontAlgn="base"/>
            <a:r>
              <a:rPr lang="en-GB" sz="105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dirty="0">
                <a:solidFill>
                  <a:srgbClr val="000000"/>
                </a:solidFill>
              </a:rPr>
              <a:t>​</a:t>
            </a:r>
          </a:p>
          <a:p>
            <a:pPr algn="just" fontAlgn="base"/>
            <a:r>
              <a:rPr lang="en-GB" sz="1050" dirty="0">
                <a:solidFill>
                  <a:srgbClr val="000000"/>
                </a:solidFill>
              </a:rPr>
              <a:t>​</a:t>
            </a:r>
          </a:p>
          <a:p>
            <a:pPr algn="just" fontAlgn="base"/>
            <a:r>
              <a:rPr lang="en-GB" sz="1050" b="1" u="sng" dirty="0">
                <a:solidFill>
                  <a:srgbClr val="000000"/>
                </a:solidFill>
              </a:rPr>
              <a:t>Use of Technology</a:t>
            </a:r>
            <a:r>
              <a:rPr lang="en-GB" sz="1050" dirty="0">
                <a:solidFill>
                  <a:srgbClr val="000000"/>
                </a:solidFill>
              </a:rPr>
              <a:t>​</a:t>
            </a:r>
          </a:p>
          <a:p>
            <a:pPr algn="just" fontAlgn="base"/>
            <a:r>
              <a:rPr lang="en-GB" sz="1050" dirty="0">
                <a:solidFill>
                  <a:srgbClr val="000000"/>
                </a:solidFill>
              </a:rPr>
              <a:t>Technology can assist teacher modelling. Technology, as a method to provide feedback to pupils and/ or parents can be effective, especially when the pupil can act on this feedback. </a:t>
            </a:r>
            <a:r>
              <a:rPr lang="en-US" sz="1050" dirty="0">
                <a:solidFill>
                  <a:srgbClr val="000000"/>
                </a:solidFill>
              </a:rPr>
              <a:t>​</a:t>
            </a:r>
          </a:p>
          <a:p>
            <a:pPr algn="just" fontAlgn="base"/>
            <a:r>
              <a:rPr lang="en-GB" sz="1050" dirty="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dirty="0">
              <a:solidFill>
                <a:srgbClr val="000000"/>
              </a:solidFill>
              <a:effectLst/>
            </a:endParaRPr>
          </a:p>
        </p:txBody>
      </p:sp>
    </p:spTree>
    <p:extLst>
      <p:ext uri="{BB962C8B-B14F-4D97-AF65-F5344CB8AC3E}">
        <p14:creationId xmlns:p14="http://schemas.microsoft.com/office/powerpoint/2010/main" val="96063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68C0-EDB0-31B7-13EF-30A4C9738F89}"/>
            </a:ext>
          </a:extLst>
        </p:cNvPr>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7CB8BB7-3AA5-2795-A297-6E284EC91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0A3ADF90-5F27-329F-B7AD-E9F708E28AF8}"/>
              </a:ext>
            </a:extLst>
          </p:cNvPr>
          <p:cNvSpPr txBox="1"/>
          <p:nvPr/>
        </p:nvSpPr>
        <p:spPr>
          <a:xfrm>
            <a:off x="1708727" y="489527"/>
            <a:ext cx="4137891" cy="375552"/>
          </a:xfrm>
          <a:prstGeom prst="rect">
            <a:avLst/>
          </a:prstGeom>
          <a:noFill/>
        </p:spPr>
        <p:txBody>
          <a:bodyPr wrap="square" lIns="91440" tIns="45720" rIns="91440" bIns="45720" rtlCol="0" anchor="t">
            <a:spAutoFit/>
          </a:bodyPr>
          <a:lstStyle/>
          <a:p>
            <a:pPr algn="ctr">
              <a:lnSpc>
                <a:spcPct val="107000"/>
              </a:lnSpc>
              <a:spcAft>
                <a:spcPts val="800"/>
              </a:spcAft>
            </a:pPr>
            <a:r>
              <a:rPr lang="en-GB" b="1" dirty="0">
                <a:solidFill>
                  <a:schemeClr val="bg1"/>
                </a:solidFill>
                <a:latin typeface="Calibri"/>
                <a:ea typeface="Calibri" panose="020F0502020204030204" pitchFamily="34" charset="0"/>
                <a:cs typeface="Times New Roman"/>
              </a:rPr>
              <a:t>Assessment</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5F3E75-CB19-21A4-CF33-A5F0CC597161}"/>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TextBox 2">
            <a:extLst>
              <a:ext uri="{FF2B5EF4-FFF2-40B4-BE49-F238E27FC236}">
                <a16:creationId xmlns:a16="http://schemas.microsoft.com/office/drawing/2014/main" id="{7395E8A6-7179-D446-79C5-C15AA865F2F8}"/>
              </a:ext>
            </a:extLst>
          </p:cNvPr>
          <p:cNvSpPr txBox="1"/>
          <p:nvPr/>
        </p:nvSpPr>
        <p:spPr>
          <a:xfrm>
            <a:off x="192918" y="1058415"/>
            <a:ext cx="7178742" cy="574772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dirty="0">
              <a:ea typeface="Arial"/>
              <a:cs typeface="Calibri"/>
            </a:endParaRPr>
          </a:p>
          <a:p>
            <a:pPr algn="just"/>
            <a:r>
              <a:rPr lang="en-GB" sz="1050" b="1" dirty="0">
                <a:ea typeface="Arial"/>
                <a:cs typeface="Calibri"/>
              </a:rPr>
              <a:t>Formative Assessment:</a:t>
            </a:r>
            <a:r>
              <a:rPr lang="en-GB" sz="1050" dirty="0">
                <a:ea typeface="Arial"/>
                <a:cs typeface="Calibri"/>
              </a:rPr>
              <a:t> provides Assessment </a:t>
            </a:r>
            <a:r>
              <a:rPr lang="en-GB" sz="1050" b="1" u="sng" dirty="0">
                <a:ea typeface="Arial"/>
                <a:cs typeface="Calibri"/>
              </a:rPr>
              <a:t>for</a:t>
            </a:r>
            <a:r>
              <a:rPr lang="en-GB" sz="1050" b="1" dirty="0">
                <a:ea typeface="Arial"/>
                <a:cs typeface="Calibri"/>
              </a:rPr>
              <a:t> </a:t>
            </a:r>
            <a:r>
              <a:rPr lang="en-GB" sz="105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dirty="0">
                <a:solidFill>
                  <a:srgbClr val="000000"/>
                </a:solidFill>
                <a:ea typeface="Arial"/>
                <a:cs typeface="Calibri"/>
              </a:rPr>
              <a:t>as</a:t>
            </a:r>
            <a:r>
              <a:rPr lang="en-GB" sz="1050" b="1" u="sng" dirty="0">
                <a:solidFill>
                  <a:srgbClr val="FF0000"/>
                </a:solidFill>
                <a:ea typeface="Arial"/>
                <a:cs typeface="Calibri"/>
              </a:rPr>
              <a:t> </a:t>
            </a:r>
            <a:r>
              <a:rPr lang="en-GB" sz="1050" dirty="0">
                <a:ea typeface="Arial"/>
                <a:cs typeface="Calibri"/>
              </a:rPr>
              <a:t>Learning.  Self-regulated learners are aware of their strengths and weaknesses, and can motivate themselves to engage in, and improve, their learning. Pupils start by </a:t>
            </a:r>
            <a:r>
              <a:rPr lang="en-GB" sz="1050" b="1" dirty="0">
                <a:ea typeface="Arial"/>
                <a:cs typeface="Calibri"/>
              </a:rPr>
              <a:t>planning</a:t>
            </a:r>
            <a:r>
              <a:rPr lang="en-GB" sz="1050" dirty="0">
                <a:ea typeface="Arial"/>
                <a:cs typeface="Calibri"/>
              </a:rPr>
              <a:t> how to undertake a task, working on it while </a:t>
            </a:r>
            <a:r>
              <a:rPr lang="en-GB" sz="1050" b="1" dirty="0">
                <a:ea typeface="Arial"/>
                <a:cs typeface="Calibri"/>
              </a:rPr>
              <a:t>monitoring</a:t>
            </a:r>
            <a:r>
              <a:rPr lang="en-GB" sz="1050" dirty="0">
                <a:ea typeface="Arial"/>
                <a:cs typeface="Calibri"/>
              </a:rPr>
              <a:t> the strategy to check progress, then </a:t>
            </a:r>
            <a:r>
              <a:rPr lang="en-GB" sz="1050" b="1" dirty="0">
                <a:ea typeface="Arial"/>
                <a:cs typeface="Calibri"/>
              </a:rPr>
              <a:t>evaluating</a:t>
            </a:r>
            <a:r>
              <a:rPr lang="en-GB" sz="1050" dirty="0">
                <a:ea typeface="Arial"/>
                <a:cs typeface="Calibri"/>
              </a:rPr>
              <a:t> the overall success.</a:t>
            </a:r>
            <a:endParaRPr lang="en-GB" sz="1050" dirty="0">
              <a:cs typeface="Calibri" panose="020F0502020204030204"/>
            </a:endParaRPr>
          </a:p>
          <a:p>
            <a:endParaRPr lang="en-GB" sz="1050" dirty="0">
              <a:cs typeface="Calibri" panose="020F0502020204030204"/>
            </a:endParaRPr>
          </a:p>
          <a:p>
            <a:endParaRPr lang="en-GB" sz="1050" dirty="0">
              <a:ea typeface="Arial"/>
              <a:cs typeface="Calibri"/>
            </a:endParaRPr>
          </a:p>
          <a:p>
            <a:pPr algn="just"/>
            <a:endParaRPr lang="en-GB" sz="1050"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endParaRPr lang="en-GB" sz="1050" b="1" dirty="0">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end of unit tasks which include a sample of pupil’s prior learning.</a:t>
            </a:r>
            <a:endParaRPr lang="en-GB" dirty="0">
              <a:cs typeface="Calibri"/>
            </a:endParaRPr>
          </a:p>
          <a:p>
            <a:pPr algn="just"/>
            <a:endParaRPr lang="en-GB" sz="1050" b="1" dirty="0">
              <a:solidFill>
                <a:srgbClr val="1F3864"/>
              </a:solidFill>
              <a:ea typeface="Arial"/>
              <a:cs typeface="Calibri"/>
            </a:endParaRPr>
          </a:p>
          <a:p>
            <a:pPr algn="just"/>
            <a:r>
              <a:rPr lang="en-GB" sz="1050" b="1" dirty="0">
                <a:ea typeface="Arial"/>
                <a:cs typeface="Calibri"/>
              </a:rPr>
              <a:t>Assessment</a:t>
            </a:r>
            <a:r>
              <a:rPr lang="en-GB" sz="1050" dirty="0">
                <a:ea typeface="Arial"/>
                <a:cs typeface="Calibri"/>
              </a:rPr>
              <a:t> is a continuous process which is integral to teaching and learning and:</a:t>
            </a:r>
          </a:p>
          <a:p>
            <a:pPr algn="just">
              <a:buChar char="•"/>
            </a:pPr>
            <a:r>
              <a:rPr lang="en-GB" sz="1050" dirty="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dirty="0">
                <a:ea typeface="Arial"/>
                <a:cs typeface="Calibri"/>
              </a:rPr>
              <a:t>Incorporates a wide range of assessment techniques to be used in different contexts/purposes. </a:t>
            </a:r>
          </a:p>
          <a:p>
            <a:pPr algn="just">
              <a:buChar char="•"/>
            </a:pPr>
            <a:r>
              <a:rPr lang="en-GB" sz="1050" dirty="0">
                <a:ea typeface="Arial"/>
                <a:cs typeface="Calibri"/>
              </a:rPr>
              <a:t>Provides feedback recognising achievement, increasing pupil confidence/motivation. </a:t>
            </a:r>
          </a:p>
          <a:p>
            <a:pPr lvl="0" algn="just">
              <a:buChar char="•"/>
            </a:pPr>
            <a:r>
              <a:rPr lang="en-GB" sz="1050" dirty="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dirty="0">
                <a:ea typeface="Arial"/>
                <a:cs typeface="Calibri"/>
              </a:rPr>
              <a:t>Allows regular subject specific extended writing and access to high quality text/ reading.</a:t>
            </a:r>
          </a:p>
        </p:txBody>
      </p:sp>
      <p:pic>
        <p:nvPicPr>
          <p:cNvPr id="5" name="Picture 4" descr="A screen shot of a device&#10;&#10;Description automatically generated">
            <a:extLst>
              <a:ext uri="{FF2B5EF4-FFF2-40B4-BE49-F238E27FC236}">
                <a16:creationId xmlns:a16="http://schemas.microsoft.com/office/drawing/2014/main" id="{BC9D8EAD-5AF3-6E52-D5AE-7E1AFCD7E977}"/>
              </a:ext>
            </a:extLst>
          </p:cNvPr>
          <p:cNvPicPr>
            <a:picLocks noChangeAspect="1"/>
          </p:cNvPicPr>
          <p:nvPr/>
        </p:nvPicPr>
        <p:blipFill>
          <a:blip r:embed="rId3"/>
          <a:stretch>
            <a:fillRect/>
          </a:stretch>
        </p:blipFill>
        <p:spPr>
          <a:xfrm>
            <a:off x="2635243" y="2580838"/>
            <a:ext cx="2268539" cy="1438275"/>
          </a:xfrm>
          <a:prstGeom prst="rect">
            <a:avLst/>
          </a:prstGeom>
        </p:spPr>
      </p:pic>
      <p:pic>
        <p:nvPicPr>
          <p:cNvPr id="6" name="Picture 5">
            <a:extLst>
              <a:ext uri="{FF2B5EF4-FFF2-40B4-BE49-F238E27FC236}">
                <a16:creationId xmlns:a16="http://schemas.microsoft.com/office/drawing/2014/main" id="{AE0B689A-744A-EA45-75BF-9926A43FECB9}"/>
              </a:ext>
            </a:extLst>
          </p:cNvPr>
          <p:cNvPicPr>
            <a:picLocks noChangeAspect="1"/>
          </p:cNvPicPr>
          <p:nvPr/>
        </p:nvPicPr>
        <p:blipFill>
          <a:blip r:embed="rId4"/>
          <a:stretch>
            <a:fillRect/>
          </a:stretch>
        </p:blipFill>
        <p:spPr>
          <a:xfrm>
            <a:off x="2918474" y="4247931"/>
            <a:ext cx="1811019" cy="333375"/>
          </a:xfrm>
          <a:prstGeom prst="rect">
            <a:avLst/>
          </a:prstGeom>
        </p:spPr>
      </p:pic>
    </p:spTree>
    <p:extLst>
      <p:ext uri="{BB962C8B-B14F-4D97-AF65-F5344CB8AC3E}">
        <p14:creationId xmlns:p14="http://schemas.microsoft.com/office/powerpoint/2010/main" val="1720529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1581CCE-61F9-EA58-A039-512C61C56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6" name="Picture 5" descr="A green spiral with white text&#10;&#10;Description automatically generated">
            <a:extLst>
              <a:ext uri="{FF2B5EF4-FFF2-40B4-BE49-F238E27FC236}">
                <a16:creationId xmlns:a16="http://schemas.microsoft.com/office/drawing/2014/main" id="{44C6BD9E-0FFF-E0B7-F558-73E4BE24A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dirty="0">
                <a:solidFill>
                  <a:schemeClr val="bg1"/>
                </a:solidFill>
              </a:rPr>
              <a:t>People and places and the world we live in: </a:t>
            </a:r>
            <a:r>
              <a:rPr lang="en-GB" sz="900" dirty="0">
                <a:solidFill>
                  <a:schemeClr val="bg1"/>
                </a:solidFill>
              </a:rPr>
              <a:t>In EYFS children begin to develop their geographical knowledge by exploring features of their school and nursery. They begin to compare and contrast different places and environments using maps and atlases. </a:t>
            </a:r>
          </a:p>
        </p:txBody>
      </p:sp>
      <p:pic>
        <p:nvPicPr>
          <p:cNvPr id="10" name="Picture 9" descr="A green and white logo&#10;&#10;Description automatically generated">
            <a:extLst>
              <a:ext uri="{FF2B5EF4-FFF2-40B4-BE49-F238E27FC236}">
                <a16:creationId xmlns:a16="http://schemas.microsoft.com/office/drawing/2014/main" id="{C10E275D-0999-F268-3696-0F0641C6D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349" y="4094318"/>
            <a:ext cx="1191770" cy="478537"/>
          </a:xfrm>
          <a:prstGeom prst="rect">
            <a:avLst/>
          </a:prstGeom>
        </p:spPr>
      </p:pic>
      <p:pic>
        <p:nvPicPr>
          <p:cNvPr id="14" name="Picture 13" descr="A black background with white text&#10;&#10;Description automatically generated">
            <a:extLst>
              <a:ext uri="{FF2B5EF4-FFF2-40B4-BE49-F238E27FC236}">
                <a16:creationId xmlns:a16="http://schemas.microsoft.com/office/drawing/2014/main" id="{2F84C266-96D6-4D6D-3135-D54B1A1264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5131" y="7625311"/>
            <a:ext cx="1563627" cy="478537"/>
          </a:xfrm>
          <a:prstGeom prst="rect">
            <a:avLst/>
          </a:prstGeom>
        </p:spPr>
      </p:pic>
      <p:pic>
        <p:nvPicPr>
          <p:cNvPr id="18" name="Picture 17" descr="A black background with white text&#10;&#10;Description automatically generated">
            <a:extLst>
              <a:ext uri="{FF2B5EF4-FFF2-40B4-BE49-F238E27FC236}">
                <a16:creationId xmlns:a16="http://schemas.microsoft.com/office/drawing/2014/main" id="{9504FD58-065E-4910-DF93-31D2F1CA4E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349" y="2913563"/>
            <a:ext cx="1466091"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231D44A8-59E1-A837-47CD-155F09518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5131" y="5276571"/>
            <a:ext cx="1661163" cy="478537"/>
          </a:xfrm>
          <a:prstGeom prst="rect">
            <a:avLst/>
          </a:prstGeom>
        </p:spPr>
      </p:pic>
      <p:pic>
        <p:nvPicPr>
          <p:cNvPr id="26" name="Picture 25" descr="A green and white logo&#10;&#10;Description automatically generated">
            <a:extLst>
              <a:ext uri="{FF2B5EF4-FFF2-40B4-BE49-F238E27FC236}">
                <a16:creationId xmlns:a16="http://schemas.microsoft.com/office/drawing/2014/main" id="{E9DEB60B-7C51-DB47-EEBD-A465A9BC19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5131" y="2878093"/>
            <a:ext cx="1377699" cy="478537"/>
          </a:xfrm>
          <a:prstGeom prst="rect">
            <a:avLst/>
          </a:prstGeom>
        </p:spPr>
      </p:pic>
      <p:pic>
        <p:nvPicPr>
          <p:cNvPr id="30" name="Picture 29" descr="A green and white circle with a lighthouse in it&#10;&#10;Description automatically generated">
            <a:extLst>
              <a:ext uri="{FF2B5EF4-FFF2-40B4-BE49-F238E27FC236}">
                <a16:creationId xmlns:a16="http://schemas.microsoft.com/office/drawing/2014/main" id="{90170CC4-1E02-FAB1-EF4D-1340E25A5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15131" y="4055270"/>
            <a:ext cx="929642" cy="478537"/>
          </a:xfrm>
          <a:prstGeom prst="rect">
            <a:avLst/>
          </a:prstGeom>
        </p:spPr>
      </p:pic>
      <p:pic>
        <p:nvPicPr>
          <p:cNvPr id="38" name="Picture 37" descr="A green circle with white text&#10;&#10;Description automatically generated">
            <a:extLst>
              <a:ext uri="{FF2B5EF4-FFF2-40B4-BE49-F238E27FC236}">
                <a16:creationId xmlns:a16="http://schemas.microsoft.com/office/drawing/2014/main" id="{F70F0D6D-946F-A59A-0AD0-CB3510FCAA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5131" y="1709995"/>
            <a:ext cx="1362459" cy="478537"/>
          </a:xfrm>
          <a:prstGeom prst="rect">
            <a:avLst/>
          </a:prstGeom>
        </p:spPr>
      </p:pic>
      <p:pic>
        <p:nvPicPr>
          <p:cNvPr id="40" name="Picture 39" descr="A green and white circle with white text&#10;&#10;Description automatically generated">
            <a:extLst>
              <a:ext uri="{FF2B5EF4-FFF2-40B4-BE49-F238E27FC236}">
                <a16:creationId xmlns:a16="http://schemas.microsoft.com/office/drawing/2014/main" id="{D592D9A6-81A3-DF9B-BC95-1631473171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31" y="6453716"/>
            <a:ext cx="1240539" cy="478537"/>
          </a:xfrm>
          <a:prstGeom prst="rect">
            <a:avLst/>
          </a:prstGeom>
        </p:spPr>
      </p:pic>
      <p:pic>
        <p:nvPicPr>
          <p:cNvPr id="42" name="Picture 41" descr="A green and white circle with a black background&#10;&#10;Description automatically generated">
            <a:extLst>
              <a:ext uri="{FF2B5EF4-FFF2-40B4-BE49-F238E27FC236}">
                <a16:creationId xmlns:a16="http://schemas.microsoft.com/office/drawing/2014/main" id="{4DE28AD8-43C3-BD98-F85B-E6CF3CE7F1E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49349" y="5257428"/>
            <a:ext cx="896114" cy="478537"/>
          </a:xfrm>
          <a:prstGeom prst="rect">
            <a:avLst/>
          </a:prstGeom>
        </p:spPr>
      </p:pic>
      <p:pic>
        <p:nvPicPr>
          <p:cNvPr id="44" name="Picture 43" descr="A green and white logo&#10;&#10;Description automatically generated">
            <a:extLst>
              <a:ext uri="{FF2B5EF4-FFF2-40B4-BE49-F238E27FC236}">
                <a16:creationId xmlns:a16="http://schemas.microsoft.com/office/drawing/2014/main" id="{EB4F53A7-B6A5-B1FD-BFDA-24B63CBDBA8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9349" y="1709995"/>
            <a:ext cx="1051562" cy="478537"/>
          </a:xfrm>
          <a:prstGeom prst="rect">
            <a:avLst/>
          </a:prstGeom>
        </p:spPr>
      </p:pic>
      <p:pic>
        <p:nvPicPr>
          <p:cNvPr id="46" name="Picture 45" descr="A green and white circle with white text&#10;&#10;Description automatically generated">
            <a:extLst>
              <a:ext uri="{FF2B5EF4-FFF2-40B4-BE49-F238E27FC236}">
                <a16:creationId xmlns:a16="http://schemas.microsoft.com/office/drawing/2014/main" id="{19E3B27C-37D6-EDC1-00A9-E7AE5DBEDF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49349" y="7625311"/>
            <a:ext cx="1234443" cy="478537"/>
          </a:xfrm>
          <a:prstGeom prst="rect">
            <a:avLst/>
          </a:prstGeom>
        </p:spPr>
      </p:pic>
      <p:pic>
        <p:nvPicPr>
          <p:cNvPr id="4" name="Picture 3">
            <a:extLst>
              <a:ext uri="{FF2B5EF4-FFF2-40B4-BE49-F238E27FC236}">
                <a16:creationId xmlns:a16="http://schemas.microsoft.com/office/drawing/2014/main" id="{7915D923-9586-4EA0-920A-2B1FFD4185B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49349" y="6453716"/>
            <a:ext cx="1091186" cy="478537"/>
          </a:xfrm>
          <a:prstGeom prst="rect">
            <a:avLst/>
          </a:prstGeom>
        </p:spPr>
      </p:pic>
      <p:sp>
        <p:nvSpPr>
          <p:cNvPr id="7" name="TextBox 6">
            <a:extLst>
              <a:ext uri="{FF2B5EF4-FFF2-40B4-BE49-F238E27FC236}">
                <a16:creationId xmlns:a16="http://schemas.microsoft.com/office/drawing/2014/main" id="{333E6FD7-CB77-3F19-C157-0CFC529026AC}"/>
              </a:ext>
            </a:extLst>
          </p:cNvPr>
          <p:cNvSpPr txBox="1"/>
          <p:nvPr/>
        </p:nvSpPr>
        <p:spPr>
          <a:xfrm>
            <a:off x="5888453" y="8278394"/>
            <a:ext cx="530276" cy="369332"/>
          </a:xfrm>
          <a:prstGeom prst="rect">
            <a:avLst/>
          </a:prstGeom>
          <a:solidFill>
            <a:schemeClr val="bg1"/>
          </a:solidFill>
        </p:spPr>
        <p:txBody>
          <a:bodyPr wrap="square" rtlCol="0">
            <a:spAutoFit/>
          </a:bodyPr>
          <a:lstStyle/>
          <a:p>
            <a:pPr algn="ctr"/>
            <a:r>
              <a:rPr lang="en-GB" dirty="0"/>
              <a:t>KS1</a:t>
            </a:r>
          </a:p>
        </p:txBody>
      </p:sp>
      <p:sp>
        <p:nvSpPr>
          <p:cNvPr id="11" name="TextBox 10">
            <a:extLst>
              <a:ext uri="{FF2B5EF4-FFF2-40B4-BE49-F238E27FC236}">
                <a16:creationId xmlns:a16="http://schemas.microsoft.com/office/drawing/2014/main" id="{0C4F1697-F54D-05C1-9B76-D68642C82B4D}"/>
              </a:ext>
            </a:extLst>
          </p:cNvPr>
          <p:cNvSpPr txBox="1"/>
          <p:nvPr/>
        </p:nvSpPr>
        <p:spPr>
          <a:xfrm>
            <a:off x="5888453" y="5906533"/>
            <a:ext cx="530276" cy="307777"/>
          </a:xfrm>
          <a:prstGeom prst="rect">
            <a:avLst/>
          </a:prstGeom>
          <a:solidFill>
            <a:schemeClr val="bg1"/>
          </a:solidFill>
        </p:spPr>
        <p:txBody>
          <a:bodyPr wrap="square" rtlCol="0">
            <a:spAutoFit/>
          </a:bodyPr>
          <a:lstStyle/>
          <a:p>
            <a:pPr algn="ctr"/>
            <a:r>
              <a:rPr lang="en-GB" sz="1400" dirty="0"/>
              <a:t>LKS2</a:t>
            </a:r>
          </a:p>
        </p:txBody>
      </p:sp>
      <p:sp>
        <p:nvSpPr>
          <p:cNvPr id="13" name="TextBox 12">
            <a:extLst>
              <a:ext uri="{FF2B5EF4-FFF2-40B4-BE49-F238E27FC236}">
                <a16:creationId xmlns:a16="http://schemas.microsoft.com/office/drawing/2014/main" id="{5B4454B8-D274-726A-B7DB-A2CE5FD3D4EF}"/>
              </a:ext>
            </a:extLst>
          </p:cNvPr>
          <p:cNvSpPr txBox="1"/>
          <p:nvPr/>
        </p:nvSpPr>
        <p:spPr>
          <a:xfrm>
            <a:off x="5846618" y="3584674"/>
            <a:ext cx="572111" cy="307777"/>
          </a:xfrm>
          <a:prstGeom prst="rect">
            <a:avLst/>
          </a:prstGeom>
          <a:solidFill>
            <a:schemeClr val="bg1"/>
          </a:solidFill>
        </p:spPr>
        <p:txBody>
          <a:bodyPr wrap="square" rtlCol="0">
            <a:spAutoFit/>
          </a:bodyPr>
          <a:lstStyle/>
          <a:p>
            <a:pPr algn="ctr"/>
            <a:r>
              <a:rPr lang="en-GB" sz="1400" dirty="0"/>
              <a:t>UKS2</a:t>
            </a:r>
          </a:p>
        </p:txBody>
      </p:sp>
      <p:pic>
        <p:nvPicPr>
          <p:cNvPr id="15" name="Picture 14">
            <a:extLst>
              <a:ext uri="{FF2B5EF4-FFF2-40B4-BE49-F238E27FC236}">
                <a16:creationId xmlns:a16="http://schemas.microsoft.com/office/drawing/2014/main" id="{713B4730-22D8-E5DB-AD7D-50852AAA821C}"/>
              </a:ext>
            </a:extLst>
          </p:cNvPr>
          <p:cNvPicPr>
            <a:picLocks noChangeAspect="1"/>
          </p:cNvPicPr>
          <p:nvPr/>
        </p:nvPicPr>
        <p:blipFill>
          <a:blip r:embed="rId16"/>
          <a:stretch>
            <a:fillRect/>
          </a:stretch>
        </p:blipFill>
        <p:spPr>
          <a:xfrm>
            <a:off x="1004178" y="4614689"/>
            <a:ext cx="566910" cy="566910"/>
          </a:xfrm>
          <a:prstGeom prst="rect">
            <a:avLst/>
          </a:prstGeom>
        </p:spPr>
      </p:pic>
      <p:pic>
        <p:nvPicPr>
          <p:cNvPr id="16" name="Picture 15">
            <a:extLst>
              <a:ext uri="{FF2B5EF4-FFF2-40B4-BE49-F238E27FC236}">
                <a16:creationId xmlns:a16="http://schemas.microsoft.com/office/drawing/2014/main" id="{3F7FB5AC-F835-8DBB-C7D4-5200E7B8615E}"/>
              </a:ext>
            </a:extLst>
          </p:cNvPr>
          <p:cNvPicPr>
            <a:picLocks noChangeAspect="1"/>
          </p:cNvPicPr>
          <p:nvPr/>
        </p:nvPicPr>
        <p:blipFill>
          <a:blip r:embed="rId16"/>
          <a:stretch>
            <a:fillRect/>
          </a:stretch>
        </p:blipFill>
        <p:spPr>
          <a:xfrm>
            <a:off x="1004178" y="2245197"/>
            <a:ext cx="566910" cy="566910"/>
          </a:xfrm>
          <a:prstGeom prst="rect">
            <a:avLst/>
          </a:prstGeom>
        </p:spPr>
      </p:pic>
      <p:pic>
        <p:nvPicPr>
          <p:cNvPr id="17" name="Picture 16">
            <a:extLst>
              <a:ext uri="{FF2B5EF4-FFF2-40B4-BE49-F238E27FC236}">
                <a16:creationId xmlns:a16="http://schemas.microsoft.com/office/drawing/2014/main" id="{1AF8467F-7847-D28A-3087-0D497C0C4668}"/>
              </a:ext>
            </a:extLst>
          </p:cNvPr>
          <p:cNvPicPr>
            <a:picLocks noChangeAspect="1"/>
          </p:cNvPicPr>
          <p:nvPr/>
        </p:nvPicPr>
        <p:blipFill>
          <a:blip r:embed="rId16"/>
          <a:stretch>
            <a:fillRect/>
          </a:stretch>
        </p:blipFill>
        <p:spPr>
          <a:xfrm>
            <a:off x="1004178" y="6960995"/>
            <a:ext cx="566910" cy="566910"/>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FA4C5333-07BB-0897-943A-CE811EB7B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112664674"/>
              </p:ext>
            </p:extLst>
          </p:nvPr>
        </p:nvGraphicFramePr>
        <p:xfrm>
          <a:off x="135997" y="1580004"/>
          <a:ext cx="1842718" cy="3454911"/>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93738">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Why do geographers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061173">
                <a:tc>
                  <a:txBody>
                    <a:bodyPr/>
                    <a:lstStyle/>
                    <a:p>
                      <a:r>
                        <a:rPr lang="en-GB" sz="1000" dirty="0"/>
                        <a:t>To find out specific information</a:t>
                      </a:r>
                    </a:p>
                    <a:p>
                      <a:r>
                        <a:rPr lang="en-GB" sz="1000" dirty="0"/>
                        <a:t>about places</a:t>
                      </a:r>
                    </a:p>
                    <a:p>
                      <a:endParaRPr lang="en-GB" sz="1000" dirty="0"/>
                    </a:p>
                    <a:p>
                      <a:r>
                        <a:rPr lang="en-GB" sz="1000" dirty="0"/>
                        <a:t>To interpret data</a:t>
                      </a:r>
                    </a:p>
                    <a:p>
                      <a:endParaRPr lang="en-GB" sz="1000" dirty="0"/>
                    </a:p>
                    <a:p>
                      <a:r>
                        <a:rPr lang="en-GB" sz="1000" dirty="0"/>
                        <a:t>To learn about past and future Events</a:t>
                      </a:r>
                    </a:p>
                    <a:p>
                      <a:endParaRPr lang="en-GB" sz="1000" dirty="0"/>
                    </a:p>
                    <a:p>
                      <a:r>
                        <a:rPr lang="en-GB" sz="1000" dirty="0"/>
                        <a:t>To help recognise their own impacts on the world</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144508207"/>
              </p:ext>
            </p:extLst>
          </p:nvPr>
        </p:nvGraphicFramePr>
        <p:xfrm>
          <a:off x="2105026" y="1580002"/>
          <a:ext cx="2400300" cy="34549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61220">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Write like a geographer</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extLst>
                  <a:ext uri="{0D108BD9-81ED-4DB2-BD59-A6C34878D82A}">
                    <a16:rowId xmlns:a16="http://schemas.microsoft.com/office/drawing/2014/main" val="3088175293"/>
                  </a:ext>
                </a:extLst>
              </a:tr>
              <a:tr h="3193693">
                <a:tc>
                  <a:txBody>
                    <a:bodyPr/>
                    <a:lstStyle/>
                    <a:p>
                      <a:pPr algn="just"/>
                      <a:r>
                        <a:rPr lang="en-GB" sz="1000" b="1" dirty="0"/>
                        <a:t>Cause - </a:t>
                      </a:r>
                      <a:r>
                        <a:rPr lang="en-GB" sz="1000" b="0" dirty="0"/>
                        <a:t>the human physical processes</a:t>
                      </a:r>
                    </a:p>
                    <a:p>
                      <a:pPr algn="just"/>
                      <a:endParaRPr lang="en-GB" sz="1000" b="0" dirty="0"/>
                    </a:p>
                    <a:p>
                      <a:pPr algn="just"/>
                      <a:r>
                        <a:rPr lang="en-GB" sz="1000" b="1" dirty="0"/>
                        <a:t>Consequence</a:t>
                      </a:r>
                      <a:r>
                        <a:rPr lang="en-GB" sz="1000" b="0" dirty="0"/>
                        <a:t> - the social, economic and environmental impacts</a:t>
                      </a:r>
                    </a:p>
                    <a:p>
                      <a:pPr algn="just"/>
                      <a:endParaRPr lang="en-GB" sz="1000" b="0" dirty="0"/>
                    </a:p>
                    <a:p>
                      <a:pPr algn="just"/>
                      <a:r>
                        <a:rPr lang="en-GB" sz="1000" b="1" dirty="0"/>
                        <a:t>Change and continuity </a:t>
                      </a:r>
                      <a:r>
                        <a:rPr lang="en-GB" sz="1000" b="0" dirty="0"/>
                        <a:t>- Global, national and local</a:t>
                      </a:r>
                    </a:p>
                    <a:p>
                      <a:pPr algn="just"/>
                      <a:endParaRPr lang="en-GB" sz="1000" b="0" dirty="0"/>
                    </a:p>
                    <a:p>
                      <a:pPr algn="just"/>
                      <a:r>
                        <a:rPr lang="en-GB" sz="1000" b="1" dirty="0"/>
                        <a:t>Similarity and difference </a:t>
                      </a:r>
                      <a:r>
                        <a:rPr lang="en-GB" sz="1000" b="0" dirty="0"/>
                        <a:t>- A place you have studied to support your writing</a:t>
                      </a:r>
                    </a:p>
                    <a:p>
                      <a:pPr algn="just"/>
                      <a:endParaRPr lang="en-GB" sz="1000" b="0" dirty="0"/>
                    </a:p>
                    <a:p>
                      <a:pPr algn="just"/>
                      <a:r>
                        <a:rPr lang="en-GB" sz="1000" b="1" dirty="0"/>
                        <a:t>Correctly use geographical key terms</a:t>
                      </a:r>
                    </a:p>
                    <a:p>
                      <a:pPr algn="just"/>
                      <a:endParaRPr lang="en-GB" sz="1000" b="1" dirty="0"/>
                    </a:p>
                    <a:p>
                      <a:pPr algn="just"/>
                      <a:r>
                        <a:rPr lang="en-GB" sz="1000" b="1" dirty="0"/>
                        <a:t>Use labels and annotations on </a:t>
                      </a:r>
                    </a:p>
                    <a:p>
                      <a:pPr algn="just"/>
                      <a:r>
                        <a:rPr lang="en-GB" sz="1000" b="1" dirty="0"/>
                        <a:t>Diagrams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3981006739"/>
              </p:ext>
            </p:extLst>
          </p:nvPr>
        </p:nvGraphicFramePr>
        <p:xfrm>
          <a:off x="4631636" y="1580003"/>
          <a:ext cx="2792042" cy="3454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62DB94"/>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endParaRPr lang="en-GB" sz="105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dirty="0"/>
                        <a:t>LOCATION &amp; PLACE KNOWLEDGE</a:t>
                      </a:r>
                    </a:p>
                    <a:p>
                      <a:pPr algn="just"/>
                      <a:r>
                        <a:rPr lang="en-GB" sz="1000" dirty="0"/>
                        <a:t>Name, locate and identify places on </a:t>
                      </a:r>
                    </a:p>
                    <a:p>
                      <a:pPr algn="just"/>
                      <a:r>
                        <a:rPr lang="en-GB" sz="1000" dirty="0"/>
                        <a:t>a global, national and local scale.</a:t>
                      </a:r>
                    </a:p>
                    <a:p>
                      <a:pPr algn="just"/>
                      <a:endParaRPr lang="en-GB" sz="1000" dirty="0"/>
                    </a:p>
                    <a:p>
                      <a:pPr algn="just"/>
                      <a:r>
                        <a:rPr lang="en-GB" sz="1000" b="1" dirty="0"/>
                        <a:t>GEOGRAPHICAL TECHNIQUES </a:t>
                      </a:r>
                    </a:p>
                    <a:p>
                      <a:pPr algn="just"/>
                      <a:r>
                        <a:rPr lang="en-GB" sz="1000" dirty="0"/>
                        <a:t>Use geographical terms and vocabulary. Use geographical skills, including maps and graphical methods</a:t>
                      </a:r>
                    </a:p>
                    <a:p>
                      <a:pPr algn="just"/>
                      <a:endParaRPr lang="en-GB" sz="1000" dirty="0"/>
                    </a:p>
                    <a:p>
                      <a:pPr algn="just"/>
                      <a:r>
                        <a:rPr lang="en-GB" sz="1000" b="1" dirty="0"/>
                        <a:t>PHYSICAL FEATURES &amp; PROCESSES </a:t>
                      </a:r>
                    </a:p>
                    <a:p>
                      <a:pPr algn="just"/>
                      <a:r>
                        <a:rPr lang="en-GB" sz="1000" dirty="0"/>
                        <a:t>Describe the formation and changes of natural landscapes over time.</a:t>
                      </a:r>
                    </a:p>
                    <a:p>
                      <a:pPr algn="just"/>
                      <a:endParaRPr lang="en-GB" sz="1000" dirty="0"/>
                    </a:p>
                    <a:p>
                      <a:pPr algn="just"/>
                      <a:r>
                        <a:rPr lang="en-GB" sz="1000" b="1" dirty="0"/>
                        <a:t>HUMAN INTERACTION WITH </a:t>
                      </a:r>
                    </a:p>
                    <a:p>
                      <a:pPr algn="just"/>
                      <a:r>
                        <a:rPr lang="en-GB" sz="1000" b="1" dirty="0"/>
                        <a:t>THE ENVIRONMENT </a:t>
                      </a:r>
                    </a:p>
                    <a:p>
                      <a:pPr algn="just"/>
                      <a:r>
                        <a:rPr lang="en-GB" sz="1000" dirty="0"/>
                        <a:t>Identify land use. Discuss the relationships between human activity</a:t>
                      </a:r>
                    </a:p>
                    <a:p>
                      <a:pPr algn="just"/>
                      <a:r>
                        <a:rPr lang="en-GB" sz="1000" dirty="0"/>
                        <a:t>and places. Recognise how the environment is managed.</a:t>
                      </a:r>
                    </a:p>
                    <a:p>
                      <a:endParaRPr lang="en-GB" sz="10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1" name="Picture 10" descr="A green and white rectangles&#10;&#10;Description automatically generated">
            <a:extLst>
              <a:ext uri="{FF2B5EF4-FFF2-40B4-BE49-F238E27FC236}">
                <a16:creationId xmlns:a16="http://schemas.microsoft.com/office/drawing/2014/main" id="{9167A054-EB78-A3DE-7E3F-09669313B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31" y="3989450"/>
            <a:ext cx="1478283" cy="841250"/>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057775"/>
            <a:ext cx="7287681" cy="5478423"/>
          </a:xfrm>
          <a:prstGeom prst="rect">
            <a:avLst/>
          </a:prstGeom>
          <a:noFill/>
        </p:spPr>
        <p:txBody>
          <a:bodyPr wrap="square" rtlCol="0">
            <a:spAutoFit/>
          </a:bodyPr>
          <a:lstStyle/>
          <a:p>
            <a:pPr algn="just"/>
            <a:r>
              <a:rPr lang="en-GB" sz="1000" dirty="0"/>
              <a:t>The Geography curriculum aims to inspire students with curiosity and fascination about the world around them. Our curriculum aims to equip students with knowledge and give them an understanding about natural and human environments, diverse places, people and resources, including the Earth’s key physical and human processes. The study of geography should give students an understanding of their place in World. </a:t>
            </a:r>
          </a:p>
          <a:p>
            <a:pPr algn="just"/>
            <a:endParaRPr lang="en-GB" sz="1000" dirty="0"/>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The Journey Begins…</a:t>
            </a:r>
          </a:p>
          <a:p>
            <a:pPr algn="just"/>
            <a:endParaRPr lang="en-GB" sz="1000" dirty="0"/>
          </a:p>
          <a:p>
            <a:pPr algn="just"/>
            <a:r>
              <a:rPr lang="en-GB" sz="1000" dirty="0"/>
              <a:t>In EYFS pupils will begin to develop their understanding of the world around them. They will know where they are placed and will begin to recognise that there are other places around them. During the course of these units, they will become familiar with the location of their home and school; learn about the name of the street they live on as well as the name of their local town or city. They will be introduced to geographical techniques such as map literacy by creating maps of their immediate environment, making links to literacy through labelling. They will begin to differentiate between physical features and human features. </a:t>
            </a:r>
          </a:p>
          <a:p>
            <a:pPr algn="just"/>
            <a:r>
              <a:rPr lang="en-GB" sz="1000" dirty="0"/>
              <a:t> </a:t>
            </a:r>
          </a:p>
          <a:p>
            <a:pPr algn="just"/>
            <a:r>
              <a:rPr lang="en-GB" sz="1000" dirty="0"/>
              <a:t>As they move into Key Stage 1, pupils gain a greater understanding of the world around them, studying their local area in greater detail, the Seaside, Explorers and Planet Earth. Their locational and place knowledge will deepen as they begin to look more closely at their immediate environment but also earth as a whole. They will identify the types of housing and weather patterns as well as be able to name the countries within the UK, the seven continents and five oceans. They will begin to understand why different locations have different climates and will be able to compare and contrast opposing environments, using geographical vocabulary. Pupils will become more aware of how humans interact with the environment in different parts of the earth. They will study different types of map and will broaden their own understanding of maps and graphicacy by creating more detailed maps using symbols and keys. </a:t>
            </a:r>
          </a:p>
          <a:p>
            <a:pPr algn="just"/>
            <a:endParaRPr lang="en-GB" sz="1000" dirty="0"/>
          </a:p>
          <a:p>
            <a:pPr algn="just"/>
            <a:r>
              <a:rPr lang="en-GB" sz="1000" dirty="0"/>
              <a:t>In Lower Key Stage 2, pupils study the UK in more detail, they learn specific locational facts such as capital city names, landmarks and flags. They also begin to develop an understanding of human geography by studying population and distribution. They look at physical features of the UK by contrasting rural and urban areas and gain an understanding of migration and tourism. Pupils are provided with many opportunities to develop a greater understanding of the physical processes that take place on earth by delving into the natural world and its resources, they will understand how volcanoes form, how and why earthquakes occur and will study rivers and coasts – completing case studies as they go. </a:t>
            </a:r>
          </a:p>
          <a:p>
            <a:pPr algn="just"/>
            <a:endParaRPr lang="en-GB" sz="1000" dirty="0"/>
          </a:p>
          <a:p>
            <a:pPr algn="just"/>
            <a:r>
              <a:rPr lang="en-GB" sz="1000" dirty="0"/>
              <a:t>As they progress to Upper Key Stage 2, pupils continue explore the human world, enabling them to see links to their physical geography.  They will study settlements and land use, natural resources and their use, biomes and North America. They will continue to deepen their </a:t>
            </a:r>
          </a:p>
          <a:p>
            <a:pPr algn="just"/>
            <a:r>
              <a:rPr lang="en-GB" sz="1000" dirty="0"/>
              <a:t>geographical skills and knowledge through studying many different types of maps and graphs. They will understand the difference between labelling and annotating and will be able to analyse different types of data using these geographical techniques. They will complete extended pieces of writing demonstrating their understanding, using subject specific vocabulary. This curriculum prepares them with high quality skills and knowledge needed for Key Stage 3 and beyond.</a:t>
            </a:r>
            <a:endParaRPr lang="en-GB" dirty="0"/>
          </a:p>
        </p:txBody>
      </p:sp>
      <p:grpSp>
        <p:nvGrpSpPr>
          <p:cNvPr id="25" name="Group 24">
            <a:extLst>
              <a:ext uri="{FF2B5EF4-FFF2-40B4-BE49-F238E27FC236}">
                <a16:creationId xmlns:a16="http://schemas.microsoft.com/office/drawing/2014/main" id="{B30B4917-500F-C819-42A7-4728C0423E97}"/>
              </a:ext>
            </a:extLst>
          </p:cNvPr>
          <p:cNvGrpSpPr/>
          <p:nvPr/>
        </p:nvGrpSpPr>
        <p:grpSpPr>
          <a:xfrm>
            <a:off x="4727556" y="1960659"/>
            <a:ext cx="487028" cy="2449416"/>
            <a:chOff x="4727556" y="1960659"/>
            <a:chExt cx="487028" cy="2449416"/>
          </a:xfrm>
        </p:grpSpPr>
        <p:pic>
          <p:nvPicPr>
            <p:cNvPr id="15" name="Picture 14" descr="A green and white circle with a graph in it&#10;&#10;Description automatically generated">
              <a:extLst>
                <a:ext uri="{FF2B5EF4-FFF2-40B4-BE49-F238E27FC236}">
                  <a16:creationId xmlns:a16="http://schemas.microsoft.com/office/drawing/2014/main" id="{77440B2E-F1A8-A0A5-ACFC-1C16DDF08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62" y="2580233"/>
              <a:ext cx="480622" cy="480622"/>
            </a:xfrm>
            <a:prstGeom prst="rect">
              <a:avLst/>
            </a:prstGeom>
          </p:spPr>
        </p:pic>
        <p:pic>
          <p:nvPicPr>
            <p:cNvPr id="19" name="Picture 18" descr="A green and white circle with a person in it&#10;&#10;Description automatically generated">
              <a:extLst>
                <a:ext uri="{FF2B5EF4-FFF2-40B4-BE49-F238E27FC236}">
                  <a16:creationId xmlns:a16="http://schemas.microsoft.com/office/drawing/2014/main" id="{77B2C4A1-B7E7-4C8D-C62D-C699541B4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3962" y="3929453"/>
              <a:ext cx="480622" cy="480622"/>
            </a:xfrm>
            <a:prstGeom prst="rect">
              <a:avLst/>
            </a:prstGeom>
          </p:spPr>
        </p:pic>
        <p:pic>
          <p:nvPicPr>
            <p:cNvPr id="22" name="Picture 21" descr="A green and white circle with a globe and a pin on it&#10;&#10;Description automatically generated">
              <a:extLst>
                <a:ext uri="{FF2B5EF4-FFF2-40B4-BE49-F238E27FC236}">
                  <a16:creationId xmlns:a16="http://schemas.microsoft.com/office/drawing/2014/main" id="{C8C6CF88-CDF6-13E4-C6B0-29666D11C5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1960659"/>
              <a:ext cx="480622" cy="480622"/>
            </a:xfrm>
            <a:prstGeom prst="rect">
              <a:avLst/>
            </a:prstGeom>
          </p:spPr>
        </p:pic>
        <p:pic>
          <p:nvPicPr>
            <p:cNvPr id="24" name="Picture 23" descr="A green and white circle with a volcano erupting&#10;&#10;Description automatically generated">
              <a:extLst>
                <a:ext uri="{FF2B5EF4-FFF2-40B4-BE49-F238E27FC236}">
                  <a16:creationId xmlns:a16="http://schemas.microsoft.com/office/drawing/2014/main" id="{3B51C7A5-755F-67BA-9747-2DD4A28331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3962" y="3347042"/>
              <a:ext cx="480622" cy="480622"/>
            </a:xfrm>
            <a:prstGeom prst="rect">
              <a:avLst/>
            </a:prstGeom>
          </p:spPr>
        </p:pic>
      </p:gr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4FF10518-91B2-1357-6A50-83195CEE4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95276" y="3371813"/>
            <a:ext cx="6972300" cy="1169551"/>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Progression through the Threshold Concepts</a:t>
            </a:r>
          </a:p>
          <a:p>
            <a:endParaRPr lang="en-GB" sz="1000" dirty="0"/>
          </a:p>
          <a:p>
            <a:pPr algn="just"/>
            <a:r>
              <a:rPr lang="en-GB" sz="1000" dirty="0"/>
              <a:t>Within geography, there are 4 key threshold concepts, which when combined, ensure that our students can access a deep understanding of the subject. The threshold concepts relate to core aspects of disciplinary knowledge and substantive knowledge. For example, when ‘thinking like a geographer’, students need a deep understanding of place, knowledge and geographical skill to enable their understanding of physical and human geography. As students progress through the curriculum narratives, so should their understanding of the threshold concepts: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4899" y="4879160"/>
            <a:ext cx="6257925" cy="4708981"/>
          </a:xfrm>
          <a:prstGeom prst="rect">
            <a:avLst/>
          </a:prstGeom>
          <a:noFill/>
        </p:spPr>
        <p:txBody>
          <a:bodyPr wrap="square" rtlCol="0">
            <a:spAutoFit/>
          </a:bodyPr>
          <a:lstStyle/>
          <a:p>
            <a:pPr algn="just"/>
            <a:r>
              <a:rPr lang="en-GB" sz="1000" b="1" dirty="0"/>
              <a:t>Location and Place Knowledge</a:t>
            </a:r>
          </a:p>
          <a:p>
            <a:pPr algn="just"/>
            <a:r>
              <a:rPr lang="en-GB" sz="1000" dirty="0"/>
              <a:t>Location and place knowledge is not simply about knowing where a place is in the world. It includes:</a:t>
            </a:r>
          </a:p>
          <a:p>
            <a:pPr algn="just"/>
            <a:r>
              <a:rPr lang="en-GB" sz="1000" dirty="0"/>
              <a:t>• Location Knowledge: world countries, regions, environments, continents, physical features (rivers and mountains)</a:t>
            </a:r>
          </a:p>
          <a:p>
            <a:pPr algn="just"/>
            <a:r>
              <a:rPr lang="en-GB" sz="1000" dirty="0"/>
              <a:t>• Physical Knowledge: similarities and differences between places (physical and human), cultures, cities, capitals</a:t>
            </a:r>
          </a:p>
          <a:p>
            <a:pPr algn="just"/>
            <a:r>
              <a:rPr lang="en-GB" sz="1000" dirty="0"/>
              <a:t>• Map Literacy: latitude, longitude, equator, northern hemisphere, southern hemisphere, the Tropics of Cancer and Capricorn, Arctic and Antarctic Circle, the Prime/Greenwich Meridian and time zones</a:t>
            </a:r>
          </a:p>
          <a:p>
            <a:pPr algn="just"/>
            <a:endParaRPr lang="en-GB" sz="1000" dirty="0"/>
          </a:p>
          <a:p>
            <a:pPr algn="just"/>
            <a:r>
              <a:rPr lang="en-GB" sz="1000" b="1" dirty="0"/>
              <a:t>Geographical Techniques</a:t>
            </a:r>
          </a:p>
          <a:p>
            <a:pPr algn="just"/>
            <a:r>
              <a:rPr lang="en-GB" sz="1000" dirty="0"/>
              <a:t>The use of geographical techniques such as fieldwork, but also the use of terminology and geographer traits, such as:</a:t>
            </a:r>
          </a:p>
          <a:p>
            <a:pPr algn="just"/>
            <a:r>
              <a:rPr lang="en-GB" sz="1000" dirty="0"/>
              <a:t>• Map literacy, Ordinance Survey maps, grid references, latitude and longitude, atlases, globes, GIS (Google maps), aerial photos.</a:t>
            </a:r>
          </a:p>
          <a:p>
            <a:pPr algn="just"/>
            <a:r>
              <a:rPr lang="en-GB" sz="1000" dirty="0"/>
              <a:t>• Numeracy and graphicacy, manipulating data, interpreting graphs and tables, constructing graphs.</a:t>
            </a:r>
          </a:p>
          <a:p>
            <a:pPr algn="just"/>
            <a:r>
              <a:rPr lang="en-GB" sz="1000" dirty="0"/>
              <a:t>• Literacy skills using key terminology, constructing and writing arguments, writing persuasively.</a:t>
            </a:r>
          </a:p>
          <a:p>
            <a:pPr algn="just"/>
            <a:r>
              <a:rPr lang="en-GB" sz="1000" dirty="0"/>
              <a:t>• Annotating diagrams/photos, using case studies, causes, effects, responses, processes leading to landforms, inferring information and making judgements.</a:t>
            </a:r>
          </a:p>
          <a:p>
            <a:pPr algn="just"/>
            <a:endParaRPr lang="en-GB" sz="1000" dirty="0"/>
          </a:p>
          <a:p>
            <a:pPr algn="just"/>
            <a:r>
              <a:rPr lang="en-GB" sz="1000" b="1" dirty="0"/>
              <a:t>Physical Features and Processes</a:t>
            </a:r>
          </a:p>
          <a:p>
            <a:pPr algn="just"/>
            <a:r>
              <a:rPr lang="en-GB" sz="1000" dirty="0"/>
              <a:t>Looking at the natural landscapes, features and the processes which create them. This is done in two stages:</a:t>
            </a:r>
          </a:p>
          <a:p>
            <a:pPr algn="just"/>
            <a:r>
              <a:rPr lang="en-GB" sz="1000" dirty="0"/>
              <a:t>1. Characteristics (describe) What does the feature look like? What makes it unique? What are its dimensions? Observations (figures, photos, diagrams).</a:t>
            </a:r>
          </a:p>
          <a:p>
            <a:pPr algn="just"/>
            <a:r>
              <a:rPr lang="en-GB" sz="1000" dirty="0"/>
              <a:t>2. Processes (explain) Why does the feature/event occur? Step-by-step formation, directly link how the processes create the characteristics.</a:t>
            </a:r>
          </a:p>
          <a:p>
            <a:pPr algn="just"/>
            <a:endParaRPr lang="en-GB" sz="1000" dirty="0"/>
          </a:p>
          <a:p>
            <a:pPr algn="just"/>
            <a:r>
              <a:rPr lang="en-GB" sz="1000" b="1" dirty="0"/>
              <a:t>Human Interaction with the Environment</a:t>
            </a:r>
          </a:p>
          <a:p>
            <a:pPr algn="just"/>
            <a:r>
              <a:rPr lang="en-GB" sz="1000" dirty="0"/>
              <a:t>Humans interact in a number of ways including:</a:t>
            </a:r>
          </a:p>
          <a:p>
            <a:pPr algn="just"/>
            <a:r>
              <a:rPr lang="en-GB" sz="1000" dirty="0"/>
              <a:t>• Land use, types of settlement, economic activity including trade links, distribution of natural resources.</a:t>
            </a:r>
          </a:p>
          <a:p>
            <a:pPr algn="just"/>
            <a:r>
              <a:rPr lang="en-GB" sz="1000" dirty="0"/>
              <a:t>• Human impacts on the natural environment, human induced hazards, impacts of natural hazards on people.</a:t>
            </a:r>
          </a:p>
          <a:p>
            <a:pPr algn="just"/>
            <a:r>
              <a:rPr lang="en-GB" sz="1000" dirty="0"/>
              <a:t>• Human responses to natural hazards and to human induced hazards.</a:t>
            </a:r>
          </a:p>
          <a:p>
            <a:endParaRPr lang="en-GB" sz="1000" dirty="0"/>
          </a:p>
        </p:txBody>
      </p:sp>
      <p:pic>
        <p:nvPicPr>
          <p:cNvPr id="6" name="Picture 5" descr="A green and white circle with a graph in it&#10;&#10;Description automatically generated">
            <a:extLst>
              <a:ext uri="{FF2B5EF4-FFF2-40B4-BE49-F238E27FC236}">
                <a16:creationId xmlns:a16="http://schemas.microsoft.com/office/drawing/2014/main" id="{5E89B608-6238-54FF-A2CB-1041752A7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8" y="6032134"/>
            <a:ext cx="480622" cy="480622"/>
          </a:xfrm>
          <a:prstGeom prst="rect">
            <a:avLst/>
          </a:prstGeom>
        </p:spPr>
      </p:pic>
      <p:pic>
        <p:nvPicPr>
          <p:cNvPr id="7" name="Picture 6" descr="A green and white circle with a person in it&#10;&#10;Description automatically generated">
            <a:extLst>
              <a:ext uri="{FF2B5EF4-FFF2-40B4-BE49-F238E27FC236}">
                <a16:creationId xmlns:a16="http://schemas.microsoft.com/office/drawing/2014/main" id="{4ABD160C-1EA2-B428-75B4-F9D89E12C3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58" y="8457679"/>
            <a:ext cx="480622" cy="480622"/>
          </a:xfrm>
          <a:prstGeom prst="rect">
            <a:avLst/>
          </a:prstGeom>
        </p:spPr>
      </p:pic>
      <p:pic>
        <p:nvPicPr>
          <p:cNvPr id="10" name="Picture 9" descr="A green and white circle with a globe and a pin on it&#10;&#10;Description automatically generated">
            <a:extLst>
              <a:ext uri="{FF2B5EF4-FFF2-40B4-BE49-F238E27FC236}">
                <a16:creationId xmlns:a16="http://schemas.microsoft.com/office/drawing/2014/main" id="{40CD228D-392B-BD75-5F13-03326C6A7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58" y="4965640"/>
            <a:ext cx="480622" cy="480622"/>
          </a:xfrm>
          <a:prstGeom prst="rect">
            <a:avLst/>
          </a:prstGeom>
        </p:spPr>
      </p:pic>
      <p:pic>
        <p:nvPicPr>
          <p:cNvPr id="11" name="Picture 10" descr="A green and white circle with a volcano erupting&#10;&#10;Description automatically generated">
            <a:extLst>
              <a:ext uri="{FF2B5EF4-FFF2-40B4-BE49-F238E27FC236}">
                <a16:creationId xmlns:a16="http://schemas.microsoft.com/office/drawing/2014/main" id="{832B59C8-D0E0-3D32-C2FA-D2DF0D288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558" y="7388599"/>
            <a:ext cx="480622" cy="480622"/>
          </a:xfrm>
          <a:prstGeom prst="rect">
            <a:avLst/>
          </a:prstGeom>
        </p:spPr>
      </p:pic>
      <p:sp>
        <p:nvSpPr>
          <p:cNvPr id="4" name="Rectangle 3">
            <a:extLst>
              <a:ext uri="{FF2B5EF4-FFF2-40B4-BE49-F238E27FC236}">
                <a16:creationId xmlns:a16="http://schemas.microsoft.com/office/drawing/2014/main" id="{43582DA2-1CB3-4A76-B79A-7BBA779FB1B9}"/>
              </a:ext>
            </a:extLst>
          </p:cNvPr>
          <p:cNvSpPr/>
          <p:nvPr/>
        </p:nvSpPr>
        <p:spPr>
          <a:xfrm>
            <a:off x="295276" y="1103672"/>
            <a:ext cx="6972300" cy="1938992"/>
          </a:xfrm>
          <a:prstGeom prst="rect">
            <a:avLst/>
          </a:prstGeom>
        </p:spPr>
        <p:txBody>
          <a:bodyPr wrap="square">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pupils will develop knowledge of the North East and the United Kingdom. They will also use comparative skills to develop their knowledge of Australia and South America. As they move into UKS2, they will develop an understanding of North America.</a:t>
            </a:r>
            <a:r>
              <a:rPr lang="en-US" sz="1000" dirty="0">
                <a:solidFill>
                  <a:srgbClr val="000000"/>
                </a:solidFill>
              </a:rPr>
              <a:t> ​</a:t>
            </a:r>
          </a:p>
          <a:p>
            <a:pPr algn="just" fontAlgn="base"/>
            <a:r>
              <a:rPr lang="en-US" sz="1000" dirty="0">
                <a:solidFill>
                  <a:srgbClr val="000000"/>
                </a:solidFill>
              </a:rPr>
              <a:t>​</a:t>
            </a:r>
          </a:p>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000" dirty="0">
                <a:solidFill>
                  <a:srgbClr val="000000"/>
                </a:solidFill>
              </a:rPr>
              <a:t> </a:t>
            </a:r>
            <a:endParaRPr lang="en-US" sz="1000" b="0" i="0" dirty="0">
              <a:solidFill>
                <a:srgbClr val="000000"/>
              </a:solidFill>
              <a:effectLst/>
            </a:endParaRP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E096C-DDA7-D1FF-A54B-E5DFA40ECE28}"/>
            </a:ext>
          </a:extLst>
        </p:cNvPr>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347DF54F-502B-7048-77C3-FF2469B37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9" y="-20838"/>
            <a:ext cx="7573304" cy="10691813"/>
          </a:xfrm>
          <a:prstGeom prst="rect">
            <a:avLst/>
          </a:prstGeom>
        </p:spPr>
      </p:pic>
      <p:sp>
        <p:nvSpPr>
          <p:cNvPr id="8" name="TextBox 7">
            <a:extLst>
              <a:ext uri="{FF2B5EF4-FFF2-40B4-BE49-F238E27FC236}">
                <a16:creationId xmlns:a16="http://schemas.microsoft.com/office/drawing/2014/main" id="{C124C399-AB88-2A70-2ED1-6B162012F44B}"/>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FC96F20C-E3FE-DE7D-55CC-20E263F05947}"/>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340D9B46-7B59-0829-EB04-B6D23A8B4B12}"/>
              </a:ext>
            </a:extLst>
          </p:cNvPr>
          <p:cNvSpPr/>
          <p:nvPr/>
        </p:nvSpPr>
        <p:spPr>
          <a:xfrm>
            <a:off x="144541" y="6335199"/>
            <a:ext cx="7308908" cy="1015663"/>
          </a:xfrm>
          <a:prstGeom prst="rect">
            <a:avLst/>
          </a:prstGeom>
        </p:spPr>
        <p:txBody>
          <a:bodyPr wrap="square" lIns="91440" tIns="45720" rIns="91440" bIns="45720" anchor="t">
            <a:spAutoFit/>
          </a:bodyPr>
          <a:lstStyle/>
          <a:p>
            <a:pPr algn="just" fontAlgn="base"/>
            <a:r>
              <a:rPr lang="en-GB" sz="1000" b="1" dirty="0">
                <a:solidFill>
                  <a:srgbClr val="000000"/>
                </a:solidFill>
              </a:rPr>
              <a:t>Knowledge of Places: </a:t>
            </a:r>
            <a:r>
              <a:rPr lang="en-US" sz="1000" dirty="0">
                <a:solidFill>
                  <a:srgbClr val="000000"/>
                </a:solidFill>
              </a:rPr>
              <a:t> ​</a:t>
            </a:r>
          </a:p>
          <a:p>
            <a:pPr algn="just" fontAlgn="base"/>
            <a:r>
              <a:rPr lang="en-GB" sz="1000" dirty="0">
                <a:solidFill>
                  <a:srgbClr val="000000"/>
                </a:solidFill>
              </a:rPr>
              <a:t>It is important our pupils learn about places in an appropriately nuanced and complex way. They should encounter the same places at different times and in different contexts throughout units of work. Throughout these units of work, where possible, pupils will develop knowledge of the North East of England and the United Kingdom. They will also use comparative skills to develop their knowledge of Australia and Brazil. As they move into UKS2, they will develop an understanding of North America.</a:t>
            </a:r>
            <a:r>
              <a:rPr lang="en-US" sz="1000" dirty="0">
                <a:solidFill>
                  <a:srgbClr val="000000"/>
                </a:solidFill>
              </a:rPr>
              <a:t> ​</a:t>
            </a:r>
          </a:p>
          <a:p>
            <a:pPr algn="just" fontAlgn="base"/>
            <a:endParaRPr lang="en-US" sz="1000" dirty="0">
              <a:solidFill>
                <a:srgbClr val="000000"/>
              </a:solidFill>
            </a:endParaRPr>
          </a:p>
        </p:txBody>
      </p:sp>
      <p:sp>
        <p:nvSpPr>
          <p:cNvPr id="5" name="TextBox 10">
            <a:extLst>
              <a:ext uri="{FF2B5EF4-FFF2-40B4-BE49-F238E27FC236}">
                <a16:creationId xmlns:a16="http://schemas.microsoft.com/office/drawing/2014/main" id="{14857EBE-A960-42B0-A13E-B573AF211041}"/>
              </a:ext>
            </a:extLst>
          </p:cNvPr>
          <p:cNvSpPr txBox="1"/>
          <p:nvPr/>
        </p:nvSpPr>
        <p:spPr>
          <a:xfrm>
            <a:off x="144541" y="1141638"/>
            <a:ext cx="7242296" cy="1261884"/>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200" b="1" dirty="0">
                <a:ea typeface="Open Sans"/>
                <a:cs typeface="Open Sans"/>
              </a:rPr>
              <a:t>Common Threads</a:t>
            </a:r>
          </a:p>
          <a:p>
            <a:pPr algn="just"/>
            <a:endParaRPr lang="en-GB" sz="1000" dirty="0"/>
          </a:p>
          <a:p>
            <a:pPr algn="just"/>
            <a:r>
              <a:rPr lang="en-GB" sz="1000" dirty="0"/>
              <a:t>To ensure the units are cohesive, the curriculum has been developed with key threads underpinning the different units. These threads run through the different units to ensure pupils build an in-depth knowledge of places and can make comparisons. </a:t>
            </a:r>
            <a:endParaRPr lang="en-GB" sz="1000" dirty="0">
              <a:cs typeface="Calibri"/>
            </a:endParaRPr>
          </a:p>
          <a:p>
            <a:pPr algn="just"/>
            <a:endParaRPr lang="en-GB" sz="1200" dirty="0"/>
          </a:p>
          <a:p>
            <a:pPr algn="just"/>
            <a:endParaRPr lang="en-GB" sz="1200" b="1" dirty="0">
              <a:cs typeface="Calibri"/>
            </a:endParaRPr>
          </a:p>
          <a:p>
            <a:pPr algn="just"/>
            <a:endParaRPr lang="en-GB" sz="1000" dirty="0">
              <a:cs typeface="Calibri"/>
            </a:endParaRPr>
          </a:p>
        </p:txBody>
      </p:sp>
      <p:pic>
        <p:nvPicPr>
          <p:cNvPr id="13" name="Picture 12" descr="A green and white circle with a map in the middle&#10;&#10;Description automatically generated">
            <a:extLst>
              <a:ext uri="{FF2B5EF4-FFF2-40B4-BE49-F238E27FC236}">
                <a16:creationId xmlns:a16="http://schemas.microsoft.com/office/drawing/2014/main" id="{94AE97A8-4D3E-D40B-3A17-CFDB83F4227F}"/>
              </a:ext>
            </a:extLst>
          </p:cNvPr>
          <p:cNvPicPr>
            <a:picLocks noChangeAspect="1"/>
          </p:cNvPicPr>
          <p:nvPr/>
        </p:nvPicPr>
        <p:blipFill>
          <a:blip r:embed="rId3"/>
          <a:stretch>
            <a:fillRect/>
          </a:stretch>
        </p:blipFill>
        <p:spPr>
          <a:xfrm>
            <a:off x="502463" y="3378236"/>
            <a:ext cx="1039115" cy="1023862"/>
          </a:xfrm>
          <a:prstGeom prst="rect">
            <a:avLst/>
          </a:prstGeom>
        </p:spPr>
      </p:pic>
      <p:sp>
        <p:nvSpPr>
          <p:cNvPr id="17" name="Rectangle 16">
            <a:extLst>
              <a:ext uri="{FF2B5EF4-FFF2-40B4-BE49-F238E27FC236}">
                <a16:creationId xmlns:a16="http://schemas.microsoft.com/office/drawing/2014/main" id="{07CB0FEE-FE7D-4CC1-A5A5-A3BDAF06C888}"/>
              </a:ext>
            </a:extLst>
          </p:cNvPr>
          <p:cNvSpPr/>
          <p:nvPr/>
        </p:nvSpPr>
        <p:spPr>
          <a:xfrm>
            <a:off x="1688818" y="2617784"/>
            <a:ext cx="3125896" cy="2662267"/>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b="1" dirty="0"/>
              <a:t>North East</a:t>
            </a:r>
            <a:endParaRPr lang="en-GB" sz="1200" b="1" dirty="0">
              <a:cs typeface="Calibri"/>
            </a:endParaRPr>
          </a:p>
          <a:p>
            <a:pPr algn="just"/>
            <a:endParaRPr lang="en-GB" sz="1200" b="1" dirty="0"/>
          </a:p>
          <a:p>
            <a:pPr algn="just"/>
            <a:endParaRPr lang="en-GB" sz="1200" b="1" dirty="0"/>
          </a:p>
          <a:p>
            <a:pPr algn="just"/>
            <a:endParaRPr lang="en-GB" sz="1200" b="1" dirty="0"/>
          </a:p>
          <a:p>
            <a:pPr algn="just"/>
            <a:endParaRPr lang="en-GB" sz="1200" b="1" dirty="0">
              <a:cs typeface="Calibri"/>
            </a:endParaRPr>
          </a:p>
          <a:p>
            <a:pPr algn="just"/>
            <a:endParaRPr lang="en-GB" sz="1200" b="1" dirty="0">
              <a:cs typeface="Calibri"/>
            </a:endParaRPr>
          </a:p>
          <a:p>
            <a:r>
              <a:rPr lang="en-GB" sz="1200" b="1" dirty="0"/>
              <a:t>UK</a:t>
            </a:r>
            <a:endParaRPr lang="en-GB" sz="1200" b="1" dirty="0">
              <a:cs typeface="Calibri"/>
            </a:endParaRPr>
          </a:p>
          <a:p>
            <a:endParaRPr lang="en-GB" sz="1200" b="1" dirty="0"/>
          </a:p>
          <a:p>
            <a:endParaRPr lang="en-GB" sz="1100" b="1" dirty="0"/>
          </a:p>
          <a:p>
            <a:endParaRPr lang="en-GB" sz="1200" b="1" dirty="0"/>
          </a:p>
          <a:p>
            <a:endParaRPr lang="en-GB" sz="1200" b="1" dirty="0"/>
          </a:p>
          <a:p>
            <a:endParaRPr lang="en-GB" sz="1200" b="1" dirty="0">
              <a:cs typeface="Calibri"/>
            </a:endParaRPr>
          </a:p>
          <a:p>
            <a:endParaRPr lang="en-GB" sz="1200" b="1" dirty="0">
              <a:cs typeface="Calibri"/>
            </a:endParaRPr>
          </a:p>
          <a:p>
            <a:r>
              <a:rPr lang="en-GB" sz="1200" b="1" dirty="0">
                <a:cs typeface="Calibri"/>
              </a:rPr>
              <a:t>Brazil</a:t>
            </a:r>
          </a:p>
        </p:txBody>
      </p:sp>
      <p:pic>
        <p:nvPicPr>
          <p:cNvPr id="6" name="Picture 5" descr="A green and white circle with a map of australia&#10;&#10;Description automatically generated">
            <a:extLst>
              <a:ext uri="{FF2B5EF4-FFF2-40B4-BE49-F238E27FC236}">
                <a16:creationId xmlns:a16="http://schemas.microsoft.com/office/drawing/2014/main" id="{85E0A2BA-5F36-4F9F-B417-26B5202305CD}"/>
              </a:ext>
            </a:extLst>
          </p:cNvPr>
          <p:cNvPicPr>
            <a:picLocks noChangeAspect="1"/>
          </p:cNvPicPr>
          <p:nvPr/>
        </p:nvPicPr>
        <p:blipFill>
          <a:blip r:embed="rId4"/>
          <a:stretch>
            <a:fillRect/>
          </a:stretch>
        </p:blipFill>
        <p:spPr>
          <a:xfrm>
            <a:off x="3976869" y="2252887"/>
            <a:ext cx="1045525" cy="1069976"/>
          </a:xfrm>
          <a:prstGeom prst="rect">
            <a:avLst/>
          </a:prstGeom>
        </p:spPr>
      </p:pic>
      <p:pic>
        <p:nvPicPr>
          <p:cNvPr id="7" name="Picture 6" descr="A green and white circle with a map in the middle&#10;&#10;Description automatically generated">
            <a:extLst>
              <a:ext uri="{FF2B5EF4-FFF2-40B4-BE49-F238E27FC236}">
                <a16:creationId xmlns:a16="http://schemas.microsoft.com/office/drawing/2014/main" id="{67728E0A-8298-593B-466B-8B8423F2C110}"/>
              </a:ext>
            </a:extLst>
          </p:cNvPr>
          <p:cNvPicPr>
            <a:picLocks noChangeAspect="1"/>
          </p:cNvPicPr>
          <p:nvPr/>
        </p:nvPicPr>
        <p:blipFill>
          <a:blip r:embed="rId5"/>
          <a:stretch>
            <a:fillRect/>
          </a:stretch>
        </p:blipFill>
        <p:spPr>
          <a:xfrm>
            <a:off x="502463" y="4506807"/>
            <a:ext cx="1042550" cy="1037402"/>
          </a:xfrm>
          <a:prstGeom prst="rect">
            <a:avLst/>
          </a:prstGeom>
        </p:spPr>
      </p:pic>
      <p:pic>
        <p:nvPicPr>
          <p:cNvPr id="10" name="Picture 9" descr="A green and white circle with a map in the middle&#10;&#10;Description automatically generated">
            <a:extLst>
              <a:ext uri="{FF2B5EF4-FFF2-40B4-BE49-F238E27FC236}">
                <a16:creationId xmlns:a16="http://schemas.microsoft.com/office/drawing/2014/main" id="{FDF5FA78-D635-D47C-D6F1-6594F550E83A}"/>
              </a:ext>
            </a:extLst>
          </p:cNvPr>
          <p:cNvPicPr>
            <a:picLocks noChangeAspect="1"/>
          </p:cNvPicPr>
          <p:nvPr/>
        </p:nvPicPr>
        <p:blipFill>
          <a:blip r:embed="rId6"/>
          <a:stretch>
            <a:fillRect/>
          </a:stretch>
        </p:blipFill>
        <p:spPr>
          <a:xfrm>
            <a:off x="508465" y="2252887"/>
            <a:ext cx="1049265" cy="1040570"/>
          </a:xfrm>
          <a:prstGeom prst="rect">
            <a:avLst/>
          </a:prstGeom>
        </p:spPr>
      </p:pic>
      <p:pic>
        <p:nvPicPr>
          <p:cNvPr id="3" name="Picture 2" descr="A green and white circle with a map in the middle&#10;&#10;Description automatically generated">
            <a:extLst>
              <a:ext uri="{FF2B5EF4-FFF2-40B4-BE49-F238E27FC236}">
                <a16:creationId xmlns:a16="http://schemas.microsoft.com/office/drawing/2014/main" id="{C17BBB4E-177C-3B8D-CCB2-CE5B8103171B}"/>
              </a:ext>
            </a:extLst>
          </p:cNvPr>
          <p:cNvPicPr>
            <a:picLocks noChangeAspect="1"/>
          </p:cNvPicPr>
          <p:nvPr/>
        </p:nvPicPr>
        <p:blipFill>
          <a:blip r:embed="rId7"/>
          <a:stretch>
            <a:fillRect/>
          </a:stretch>
        </p:blipFill>
        <p:spPr>
          <a:xfrm>
            <a:off x="3959028" y="3394998"/>
            <a:ext cx="1043735" cy="1037530"/>
          </a:xfrm>
          <a:prstGeom prst="rect">
            <a:avLst/>
          </a:prstGeom>
        </p:spPr>
      </p:pic>
      <p:pic>
        <p:nvPicPr>
          <p:cNvPr id="11" name="Picture 10" descr="A light bulb with a leaf inside&#10;&#10;Description automatically generated">
            <a:extLst>
              <a:ext uri="{FF2B5EF4-FFF2-40B4-BE49-F238E27FC236}">
                <a16:creationId xmlns:a16="http://schemas.microsoft.com/office/drawing/2014/main" id="{5A4E7B45-6C5E-3A72-276A-B0A41D70B89A}"/>
              </a:ext>
            </a:extLst>
          </p:cNvPr>
          <p:cNvPicPr>
            <a:picLocks noChangeAspect="1"/>
          </p:cNvPicPr>
          <p:nvPr/>
        </p:nvPicPr>
        <p:blipFill>
          <a:blip r:embed="rId8"/>
          <a:stretch>
            <a:fillRect/>
          </a:stretch>
        </p:blipFill>
        <p:spPr>
          <a:xfrm>
            <a:off x="3959028" y="4503639"/>
            <a:ext cx="1013794" cy="1021686"/>
          </a:xfrm>
          <a:prstGeom prst="rect">
            <a:avLst/>
          </a:prstGeom>
        </p:spPr>
      </p:pic>
      <p:sp>
        <p:nvSpPr>
          <p:cNvPr id="14" name="TextBox 13">
            <a:extLst>
              <a:ext uri="{FF2B5EF4-FFF2-40B4-BE49-F238E27FC236}">
                <a16:creationId xmlns:a16="http://schemas.microsoft.com/office/drawing/2014/main" id="{2F9FF6AE-CED7-031B-772B-606897B62875}"/>
              </a:ext>
            </a:extLst>
          </p:cNvPr>
          <p:cNvSpPr txBox="1"/>
          <p:nvPr/>
        </p:nvSpPr>
        <p:spPr>
          <a:xfrm>
            <a:off x="5102454" y="2610956"/>
            <a:ext cx="2284383" cy="2677656"/>
          </a:xfrm>
          <a:prstGeom prst="rect">
            <a:avLst/>
          </a:prstGeom>
          <a:noFill/>
        </p:spPr>
        <p:txBody>
          <a:bodyPr wrap="square">
            <a:spAutoFit/>
          </a:bodyPr>
          <a:lstStyle/>
          <a:p>
            <a:r>
              <a:rPr lang="en-GB" sz="1200" b="1" dirty="0"/>
              <a:t>Australia</a:t>
            </a: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North America</a:t>
            </a:r>
            <a:endParaRPr lang="en-GB" sz="1200" b="1" dirty="0">
              <a:ea typeface="Calibri"/>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endParaRPr lang="en-GB" sz="1200" b="1" dirty="0">
              <a:cs typeface="Calibri" panose="020F0502020204030204"/>
            </a:endParaRPr>
          </a:p>
          <a:p>
            <a:r>
              <a:rPr lang="en-GB" sz="1200" b="1" dirty="0">
                <a:cs typeface="Calibri" panose="020F0502020204030204"/>
              </a:rPr>
              <a:t>Climate Change</a:t>
            </a:r>
            <a:endParaRPr lang="en-GB" sz="1200" dirty="0"/>
          </a:p>
        </p:txBody>
      </p:sp>
      <p:sp>
        <p:nvSpPr>
          <p:cNvPr id="18" name="TextBox 17">
            <a:extLst>
              <a:ext uri="{FF2B5EF4-FFF2-40B4-BE49-F238E27FC236}">
                <a16:creationId xmlns:a16="http://schemas.microsoft.com/office/drawing/2014/main" id="{DE00E3F6-F828-2C8A-33A9-2ADB0606B3B9}"/>
              </a:ext>
            </a:extLst>
          </p:cNvPr>
          <p:cNvSpPr txBox="1"/>
          <p:nvPr/>
        </p:nvSpPr>
        <p:spPr>
          <a:xfrm>
            <a:off x="144541" y="7486894"/>
            <a:ext cx="6063248" cy="1292662"/>
          </a:xfrm>
          <a:prstGeom prst="rect">
            <a:avLst/>
          </a:prstGeom>
          <a:noFill/>
        </p:spPr>
        <p:txBody>
          <a:bodyPr wrap="square">
            <a:spAutoFit/>
          </a:bodyPr>
          <a:lstStyle/>
          <a:p>
            <a:pPr algn="just" fontAlgn="base"/>
            <a:r>
              <a:rPr lang="en-GB" sz="1000" b="1" dirty="0">
                <a:solidFill>
                  <a:srgbClr val="000000"/>
                </a:solidFill>
              </a:rPr>
              <a:t>Geography Skills and Fieldwork:</a:t>
            </a:r>
            <a:r>
              <a:rPr lang="en-US" sz="1000" dirty="0">
                <a:solidFill>
                  <a:srgbClr val="000000"/>
                </a:solidFill>
              </a:rPr>
              <a:t> ​</a:t>
            </a:r>
          </a:p>
          <a:p>
            <a:pPr algn="just" fontAlgn="base"/>
            <a:r>
              <a:rPr lang="en-GB" sz="1000" dirty="0">
                <a:solidFill>
                  <a:srgbClr val="000000"/>
                </a:solidFill>
              </a:rPr>
              <a:t>Throughout the units of work geography skills and fieldwork opportunities have been built into the curriculum. Geography skills within the units include using maps, atlases and digit mapping to locate countries, as well as using compasses, symbols and keys. Fieldwork opportunities include observing, measuring, recording and presenting, which includes labelling and sketching maps. It is important to remember fieldwork does not always mean going out of school. It can involve collecting date within the school and the classroom and presenting and analysing data that has been given to them. </a:t>
            </a:r>
            <a:r>
              <a:rPr lang="en-US" sz="1800" dirty="0">
                <a:solidFill>
                  <a:srgbClr val="000000"/>
                </a:solidFill>
              </a:rPr>
              <a:t> </a:t>
            </a:r>
            <a:endParaRPr lang="en-US" sz="1800" b="0" i="0" dirty="0">
              <a:solidFill>
                <a:srgbClr val="000000"/>
              </a:solidFill>
              <a:effectLst/>
            </a:endParaRPr>
          </a:p>
        </p:txBody>
      </p:sp>
      <p:pic>
        <p:nvPicPr>
          <p:cNvPr id="20" name="Picture 19" descr="A green and white circle with a compass&#10;&#10;Description automatically generated">
            <a:extLst>
              <a:ext uri="{FF2B5EF4-FFF2-40B4-BE49-F238E27FC236}">
                <a16:creationId xmlns:a16="http://schemas.microsoft.com/office/drawing/2014/main" id="{47253CDC-9B1F-9715-ECD5-F67840213F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07789" y="7657027"/>
            <a:ext cx="1013794" cy="1013794"/>
          </a:xfrm>
          <a:prstGeom prst="rect">
            <a:avLst/>
          </a:prstGeom>
        </p:spPr>
      </p:pic>
    </p:spTree>
    <p:extLst>
      <p:ext uri="{BB962C8B-B14F-4D97-AF65-F5344CB8AC3E}">
        <p14:creationId xmlns:p14="http://schemas.microsoft.com/office/powerpoint/2010/main" val="119978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5B9B722E-6A20-D689-02C4-A68820B70D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9525"/>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651374420"/>
              </p:ext>
            </p:extLst>
          </p:nvPr>
        </p:nvGraphicFramePr>
        <p:xfrm>
          <a:off x="135998" y="1114008"/>
          <a:ext cx="7287680" cy="5824311"/>
        </p:xfrm>
        <a:graphic>
          <a:graphicData uri="http://schemas.openxmlformats.org/drawingml/2006/table">
            <a:tbl>
              <a:tblPr firstRow="1" bandRow="1">
                <a:tableStyleId>{6E25E649-3F16-4E02-A733-19D2CDBF48F0}</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276225">
                  <a:extLst>
                    <a:ext uri="{9D8B030D-6E8A-4147-A177-3AD203B41FA5}">
                      <a16:colId xmlns:a16="http://schemas.microsoft.com/office/drawing/2014/main" val="2882456411"/>
                    </a:ext>
                  </a:extLst>
                </a:gridCol>
                <a:gridCol w="2505075">
                  <a:extLst>
                    <a:ext uri="{9D8B030D-6E8A-4147-A177-3AD203B41FA5}">
                      <a16:colId xmlns:a16="http://schemas.microsoft.com/office/drawing/2014/main" val="3146045241"/>
                    </a:ext>
                  </a:extLst>
                </a:gridCol>
                <a:gridCol w="304800">
                  <a:extLst>
                    <a:ext uri="{9D8B030D-6E8A-4147-A177-3AD203B41FA5}">
                      <a16:colId xmlns:a16="http://schemas.microsoft.com/office/drawing/2014/main" val="3991867393"/>
                    </a:ext>
                  </a:extLst>
                </a:gridCol>
                <a:gridCol w="2394478">
                  <a:extLst>
                    <a:ext uri="{9D8B030D-6E8A-4147-A177-3AD203B41FA5}">
                      <a16:colId xmlns:a16="http://schemas.microsoft.com/office/drawing/2014/main" val="96208107"/>
                    </a:ext>
                  </a:extLst>
                </a:gridCol>
              </a:tblGrid>
              <a:tr h="360031">
                <a:tc gridSpan="6">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2DB94"/>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b="1" dirty="0"/>
                        <a:t>Class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Cycle 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Natural Resources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Climate Change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65924086"/>
                  </a:ext>
                </a:extLst>
              </a:tr>
              <a:tr h="683035">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Cycle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North America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Tsunami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60464092"/>
                  </a:ext>
                </a:extLst>
              </a:tr>
              <a:tr h="683035">
                <a:tc rowSpan="2">
                  <a:txBody>
                    <a:bodyPr/>
                    <a:lstStyle/>
                    <a:p>
                      <a:pPr algn="ctr"/>
                      <a:r>
                        <a:rPr lang="en-GB" sz="1200" b="1" dirty="0"/>
                        <a:t>Class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a:t> Cycle B   </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Coasts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Settlement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b="1" dirty="0"/>
                        <a:t>Cycle 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Angry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Deserts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683035">
                <a:tc rowSpan="2">
                  <a:txBody>
                    <a:bodyPr/>
                    <a:lstStyle/>
                    <a:p>
                      <a:pPr algn="ctr"/>
                      <a:r>
                        <a:rPr lang="en-GB" sz="1200" b="1" dirty="0"/>
                        <a:t>Class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Cycle B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Europe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Migration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b="1" dirty="0"/>
                        <a:t>Cycle A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Rivers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Biomes - Rainforests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83035">
                <a:tc rowSpan="2">
                  <a:txBody>
                    <a:bodyPr/>
                    <a:lstStyle/>
                    <a:p>
                      <a:pPr algn="ctr"/>
                      <a:r>
                        <a:rPr lang="en-GB" sz="1200" b="1" dirty="0"/>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b="1" dirty="0"/>
                        <a:t> Cycle </a:t>
                      </a:r>
                    </a:p>
                    <a:p>
                      <a:pPr algn="ctr"/>
                      <a:r>
                        <a:rPr lang="en-GB" sz="1200" b="1" dirty="0"/>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Planet Earth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dirty="0"/>
                        <a:t>Exploring the World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b="1" dirty="0"/>
                        <a:t> Cycle 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Where I live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dirty="0"/>
                        <a:t>Beside the Seaside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5998" y="6938319"/>
            <a:ext cx="7287681" cy="3631763"/>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Intent</a:t>
            </a:r>
          </a:p>
          <a:p>
            <a:pPr algn="just"/>
            <a:r>
              <a:rPr lang="en-GB" sz="1000" dirty="0"/>
              <a:t>Our intention is that every child will be an interested and inquisitive learner of Geography. We follow the National Curriculum programmes of study for each year group, aiming to create the very best geographers, well equipped to continue their studies in Geography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Geography teaching in primary school is our ultimate goal. This forms part of a larger progressive curriculum from EYFS to Year 6 and into KS3 and KS4. The Geography curriculum will inspire a curiosity and fascination about the world and its people. It will equip pupils with knowledge about diverse places, people, resources and natural and human environments, together with a deep understanding of the Earth’s key physical and human processes. This includes:</a:t>
            </a:r>
          </a:p>
          <a:p>
            <a:pPr algn="just"/>
            <a:r>
              <a:rPr lang="en-GB" sz="1000" dirty="0"/>
              <a:t>•	Locational knowledge of globally significant places;</a:t>
            </a:r>
          </a:p>
          <a:p>
            <a:pPr algn="just"/>
            <a:r>
              <a:rPr lang="en-GB" sz="1000" dirty="0"/>
              <a:t>•	Have opportunities to experience physical geography and human geography throughout the learning journey;</a:t>
            </a:r>
          </a:p>
          <a:p>
            <a:pPr algn="just"/>
            <a:r>
              <a:rPr lang="en-GB" sz="1000" dirty="0"/>
              <a:t>•	Have opportunities to experience geography outside the classroom, where pupils will have the geographical skills. to be 	competent in:</a:t>
            </a:r>
          </a:p>
          <a:p>
            <a:pPr algn="just"/>
            <a:r>
              <a:rPr lang="en-GB" sz="1000" dirty="0"/>
              <a:t>	-	fieldwork to observe, measure record and present the human and physical features in the local area;</a:t>
            </a:r>
          </a:p>
          <a:p>
            <a:pPr algn="just"/>
            <a:r>
              <a:rPr lang="en-GB" sz="1000" dirty="0"/>
              <a:t>	-	using a range of sources of geographical information, including maps, diagrams, globes, aerial photographs and </a:t>
            </a:r>
          </a:p>
          <a:p>
            <a:pPr algn="just"/>
            <a:r>
              <a:rPr lang="en-GB" sz="1000" dirty="0"/>
              <a:t>		Geographical Information Systems (GIS);</a:t>
            </a:r>
          </a:p>
          <a:p>
            <a:r>
              <a:rPr lang="en-GB" sz="1000" dirty="0"/>
              <a:t>	-	communicate geographical information in a variety of ways, including through maps, numerical skills and writing </a:t>
            </a:r>
          </a:p>
          <a:p>
            <a:r>
              <a:rPr lang="en-GB" sz="1000" dirty="0"/>
              <a:t>		at length.</a:t>
            </a:r>
            <a:endParaRPr lang="en-GB" dirty="0"/>
          </a:p>
        </p:txBody>
      </p:sp>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63198"/>
          </a:xfrm>
          <a:prstGeom prst="rect">
            <a:avLst/>
          </a:prstGeom>
          <a:noFill/>
        </p:spPr>
        <p:txBody>
          <a:bodyPr wrap="square" rtlCol="0">
            <a:spAutoFit/>
          </a:bodyPr>
          <a:lstStyle/>
          <a:p>
            <a:r>
              <a:rPr lang="en-GB" sz="1000" b="1" dirty="0">
                <a:latin typeface="Open Sans" panose="020B0606030504020204" pitchFamily="34" charset="0"/>
                <a:ea typeface="Open Sans" panose="020B0606030504020204" pitchFamily="34" charset="0"/>
                <a:cs typeface="Open Sans" panose="020B0606030504020204" pitchFamily="34" charset="0"/>
              </a:rPr>
              <a:t>Implementation</a:t>
            </a:r>
            <a:endParaRPr lang="en-GB" sz="1000" dirty="0"/>
          </a:p>
          <a:p>
            <a:pPr algn="just"/>
            <a:endParaRPr lang="en-GB" sz="1000" dirty="0"/>
          </a:p>
          <a:p>
            <a:pPr algn="just"/>
            <a:r>
              <a:rPr lang="en-GB" sz="1000" dirty="0"/>
              <a:t>The key threshold concepts across the Geography curriculum are taught throughout the units to develop geographically knowledge and skills. This forms part of a larger progressive curriculum from EYFS to Year 6 and into KS3 and KS4. The curriculum is designed for progression and built around the threshold concepts (with content structured as a narrative over time) to ensure essential knowledge is learned, applied and accessible for all pupils. The curriculum narrative is led by the four threshold concepts:</a:t>
            </a:r>
          </a:p>
          <a:p>
            <a:pPr algn="just"/>
            <a:endParaRPr lang="en-GB" sz="1000" dirty="0"/>
          </a:p>
          <a:p>
            <a:pPr algn="just"/>
            <a:r>
              <a:rPr lang="en-GB" sz="1000" dirty="0"/>
              <a:t>•	Location and place knowledge;</a:t>
            </a:r>
          </a:p>
          <a:p>
            <a:pPr algn="just"/>
            <a:r>
              <a:rPr lang="en-GB" sz="1000" dirty="0"/>
              <a:t>•	Geographical skills and communication;</a:t>
            </a:r>
          </a:p>
          <a:p>
            <a:pPr algn="just"/>
            <a:r>
              <a:rPr lang="en-GB" sz="1000" dirty="0"/>
              <a:t>•	Physical processes and landscapes;</a:t>
            </a:r>
          </a:p>
          <a:p>
            <a:pPr algn="just"/>
            <a:r>
              <a:rPr lang="en-GB" sz="1000" dirty="0"/>
              <a:t>•	Human interaction with the environment.</a:t>
            </a:r>
          </a:p>
          <a:p>
            <a:pPr algn="just"/>
            <a:endParaRPr lang="en-GB" sz="1000" dirty="0"/>
          </a:p>
          <a:p>
            <a:pPr algn="just"/>
            <a:r>
              <a:rPr lang="en-GB" sz="1000" dirty="0"/>
              <a:t>Research about cognitive science is used to help pupils learn and remember more. Understanding is checked through spaced retrieval exercises. Throughout units of work teachers will make links and encourage pupils to make links between past learning and geographical knowledge or skills being taught.</a:t>
            </a:r>
          </a:p>
          <a:p>
            <a:pPr algn="just"/>
            <a:endParaRPr lang="en-GB" sz="1000" dirty="0"/>
          </a:p>
          <a:p>
            <a:pPr algn="just"/>
            <a:r>
              <a:rPr lang="en-GB" sz="1000" dirty="0"/>
              <a:t>Geographical knowledge will be built upon in a structured, sequential and progressive way. Geography will be taught starting from pupil’s immediate geography, then to our local geography, the geography of the UK, and finally geography of the wider world. Teachers will ensure that lessons are planned in sequences that provide pupils with the opportunities to review, remember, deepen and apply their understanding. Tasks and activities relate to pupil’s own experiences and are then furthered to the wider world in developmental steps.</a:t>
            </a:r>
          </a:p>
          <a:p>
            <a:pPr algn="just"/>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just"/>
            <a:r>
              <a:rPr lang="en-GB" sz="1000" b="1" dirty="0">
                <a:latin typeface="Open Sans" panose="020B0606030504020204" pitchFamily="34" charset="0"/>
                <a:ea typeface="Open Sans" panose="020B0606030504020204" pitchFamily="34" charset="0"/>
                <a:cs typeface="Open Sans" panose="020B0606030504020204" pitchFamily="34" charset="0"/>
              </a:rPr>
              <a:t>Impact</a:t>
            </a:r>
          </a:p>
          <a:p>
            <a:pPr algn="just"/>
            <a:endParaRPr lang="en-GB" sz="1000" dirty="0"/>
          </a:p>
          <a:p>
            <a:pPr algn="just"/>
            <a:r>
              <a:rPr lang="en-GB" sz="1000" dirty="0"/>
              <a:t>Pupils develop contextual knowledge of the location of globally significant places including their defining physical and human characteristics and how these provide a geographical context for understanding the actions of processes. They understand the processes that give rise to key physical and human geographical features of the world, how these bring about change over time. Pupils are competent in the geographical skills needed to collect, analyse and communicate with a range of data gathered through experiences of fieldwork that deepen their understanding of geographical processes. They interpret a range of sources of geographical information, including maps, diagrams, globes, aerial photographs and Geographical Information Systems (GIS). They communicate geographical information in a variety of ways, including through maps, numerical and quantitative skills and writing at length in a subject specific way.</a:t>
            </a:r>
          </a:p>
          <a:p>
            <a:pPr algn="just"/>
            <a:r>
              <a:rPr lang="en-GB" sz="1000" dirty="0"/>
              <a:t> </a:t>
            </a:r>
          </a:p>
          <a:p>
            <a:pPr algn="just"/>
            <a:r>
              <a:rPr lang="en-GB" sz="1000" dirty="0"/>
              <a:t>Pupil dialogue and work in books shows a high standard of geography being taught. Pupils are able to talk and are able to demonstrate their learning with geographical language and vocabulary. They can make links and connections to what they have been taught previously. Geographical learning and enjoyment is visible. Pupils will have experienced a wide breadth of study and cultural capital, be able to think, reflect upon, write and debate about geography. They will have an in-depth, long-lasting knowledge of geographical concepts and be able to think like geographers, ready for KS3 and the wider world.</a:t>
            </a:r>
          </a:p>
          <a:p>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KS1</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307500281"/>
              </p:ext>
            </p:extLst>
          </p:nvPr>
        </p:nvGraphicFramePr>
        <p:xfrm>
          <a:off x="336516" y="1127453"/>
          <a:ext cx="6867430" cy="6903851"/>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and locate the world’s seven continents and five oceans</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Exploring the world</a:t>
                      </a:r>
                      <a:endParaRPr lang="en-GB"/>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name, locate and identify characteristics of the four countries and capital cities of the United Kingdom and its surrounding seas Place knowledge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understand geographical similarities and differences through studying the human and physical geography of a small area of the United Kingdom, and of a small area in a contrasting non-European country</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Where I live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latin typeface="Calibri"/>
                        </a:rPr>
                        <a:t>Beside the Seaside</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latin typeface="Calibri"/>
                        </a:rPr>
                        <a:t>Planet Earth</a:t>
                      </a:r>
                      <a:endParaRPr lang="en-GB" dirty="0">
                        <a:latin typeface="Calibri"/>
                      </a:endParaRPr>
                    </a:p>
                    <a:p>
                      <a:pPr lvl="0" algn="just">
                        <a:lnSpc>
                          <a:spcPct val="100000"/>
                        </a:lnSpc>
                        <a:spcBef>
                          <a:spcPts val="0"/>
                        </a:spcBef>
                        <a:spcAft>
                          <a:spcPts val="0"/>
                        </a:spcAft>
                        <a:buNone/>
                      </a:pPr>
                      <a:r>
                        <a:rPr lang="en-GB" sz="10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identify seasonal and daily weather patterns in the United Kingdom and the location of hot and cold areas of the world in relation to the Equator and the North and South Poles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Exploring the world</a:t>
                      </a:r>
                      <a:endParaRPr lang="en-GB" dirty="0"/>
                    </a:p>
                    <a:p>
                      <a:pPr lvl="0" algn="just">
                        <a:lnSpc>
                          <a:spcPct val="100000"/>
                        </a:lnSpc>
                        <a:spcBef>
                          <a:spcPts val="0"/>
                        </a:spcBef>
                        <a:spcAft>
                          <a:spcPts val="0"/>
                        </a:spcAft>
                        <a:buNone/>
                      </a:pPr>
                      <a:r>
                        <a:rPr lang="en-GB" sz="1100" b="0" i="0" u="none" strike="noStrike" noProof="0" dirty="0">
                          <a:solidFill>
                            <a:srgbClr val="000000"/>
                          </a:solidFill>
                          <a:effectLst/>
                          <a:latin typeface="Calibri"/>
                        </a:rPr>
                        <a:t>Planet Earth </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use basic geographical vocabulary to refer to</a:t>
                      </a:r>
                      <a:endParaRPr lang="en-GB" dirty="0"/>
                    </a:p>
                    <a:p>
                      <a:pPr marL="171450" lvl="0" indent="-171450" algn="just">
                        <a:lnSpc>
                          <a:spcPct val="100000"/>
                        </a:lnSpc>
                        <a:spcBef>
                          <a:spcPts val="0"/>
                        </a:spcBef>
                        <a:spcAft>
                          <a:spcPts val="0"/>
                        </a:spcAft>
                        <a:buFont typeface="Arial"/>
                        <a:buChar char="•"/>
                      </a:pPr>
                      <a:r>
                        <a:rPr lang="en-GB" sz="1000" b="0" i="0" u="none" strike="noStrike" noProof="0" dirty="0">
                          <a:solidFill>
                            <a:srgbClr val="000000"/>
                          </a:solidFill>
                          <a:effectLst/>
                          <a:latin typeface="Calibri"/>
                        </a:rPr>
                        <a:t>key physical features, including: beach, cliff, coast, forest, hill, mountain, sea, ocean, river, soil, valley, vegetation, season and weather</a:t>
                      </a:r>
                      <a:endParaRPr lang="en-GB" dirty="0"/>
                    </a:p>
                    <a:p>
                      <a:pPr marL="171450" lvl="0" indent="-171450" algn="just">
                        <a:lnSpc>
                          <a:spcPct val="100000"/>
                        </a:lnSpc>
                        <a:spcBef>
                          <a:spcPts val="0"/>
                        </a:spcBef>
                        <a:spcAft>
                          <a:spcPts val="0"/>
                        </a:spcAft>
                        <a:buFont typeface="Arial"/>
                        <a:buChar char="•"/>
                      </a:pPr>
                      <a:r>
                        <a:rPr lang="en-GB" sz="1100" b="0" i="0" u="none" strike="noStrike" noProof="0" dirty="0">
                          <a:solidFill>
                            <a:srgbClr val="000000"/>
                          </a:solidFill>
                          <a:effectLst/>
                          <a:latin typeface="Calibri"/>
                        </a:rPr>
                        <a:t>key human features, including: city, town, village, factory, farm, house, office, port, harbour and shop</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latin typeface="Calibri"/>
                        </a:rPr>
                        <a:t>Fieldwork</a:t>
                      </a:r>
                      <a:endParaRPr lang="en-US" dirty="0">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use world maps, atlases and globes to identify the United Kingdom and its countries, as well as the countries, continents and oceans studied at this key stage</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latin typeface="Calibri"/>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latin typeface="Calibri"/>
                        </a:rPr>
                        <a:t>Beside the Seaside</a:t>
                      </a:r>
                      <a:endParaRPr lang="en-GB"/>
                    </a:p>
                    <a:p>
                      <a:pPr lvl="0" algn="just">
                        <a:lnSpc>
                          <a:spcPct val="100000"/>
                        </a:lnSpc>
                        <a:spcBef>
                          <a:spcPts val="0"/>
                        </a:spcBef>
                        <a:spcAft>
                          <a:spcPts val="0"/>
                        </a:spcAft>
                        <a:buNone/>
                      </a:pPr>
                      <a:r>
                        <a:rPr lang="en-GB" sz="1000" b="0" i="0" u="none" strike="noStrike" noProof="0">
                          <a:solidFill>
                            <a:srgbClr val="000000"/>
                          </a:solidFill>
                          <a:effectLst/>
                          <a:latin typeface="Calibri"/>
                        </a:rPr>
                        <a:t>Planet Earth</a:t>
                      </a:r>
                      <a:endParaRPr lang="en-GB">
                        <a:latin typeface="Calibri"/>
                      </a:endParaRPr>
                    </a:p>
                    <a:p>
                      <a:pPr lvl="0" algn="just">
                        <a:lnSpc>
                          <a:spcPct val="100000"/>
                        </a:lnSpc>
                        <a:spcBef>
                          <a:spcPts val="0"/>
                        </a:spcBef>
                        <a:spcAft>
                          <a:spcPts val="0"/>
                        </a:spcAf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simple compass directions (North, South, East and West) and locational and directional language [for example, near and far; left and right], to describe the location of features and routes on a map</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Where I live</a:t>
                      </a:r>
                      <a:endParaRPr lang="en-US"/>
                    </a:p>
                    <a:p>
                      <a:pPr lvl="0" algn="just">
                        <a:lnSpc>
                          <a:spcPct val="100000"/>
                        </a:lnSpc>
                        <a:spcBef>
                          <a:spcPts val="0"/>
                        </a:spcBef>
                        <a:spcAft>
                          <a:spcPts val="0"/>
                        </a:spcAft>
                        <a:buNone/>
                      </a:pPr>
                      <a:r>
                        <a:rPr lang="en-GB" sz="1000" b="0" i="0" u="none" strike="noStrike" noProof="0">
                          <a:solidFill>
                            <a:srgbClr val="000000"/>
                          </a:solidFill>
                          <a:effectLst/>
                        </a:rPr>
                        <a:t>Beside the Seaside</a:t>
                      </a:r>
                      <a:endParaRPr lang="en-GB"/>
                    </a:p>
                    <a:p>
                      <a:pPr lvl="0" algn="just">
                        <a:buNone/>
                      </a:pPr>
                      <a:r>
                        <a:rPr lang="en-GB" sz="1100" b="0" i="0" u="none" strike="noStrike" noProof="0" dirty="0">
                          <a:solidFill>
                            <a:srgbClr val="000000"/>
                          </a:solidFill>
                          <a:effectLst/>
                          <a:latin typeface="Calibri"/>
                        </a:rPr>
                        <a:t>Exploring the world</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703296">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use aerial photographs and plan perspectives to recognise landmarks and basic human and physical features; devise a simple map; and use and construct basic symbols in a key</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100" b="0" i="0" u="none" strike="noStrike" noProof="0" dirty="0">
                          <a:solidFill>
                            <a:srgbClr val="000000"/>
                          </a:solidFill>
                          <a:effectLst/>
                          <a:latin typeface="Calibri"/>
                        </a:rPr>
                        <a:t>Where I live</a:t>
                      </a:r>
                      <a:endParaRPr lang="en-US"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r h="703295">
                <a:tc>
                  <a:txBody>
                    <a:bodyPr/>
                    <a:lstStyle/>
                    <a:p>
                      <a:pPr lvl="0" algn="just">
                        <a:buNone/>
                      </a:pPr>
                      <a:r>
                        <a:rPr lang="en-GB" sz="1100" b="0" i="0" u="none" strike="noStrike" noProof="0" dirty="0">
                          <a:solidFill>
                            <a:srgbClr val="000000"/>
                          </a:solidFill>
                          <a:effectLst/>
                          <a:latin typeface="Calibri"/>
                        </a:rPr>
                        <a:t>use simple fieldwork and observational skills to study the geography of their school and its grounds and the key human and physical features of its surrounding environment.</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tc>
                  <a:txBody>
                    <a:bodyPr/>
                    <a:lstStyle/>
                    <a:p>
                      <a:pPr lvl="0" algn="just">
                        <a:buNone/>
                      </a:pPr>
                      <a:r>
                        <a:rPr lang="en-GB" sz="1100" b="0" i="0" u="none" strike="noStrike" noProof="0" dirty="0">
                          <a:solidFill>
                            <a:srgbClr val="000000"/>
                          </a:solidFill>
                          <a:effectLst/>
                          <a:latin typeface="Calibri"/>
                        </a:rPr>
                        <a:t>Where I live</a:t>
                      </a:r>
                      <a:endParaRPr lang="en-US" dirty="0"/>
                    </a:p>
                  </a:txBody>
                  <a:tcPr>
                    <a:lnL w="17793">
                      <a:solidFill>
                        <a:srgbClr val="FFFFFF"/>
                      </a:solidFill>
                    </a:lnL>
                    <a:lnR w="17793">
                      <a:solidFill>
                        <a:srgbClr val="FFFFFF"/>
                      </a:solidFill>
                    </a:lnR>
                    <a:lnT w="17793">
                      <a:solidFill>
                        <a:srgbClr val="FFFFFF"/>
                      </a:solidFill>
                    </a:lnT>
                    <a:lnB w="17793">
                      <a:solidFill>
                        <a:srgbClr val="FFFFFF"/>
                      </a:solidFill>
                    </a:lnB>
                    <a:solidFill>
                      <a:schemeClr val="bg1">
                        <a:lumMod val="95000"/>
                      </a:schemeClr>
                    </a:solidFill>
                  </a:tcPr>
                </a:tc>
                <a:extLst>
                  <a:ext uri="{0D108BD9-81ED-4DB2-BD59-A6C34878D82A}">
                    <a16:rowId xmlns:a16="http://schemas.microsoft.com/office/drawing/2014/main" val="2334766331"/>
                  </a:ext>
                </a:extLst>
              </a:tr>
            </a:tbl>
          </a:graphicData>
        </a:graphic>
      </p:graphicFrame>
    </p:spTree>
    <p:extLst>
      <p:ext uri="{BB962C8B-B14F-4D97-AF65-F5344CB8AC3E}">
        <p14:creationId xmlns:p14="http://schemas.microsoft.com/office/powerpoint/2010/main" val="276035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C72481DA-DD81-37C5-8B2E-0A29449C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Open Sans"/>
                <a:ea typeface="Open Sans"/>
                <a:cs typeface="Open Sans"/>
              </a:rPr>
              <a:t>CURRICULUM COVERAGE - KS2</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4" name="Table 3">
            <a:extLst>
              <a:ext uri="{FF2B5EF4-FFF2-40B4-BE49-F238E27FC236}">
                <a16:creationId xmlns:a16="http://schemas.microsoft.com/office/drawing/2014/main" id="{27289C7F-04B1-EEBD-1C22-58C55AF473F9}"/>
              </a:ext>
            </a:extLst>
          </p:cNvPr>
          <p:cNvGraphicFramePr>
            <a:graphicFrameLocks noGrp="1"/>
          </p:cNvGraphicFramePr>
          <p:nvPr>
            <p:extLst>
              <p:ext uri="{D42A27DB-BD31-4B8C-83A1-F6EECF244321}">
                <p14:modId xmlns:p14="http://schemas.microsoft.com/office/powerpoint/2010/main" val="1976441836"/>
              </p:ext>
            </p:extLst>
          </p:nvPr>
        </p:nvGraphicFramePr>
        <p:xfrm>
          <a:off x="336516" y="1127453"/>
          <a:ext cx="6867430" cy="7726680"/>
        </p:xfrm>
        <a:graphic>
          <a:graphicData uri="http://schemas.openxmlformats.org/drawingml/2006/table">
            <a:tbl>
              <a:tblPr bandRow="1">
                <a:tableStyleId>{5C22544A-7EE6-4342-B048-85BDC9FD1C3A}</a:tableStyleId>
              </a:tblPr>
              <a:tblGrid>
                <a:gridCol w="4932075">
                  <a:extLst>
                    <a:ext uri="{9D8B030D-6E8A-4147-A177-3AD203B41FA5}">
                      <a16:colId xmlns:a16="http://schemas.microsoft.com/office/drawing/2014/main" val="1457251008"/>
                    </a:ext>
                  </a:extLst>
                </a:gridCol>
                <a:gridCol w="1935355">
                  <a:extLst>
                    <a:ext uri="{9D8B030D-6E8A-4147-A177-3AD203B41FA5}">
                      <a16:colId xmlns:a16="http://schemas.microsoft.com/office/drawing/2014/main" val="2757210841"/>
                    </a:ext>
                  </a:extLst>
                </a:gridCol>
              </a:tblGrid>
              <a:tr h="516153">
                <a:tc>
                  <a:txBody>
                    <a:bodyPr/>
                    <a:lstStyle/>
                    <a:p>
                      <a:pPr algn="ctr" fontAlgn="base"/>
                      <a:r>
                        <a:rPr lang="en-GB" sz="1450" b="1" i="0" dirty="0">
                          <a:solidFill>
                            <a:srgbClr val="FFFFFF"/>
                          </a:solidFill>
                          <a:effectLst/>
                          <a:latin typeface="Calibri"/>
                        </a:rPr>
                        <a:t>National Curriculum Statement</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tc>
                  <a:txBody>
                    <a:bodyPr/>
                    <a:lstStyle/>
                    <a:p>
                      <a:pPr algn="ctr" fontAlgn="base"/>
                      <a:r>
                        <a:rPr lang="en-GB" sz="1450" b="1" i="0" dirty="0">
                          <a:solidFill>
                            <a:srgbClr val="FFFFFF"/>
                          </a:solidFill>
                          <a:effectLst/>
                          <a:latin typeface="Calibri"/>
                        </a:rPr>
                        <a:t>BHCET Geography Unit </a:t>
                      </a: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62DB94"/>
                    </a:solidFill>
                  </a:tcPr>
                </a:tc>
                <a:extLst>
                  <a:ext uri="{0D108BD9-81ED-4DB2-BD59-A6C34878D82A}">
                    <a16:rowId xmlns:a16="http://schemas.microsoft.com/office/drawing/2014/main" val="658134467"/>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locate the world’s countries, using maps to focus on Europe (including the location of Russia) and North and South America, concentrating on their environmental regions, key physical and human characteristics, countries, and major cities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35075494"/>
                  </a:ext>
                </a:extLst>
              </a:tr>
              <a:tr h="54651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name and locate counties and cities of the United Kingdom, geographical regions and their identifying human and physical characteristics, key topographical features (including hills, mountains, coasts and rivers), and land-use patterns; and understand how some of these aspects have changed over time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Rivers</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50871038"/>
                  </a:ext>
                </a:extLst>
              </a:tr>
              <a:tr h="698326">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identify the position and significance of latitude, longitude, Equator, Northern Hemisphere, Southern Hemisphere, the Tropics of Cancer and Capricorn, Arctic and Antarctic Circle, the Prime/Greenwich Meridian and time zones (including day and night)</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Europe</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Biomes Rainforest</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North America</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2725179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understand geographical similarities and differences through the study of human and physical geography of a region of the United Kingdom, a region in a European country, and a region within North or South America</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US"/>
                    </a:p>
                    <a:p>
                      <a:pPr lvl="0" algn="just">
                        <a:lnSpc>
                          <a:spcPct val="100000"/>
                        </a:lnSpc>
                        <a:spcBef>
                          <a:spcPts val="0"/>
                        </a:spcBef>
                        <a:spcAft>
                          <a:spcPts val="0"/>
                        </a:spcAft>
                        <a:buNone/>
                      </a:pPr>
                      <a:r>
                        <a:rPr lang="en-GB" sz="1000" b="0" i="0" u="none" strike="noStrike" noProof="0">
                          <a:solidFill>
                            <a:srgbClr val="000000"/>
                          </a:solidFill>
                          <a:effectLst/>
                        </a:rPr>
                        <a:t>Europe</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077137736"/>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describe and understand key aspects of: </a:t>
                      </a:r>
                      <a:endParaRPr lang="en-US"/>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physical geography, including: climate zones, biomes and vegetation belts, rivers, mountains, volcanoes and earthquakes, and the water cycle</a:t>
                      </a:r>
                      <a:endParaRPr lang="en-GB" dirty="0"/>
                    </a:p>
                    <a:p>
                      <a:pPr marL="285750" lvl="0" indent="-285750" algn="just">
                        <a:lnSpc>
                          <a:spcPct val="100000"/>
                        </a:lnSpc>
                        <a:spcBef>
                          <a:spcPts val="0"/>
                        </a:spcBef>
                        <a:spcAft>
                          <a:spcPts val="0"/>
                        </a:spcAft>
                        <a:buFont typeface="Arial"/>
                        <a:buChar char="•"/>
                      </a:pPr>
                      <a:r>
                        <a:rPr lang="en-GB" sz="1000" b="0" i="0" u="none" strike="noStrike" noProof="0" dirty="0">
                          <a:solidFill>
                            <a:srgbClr val="000000"/>
                          </a:solidFill>
                          <a:effectLst/>
                        </a:rPr>
                        <a:t> human geography, including: types of settlement and land use, economic activity including trade links, and the distribution of natural resources including energy, food, minerals and water</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Japanese Tsunami</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lnSpc>
                          <a:spcPct val="100000"/>
                        </a:lnSpc>
                        <a:spcBef>
                          <a:spcPts val="0"/>
                        </a:spcBef>
                        <a:spcAft>
                          <a:spcPts val="0"/>
                        </a:spcAft>
                        <a:buNone/>
                      </a:pPr>
                      <a:r>
                        <a:rPr lang="en-GB" sz="1000" b="0" i="0" u="none" strike="noStrike" noProof="0" dirty="0">
                          <a:solidFill>
                            <a:srgbClr val="000000"/>
                          </a:solidFill>
                          <a:effectLst/>
                        </a:rPr>
                        <a:t>Biomes Deserts</a:t>
                      </a:r>
                      <a:endParaRPr lang="en-GB" dirty="0"/>
                    </a:p>
                    <a:p>
                      <a:pPr lvl="0" algn="just">
                        <a:buNone/>
                      </a:pPr>
                      <a:r>
                        <a:rPr lang="en-GB" sz="1100" b="0" i="0" u="none" strike="noStrike" noProof="0" dirty="0">
                          <a:solidFill>
                            <a:srgbClr val="000000"/>
                          </a:solidFill>
                          <a:effectLst/>
                          <a:latin typeface="Calibri"/>
                        </a:rPr>
                        <a:t>Climate change</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0190100"/>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Fieldwork</a:t>
                      </a:r>
                      <a:endParaRPr lang="en-US" dirty="0"/>
                    </a:p>
                    <a:p>
                      <a:pPr lvl="0" algn="just">
                        <a:lnSpc>
                          <a:spcPct val="100000"/>
                        </a:lnSpc>
                        <a:spcBef>
                          <a:spcPts val="0"/>
                        </a:spcBef>
                        <a:spcAft>
                          <a:spcPts val="0"/>
                        </a:spcAft>
                        <a:buNone/>
                      </a:pPr>
                      <a:r>
                        <a:rPr lang="en-GB" sz="1000" b="0" i="0" u="none" strike="noStrike" noProof="0" dirty="0">
                          <a:solidFill>
                            <a:srgbClr val="000000"/>
                          </a:solidFill>
                          <a:effectLst/>
                        </a:rPr>
                        <a:t>use maps, atlases, globes and digital/computer mapping to locate countries and describe features studied</a:t>
                      </a:r>
                      <a:endParaRPr lang="en-GB" dirty="0"/>
                    </a:p>
                    <a:p>
                      <a:pPr lvl="0" algn="just">
                        <a:buNone/>
                      </a:pPr>
                      <a:endParaRPr lang="en-GB" sz="1000" b="0" i="0" u="none" strike="noStrike"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a:lnSpc>
                          <a:spcPct val="100000"/>
                        </a:lnSpc>
                        <a:spcBef>
                          <a:spcPts val="0"/>
                        </a:spcBef>
                        <a:spcAft>
                          <a:spcPts val="0"/>
                        </a:spcAft>
                        <a:buNone/>
                      </a:pPr>
                      <a:r>
                        <a:rPr lang="en-GB" sz="1000" b="0" i="0" u="none" strike="noStrike" noProof="0">
                          <a:solidFill>
                            <a:srgbClr val="000000"/>
                          </a:solidFill>
                          <a:effectLst/>
                        </a:rPr>
                        <a:t>Europe</a:t>
                      </a:r>
                      <a:endParaRPr lang="en-US"/>
                    </a:p>
                    <a:p>
                      <a:pPr lvl="0" algn="just">
                        <a:lnSpc>
                          <a:spcPct val="100000"/>
                        </a:lnSpc>
                        <a:spcBef>
                          <a:spcPts val="0"/>
                        </a:spcBef>
                        <a:spcAft>
                          <a:spcPts val="0"/>
                        </a:spcAft>
                        <a:buNone/>
                      </a:pPr>
                      <a:r>
                        <a:rPr lang="en-GB" sz="1000" b="0" i="0" u="none" strike="noStrike" noProof="0">
                          <a:solidFill>
                            <a:srgbClr val="000000"/>
                          </a:solidFill>
                          <a:effectLst/>
                        </a:rPr>
                        <a:t>Biomes Rainforest</a:t>
                      </a:r>
                      <a:endParaRPr lang="en-GB"/>
                    </a:p>
                    <a:p>
                      <a:pPr lvl="0" algn="just">
                        <a:lnSpc>
                          <a:spcPct val="100000"/>
                        </a:lnSpc>
                        <a:spcBef>
                          <a:spcPts val="0"/>
                        </a:spcBef>
                        <a:spcAft>
                          <a:spcPts val="0"/>
                        </a:spcAft>
                        <a:buNone/>
                      </a:pPr>
                      <a:r>
                        <a:rPr lang="en-GB" sz="1000" b="0" i="0" u="none" strike="noStrike" noProof="0">
                          <a:solidFill>
                            <a:srgbClr val="000000"/>
                          </a:solidFill>
                          <a:effectLst/>
                        </a:rPr>
                        <a:t>North America</a:t>
                      </a:r>
                      <a:endParaRPr lang="en-GB"/>
                    </a:p>
                    <a:p>
                      <a:pPr lvl="0" algn="just">
                        <a:lnSpc>
                          <a:spcPct val="100000"/>
                        </a:lnSpc>
                        <a:spcBef>
                          <a:spcPts val="0"/>
                        </a:spcBef>
                        <a:spcAft>
                          <a:spcPts val="0"/>
                        </a:spcAft>
                        <a:buNone/>
                      </a:pPr>
                      <a:r>
                        <a:rPr lang="en-GB" sz="1000" b="0" i="0" u="none" strike="noStrike" noProof="0">
                          <a:solidFill>
                            <a:srgbClr val="000000"/>
                          </a:solidFill>
                          <a:effectLst/>
                        </a:rPr>
                        <a:t>Japanese Tsunami</a:t>
                      </a:r>
                      <a:endParaRPr lang="en-GB"/>
                    </a:p>
                    <a:p>
                      <a:pPr lvl="0" algn="just">
                        <a:lnSpc>
                          <a:spcPct val="100000"/>
                        </a:lnSpc>
                        <a:spcBef>
                          <a:spcPts val="0"/>
                        </a:spcBef>
                        <a:spcAft>
                          <a:spcPts val="0"/>
                        </a:spcAft>
                        <a:buNone/>
                      </a:pPr>
                      <a:r>
                        <a:rPr lang="en-GB" sz="1000" b="0" i="0" u="none" strike="noStrike" noProof="0" dirty="0">
                          <a:solidFill>
                            <a:srgbClr val="000000"/>
                          </a:solidFill>
                          <a:effectLst/>
                        </a:rPr>
                        <a:t>Angry Earth</a:t>
                      </a:r>
                      <a:endParaRPr lang="en-GB" dirty="0"/>
                    </a:p>
                    <a:p>
                      <a:pPr lvl="0" algn="just">
                        <a:buNone/>
                      </a:pPr>
                      <a:r>
                        <a:rPr lang="en-GB" sz="1100" b="0" i="0" u="none" strike="noStrike" noProof="0" dirty="0">
                          <a:solidFill>
                            <a:srgbClr val="000000"/>
                          </a:solidFill>
                          <a:effectLst/>
                          <a:latin typeface="Calibri"/>
                        </a:rPr>
                        <a:t>Biomes Deserts</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695754641"/>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the eight points of a compass, four and six-figure grid references, symbols and key (including the use of Ordnance Survey maps) to build their knowledge of the United Kingdom and the wider world </a:t>
                      </a:r>
                      <a:endParaRPr lang="en-US"/>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tc>
                  <a:txBody>
                    <a:bodyPr/>
                    <a:lstStyle/>
                    <a:p>
                      <a:pPr algn="just" fontAlgn="base"/>
                      <a:r>
                        <a:rPr lang="en-GB" sz="1000" b="0" i="0" u="none" strike="noStrike" noProof="0" dirty="0">
                          <a:solidFill>
                            <a:srgbClr val="000000"/>
                          </a:solidFill>
                          <a:effectLst/>
                        </a:rPr>
                        <a:t>Europe</a:t>
                      </a:r>
                      <a:r>
                        <a:rPr lang="en-GB" sz="1000" b="0" i="0" dirty="0">
                          <a:solidFill>
                            <a:srgbClr val="000000"/>
                          </a:solidFill>
                          <a:effectLst/>
                          <a:latin typeface="Calibri"/>
                        </a:rPr>
                        <a:t> </a:t>
                      </a:r>
                      <a:endParaRPr lang="en-GB"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0181319"/>
                  </a:ext>
                </a:extLst>
              </a:tr>
              <a:tr h="516153">
                <a:tc>
                  <a:txBody>
                    <a:bodyPr/>
                    <a:lstStyle/>
                    <a:p>
                      <a:pPr lvl="0" algn="just">
                        <a:lnSpc>
                          <a:spcPct val="100000"/>
                        </a:lnSpc>
                        <a:spcBef>
                          <a:spcPts val="0"/>
                        </a:spcBef>
                        <a:spcAft>
                          <a:spcPts val="0"/>
                        </a:spcAft>
                        <a:buNone/>
                      </a:pPr>
                      <a:r>
                        <a:rPr lang="en-GB" sz="1000" b="0" i="0" u="none" strike="noStrike" noProof="0" dirty="0">
                          <a:solidFill>
                            <a:srgbClr val="000000"/>
                          </a:solidFill>
                          <a:effectLst/>
                        </a:rPr>
                        <a:t>use fieldwork to observe, measure, record and present the human and physical features in the local area using a range of methods, including sketch maps, plans and graphs, and digital technologies.</a:t>
                      </a:r>
                      <a:endParaRPr lang="en-US" dirty="0"/>
                    </a:p>
                    <a:p>
                      <a:pPr lvl="0" algn="just">
                        <a:buNone/>
                      </a:pPr>
                      <a:endParaRPr lang="en-GB" sz="1000" b="0" i="0" dirty="0">
                        <a:solidFill>
                          <a:srgbClr val="000000"/>
                        </a:solidFill>
                        <a:effectLst/>
                        <a:latin typeface="Calibri"/>
                      </a:endParaRPr>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tc>
                  <a:txBody>
                    <a:bodyPr/>
                    <a:lstStyle/>
                    <a:p>
                      <a:pPr lvl="0" algn="just" fontAlgn="base">
                        <a:lnSpc>
                          <a:spcPct val="100000"/>
                        </a:lnSpc>
                        <a:spcBef>
                          <a:spcPts val="0"/>
                        </a:spcBef>
                        <a:spcAft>
                          <a:spcPts val="0"/>
                        </a:spcAft>
                      </a:pPr>
                      <a:r>
                        <a:rPr lang="en-GB" sz="1000" b="0" i="0" u="none" strike="noStrike" noProof="0" dirty="0">
                          <a:solidFill>
                            <a:srgbClr val="000000"/>
                          </a:solidFill>
                          <a:effectLst/>
                        </a:rPr>
                        <a:t>Biomes Deserts</a:t>
                      </a:r>
                      <a:endParaRPr lang="en-GB" b="0" i="0" dirty="0">
                        <a:solidFill>
                          <a:srgbClr val="000000"/>
                        </a:solidFill>
                        <a:effectLst/>
                        <a:latin typeface="Calibri"/>
                      </a:endParaRPr>
                    </a:p>
                    <a:p>
                      <a:pPr lvl="0" algn="just">
                        <a:buNone/>
                      </a:pPr>
                      <a:r>
                        <a:rPr lang="en-GB" sz="1100" b="0" i="0" u="none" strike="noStrike" noProof="0" dirty="0">
                          <a:solidFill>
                            <a:srgbClr val="000000"/>
                          </a:solidFill>
                          <a:effectLst/>
                          <a:latin typeface="Calibri"/>
                        </a:rPr>
                        <a:t>North America</a:t>
                      </a:r>
                      <a:endParaRPr lang="en-GB" dirty="0"/>
                    </a:p>
                  </a:txBody>
                  <a:tcPr>
                    <a:lnL w="17793" cap="flat" cmpd="sng" algn="ctr">
                      <a:solidFill>
                        <a:srgbClr val="FFFFFF"/>
                      </a:solidFill>
                      <a:prstDash val="solid"/>
                      <a:round/>
                      <a:headEnd type="none" w="med" len="med"/>
                      <a:tailEnd type="none" w="med" len="med"/>
                    </a:lnL>
                    <a:lnR w="17793" cap="flat" cmpd="sng" algn="ctr">
                      <a:solidFill>
                        <a:srgbClr val="FFFFFF"/>
                      </a:solidFill>
                      <a:prstDash val="solid"/>
                      <a:round/>
                      <a:headEnd type="none" w="med" len="med"/>
                      <a:tailEnd type="none" w="med" len="med"/>
                    </a:lnR>
                    <a:lnT w="17793" cap="flat" cmpd="sng" algn="ctr">
                      <a:solidFill>
                        <a:srgbClr val="FFFFFF"/>
                      </a:solidFill>
                      <a:prstDash val="solid"/>
                      <a:round/>
                      <a:headEnd type="none" w="med" len="med"/>
                      <a:tailEnd type="none" w="med" len="med"/>
                    </a:lnT>
                    <a:lnB w="17793"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61380649"/>
                  </a:ext>
                </a:extLst>
              </a:tr>
            </a:tbl>
          </a:graphicData>
        </a:graphic>
      </p:graphicFrame>
    </p:spTree>
    <p:extLst>
      <p:ext uri="{BB962C8B-B14F-4D97-AF65-F5344CB8AC3E}">
        <p14:creationId xmlns:p14="http://schemas.microsoft.com/office/powerpoint/2010/main" val="15513885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e953981-4120-424b-af90-245b75e4f9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9D7FA5F5D4CF48A334A2DC2BDEDFE4" ma:contentTypeVersion="18" ma:contentTypeDescription="Create a new document." ma:contentTypeScope="" ma:versionID="a708d1f7f0e4a5e2c0872329c685f9e0">
  <xsd:schema xmlns:xsd="http://www.w3.org/2001/XMLSchema" xmlns:xs="http://www.w3.org/2001/XMLSchema" xmlns:p="http://schemas.microsoft.com/office/2006/metadata/properties" xmlns:ns3="de953981-4120-424b-af90-245b75e4f97e" xmlns:ns4="a33b48f5-46e4-4553-beb4-705ead09196b" targetNamespace="http://schemas.microsoft.com/office/2006/metadata/properties" ma:root="true" ma:fieldsID="2a44eb3ee50a94d402c5e744819a8567" ns3:_="" ns4:_="">
    <xsd:import namespace="de953981-4120-424b-af90-245b75e4f97e"/>
    <xsd:import namespace="a33b48f5-46e4-4553-beb4-705ead09196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53981-4120-424b-af90-245b75e4f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3b48f5-46e4-4553-beb4-705ead09196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CCEE85-6755-4F93-A0C9-9B0A36344C5C}">
  <ds:schemaRefs>
    <ds:schemaRef ds:uri="http://schemas.microsoft.com/sharepoint/v3/contenttype/forms"/>
  </ds:schemaRefs>
</ds:datastoreItem>
</file>

<file path=customXml/itemProps2.xml><?xml version="1.0" encoding="utf-8"?>
<ds:datastoreItem xmlns:ds="http://schemas.openxmlformats.org/officeDocument/2006/customXml" ds:itemID="{20653058-B8B1-48B7-BD47-0129064A3E6A}">
  <ds:schemaRefs>
    <ds:schemaRef ds:uri="http://purl.org/dc/dcmitype/"/>
    <ds:schemaRef ds:uri="de953981-4120-424b-af90-245b75e4f97e"/>
    <ds:schemaRef ds:uri="http://schemas.microsoft.com/office/2006/metadata/properties"/>
    <ds:schemaRef ds:uri="a33b48f5-46e4-4553-beb4-705ead09196b"/>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935F81E5-D1FD-4FCA-B209-E34C6412D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953981-4120-424b-af90-245b75e4f97e"/>
    <ds:schemaRef ds:uri="a33b48f5-46e4-4553-beb4-705ead091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5770</Words>
  <Application>Microsoft Office PowerPoint</Application>
  <PresentationFormat>Custom</PresentationFormat>
  <Paragraphs>478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Paula Strachan</cp:lastModifiedBy>
  <cp:revision>159</cp:revision>
  <cp:lastPrinted>2024-02-07T08:24:55Z</cp:lastPrinted>
  <dcterms:created xsi:type="dcterms:W3CDTF">2023-09-18T13:33:59Z</dcterms:created>
  <dcterms:modified xsi:type="dcterms:W3CDTF">2025-01-16T14:25:56Z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0x0101006A9D7FA5F5D4CF48A334A2DC2BDEDFE4</vt:lpwstr>
  </property>
  <property fmtid="{D5CDD505-2E9C-101B-9397-08002B2CF9AE}" pid="3" name="MediaServiceImageTags">
    <vt:lpwstr/>
  </property>
</Properties>
</file>