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62" r:id="rId5"/>
    <p:sldId id="278" r:id="rId6"/>
    <p:sldId id="279" r:id="rId7"/>
    <p:sldId id="281" r:id="rId8"/>
    <p:sldId id="280" r:id="rId9"/>
    <p:sldId id="264" r:id="rId10"/>
    <p:sldId id="267" r:id="rId11"/>
    <p:sldId id="265" r:id="rId12"/>
    <p:sldId id="283" r:id="rId13"/>
    <p:sldId id="270" r:id="rId14"/>
    <p:sldId id="271" r:id="rId15"/>
    <p:sldId id="282" r:id="rId16"/>
    <p:sldId id="272" r:id="rId17"/>
    <p:sldId id="273" r:id="rId18"/>
    <p:sldId id="274" r:id="rId1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FD5"/>
    <a:srgbClr val="70CD5B"/>
    <a:srgbClr val="CC00CC"/>
    <a:srgbClr val="FF9933"/>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B5E38-2972-428A-97BD-43887D0E6226}" v="48" dt="2025-01-15T11:53:50.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3" d="100"/>
          <a:sy n="53" d="100"/>
        </p:scale>
        <p:origin x="3534"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16/01/2025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16/01/2025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16/01/2025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16/01/2025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16/01/2025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png"/><Relationship Id="rId16"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9" y="4032810"/>
            <a:ext cx="7449315" cy="5039784"/>
          </a:xfrm>
          <a:prstGeom prst="rect">
            <a:avLst/>
          </a:prstGeom>
        </p:spPr>
      </p:pic>
      <p:pic>
        <p:nvPicPr>
          <p:cNvPr id="4" name="Picture 3" descr="A green and black background with a logo and a black rectangle&#10;&#10;Description automatically generated">
            <a:extLst>
              <a:ext uri="{FF2B5EF4-FFF2-40B4-BE49-F238E27FC236}">
                <a16:creationId xmlns:a16="http://schemas.microsoft.com/office/drawing/2014/main" id="{45D2B020-B167-E17A-9046-62904F697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0"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PSHE</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7653" y="7804549"/>
            <a:ext cx="4664363" cy="1015663"/>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SCHOOL NAME:</a:t>
            </a:r>
          </a:p>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 CUTHBERT’S RC PRIMARY SCHOOL</a:t>
            </a:r>
          </a:p>
        </p:txBody>
      </p:sp>
      <p:sp>
        <p:nvSpPr>
          <p:cNvPr id="8" name="TextBox 7">
            <a:extLst>
              <a:ext uri="{FF2B5EF4-FFF2-40B4-BE49-F238E27FC236}">
                <a16:creationId xmlns:a16="http://schemas.microsoft.com/office/drawing/2014/main" id="{435F4B52-88B6-CC34-B8A2-FD9B56FE36AC}"/>
              </a:ext>
            </a:extLst>
          </p:cNvPr>
          <p:cNvSpPr txBox="1"/>
          <p:nvPr/>
        </p:nvSpPr>
        <p:spPr>
          <a:xfrm>
            <a:off x="0" y="9996882"/>
            <a:ext cx="7559675" cy="461665"/>
          </a:xfrm>
          <a:prstGeom prst="rect">
            <a:avLst/>
          </a:prstGeom>
          <a:noFill/>
        </p:spPr>
        <p:txBody>
          <a:bodyPr wrap="square" rtlCol="0" anchor="b">
            <a:spAutoFit/>
          </a:bodyPr>
          <a:lstStyle/>
          <a:p>
            <a:pPr algn="ctr"/>
            <a:r>
              <a:rPr lang="en-GB" sz="2400" i="1">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932693568"/>
              </p:ext>
            </p:extLst>
          </p:nvPr>
        </p:nvGraphicFramePr>
        <p:xfrm>
          <a:off x="134914" y="1110395"/>
          <a:ext cx="7285501" cy="5166490"/>
        </p:xfrm>
        <a:graphic>
          <a:graphicData uri="http://schemas.openxmlformats.org/drawingml/2006/table">
            <a:tbl>
              <a:tblPr firstRow="1" bandRow="1">
                <a:tableStyleId>{6E25E649-3F16-4E02-A733-19D2CDBF48F0}</a:tableStyleId>
              </a:tblPr>
              <a:tblGrid>
                <a:gridCol w="707591">
                  <a:extLst>
                    <a:ext uri="{9D8B030D-6E8A-4147-A177-3AD203B41FA5}">
                      <a16:colId xmlns:a16="http://schemas.microsoft.com/office/drawing/2014/main" val="4071917207"/>
                    </a:ext>
                  </a:extLst>
                </a:gridCol>
                <a:gridCol w="811197">
                  <a:extLst>
                    <a:ext uri="{9D8B030D-6E8A-4147-A177-3AD203B41FA5}">
                      <a16:colId xmlns:a16="http://schemas.microsoft.com/office/drawing/2014/main" val="1303366606"/>
                    </a:ext>
                  </a:extLst>
                </a:gridCol>
                <a:gridCol w="1853725">
                  <a:extLst>
                    <a:ext uri="{9D8B030D-6E8A-4147-A177-3AD203B41FA5}">
                      <a16:colId xmlns:a16="http://schemas.microsoft.com/office/drawing/2014/main" val="1240094198"/>
                    </a:ext>
                  </a:extLst>
                </a:gridCol>
                <a:gridCol w="1956494">
                  <a:extLst>
                    <a:ext uri="{9D8B030D-6E8A-4147-A177-3AD203B41FA5}">
                      <a16:colId xmlns:a16="http://schemas.microsoft.com/office/drawing/2014/main" val="4190830973"/>
                    </a:ext>
                  </a:extLst>
                </a:gridCol>
                <a:gridCol w="1956494">
                  <a:extLst>
                    <a:ext uri="{9D8B030D-6E8A-4147-A177-3AD203B41FA5}">
                      <a16:colId xmlns:a16="http://schemas.microsoft.com/office/drawing/2014/main" val="287625695"/>
                    </a:ext>
                  </a:extLst>
                </a:gridCol>
              </a:tblGrid>
              <a:tr h="305357">
                <a:tc gridSpan="5">
                  <a:txBody>
                    <a:bodyPr/>
                    <a:lstStyle/>
                    <a:p>
                      <a:pPr lvl="0" algn="ctr">
                        <a:buNone/>
                      </a:pPr>
                      <a:r>
                        <a:rPr lang="en-GB" sz="1100">
                          <a:latin typeface="Calibri"/>
                          <a:ea typeface="Open Sans"/>
                          <a:cs typeface="Open Sans"/>
                        </a:rPr>
                        <a:t>Curriculum Coverage</a:t>
                      </a:r>
                    </a:p>
                  </a:txBody>
                  <a:tcPr anchor="ctr">
                    <a:lnL w="6350">
                      <a:solidFill>
                        <a:schemeClr val="accent6"/>
                      </a:solidFill>
                    </a:lnL>
                    <a:lnR w="6350" cap="flat" cmpd="sng" algn="ctr">
                      <a:solidFill>
                        <a:schemeClr val="accent6"/>
                      </a:solidFill>
                      <a:prstDash val="solid"/>
                      <a:round/>
                      <a:headEnd type="none" w="med" len="med"/>
                      <a:tailEnd type="none" w="med" len="med"/>
                    </a:lnR>
                    <a:lnT w="0">
                      <a:noFill/>
                    </a:lnT>
                    <a:lnB w="12700">
                      <a:solidFill>
                        <a:schemeClr val="accent6"/>
                      </a:solidFill>
                    </a:lnB>
                    <a:lnTlToBr w="0">
                      <a:noFill/>
                    </a:lnTlToBr>
                    <a:lnBlToTr w="0">
                      <a:noFill/>
                    </a:lnBlToTr>
                    <a:solidFill>
                      <a:srgbClr val="70CD5B"/>
                    </a:solidFill>
                  </a:tcPr>
                </a:tc>
                <a:tc hMerge="1">
                  <a:txBody>
                    <a:bodyPr/>
                    <a:lstStyle/>
                    <a:p>
                      <a:endParaRPr lang="en-GB"/>
                    </a:p>
                  </a:txBody>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2060198366"/>
                  </a:ext>
                </a:extLst>
              </a:tr>
              <a:tr h="0">
                <a:tc>
                  <a:txBody>
                    <a:bodyPr/>
                    <a:lstStyle/>
                    <a:p>
                      <a:pPr algn="ctr"/>
                      <a:r>
                        <a:rPr lang="en-GB" sz="1000" b="1">
                          <a:solidFill>
                            <a:schemeClr val="bg1"/>
                          </a:solidFill>
                          <a:latin typeface="Calibri"/>
                          <a:ea typeface="Open Sans"/>
                          <a:cs typeface="Open Sans"/>
                        </a:rPr>
                        <a:t>Phase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lvl="0" algn="ctr">
                        <a:buNone/>
                      </a:pPr>
                      <a:r>
                        <a:rPr lang="en-GB" sz="1000" b="1">
                          <a:solidFill>
                            <a:schemeClr val="bg1"/>
                          </a:solidFill>
                          <a:latin typeface="Calibri"/>
                          <a:ea typeface="Open Sans"/>
                          <a:cs typeface="Open Sans"/>
                        </a:rPr>
                        <a:t>Year</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4617293">
                <a:tc>
                  <a:txBody>
                    <a:bodyPr/>
                    <a:lstStyle/>
                    <a:p>
                      <a:pPr algn="ctr"/>
                      <a:r>
                        <a:rPr lang="en-GB" sz="1000" b="1" kern="1200" dirty="0">
                          <a:solidFill>
                            <a:schemeClr val="dk1"/>
                          </a:solidFill>
                          <a:effectLst/>
                          <a:latin typeface="+mn-lt"/>
                          <a:ea typeface="+mn-ea"/>
                          <a:cs typeface="+mn-cs"/>
                        </a:rPr>
                        <a:t>KS1</a:t>
                      </a:r>
                    </a:p>
                  </a:txBody>
                  <a:tcPr anchor="ctr">
                    <a:lnL w="63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endParaRPr lang="en-GB" sz="1000" b="1" dirty="0">
                        <a:solidFill>
                          <a:schemeClr val="tx1"/>
                        </a:solidFill>
                      </a:endParaRPr>
                    </a:p>
                    <a:p>
                      <a:pPr marL="0" lvl="0" indent="0" algn="ctr">
                        <a:buNone/>
                      </a:pPr>
                      <a:r>
                        <a:rPr lang="en-GB" sz="1000" b="1" dirty="0">
                          <a:solidFill>
                            <a:schemeClr val="tx1"/>
                          </a:solidFill>
                        </a:rPr>
                        <a:t>Class 2</a:t>
                      </a:r>
                    </a:p>
                  </a:txBody>
                  <a:tcPr>
                    <a:lnL w="12700">
                      <a:solidFill>
                        <a:schemeClr val="accent6"/>
                      </a:solidFill>
                    </a:lnL>
                    <a:lnR w="12700" cap="flat" cmpd="sng" algn="ctr">
                      <a:solidFill>
                        <a:schemeClr val="accent6"/>
                      </a:solidFill>
                      <a:prstDash val="solid"/>
                      <a:round/>
                      <a:headEnd type="none" w="med" len="med"/>
                      <a:tailEnd type="none" w="med" len="med"/>
                    </a:lnR>
                    <a:lnT w="12700">
                      <a:solidFill>
                        <a:schemeClr val="accent6"/>
                      </a:solidFill>
                    </a:lnT>
                    <a:lnB w="6350" cap="flat" cmpd="sng" algn="ctr">
                      <a:solidFill>
                        <a:schemeClr val="accent6"/>
                      </a:solidFill>
                      <a:prstDash val="solid"/>
                      <a:round/>
                      <a:headEnd type="none" w="med" len="med"/>
                      <a:tailEnd type="none" w="med" len="med"/>
                    </a:lnB>
                    <a:lnTlToBr w="0">
                      <a:noFill/>
                    </a:lnTlToBr>
                    <a:lnBlToTr w="0">
                      <a:noFill/>
                    </a:lnBlToTr>
                    <a:solidFill>
                      <a:schemeClr val="bg1">
                        <a:lumMod val="95000"/>
                      </a:schemeClr>
                    </a:solidFill>
                  </a:tcPr>
                </a:tc>
                <a:tc>
                  <a:txBody>
                    <a:bodyPr/>
                    <a:lstStyle/>
                    <a:p>
                      <a:pPr marL="0" marR="0" lvl="0" indent="0" algn="ctr" defTabSz="755934" rtl="0" eaLnBrk="1" fontAlgn="auto" latinLnBrk="0" hangingPunct="1">
                        <a:lnSpc>
                          <a:spcPct val="150000"/>
                        </a:lnSpc>
                        <a:spcBef>
                          <a:spcPts val="0"/>
                        </a:spcBef>
                        <a:spcAft>
                          <a:spcPts val="0"/>
                        </a:spcAft>
                        <a:buClrTx/>
                        <a:buSzTx/>
                        <a:buFontTx/>
                        <a:buNone/>
                        <a:tabLst/>
                        <a:defRPr/>
                      </a:pPr>
                      <a:r>
                        <a:rPr lang="en-GB" sz="1000" b="1" dirty="0">
                          <a:solidFill>
                            <a:schemeClr val="accent6"/>
                          </a:solidFill>
                          <a:effectLst/>
                          <a:latin typeface="Calibri"/>
                          <a:cs typeface="Times New Roman"/>
                        </a:rPr>
                        <a:t>Online Safety (Computing) </a:t>
                      </a: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Story Sessions – Let the Children Come </a:t>
                      </a:r>
                    </a:p>
                    <a:p>
                      <a:pPr marL="0" lvl="0" indent="0" algn="ctr">
                        <a:lnSpc>
                          <a:spcPct val="150000"/>
                        </a:lnSpc>
                        <a:spcAft>
                          <a:spcPts val="0"/>
                        </a:spcAft>
                        <a:buNone/>
                      </a:pPr>
                      <a:endParaRPr lang="en-GB" sz="1000" b="1" dirty="0">
                        <a:solidFill>
                          <a:schemeClr val="accent6"/>
                        </a:solidFill>
                        <a:effectLst/>
                        <a:highlight>
                          <a:srgbClr val="FFFF00"/>
                        </a:highligh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Tx/>
                        <a:buNone/>
                        <a:tabLst/>
                        <a:defRPr/>
                      </a:pPr>
                      <a:r>
                        <a:rPr lang="en-GB" sz="1000" b="1" dirty="0">
                          <a:solidFill>
                            <a:schemeClr val="accent6"/>
                          </a:solidFill>
                          <a:effectLst/>
                          <a:latin typeface="Calibri"/>
                          <a:cs typeface="Times New Roman"/>
                        </a:rPr>
                        <a:t>God Loves You </a:t>
                      </a:r>
                      <a:endParaRPr lang="en-GB" sz="1000" b="1" i="1" u="sng" dirty="0">
                        <a:solidFill>
                          <a:schemeClr val="accent6"/>
                        </a:solidFill>
                        <a:effectLst/>
                        <a:latin typeface="+mn-lt"/>
                        <a:cs typeface="Times New Roman"/>
                      </a:endParaRPr>
                    </a:p>
                    <a:p>
                      <a:pPr marL="0" lvl="0" indent="0" algn="ctr">
                        <a:lnSpc>
                          <a:spcPct val="150000"/>
                        </a:lnSpc>
                        <a:spcAft>
                          <a:spcPts val="0"/>
                        </a:spcAft>
                        <a:buNone/>
                      </a:pPr>
                      <a:endParaRPr lang="en-GB" sz="1000" b="1" dirty="0">
                        <a:solidFill>
                          <a:srgbClr val="FF0000"/>
                        </a:solidFill>
                        <a:effectLst/>
                        <a:latin typeface="Calibri"/>
                        <a:cs typeface="Times New Roman"/>
                      </a:endParaRPr>
                    </a:p>
                    <a:p>
                      <a:pPr marL="0" lvl="0" indent="0" algn="ctr">
                        <a:lnSpc>
                          <a:spcPct val="150000"/>
                        </a:lnSpc>
                        <a:spcAft>
                          <a:spcPts val="0"/>
                        </a:spcAft>
                        <a:buNone/>
                      </a:pPr>
                      <a:r>
                        <a:rPr lang="en-GB" sz="1000" b="1" dirty="0">
                          <a:solidFill>
                            <a:srgbClr val="FF0000"/>
                          </a:solidFill>
                          <a:effectLst/>
                          <a:latin typeface="Calibri"/>
                          <a:cs typeface="Times New Roman"/>
                        </a:rPr>
                        <a:t>Special People </a:t>
                      </a:r>
                    </a:p>
                    <a:p>
                      <a:pPr marL="0" lvl="0" indent="0" algn="ctr">
                        <a:lnSpc>
                          <a:spcPct val="150000"/>
                        </a:lnSpc>
                        <a:spcAft>
                          <a:spcPts val="0"/>
                        </a:spcAft>
                        <a:buNone/>
                      </a:pPr>
                      <a:endParaRPr lang="en-GB" sz="1000" b="1" dirty="0">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Tx/>
                        <a:buNone/>
                        <a:tabLst/>
                        <a:defRPr/>
                      </a:pPr>
                      <a:r>
                        <a:rPr lang="en-GB" sz="1000" b="1" dirty="0">
                          <a:solidFill>
                            <a:srgbClr val="ED7D31"/>
                          </a:solidFill>
                          <a:effectLst/>
                          <a:latin typeface="Calibri"/>
                          <a:cs typeface="Times New Roman"/>
                        </a:rPr>
                        <a:t>Self-image and Online Identify </a:t>
                      </a:r>
                      <a:endParaRPr lang="en-GB" sz="1000" b="1" dirty="0">
                        <a:effectLst/>
                        <a:highlight>
                          <a:srgbClr val="FFFF00"/>
                        </a:highlight>
                        <a:latin typeface="Calibri"/>
                        <a:cs typeface="Times New Roman"/>
                      </a:endParaRPr>
                    </a:p>
                    <a:p>
                      <a:pPr marL="0" lvl="0" indent="0" algn="ctr">
                        <a:lnSpc>
                          <a:spcPct val="150000"/>
                        </a:lnSpc>
                        <a:spcAft>
                          <a:spcPts val="0"/>
                        </a:spcAft>
                        <a:buNone/>
                      </a:pPr>
                      <a:endParaRPr lang="en-GB" sz="1000" b="1" dirty="0">
                        <a:solidFill>
                          <a:srgbClr val="D42CC8"/>
                        </a:solidFill>
                        <a:effectLst/>
                        <a:latin typeface="Calibri"/>
                        <a:cs typeface="Times New Roman"/>
                      </a:endParaRPr>
                    </a:p>
                    <a:p>
                      <a:pPr marL="0" lvl="0" indent="0" algn="ctr">
                        <a:lnSpc>
                          <a:spcPct val="150000"/>
                        </a:lnSpc>
                        <a:spcAft>
                          <a:spcPts val="0"/>
                        </a:spcAft>
                        <a:buNone/>
                      </a:pPr>
                      <a:r>
                        <a:rPr lang="en-GB" sz="1000" b="1" dirty="0">
                          <a:solidFill>
                            <a:srgbClr val="D42CC8"/>
                          </a:solidFill>
                          <a:effectLst/>
                          <a:latin typeface="Calibri"/>
                          <a:cs typeface="Times New Roman"/>
                        </a:rPr>
                        <a:t>Money Matters#</a:t>
                      </a:r>
                    </a:p>
                    <a:p>
                      <a:pPr marL="0" lvl="0" indent="0" algn="ctr">
                        <a:lnSpc>
                          <a:spcPct val="150000"/>
                        </a:lnSpc>
                        <a:spcAft>
                          <a:spcPts val="0"/>
                        </a:spcAft>
                        <a:buNone/>
                      </a:pP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00B0F0"/>
                          </a:solidFill>
                          <a:effectLst/>
                          <a:highlight>
                            <a:srgbClr val="FFFF00"/>
                          </a:highlight>
                          <a:latin typeface="Calibri"/>
                          <a:cs typeface="Times New Roman"/>
                        </a:rPr>
                        <a:t>Dental Hygiene and Healthy Eating</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effectLst/>
                          <a:highlight>
                            <a:srgbClr val="FFFF00"/>
                          </a:highlight>
                          <a:latin typeface="Calibri"/>
                          <a:cs typeface="Times New Roman"/>
                        </a:rPr>
                        <a:t>Courtesy and Manners </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dirty="0">
                          <a:solidFill>
                            <a:srgbClr val="FFC000"/>
                          </a:solidFill>
                          <a:effectLst/>
                          <a:highlight>
                            <a:srgbClr val="FFFF00"/>
                          </a:highlight>
                          <a:latin typeface="Calibri"/>
                          <a:cs typeface="Times New Roman"/>
                        </a:rPr>
                        <a:t>Treat Others Well</a:t>
                      </a:r>
                      <a:r>
                        <a:rPr lang="en-GB" sz="1000" b="1" dirty="0">
                          <a:effectLst/>
                          <a:highlight>
                            <a:srgbClr val="FFFF00"/>
                          </a:highlight>
                          <a:latin typeface="Calibri"/>
                          <a:cs typeface="Times New Roman"/>
                        </a:rPr>
                        <a:t>…</a:t>
                      </a:r>
                      <a:r>
                        <a:rPr lang="en-GB" sz="1000" b="1" dirty="0">
                          <a:solidFill>
                            <a:srgbClr val="FFC000"/>
                          </a:solidFill>
                          <a:effectLst/>
                          <a:highlight>
                            <a:srgbClr val="FFFF00"/>
                          </a:highlight>
                          <a:latin typeface="Calibri"/>
                          <a:cs typeface="Times New Roman"/>
                        </a:rPr>
                        <a:t>and Say Sorry</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Tx/>
                        <a:buNone/>
                        <a:tabLst/>
                        <a:defRPr/>
                      </a:pPr>
                      <a:r>
                        <a:rPr lang="en-GB" sz="1000" b="1" dirty="0">
                          <a:solidFill>
                            <a:srgbClr val="ED7D31"/>
                          </a:solidFill>
                          <a:effectLst/>
                          <a:latin typeface="Calibri"/>
                          <a:cs typeface="Times New Roman"/>
                        </a:rPr>
                        <a:t>Real Life Online </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7030A0"/>
                          </a:solidFill>
                          <a:effectLst/>
                          <a:highlight>
                            <a:srgbClr val="FFFF00"/>
                          </a:highlight>
                          <a:latin typeface="Calibri"/>
                          <a:cs typeface="Times New Roman"/>
                        </a:rPr>
                        <a:t>Good and Bad Secrets</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0070C0"/>
                          </a:solidFill>
                          <a:effectLst/>
                          <a:highlight>
                            <a:srgbClr val="FFFF00"/>
                          </a:highlight>
                          <a:latin typeface="Calibri"/>
                          <a:cs typeface="Times New Roman"/>
                        </a:rPr>
                        <a:t>Physical Contact </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Tx/>
                        <a:buNone/>
                        <a:tabLst/>
                        <a:defRPr/>
                      </a:pPr>
                      <a:r>
                        <a:rPr lang="en-GB" sz="1000" b="1" dirty="0">
                          <a:solidFill>
                            <a:srgbClr val="ED7D31"/>
                          </a:solidFill>
                          <a:effectLst/>
                          <a:latin typeface="Calibri"/>
                          <a:cs typeface="Times New Roman"/>
                        </a:rPr>
                        <a:t>Online Relationships </a:t>
                      </a:r>
                    </a:p>
                    <a:p>
                      <a:pPr marL="0" marR="0" lvl="0" indent="0" algn="ctr" defTabSz="755934" rtl="0" eaLnBrk="1" fontAlgn="auto" latinLnBrk="0" hangingPunct="1">
                        <a:lnSpc>
                          <a:spcPct val="150000"/>
                        </a:lnSpc>
                        <a:spcBef>
                          <a:spcPts val="0"/>
                        </a:spcBef>
                        <a:spcAft>
                          <a:spcPts val="0"/>
                        </a:spcAft>
                        <a:buClrTx/>
                        <a:buSzTx/>
                        <a:buFontTx/>
                        <a:buNone/>
                        <a:tabLst/>
                        <a:defRPr/>
                      </a:pPr>
                      <a:endParaRPr lang="en-GB" sz="1000" b="1" dirty="0">
                        <a:effectLst/>
                        <a:highlight>
                          <a:srgbClr val="FFFF00"/>
                        </a:highligh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Tx/>
                        <a:buNone/>
                        <a:tabLst/>
                        <a:defRPr/>
                      </a:pPr>
                      <a:r>
                        <a:rPr lang="en-GB" sz="1000" b="1" dirty="0">
                          <a:solidFill>
                            <a:srgbClr val="ED7D31"/>
                          </a:solidFill>
                          <a:effectLst/>
                          <a:latin typeface="Calibri"/>
                          <a:cs typeface="Times New Roman"/>
                        </a:rPr>
                        <a:t>Online Reputation </a:t>
                      </a:r>
                    </a:p>
                    <a:p>
                      <a:pPr marL="0" marR="0" lvl="0" indent="0" algn="ctr" defTabSz="755934" rtl="0" eaLnBrk="1" fontAlgn="auto" latinLnBrk="0" hangingPunct="1">
                        <a:lnSpc>
                          <a:spcPct val="150000"/>
                        </a:lnSpc>
                        <a:spcBef>
                          <a:spcPts val="0"/>
                        </a:spcBef>
                        <a:spcAft>
                          <a:spcPts val="0"/>
                        </a:spcAft>
                        <a:buClrTx/>
                        <a:buSzTx/>
                        <a:buFontTx/>
                        <a:buNone/>
                        <a:tabLst/>
                        <a:defRPr/>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D42CC8"/>
                          </a:solidFill>
                          <a:effectLst/>
                          <a:latin typeface="Calibri"/>
                          <a:cs typeface="Times New Roman"/>
                        </a:rPr>
                        <a:t>Where Money Comes From</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D42CC8"/>
                          </a:solidFill>
                          <a:effectLst/>
                          <a:latin typeface="Calibri"/>
                          <a:cs typeface="Times New Roman"/>
                        </a:rPr>
                        <a:t>Looking After Money</a:t>
                      </a:r>
                      <a:endParaRPr lang="en-GB" sz="1000" b="1" dirty="0">
                        <a:effectLst/>
                        <a:latin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Harmful Substances</a:t>
                      </a:r>
                    </a:p>
                    <a:p>
                      <a:pPr marL="0" lvl="0" indent="0" algn="ctr">
                        <a:lnSpc>
                          <a:spcPct val="150000"/>
                        </a:lnSpc>
                        <a:spcAft>
                          <a:spcPts val="0"/>
                        </a:spcAft>
                        <a:buNone/>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Can You Help Me? Part 1 and 2</a:t>
                      </a:r>
                    </a:p>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Three in One</a:t>
                      </a:r>
                    </a:p>
                    <a:p>
                      <a:pPr marL="0" lvl="0" indent="0" algn="ctr">
                        <a:lnSpc>
                          <a:spcPct val="150000"/>
                        </a:lnSpc>
                        <a:spcAft>
                          <a:spcPts val="0"/>
                        </a:spcAft>
                        <a:buNone/>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Who is my Neighbour? </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FF0000"/>
                          </a:solidFill>
                          <a:effectLst/>
                          <a:latin typeface="Calibri"/>
                          <a:cs typeface="Times New Roman"/>
                        </a:rPr>
                        <a:t>The Communities We Live In</a:t>
                      </a:r>
                    </a:p>
                    <a:p>
                      <a:pPr marL="0" lvl="0" indent="0" algn="ctr">
                        <a:lnSpc>
                          <a:spcPct val="150000"/>
                        </a:lnSpc>
                        <a:spcAft>
                          <a:spcPts val="0"/>
                        </a:spcAft>
                        <a:buNone/>
                      </a:pPr>
                      <a:endParaRPr lang="en-GB" sz="1000" b="1" dirty="0">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Tx/>
                        <a:buNone/>
                        <a:tabLst/>
                        <a:defRPr/>
                      </a:pPr>
                      <a:r>
                        <a:rPr lang="en-GB" sz="1000" b="1" dirty="0">
                          <a:solidFill>
                            <a:srgbClr val="ED7D31"/>
                          </a:solidFill>
                          <a:effectLst/>
                          <a:latin typeface="Calibri"/>
                          <a:cs typeface="Times New Roman"/>
                        </a:rPr>
                        <a:t>Online Bullying </a:t>
                      </a:r>
                    </a:p>
                    <a:p>
                      <a:pPr marL="0" marR="0" lvl="0" indent="0" algn="ctr" defTabSz="755934" rtl="0" eaLnBrk="1" fontAlgn="auto" latinLnBrk="0" hangingPunct="1">
                        <a:lnSpc>
                          <a:spcPct val="150000"/>
                        </a:lnSpc>
                        <a:spcBef>
                          <a:spcPts val="0"/>
                        </a:spcBef>
                        <a:spcAft>
                          <a:spcPts val="0"/>
                        </a:spcAft>
                        <a:buClrTx/>
                        <a:buSzTx/>
                        <a:buFontTx/>
                        <a:buNone/>
                        <a:tabLst/>
                        <a:defRPr/>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7030A0"/>
                          </a:solidFill>
                          <a:effectLst/>
                          <a:highlight>
                            <a:srgbClr val="FFFF00"/>
                          </a:highlight>
                          <a:latin typeface="Calibri"/>
                          <a:cs typeface="Times New Roman"/>
                        </a:rPr>
                        <a:t>THINK – Safety First</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0070C0"/>
                          </a:solidFill>
                          <a:effectLst/>
                          <a:highlight>
                            <a:srgbClr val="FFFF00"/>
                          </a:highlight>
                          <a:latin typeface="Calibri"/>
                          <a:cs typeface="Times New Roman"/>
                        </a:rPr>
                        <a:t>NSPCC PANTS (Sexual Harassment)</a:t>
                      </a:r>
                      <a:endParaRPr lang="en-GB" sz="1000" b="1" dirty="0">
                        <a:effectLst/>
                        <a:highlight>
                          <a:srgbClr val="FFFF00"/>
                        </a:highlight>
                        <a:latin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bl>
          </a:graphicData>
        </a:graphic>
      </p:graphicFrame>
      <p:graphicFrame>
        <p:nvGraphicFramePr>
          <p:cNvPr id="4" name="Table 3">
            <a:extLst>
              <a:ext uri="{FF2B5EF4-FFF2-40B4-BE49-F238E27FC236}">
                <a16:creationId xmlns:a16="http://schemas.microsoft.com/office/drawing/2014/main" id="{ED039C35-8B54-972B-EA44-E91F2FEA82D3}"/>
              </a:ext>
            </a:extLst>
          </p:cNvPr>
          <p:cNvGraphicFramePr>
            <a:graphicFrameLocks noGrp="1"/>
          </p:cNvGraphicFramePr>
          <p:nvPr>
            <p:extLst>
              <p:ext uri="{D42A27DB-BD31-4B8C-83A1-F6EECF244321}">
                <p14:modId xmlns:p14="http://schemas.microsoft.com/office/powerpoint/2010/main" val="1583402033"/>
              </p:ext>
            </p:extLst>
          </p:nvPr>
        </p:nvGraphicFramePr>
        <p:xfrm>
          <a:off x="134914" y="7122370"/>
          <a:ext cx="7285501" cy="2802509"/>
        </p:xfrm>
        <a:graphic>
          <a:graphicData uri="http://schemas.openxmlformats.org/drawingml/2006/table">
            <a:tbl>
              <a:tblPr firstRow="1" bandRow="1">
                <a:tableStyleId>{6E25E649-3F16-4E02-A733-19D2CDBF48F0}</a:tableStyleId>
              </a:tblPr>
              <a:tblGrid>
                <a:gridCol w="1535309">
                  <a:extLst>
                    <a:ext uri="{9D8B030D-6E8A-4147-A177-3AD203B41FA5}">
                      <a16:colId xmlns:a16="http://schemas.microsoft.com/office/drawing/2014/main" val="2981545519"/>
                    </a:ext>
                  </a:extLst>
                </a:gridCol>
                <a:gridCol w="5750192">
                  <a:extLst>
                    <a:ext uri="{9D8B030D-6E8A-4147-A177-3AD203B41FA5}">
                      <a16:colId xmlns:a16="http://schemas.microsoft.com/office/drawing/2014/main" val="1510652645"/>
                    </a:ext>
                  </a:extLst>
                </a:gridCol>
              </a:tblGrid>
              <a:tr h="2599139">
                <a:tc>
                  <a:txBody>
                    <a:bodyPr/>
                    <a:lstStyle/>
                    <a:p>
                      <a:pPr lvl="0" algn="ctr">
                        <a:buNone/>
                      </a:pPr>
                      <a:r>
                        <a:rPr lang="en-GB" sz="1000" b="1" kern="1200" dirty="0">
                          <a:solidFill>
                            <a:schemeClr val="dk1"/>
                          </a:solidFill>
                          <a:effectLst/>
                          <a:latin typeface="+mn-lt"/>
                          <a:ea typeface="+mn-ea"/>
                          <a:cs typeface="+mn-cs"/>
                        </a:rPr>
                        <a:t>KEY</a:t>
                      </a:r>
                      <a:endParaRPr lang="en-US" dirty="0"/>
                    </a:p>
                  </a:txBody>
                  <a:tcPr anchor="ctr">
                    <a:lnL w="6350">
                      <a:solidFill>
                        <a:schemeClr val="accent6"/>
                      </a:solidFill>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a:solidFill>
                        <a:schemeClr val="accent6"/>
                      </a:solidFill>
                    </a:lnB>
                    <a:lnTlToBr w="0">
                      <a:noFill/>
                    </a:lnTlToBr>
                    <a:lnBlToTr w="0">
                      <a:noFill/>
                    </a:lnBlToTr>
                    <a:solidFill>
                      <a:srgbClr val="DDFFD5"/>
                    </a:solidFill>
                  </a:tcPr>
                </a:tc>
                <a:tc>
                  <a:txBody>
                    <a:bodyPr/>
                    <a:lstStyle/>
                    <a:p>
                      <a:pPr>
                        <a:lnSpc>
                          <a:spcPct val="107000"/>
                        </a:lnSpc>
                        <a:spcAft>
                          <a:spcPts val="800"/>
                        </a:spcAft>
                      </a:pPr>
                      <a:r>
                        <a:rPr lang="en-GB" sz="1000" b="1" dirty="0">
                          <a:solidFill>
                            <a:schemeClr val="accent6"/>
                          </a:solidFill>
                          <a:effectLst/>
                          <a:latin typeface="Calibri"/>
                          <a:ea typeface="Calibri"/>
                          <a:cs typeface="Times New Roman"/>
                        </a:rPr>
                        <a:t>Relationships and Sex Education</a:t>
                      </a:r>
                      <a:r>
                        <a:rPr lang="en-GB" sz="1000" b="1" dirty="0">
                          <a:solidFill>
                            <a:srgbClr val="92D050"/>
                          </a:solidFill>
                          <a:effectLst/>
                          <a:latin typeface="Calibri"/>
                          <a:ea typeface="Calibri"/>
                          <a:cs typeface="Times New Roman"/>
                        </a:rPr>
                        <a:t> </a:t>
                      </a:r>
                      <a:r>
                        <a:rPr lang="en-GB" sz="1000" b="1" dirty="0">
                          <a:effectLst/>
                          <a:latin typeface="Calibri"/>
                          <a:ea typeface="Calibri"/>
                          <a:cs typeface="Times New Roman"/>
                        </a:rPr>
                        <a:t>– some RSE lessons include the following themes: </a:t>
                      </a:r>
                      <a:endParaRPr lang="en-GB" sz="1100" b="1" dirty="0">
                        <a:effectLst/>
                        <a:latin typeface="Calibri"/>
                        <a:ea typeface="Calibri"/>
                        <a:cs typeface="Times New Roman"/>
                      </a:endParaRPr>
                    </a:p>
                    <a:p>
                      <a:pPr>
                        <a:lnSpc>
                          <a:spcPct val="107000"/>
                        </a:lnSpc>
                        <a:spcAft>
                          <a:spcPts val="800"/>
                        </a:spcAft>
                      </a:pPr>
                      <a:r>
                        <a:rPr lang="en-GB" sz="1000" b="1" dirty="0">
                          <a:solidFill>
                            <a:srgbClr val="FF0000"/>
                          </a:solidFill>
                          <a:effectLst/>
                          <a:latin typeface="Calibri"/>
                          <a:ea typeface="Calibri"/>
                          <a:cs typeface="Times New Roman"/>
                        </a:rPr>
                        <a:t>Protected Characteristics</a:t>
                      </a:r>
                      <a:r>
                        <a:rPr lang="en-GB" sz="1000" b="1" dirty="0">
                          <a:effectLst/>
                          <a:latin typeface="Calibri"/>
                          <a:ea typeface="Calibri"/>
                          <a:cs typeface="Times New Roman"/>
                        </a:rPr>
                        <a:t>*</a:t>
                      </a:r>
                      <a:r>
                        <a:rPr lang="en-GB" sz="1000" b="1" dirty="0">
                          <a:solidFill>
                            <a:srgbClr val="FF0000"/>
                          </a:solidFill>
                          <a:effectLst/>
                          <a:latin typeface="Calibri"/>
                          <a:ea typeface="Calibri"/>
                          <a:cs typeface="Times New Roman"/>
                        </a:rPr>
                        <a:t> </a:t>
                      </a:r>
                      <a:endParaRPr lang="en-GB" sz="1100" b="1" dirty="0">
                        <a:effectLst/>
                        <a:latin typeface="Calibri"/>
                        <a:ea typeface="Calibri"/>
                        <a:cs typeface="Times New Roman"/>
                      </a:endParaRPr>
                    </a:p>
                    <a:p>
                      <a:pPr>
                        <a:lnSpc>
                          <a:spcPct val="107000"/>
                        </a:lnSpc>
                        <a:spcAft>
                          <a:spcPts val="800"/>
                        </a:spcAft>
                      </a:pPr>
                      <a:r>
                        <a:rPr lang="en-GB" sz="1000" b="1" dirty="0">
                          <a:solidFill>
                            <a:srgbClr val="7030A0"/>
                          </a:solidFill>
                          <a:effectLst/>
                          <a:latin typeface="Calibri"/>
                          <a:ea typeface="Calibri"/>
                          <a:cs typeface="Times New Roman"/>
                        </a:rPr>
                        <a:t>Safeguarding* (including Road Safety)</a:t>
                      </a:r>
                      <a:endParaRPr lang="en-GB" sz="1100" b="1" dirty="0">
                        <a:solidFill>
                          <a:srgbClr val="7030A0"/>
                        </a:solidFill>
                        <a:effectLst/>
                        <a:latin typeface="Calibri"/>
                        <a:ea typeface="Calibri"/>
                        <a:cs typeface="Times New Roman"/>
                      </a:endParaRPr>
                    </a:p>
                    <a:p>
                      <a:pPr>
                        <a:lnSpc>
                          <a:spcPct val="107000"/>
                        </a:lnSpc>
                        <a:spcAft>
                          <a:spcPts val="800"/>
                        </a:spcAft>
                      </a:pPr>
                      <a:r>
                        <a:rPr lang="en-GB" sz="1000" b="1" dirty="0">
                          <a:solidFill>
                            <a:srgbClr val="00B0F0"/>
                          </a:solidFill>
                          <a:effectLst/>
                          <a:latin typeface="Calibri"/>
                          <a:ea typeface="Calibri"/>
                          <a:cs typeface="Times New Roman"/>
                        </a:rPr>
                        <a:t>Mini Medics – Mental Health </a:t>
                      </a:r>
                      <a:endParaRPr lang="en-GB" sz="1100" b="1" dirty="0">
                        <a:solidFill>
                          <a:srgbClr val="00B0F0"/>
                        </a:solidFill>
                        <a:effectLst/>
                        <a:latin typeface="Calibri"/>
                        <a:ea typeface="Calibri"/>
                        <a:cs typeface="Times New Roman"/>
                      </a:endParaRPr>
                    </a:p>
                    <a:p>
                      <a:pPr>
                        <a:lnSpc>
                          <a:spcPct val="107000"/>
                        </a:lnSpc>
                        <a:spcAft>
                          <a:spcPts val="800"/>
                        </a:spcAft>
                      </a:pPr>
                      <a:r>
                        <a:rPr lang="en-GB" sz="1000" b="1" dirty="0">
                          <a:solidFill>
                            <a:srgbClr val="0070C0"/>
                          </a:solidFill>
                          <a:effectLst/>
                          <a:latin typeface="Calibri"/>
                          <a:ea typeface="Calibri"/>
                          <a:cs typeface="Times New Roman"/>
                        </a:rPr>
                        <a:t>Sexual Harassment </a:t>
                      </a:r>
                      <a:endParaRPr lang="en-GB" sz="1100" b="1" dirty="0">
                        <a:solidFill>
                          <a:srgbClr val="0070C0"/>
                        </a:solidFill>
                        <a:effectLst/>
                        <a:latin typeface="Calibri"/>
                        <a:ea typeface="Calibri"/>
                        <a:cs typeface="Times New Roman"/>
                      </a:endParaRPr>
                    </a:p>
                    <a:p>
                      <a:pPr>
                        <a:lnSpc>
                          <a:spcPct val="107000"/>
                        </a:lnSpc>
                        <a:spcAft>
                          <a:spcPts val="800"/>
                        </a:spcAft>
                      </a:pPr>
                      <a:r>
                        <a:rPr lang="en-GB" sz="1000" b="1" dirty="0">
                          <a:solidFill>
                            <a:schemeClr val="accent6">
                              <a:lumMod val="75000"/>
                            </a:schemeClr>
                          </a:solidFill>
                          <a:effectLst/>
                          <a:latin typeface="Calibri"/>
                          <a:ea typeface="Calibri"/>
                          <a:cs typeface="Times New Roman"/>
                        </a:rPr>
                        <a:t>Child on Child Abuse</a:t>
                      </a:r>
                      <a:r>
                        <a:rPr lang="en-GB" sz="1000" b="1" dirty="0">
                          <a:effectLst/>
                          <a:latin typeface="Calibri"/>
                          <a:ea typeface="Calibri"/>
                          <a:cs typeface="Times New Roman"/>
                        </a:rPr>
                        <a:t>*</a:t>
                      </a:r>
                      <a:endParaRPr lang="en-GB" sz="1100" b="1" dirty="0">
                        <a:effectLst/>
                        <a:latin typeface="Calibri"/>
                        <a:ea typeface="Calibri"/>
                        <a:cs typeface="Times New Roman"/>
                      </a:endParaRPr>
                    </a:p>
                    <a:p>
                      <a:pPr>
                        <a:lnSpc>
                          <a:spcPct val="107000"/>
                        </a:lnSpc>
                        <a:spcAft>
                          <a:spcPts val="800"/>
                        </a:spcAft>
                      </a:pPr>
                      <a:r>
                        <a:rPr lang="en-GB" sz="1000" b="1" dirty="0">
                          <a:solidFill>
                            <a:srgbClr val="FF9933"/>
                          </a:solidFill>
                          <a:effectLst/>
                          <a:latin typeface="Calibri"/>
                          <a:ea typeface="Calibri"/>
                          <a:cs typeface="Times New Roman"/>
                        </a:rPr>
                        <a:t>Online Safety</a:t>
                      </a:r>
                      <a:r>
                        <a:rPr lang="en-GB" sz="1000" b="1" dirty="0">
                          <a:effectLst/>
                          <a:latin typeface="Calibri"/>
                          <a:ea typeface="Calibri"/>
                          <a:cs typeface="Times New Roman"/>
                        </a:rPr>
                        <a:t>*</a:t>
                      </a:r>
                      <a:r>
                        <a:rPr lang="en-GB" sz="1000" b="1" dirty="0">
                          <a:solidFill>
                            <a:srgbClr val="ED7D31"/>
                          </a:solidFill>
                          <a:effectLst/>
                          <a:latin typeface="Calibri"/>
                          <a:ea typeface="Calibri"/>
                          <a:cs typeface="Times New Roman"/>
                        </a:rPr>
                        <a:t> </a:t>
                      </a:r>
                      <a:endParaRPr lang="en-GB" sz="1100" b="1" dirty="0">
                        <a:effectLst/>
                        <a:latin typeface="Calibri"/>
                        <a:ea typeface="Calibri"/>
                        <a:cs typeface="Times New Roman"/>
                      </a:endParaRPr>
                    </a:p>
                    <a:p>
                      <a:pPr>
                        <a:lnSpc>
                          <a:spcPct val="107000"/>
                        </a:lnSpc>
                        <a:spcAft>
                          <a:spcPts val="800"/>
                        </a:spcAft>
                      </a:pPr>
                      <a:r>
                        <a:rPr lang="en-GB" sz="1000" b="1" dirty="0">
                          <a:solidFill>
                            <a:schemeClr val="accent4">
                              <a:lumMod val="60000"/>
                              <a:lumOff val="40000"/>
                            </a:schemeClr>
                          </a:solidFill>
                          <a:effectLst/>
                          <a:latin typeface="Calibri"/>
                          <a:ea typeface="Calibri"/>
                          <a:cs typeface="Times New Roman"/>
                        </a:rPr>
                        <a:t>Bullying</a:t>
                      </a:r>
                      <a:endParaRPr lang="en-GB" sz="1100" b="1" dirty="0">
                        <a:solidFill>
                          <a:schemeClr val="accent4">
                            <a:lumMod val="60000"/>
                            <a:lumOff val="40000"/>
                          </a:schemeClr>
                        </a:solidFill>
                        <a:effectLst/>
                        <a:latin typeface="Calibri"/>
                        <a:ea typeface="Calibri"/>
                        <a:cs typeface="Times New Roman"/>
                      </a:endParaRPr>
                    </a:p>
                    <a:p>
                      <a:pPr>
                        <a:lnSpc>
                          <a:spcPct val="107000"/>
                        </a:lnSpc>
                        <a:spcAft>
                          <a:spcPts val="800"/>
                        </a:spcAft>
                      </a:pPr>
                      <a:r>
                        <a:rPr lang="en-GB" sz="1000" b="1" dirty="0">
                          <a:solidFill>
                            <a:srgbClr val="CC00CC"/>
                          </a:solidFill>
                          <a:effectLst/>
                          <a:latin typeface="Calibri"/>
                          <a:ea typeface="Calibri"/>
                          <a:cs typeface="Times New Roman"/>
                        </a:rPr>
                        <a:t>Financial Capability</a:t>
                      </a:r>
                    </a:p>
                    <a:p>
                      <a:pPr marL="0" marR="0" lvl="0" indent="0" algn="l" defTabSz="755934" rtl="0" eaLnBrk="1" fontAlgn="auto" latinLnBrk="0" hangingPunct="1">
                        <a:lnSpc>
                          <a:spcPct val="107000"/>
                        </a:lnSpc>
                        <a:spcBef>
                          <a:spcPts val="0"/>
                        </a:spcBef>
                        <a:spcAft>
                          <a:spcPts val="800"/>
                        </a:spcAft>
                        <a:buClrTx/>
                        <a:buSzTx/>
                        <a:buFontTx/>
                        <a:buNone/>
                        <a:tabLst/>
                        <a:defRPr/>
                      </a:pPr>
                      <a:r>
                        <a:rPr lang="en-GB" sz="1000" b="1" i="0" u="none" strike="noStrike" noProof="0" dirty="0">
                          <a:solidFill>
                            <a:srgbClr val="000000"/>
                          </a:solidFill>
                          <a:effectLst/>
                          <a:latin typeface="+mn-lt"/>
                        </a:rPr>
                        <a:t>Areas highlighted in </a:t>
                      </a:r>
                      <a:r>
                        <a:rPr lang="en-GB" sz="1000" b="1" i="0" u="none" strike="noStrike" noProof="0" dirty="0">
                          <a:solidFill>
                            <a:srgbClr val="000000"/>
                          </a:solidFill>
                          <a:effectLst/>
                          <a:highlight>
                            <a:srgbClr val="FFFF00"/>
                          </a:highlight>
                          <a:latin typeface="+mn-lt"/>
                        </a:rPr>
                        <a:t>YELLOW </a:t>
                      </a:r>
                      <a:r>
                        <a:rPr lang="en-GB" sz="1000" b="1" i="0" u="none" strike="noStrike" noProof="0" dirty="0">
                          <a:solidFill>
                            <a:srgbClr val="000000"/>
                          </a:solidFill>
                          <a:effectLst/>
                          <a:latin typeface="+mn-lt"/>
                        </a:rPr>
                        <a:t>are crucial for the cohorts of children at St Cuthbert’s</a:t>
                      </a:r>
                      <a:endParaRPr lang="en-GB" sz="1000" b="0" i="0" u="none" strike="noStrike" noProof="0" dirty="0">
                        <a:solidFill>
                          <a:srgbClr val="000000"/>
                        </a:solidFill>
                        <a:effectLst/>
                        <a:latin typeface="+mn-lt"/>
                      </a:endParaRPr>
                    </a:p>
                    <a:p>
                      <a:pPr lvl="0">
                        <a:lnSpc>
                          <a:spcPct val="107000"/>
                        </a:lnSpc>
                        <a:spcAft>
                          <a:spcPts val="800"/>
                        </a:spcAft>
                        <a:buNone/>
                      </a:pPr>
                      <a:r>
                        <a:rPr lang="en-GB" sz="1000" b="1" dirty="0">
                          <a:effectLst/>
                          <a:latin typeface="Calibri"/>
                          <a:ea typeface="Calibri"/>
                          <a:cs typeface="Times New Roman"/>
                        </a:rPr>
                        <a:t>*PREVENT Strategy included</a:t>
                      </a:r>
                      <a:endParaRPr lang="en-GB" sz="1100" b="1" dirty="0">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8990856"/>
                  </a:ext>
                </a:extLst>
              </a:tr>
            </a:tbl>
          </a:graphicData>
        </a:graphic>
      </p:graphicFrame>
      <p:sp>
        <p:nvSpPr>
          <p:cNvPr id="5" name="TextBox 4">
            <a:extLst>
              <a:ext uri="{FF2B5EF4-FFF2-40B4-BE49-F238E27FC236}">
                <a16:creationId xmlns:a16="http://schemas.microsoft.com/office/drawing/2014/main" id="{36BD626C-C68F-9FED-56D3-FFF67CE1AA32}"/>
              </a:ext>
            </a:extLst>
          </p:cNvPr>
          <p:cNvSpPr txBox="1"/>
          <p:nvPr/>
        </p:nvSpPr>
        <p:spPr>
          <a:xfrm>
            <a:off x="1732295" y="518616"/>
            <a:ext cx="4090737" cy="375552"/>
          </a:xfrm>
          <a:prstGeom prst="rect">
            <a:avLst/>
          </a:prstGeom>
          <a:noFill/>
        </p:spPr>
        <p:txBody>
          <a:bodyPr wrap="square" lIns="91440" tIns="45720" rIns="91440" bIns="45720" rtlCol="0" anchor="t">
            <a:spAutoFit/>
          </a:bodyPr>
          <a:lstStyle/>
          <a:p>
            <a:pPr algn="ctr">
              <a:lnSpc>
                <a:spcPct val="107000"/>
              </a:lnSpc>
              <a:spcAft>
                <a:spcPts val="800"/>
              </a:spcAft>
            </a:pPr>
            <a:r>
              <a:rPr lang="en-US" dirty="0">
                <a:solidFill>
                  <a:schemeClr val="bg1"/>
                </a:solidFill>
                <a:effectLst/>
                <a:latin typeface="Calibri"/>
                <a:ea typeface="Calibri" panose="020F0502020204030204" pitchFamily="34" charset="0"/>
                <a:cs typeface="Times New Roman"/>
              </a:rPr>
              <a:t>DRAFT LONG-TERM PLAN ST. CUTHBERT’S</a:t>
            </a:r>
            <a:endParaRPr lang="en-GB" dirty="0">
              <a:solidFill>
                <a:schemeClr val="bg1"/>
              </a:solidFill>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402391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801485458"/>
              </p:ext>
            </p:extLst>
          </p:nvPr>
        </p:nvGraphicFramePr>
        <p:xfrm>
          <a:off x="115856" y="763124"/>
          <a:ext cx="7327961" cy="9932238"/>
        </p:xfrm>
        <a:graphic>
          <a:graphicData uri="http://schemas.openxmlformats.org/drawingml/2006/table">
            <a:tbl>
              <a:tblPr firstRow="1" bandRow="1">
                <a:tableStyleId>{6E25E649-3F16-4E02-A733-19D2CDBF48F0}</a:tableStyleId>
              </a:tblPr>
              <a:tblGrid>
                <a:gridCol w="806143">
                  <a:extLst>
                    <a:ext uri="{9D8B030D-6E8A-4147-A177-3AD203B41FA5}">
                      <a16:colId xmlns:a16="http://schemas.microsoft.com/office/drawing/2014/main" val="4246994570"/>
                    </a:ext>
                  </a:extLst>
                </a:gridCol>
                <a:gridCol w="738114">
                  <a:extLst>
                    <a:ext uri="{9D8B030D-6E8A-4147-A177-3AD203B41FA5}">
                      <a16:colId xmlns:a16="http://schemas.microsoft.com/office/drawing/2014/main" val="4071917207"/>
                    </a:ext>
                  </a:extLst>
                </a:gridCol>
                <a:gridCol w="1756423">
                  <a:extLst>
                    <a:ext uri="{9D8B030D-6E8A-4147-A177-3AD203B41FA5}">
                      <a16:colId xmlns:a16="http://schemas.microsoft.com/office/drawing/2014/main" val="1240094198"/>
                    </a:ext>
                  </a:extLst>
                </a:gridCol>
                <a:gridCol w="1932681">
                  <a:extLst>
                    <a:ext uri="{9D8B030D-6E8A-4147-A177-3AD203B41FA5}">
                      <a16:colId xmlns:a16="http://schemas.microsoft.com/office/drawing/2014/main" val="4190830973"/>
                    </a:ext>
                  </a:extLst>
                </a:gridCol>
                <a:gridCol w="2094600">
                  <a:extLst>
                    <a:ext uri="{9D8B030D-6E8A-4147-A177-3AD203B41FA5}">
                      <a16:colId xmlns:a16="http://schemas.microsoft.com/office/drawing/2014/main" val="287625695"/>
                    </a:ext>
                  </a:extLst>
                </a:gridCol>
              </a:tblGrid>
              <a:tr h="242065">
                <a:tc gridSpan="5">
                  <a:txBody>
                    <a:bodyPr/>
                    <a:lstStyle/>
                    <a:p>
                      <a:pPr lvl="0" algn="ctr">
                        <a:buNone/>
                      </a:pPr>
                      <a:r>
                        <a:rPr lang="en-GB" sz="1000" b="1" i="0" u="none" strike="noStrike" noProof="0">
                          <a:solidFill>
                            <a:srgbClr val="FFFFFF"/>
                          </a:solidFill>
                          <a:latin typeface="Calibri"/>
                        </a:rPr>
                        <a:t>Curriculum Coverage</a:t>
                      </a:r>
                      <a:endParaRPr lang="en-US" sz="1000">
                        <a:latin typeface="Calibri"/>
                      </a:endParaRPr>
                    </a:p>
                  </a:txBody>
                  <a:tcPr anchor="ctr">
                    <a:lnL w="6350">
                      <a:solidFill>
                        <a:schemeClr val="accent6"/>
                      </a:solidFill>
                    </a:lnL>
                    <a:lnR w="6350">
                      <a:solidFill>
                        <a:schemeClr val="accent6"/>
                      </a:solidFill>
                    </a:lnR>
                    <a:lnT w="0">
                      <a:noFill/>
                    </a:lnT>
                    <a:lnB w="12700">
                      <a:solidFill>
                        <a:schemeClr val="accent6"/>
                      </a:solidFill>
                    </a:lnB>
                    <a:lnTlToBr w="0">
                      <a:noFill/>
                    </a:lnTlToBr>
                    <a:lnBlToTr w="0">
                      <a:noFill/>
                    </a:lnBlToTr>
                    <a:solidFill>
                      <a:srgbClr val="70CD5B"/>
                    </a:solidFill>
                  </a:tcPr>
                </a:tc>
                <a:tc hMerge="1">
                  <a:txBody>
                    <a:bodyPr/>
                    <a:lstStyle/>
                    <a:p>
                      <a:endParaRPr lang="en-US"/>
                    </a:p>
                  </a:txBody>
                  <a:tcPr anchor="ctr">
                    <a:lnL w="28575">
                      <a:solidFill>
                        <a:schemeClr val="bg1"/>
                      </a:solidFill>
                    </a:lnL>
                    <a:lnR w="28575">
                      <a:solidFill>
                        <a:schemeClr val="bg1"/>
                      </a:solidFill>
                    </a:lnR>
                    <a:lnT w="28575">
                      <a:solidFill>
                        <a:schemeClr val="bg1"/>
                      </a:solidFill>
                    </a:lnT>
                    <a:lnB w="28575" cap="flat" cmpd="sng" algn="ctr">
                      <a:solidFill>
                        <a:schemeClr val="bg1"/>
                      </a:solidFill>
                      <a:prstDash val="solid"/>
                      <a:round/>
                      <a:headEnd type="none" w="med" len="med"/>
                      <a:tailEnd type="none" w="med" len="med"/>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736854811"/>
                  </a:ext>
                </a:extLst>
              </a:tr>
              <a:tr h="242065">
                <a:tc>
                  <a:txBody>
                    <a:bodyPr/>
                    <a:lstStyle/>
                    <a:p>
                      <a:pPr lvl="0" algn="ctr">
                        <a:buNone/>
                      </a:pPr>
                      <a:r>
                        <a:rPr lang="en-GB" sz="1000" b="1">
                          <a:solidFill>
                            <a:schemeClr val="bg1"/>
                          </a:solidFill>
                          <a:latin typeface="Calibri"/>
                          <a:ea typeface="Open Sans"/>
                          <a:cs typeface="Open Sans"/>
                        </a:rPr>
                        <a:t>Phase</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Year </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dirty="0">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7238512">
                <a:tc>
                  <a:txBody>
                    <a:bodyPr/>
                    <a:lstStyle/>
                    <a:p>
                      <a:pPr lvl="0" algn="ctr">
                        <a:buNone/>
                      </a:pPr>
                      <a:r>
                        <a:rPr lang="en-GB" sz="1000" b="1" kern="1200">
                          <a:solidFill>
                            <a:schemeClr val="dk1"/>
                          </a:solidFill>
                          <a:effectLst/>
                          <a:latin typeface="+mn-lt"/>
                          <a:ea typeface="+mn-ea"/>
                          <a:cs typeface="+mn-cs"/>
                        </a:rPr>
                        <a:t>LKS2</a:t>
                      </a:r>
                    </a:p>
                  </a:txBody>
                  <a:tcPr anchor="ctr">
                    <a:lnL w="6350">
                      <a:solidFill>
                        <a:schemeClr val="accent6"/>
                      </a:solidFill>
                    </a:lnL>
                    <a:lnR w="6350">
                      <a:solidFill>
                        <a:schemeClr val="accent6"/>
                      </a:solidFill>
                    </a:lnR>
                    <a:lnT w="12700">
                      <a:solidFill>
                        <a:schemeClr val="accent6"/>
                      </a:solidFill>
                    </a:lnT>
                    <a:lnB w="6350">
                      <a:solidFill>
                        <a:schemeClr val="accent6"/>
                      </a:solidFill>
                    </a:lnB>
                    <a:lnTlToBr w="0">
                      <a:noFill/>
                    </a:lnTlToBr>
                    <a:lnBlToTr w="0">
                      <a:noFill/>
                    </a:lnBlToTr>
                    <a:solidFill>
                      <a:srgbClr val="DDFFD5"/>
                    </a:solidFill>
                  </a:tcPr>
                </a:tc>
                <a:tc>
                  <a:txBody>
                    <a:bodyPr/>
                    <a:lstStyle/>
                    <a:p>
                      <a:pPr algn="ctr"/>
                      <a:r>
                        <a:rPr lang="en-GB" sz="1000" b="1" kern="1200" dirty="0">
                          <a:solidFill>
                            <a:schemeClr val="dk1"/>
                          </a:solidFill>
                          <a:effectLst/>
                          <a:latin typeface="+mn-lt"/>
                          <a:ea typeface="+mn-ea"/>
                          <a:cs typeface="+mn-cs"/>
                        </a:rPr>
                        <a:t>Class 3</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Online Safety (Computing)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chemeClr val="accent6"/>
                        </a:solidFill>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ea typeface="Calibri"/>
                          <a:cs typeface="Times New Roman"/>
                        </a:rPr>
                        <a:t>Story Sessions – Get up!</a:t>
                      </a: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highlight>
                          <a:srgbClr val="FFFF00"/>
                        </a:highlight>
                        <a:latin typeface="Calibri"/>
                        <a:ea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The Sacraments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i="1" u="sng" dirty="0">
                        <a:solidFill>
                          <a:schemeClr val="accent6"/>
                        </a:solidFill>
                        <a:effectLst/>
                        <a:latin typeface="+mn-lt"/>
                        <a:ea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Story Sessions – Jesus, my Friend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i="1" u="sng" dirty="0">
                        <a:solidFill>
                          <a:schemeClr val="accent6"/>
                        </a:solidFill>
                        <a:effectLst/>
                        <a:latin typeface="+mn-lt"/>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FF0000"/>
                          </a:solidFill>
                          <a:effectLst/>
                          <a:latin typeface="Calibri"/>
                          <a:ea typeface="Calibri"/>
                          <a:cs typeface="Times New Roman"/>
                        </a:rPr>
                        <a:t>Friends, Family and Others </a:t>
                      </a:r>
                    </a:p>
                    <a:p>
                      <a:pPr marL="0" lvl="0" indent="0" algn="ctr">
                        <a:lnSpc>
                          <a:spcPct val="150000"/>
                        </a:lnSpc>
                        <a:spcAft>
                          <a:spcPts val="0"/>
                        </a:spcAft>
                        <a:buFont typeface="Symbol" panose="05050102010706020507" pitchFamily="18" charset="2"/>
                        <a:buNone/>
                      </a:pPr>
                      <a:endParaRPr lang="en-GB" sz="1000" b="1" dirty="0">
                        <a:effectLst/>
                        <a:latin typeface="Calibri"/>
                        <a:ea typeface="Calibri" panose="020F0502020204030204" pitchFamily="34" charset="0"/>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ea typeface="Calibri"/>
                          <a:cs typeface="Times New Roman"/>
                        </a:rPr>
                        <a:t>Self-image and Online Identify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ea typeface="Calibri"/>
                          <a:cs typeface="Times New Roman"/>
                        </a:rPr>
                        <a:t>Where Does Money Come From</a:t>
                      </a:r>
                    </a:p>
                    <a:p>
                      <a:pPr marL="0" lvl="0" indent="0" algn="ctr">
                        <a:lnSpc>
                          <a:spcPct val="150000"/>
                        </a:lnSpc>
                        <a:spcAft>
                          <a:spcPts val="0"/>
                        </a:spcAft>
                        <a:buFont typeface="Symbol" panose="05050102010706020507" pitchFamily="18" charset="2"/>
                        <a:buNone/>
                      </a:pP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ea typeface="Calibri"/>
                          <a:cs typeface="Times New Roman"/>
                        </a:rPr>
                        <a:t>Understanding Mental Health</a:t>
                      </a:r>
                    </a:p>
                    <a:p>
                      <a:pPr marL="0" lvl="0" indent="0" algn="ctr">
                        <a:lnSpc>
                          <a:spcPct val="150000"/>
                        </a:lnSpc>
                        <a:spcAft>
                          <a:spcPts val="0"/>
                        </a:spcAft>
                        <a:buFont typeface="Symbol" panose="05050102010706020507" pitchFamily="18" charset="2"/>
                        <a:buNone/>
                      </a:pPr>
                      <a:endParaRPr lang="en-GB" sz="1000" b="1" dirty="0">
                        <a:effectLst/>
                        <a:highlight>
                          <a:srgbClr val="FFFF00"/>
                        </a:highligh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ea typeface="Calibri"/>
                          <a:cs typeface="Times New Roman"/>
                        </a:rPr>
                        <a:t>Dental Hygiene and Healthy Eating</a:t>
                      </a:r>
                    </a:p>
                    <a:p>
                      <a:pPr marL="0" lvl="0" indent="0" algn="ctr">
                        <a:lnSpc>
                          <a:spcPct val="150000"/>
                        </a:lnSpc>
                        <a:spcAft>
                          <a:spcPts val="0"/>
                        </a:spcAft>
                        <a:buFont typeface="Symbol" panose="05050102010706020507" pitchFamily="18" charset="2"/>
                        <a:buNone/>
                      </a:pPr>
                      <a:endParaRPr lang="en-GB" sz="1000" b="1" dirty="0">
                        <a:effectLst/>
                        <a:highlight>
                          <a:srgbClr val="FFFF00"/>
                        </a:highligh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lumMod val="75000"/>
                            </a:schemeClr>
                          </a:solidFill>
                          <a:effectLst/>
                          <a:highlight>
                            <a:srgbClr val="FFFF00"/>
                          </a:highlight>
                          <a:latin typeface="Calibri"/>
                          <a:ea typeface="Calibri"/>
                          <a:cs typeface="Times New Roman"/>
                        </a:rPr>
                        <a:t>Bullying and Friendship</a:t>
                      </a:r>
                    </a:p>
                    <a:p>
                      <a:pPr marL="0" indent="0" algn="ctr">
                        <a:lnSpc>
                          <a:spcPct val="150000"/>
                        </a:lnSpc>
                        <a:spcAft>
                          <a:spcPts val="0"/>
                        </a:spcAft>
                        <a:buFont typeface="Arial" panose="020B0604020202020204" pitchFamily="34" charset="0"/>
                        <a:buNone/>
                      </a:pPr>
                      <a:endParaRPr lang="en-GB" sz="1000" b="1" dirty="0">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dirty="0">
                          <a:solidFill>
                            <a:srgbClr val="FFC000"/>
                          </a:solidFill>
                          <a:effectLst/>
                          <a:highlight>
                            <a:srgbClr val="FFFF00"/>
                          </a:highlight>
                          <a:latin typeface="Calibri"/>
                          <a:ea typeface="Calibri"/>
                          <a:cs typeface="Times New Roman"/>
                        </a:rPr>
                        <a:t>When Things Feel Bad </a:t>
                      </a:r>
                    </a:p>
                    <a:p>
                      <a:pPr marL="0" lvl="0" indent="0" algn="ctr">
                        <a:lnSpc>
                          <a:spcPct val="150000"/>
                        </a:lnSpc>
                        <a:spcAft>
                          <a:spcPts val="0"/>
                        </a:spcAft>
                        <a:buFont typeface="Symbol" panose="05050102010706020507" pitchFamily="18" charset="2"/>
                        <a:buNone/>
                      </a:pPr>
                      <a:endParaRPr lang="en-GB" sz="1000" b="1" dirty="0">
                        <a:effectLst/>
                        <a:highlight>
                          <a:srgbClr val="FFFF00"/>
                        </a:highlight>
                        <a:latin typeface="Calibri"/>
                        <a:ea typeface="Calibri" panose="020F0502020204030204" pitchFamily="34" charset="0"/>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ea typeface="Calibri"/>
                          <a:cs typeface="Times New Roman"/>
                        </a:rPr>
                        <a:t>Sharing Online</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effectLst/>
                        <a:latin typeface="Calibri"/>
                        <a:ea typeface="Calibri" panose="020F0502020204030204" pitchFamily="34" charset="0"/>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lumMod val="75000"/>
                            </a:schemeClr>
                          </a:solidFill>
                          <a:effectLst/>
                          <a:latin typeface="Calibri"/>
                          <a:ea typeface="Calibri"/>
                          <a:cs typeface="Times New Roman"/>
                        </a:rPr>
                        <a:t>Chatting Online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chemeClr val="accent6">
                            <a:lumMod val="75000"/>
                          </a:schemeClr>
                        </a:solidFill>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70C0"/>
                          </a:solidFill>
                          <a:effectLst/>
                          <a:highlight>
                            <a:srgbClr val="FFFF00"/>
                          </a:highlight>
                          <a:latin typeface="Calibri"/>
                          <a:ea typeface="Calibri"/>
                          <a:cs typeface="Times New Roman"/>
                        </a:rPr>
                        <a:t>Safe in my Body </a:t>
                      </a:r>
                    </a:p>
                    <a:p>
                      <a:pPr marL="0" lvl="0" indent="0" algn="ctr">
                        <a:lnSpc>
                          <a:spcPct val="150000"/>
                        </a:lnSpc>
                        <a:spcAft>
                          <a:spcPts val="0"/>
                        </a:spcAft>
                        <a:buFont typeface="Symbol" panose="05050102010706020507" pitchFamily="18" charset="2"/>
                        <a:buNone/>
                      </a:pPr>
                      <a:endParaRPr lang="en-GB" sz="1000" b="1" dirty="0">
                        <a:effectLst/>
                        <a:highlight>
                          <a:srgbClr val="FFFF00"/>
                        </a:highligh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ea typeface="Calibri"/>
                          <a:cs typeface="Times New Roman"/>
                        </a:rPr>
                        <a:t>Drugs, Alcohol, Tobacco</a:t>
                      </a: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highlight>
                          <a:srgbClr val="FFFF00"/>
                        </a:highligh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ea typeface="Calibri"/>
                          <a:cs typeface="Times New Roman"/>
                        </a:rPr>
                        <a:t>First Aid Heroes </a:t>
                      </a: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highlight>
                          <a:srgbClr val="FFFF00"/>
                        </a:highligh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70C0"/>
                          </a:solidFill>
                          <a:effectLst/>
                          <a:highlight>
                            <a:srgbClr val="FFFF00"/>
                          </a:highlight>
                          <a:latin typeface="Calibri"/>
                          <a:ea typeface="Calibri"/>
                          <a:cs typeface="Times New Roman"/>
                        </a:rPr>
                        <a:t>NSPCC PANTS (Sexual Harassment)</a:t>
                      </a:r>
                    </a:p>
                    <a:p>
                      <a:pPr marL="0" lvl="0" indent="0" algn="ctr">
                        <a:lnSpc>
                          <a:spcPct val="150000"/>
                        </a:lnSpc>
                        <a:spcAft>
                          <a:spcPts val="0"/>
                        </a:spcAft>
                        <a:buFont typeface="Symbol" panose="05050102010706020507" pitchFamily="18" charset="2"/>
                        <a:buNone/>
                      </a:pPr>
                      <a:endParaRPr lang="en-GB" sz="1000" b="1" dirty="0">
                        <a:effectLst/>
                        <a:highlight>
                          <a:srgbClr val="FFFF00"/>
                        </a:highlight>
                        <a:latin typeface="Calibri"/>
                        <a:ea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ea typeface="Calibri"/>
                          <a:cs typeface="Times New Roman"/>
                        </a:rPr>
                        <a:t>Online Relationships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ea typeface="Calibri"/>
                          <a:cs typeface="Times New Roman"/>
                        </a:rPr>
                        <a:t>Ways to Pay</a:t>
                      </a:r>
                    </a:p>
                    <a:p>
                      <a:pPr marL="0" lvl="0" indent="0" algn="ctr">
                        <a:lnSpc>
                          <a:spcPct val="150000"/>
                        </a:lnSpc>
                        <a:spcAft>
                          <a:spcPts val="0"/>
                        </a:spcAft>
                        <a:buFont typeface="Symbol" panose="05050102010706020507" pitchFamily="18" charset="2"/>
                        <a:buNone/>
                      </a:pP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ea typeface="Calibri"/>
                          <a:cs typeface="Times New Roman"/>
                        </a:rPr>
                        <a:t>Talking about Mental Health</a:t>
                      </a:r>
                      <a:endParaRPr lang="en-GB" sz="1000" b="1" dirty="0">
                        <a:effectLst/>
                        <a:highlight>
                          <a:srgbClr val="FFFF00"/>
                        </a:highligh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ea typeface="Calibri"/>
                          <a:cs typeface="Times New Roman"/>
                        </a:rPr>
                        <a:t>Mental Health Problems – Impact</a:t>
                      </a:r>
                      <a:endParaRPr lang="en-GB" sz="1000" b="1" dirty="0">
                        <a:effectLst/>
                        <a:highlight>
                          <a:srgbClr val="FFFF00"/>
                        </a:highlight>
                        <a:latin typeface="Calibri"/>
                        <a:ea typeface="Calibri"/>
                        <a:cs typeface="Times New Roman"/>
                      </a:endParaRPr>
                    </a:p>
                    <a:p>
                      <a:pPr marL="0" indent="0" algn="ctr">
                        <a:lnSpc>
                          <a:spcPct val="150000"/>
                        </a:lnSpc>
                        <a:spcAft>
                          <a:spcPts val="0"/>
                        </a:spcAft>
                        <a:buFont typeface="Arial" panose="020B0604020202020204" pitchFamily="34" charset="0"/>
                        <a:buNone/>
                      </a:pPr>
                      <a:endParaRPr lang="en-GB" sz="1000" b="1" dirty="0">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A Community of Love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i="1" u="sng" dirty="0">
                        <a:solidFill>
                          <a:schemeClr val="accent6"/>
                        </a:solidFill>
                        <a:effectLst/>
                        <a:latin typeface="+mn-lt"/>
                        <a:ea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What is the Church?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i="1" u="sng" dirty="0">
                        <a:solidFill>
                          <a:schemeClr val="accent6"/>
                        </a:solidFill>
                        <a:effectLst/>
                        <a:latin typeface="+mn-lt"/>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FF0000"/>
                          </a:solidFill>
                          <a:effectLst/>
                          <a:latin typeface="Calibri"/>
                          <a:ea typeface="Calibri" panose="020F0502020204030204" pitchFamily="34" charset="0"/>
                          <a:cs typeface="Times New Roman"/>
                        </a:rPr>
                        <a:t>How Do I Love Others? </a:t>
                      </a:r>
                    </a:p>
                    <a:p>
                      <a:pPr marL="0" lvl="0" indent="0" algn="ctr">
                        <a:lnSpc>
                          <a:spcPct val="150000"/>
                        </a:lnSpc>
                        <a:spcAft>
                          <a:spcPts val="0"/>
                        </a:spcAft>
                        <a:buFont typeface="Symbol" panose="05050102010706020507" pitchFamily="18" charset="2"/>
                        <a:buNone/>
                      </a:pPr>
                      <a:endParaRPr lang="en-GB" sz="1000" b="1" dirty="0">
                        <a:effectLst/>
                        <a:latin typeface="Calibri"/>
                        <a:ea typeface="Calibri" panose="020F0502020204030204" pitchFamily="34" charset="0"/>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ea typeface="Calibri" panose="020F0502020204030204" pitchFamily="34" charset="0"/>
                          <a:cs typeface="Times New Roman"/>
                        </a:rPr>
                        <a:t>Online Reputation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effectLst/>
                        <a:highlight>
                          <a:srgbClr val="FFFF00"/>
                        </a:highlight>
                        <a:latin typeface="Calibri"/>
                        <a:ea typeface="Calibri" panose="020F0502020204030204" pitchFamily="34" charset="0"/>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ea typeface="Calibri" panose="020F0502020204030204" pitchFamily="34" charset="0"/>
                          <a:cs typeface="Times New Roman"/>
                        </a:rPr>
                        <a:t>Online Bullying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effectLst/>
                        <a:highlight>
                          <a:srgbClr val="FFFF00"/>
                        </a:highligh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7030A0"/>
                          </a:solidFill>
                          <a:effectLst/>
                          <a:highlight>
                            <a:srgbClr val="FFFF00"/>
                          </a:highlight>
                          <a:latin typeface="Calibri"/>
                          <a:ea typeface="Calibri" panose="020F0502020204030204" pitchFamily="34" charset="0"/>
                          <a:cs typeface="Times New Roman"/>
                        </a:rPr>
                        <a:t>THINK – Road Safety</a:t>
                      </a:r>
                    </a:p>
                    <a:p>
                      <a:pPr marL="0" lvl="0" indent="0" algn="ctr">
                        <a:lnSpc>
                          <a:spcPct val="150000"/>
                        </a:lnSpc>
                        <a:spcAft>
                          <a:spcPts val="0"/>
                        </a:spcAft>
                        <a:buFont typeface="Symbol" panose="05050102010706020507" pitchFamily="18" charset="2"/>
                        <a:buNone/>
                      </a:pPr>
                      <a:endParaRPr lang="en-GB" sz="1000" b="1" dirty="0">
                        <a:effectLst/>
                        <a:highlight>
                          <a:srgbClr val="FFFF00"/>
                        </a:highligh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ea typeface="Calibri" panose="020F0502020204030204" pitchFamily="34" charset="0"/>
                          <a:cs typeface="Times New Roman"/>
                        </a:rPr>
                        <a:t>Reasons to Borrow</a:t>
                      </a:r>
                    </a:p>
                    <a:p>
                      <a:pPr marL="0" lvl="0" indent="0" algn="ctr">
                        <a:lnSpc>
                          <a:spcPct val="150000"/>
                        </a:lnSpc>
                        <a:spcAft>
                          <a:spcPts val="0"/>
                        </a:spcAft>
                        <a:buFont typeface="Symbol" panose="05050102010706020507" pitchFamily="18" charset="2"/>
                        <a:buNone/>
                      </a:pPr>
                      <a:endParaRPr lang="en-GB" sz="1000" b="1" dirty="0">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ea typeface="Calibri" panose="020F0502020204030204" pitchFamily="34" charset="0"/>
                          <a:cs typeface="Times New Roman"/>
                        </a:rPr>
                        <a:t>Looking After Our Mental Health</a:t>
                      </a:r>
                    </a:p>
                    <a:p>
                      <a:pPr marL="0" lvl="0" indent="0" algn="ctr">
                        <a:lnSpc>
                          <a:spcPct val="150000"/>
                        </a:lnSpc>
                        <a:spcAft>
                          <a:spcPts val="0"/>
                        </a:spcAft>
                        <a:buFont typeface="Symbol" panose="05050102010706020507" pitchFamily="18" charset="2"/>
                        <a:buNone/>
                      </a:pPr>
                      <a:endParaRPr lang="en-GB" sz="1000" b="1" dirty="0">
                        <a:effectLst/>
                        <a:highlight>
                          <a:srgbClr val="FFFF00"/>
                        </a:highligh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effectLst/>
                          <a:highlight>
                            <a:srgbClr val="FFFF00"/>
                          </a:highlight>
                          <a:latin typeface="Calibri"/>
                          <a:ea typeface="Calibri" panose="020F0502020204030204" pitchFamily="34" charset="0"/>
                          <a:cs typeface="Times New Roman"/>
                        </a:rPr>
                        <a:t>Courtesy and Manners</a:t>
                      </a:r>
                    </a:p>
                    <a:p>
                      <a:pPr marL="457200" indent="0" algn="ctr">
                        <a:lnSpc>
                          <a:spcPct val="150000"/>
                        </a:lnSpc>
                        <a:spcAft>
                          <a:spcPts val="0"/>
                        </a:spcAft>
                        <a:buFont typeface="Arial" panose="020B0604020202020204" pitchFamily="34" charset="0"/>
                        <a:buNone/>
                      </a:pPr>
                      <a:endParaRPr lang="en-GB" sz="1000" b="1" dirty="0">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2206046">
                <a:tc gridSpan="2">
                  <a:txBody>
                    <a:bodyPr/>
                    <a:lstStyle/>
                    <a:p>
                      <a:pPr lvl="0" algn="ctr">
                        <a:buNone/>
                      </a:pPr>
                      <a:r>
                        <a:rPr lang="en-GB" sz="1000" b="1" kern="1200" dirty="0">
                          <a:solidFill>
                            <a:schemeClr val="dk1"/>
                          </a:solidFill>
                          <a:effectLst/>
                          <a:latin typeface="+mn-lt"/>
                          <a:ea typeface="+mn-ea"/>
                          <a:cs typeface="+mn-cs"/>
                        </a:rPr>
                        <a:t>KEY</a:t>
                      </a:r>
                      <a:endParaRPr lang="en-US" dirty="0"/>
                    </a:p>
                  </a:txBody>
                  <a:tcPr anchor="ctr">
                    <a:lnL w="6350">
                      <a:solidFill>
                        <a:schemeClr val="accent6"/>
                      </a:solidFill>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a:solidFill>
                        <a:schemeClr val="accent6"/>
                      </a:solidFill>
                    </a:lnB>
                    <a:lnTlToBr w="0">
                      <a:noFill/>
                    </a:lnTlToBr>
                    <a:lnBlToTr w="0">
                      <a:noFill/>
                    </a:lnBlToTr>
                    <a:solidFill>
                      <a:srgbClr val="DDFFD5"/>
                    </a:solidFill>
                  </a:tcPr>
                </a:tc>
                <a:tc hMerge="1">
                  <a:txBody>
                    <a:bodyPr/>
                    <a:lstStyle/>
                    <a:p>
                      <a:endParaRPr lang="en-GB" sz="1000" b="1"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gridSpan="3">
                  <a:txBody>
                    <a:bodyPr/>
                    <a:lstStyle/>
                    <a:p>
                      <a:pPr>
                        <a:lnSpc>
                          <a:spcPct val="107000"/>
                        </a:lnSpc>
                        <a:spcAft>
                          <a:spcPts val="800"/>
                        </a:spcAft>
                      </a:pPr>
                      <a:r>
                        <a:rPr lang="en-GB" sz="1000" b="1" dirty="0">
                          <a:solidFill>
                            <a:schemeClr val="accent6"/>
                          </a:solidFill>
                          <a:effectLst/>
                          <a:latin typeface="Calibri"/>
                          <a:ea typeface="Calibri"/>
                          <a:cs typeface="Times New Roman"/>
                        </a:rPr>
                        <a:t>Relationships and Sex Education</a:t>
                      </a:r>
                      <a:r>
                        <a:rPr lang="en-GB" sz="1000" b="1" dirty="0">
                          <a:solidFill>
                            <a:srgbClr val="92D050"/>
                          </a:solidFill>
                          <a:effectLst/>
                          <a:latin typeface="Calibri"/>
                          <a:ea typeface="Calibri"/>
                          <a:cs typeface="Times New Roman"/>
                        </a:rPr>
                        <a:t> </a:t>
                      </a:r>
                      <a:r>
                        <a:rPr lang="en-GB" sz="1000" b="1" dirty="0">
                          <a:effectLst/>
                          <a:latin typeface="Calibri"/>
                          <a:ea typeface="Calibri"/>
                          <a:cs typeface="Times New Roman"/>
                        </a:rPr>
                        <a:t>– some RSE lessons include the following themes: </a:t>
                      </a:r>
                      <a:endParaRPr lang="en-GB" sz="1100" b="1" dirty="0">
                        <a:effectLst/>
                        <a:latin typeface="Calibri"/>
                        <a:ea typeface="Calibri"/>
                        <a:cs typeface="Times New Roman"/>
                      </a:endParaRPr>
                    </a:p>
                    <a:p>
                      <a:pPr>
                        <a:lnSpc>
                          <a:spcPct val="107000"/>
                        </a:lnSpc>
                        <a:spcAft>
                          <a:spcPts val="800"/>
                        </a:spcAft>
                      </a:pPr>
                      <a:r>
                        <a:rPr lang="en-GB" sz="1000" b="1" dirty="0">
                          <a:solidFill>
                            <a:srgbClr val="FF0000"/>
                          </a:solidFill>
                          <a:effectLst/>
                          <a:latin typeface="Calibri"/>
                          <a:ea typeface="Calibri"/>
                          <a:cs typeface="Times New Roman"/>
                        </a:rPr>
                        <a:t>Protected Characteristics</a:t>
                      </a:r>
                      <a:r>
                        <a:rPr lang="en-GB" sz="1000" b="1" dirty="0">
                          <a:effectLst/>
                          <a:latin typeface="Calibri"/>
                          <a:ea typeface="Calibri"/>
                          <a:cs typeface="Times New Roman"/>
                        </a:rPr>
                        <a:t>*</a:t>
                      </a:r>
                      <a:r>
                        <a:rPr lang="en-GB" sz="1000" b="1" dirty="0">
                          <a:solidFill>
                            <a:srgbClr val="FF0000"/>
                          </a:solidFill>
                          <a:effectLst/>
                          <a:latin typeface="Calibri"/>
                          <a:ea typeface="Calibri"/>
                          <a:cs typeface="Times New Roman"/>
                        </a:rPr>
                        <a:t> </a:t>
                      </a:r>
                      <a:endParaRPr lang="en-GB" sz="1100" b="1" dirty="0">
                        <a:effectLst/>
                        <a:latin typeface="Calibri"/>
                        <a:ea typeface="Calibri"/>
                        <a:cs typeface="Times New Roman"/>
                      </a:endParaRPr>
                    </a:p>
                    <a:p>
                      <a:pPr>
                        <a:lnSpc>
                          <a:spcPct val="107000"/>
                        </a:lnSpc>
                        <a:spcAft>
                          <a:spcPts val="800"/>
                        </a:spcAft>
                      </a:pPr>
                      <a:r>
                        <a:rPr lang="en-GB" sz="1000" b="1" dirty="0">
                          <a:solidFill>
                            <a:srgbClr val="7030A0"/>
                          </a:solidFill>
                          <a:effectLst/>
                          <a:latin typeface="Calibri"/>
                          <a:ea typeface="Calibri"/>
                          <a:cs typeface="Times New Roman"/>
                        </a:rPr>
                        <a:t>Safeguarding* (including Road Safety)</a:t>
                      </a:r>
                      <a:endParaRPr lang="en-GB" sz="1100" b="1" dirty="0">
                        <a:solidFill>
                          <a:srgbClr val="7030A0"/>
                        </a:solidFill>
                        <a:effectLst/>
                        <a:latin typeface="Calibri"/>
                        <a:ea typeface="Calibri"/>
                        <a:cs typeface="Times New Roman"/>
                      </a:endParaRPr>
                    </a:p>
                    <a:p>
                      <a:pPr>
                        <a:lnSpc>
                          <a:spcPct val="107000"/>
                        </a:lnSpc>
                        <a:spcAft>
                          <a:spcPts val="800"/>
                        </a:spcAft>
                      </a:pPr>
                      <a:r>
                        <a:rPr lang="en-GB" sz="1000" b="1" dirty="0">
                          <a:solidFill>
                            <a:srgbClr val="00B0F0"/>
                          </a:solidFill>
                          <a:effectLst/>
                          <a:latin typeface="Calibri"/>
                          <a:ea typeface="Calibri"/>
                          <a:cs typeface="Times New Roman"/>
                        </a:rPr>
                        <a:t>Mini Medics – Mental Health </a:t>
                      </a:r>
                      <a:endParaRPr lang="en-GB" sz="1100" b="1" dirty="0">
                        <a:solidFill>
                          <a:srgbClr val="00B0F0"/>
                        </a:solidFill>
                        <a:effectLst/>
                        <a:latin typeface="Calibri"/>
                        <a:ea typeface="Calibri"/>
                        <a:cs typeface="Times New Roman"/>
                      </a:endParaRPr>
                    </a:p>
                    <a:p>
                      <a:pPr>
                        <a:lnSpc>
                          <a:spcPct val="107000"/>
                        </a:lnSpc>
                        <a:spcAft>
                          <a:spcPts val="800"/>
                        </a:spcAft>
                      </a:pPr>
                      <a:r>
                        <a:rPr lang="en-GB" sz="1000" b="1" dirty="0">
                          <a:solidFill>
                            <a:srgbClr val="0070C0"/>
                          </a:solidFill>
                          <a:effectLst/>
                          <a:latin typeface="Calibri"/>
                          <a:ea typeface="Calibri"/>
                          <a:cs typeface="Times New Roman"/>
                        </a:rPr>
                        <a:t>Sexual Harassment </a:t>
                      </a:r>
                      <a:endParaRPr lang="en-GB" sz="1100" b="1" dirty="0">
                        <a:solidFill>
                          <a:srgbClr val="0070C0"/>
                        </a:solidFill>
                        <a:effectLst/>
                        <a:latin typeface="Calibri"/>
                        <a:ea typeface="Calibri"/>
                        <a:cs typeface="Times New Roman"/>
                      </a:endParaRPr>
                    </a:p>
                    <a:p>
                      <a:pPr>
                        <a:lnSpc>
                          <a:spcPct val="107000"/>
                        </a:lnSpc>
                        <a:spcAft>
                          <a:spcPts val="800"/>
                        </a:spcAft>
                      </a:pPr>
                      <a:r>
                        <a:rPr lang="en-GB" sz="1000" b="1" dirty="0">
                          <a:solidFill>
                            <a:schemeClr val="accent6">
                              <a:lumMod val="75000"/>
                            </a:schemeClr>
                          </a:solidFill>
                          <a:effectLst/>
                          <a:latin typeface="Calibri"/>
                          <a:ea typeface="Calibri"/>
                          <a:cs typeface="Times New Roman"/>
                        </a:rPr>
                        <a:t>Child on Child Abuse</a:t>
                      </a:r>
                      <a:r>
                        <a:rPr lang="en-GB" sz="1000" b="1" dirty="0">
                          <a:effectLst/>
                          <a:latin typeface="Calibri"/>
                          <a:ea typeface="Calibri"/>
                          <a:cs typeface="Times New Roman"/>
                        </a:rPr>
                        <a:t>*</a:t>
                      </a:r>
                      <a:endParaRPr lang="en-GB" sz="1100" b="1" dirty="0">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9518714"/>
                  </a:ext>
                </a:extLst>
              </a:tr>
            </a:tbl>
          </a:graphicData>
        </a:graphic>
      </p:graphicFrame>
      <p:sp>
        <p:nvSpPr>
          <p:cNvPr id="4" name="TextBox 3">
            <a:extLst>
              <a:ext uri="{FF2B5EF4-FFF2-40B4-BE49-F238E27FC236}">
                <a16:creationId xmlns:a16="http://schemas.microsoft.com/office/drawing/2014/main" id="{5B7A80DA-21A6-DF33-EF6C-D21312BC1D72}"/>
              </a:ext>
            </a:extLst>
          </p:cNvPr>
          <p:cNvSpPr txBox="1"/>
          <p:nvPr/>
        </p:nvSpPr>
        <p:spPr>
          <a:xfrm>
            <a:off x="1753525" y="367422"/>
            <a:ext cx="4090737" cy="375552"/>
          </a:xfrm>
          <a:prstGeom prst="rect">
            <a:avLst/>
          </a:prstGeom>
          <a:noFill/>
        </p:spPr>
        <p:txBody>
          <a:bodyPr wrap="square" lIns="91440" tIns="45720" rIns="91440" bIns="45720" rtlCol="0" anchor="t">
            <a:spAutoFit/>
          </a:bodyPr>
          <a:lstStyle/>
          <a:p>
            <a:pPr algn="ctr">
              <a:lnSpc>
                <a:spcPct val="107000"/>
              </a:lnSpc>
              <a:spcAft>
                <a:spcPts val="800"/>
              </a:spcAft>
            </a:pPr>
            <a:r>
              <a:rPr lang="en-US" dirty="0">
                <a:solidFill>
                  <a:schemeClr val="bg1"/>
                </a:solidFill>
                <a:effectLst/>
                <a:latin typeface="Calibri"/>
                <a:ea typeface="Calibri" panose="020F0502020204030204" pitchFamily="34" charset="0"/>
                <a:cs typeface="Times New Roman"/>
              </a:rPr>
              <a:t>LONG-TERM PLAN ST. CUTHBERT’S</a:t>
            </a:r>
            <a:endParaRPr lang="en-GB" dirty="0">
              <a:solidFill>
                <a:schemeClr val="bg1"/>
              </a:solidFill>
              <a:effectLst/>
              <a:latin typeface="Calibri"/>
              <a:ea typeface="Calibri" panose="020F0502020204030204" pitchFamily="34" charset="0"/>
              <a:cs typeface="Times New Roman"/>
            </a:endParaRPr>
          </a:p>
        </p:txBody>
      </p:sp>
      <p:sp>
        <p:nvSpPr>
          <p:cNvPr id="5" name="TextBox 4">
            <a:extLst>
              <a:ext uri="{FF2B5EF4-FFF2-40B4-BE49-F238E27FC236}">
                <a16:creationId xmlns:a16="http://schemas.microsoft.com/office/drawing/2014/main" id="{06E70651-75CF-6AF5-5C9D-BB9FB357B593}"/>
              </a:ext>
            </a:extLst>
          </p:cNvPr>
          <p:cNvSpPr txBox="1"/>
          <p:nvPr/>
        </p:nvSpPr>
        <p:spPr>
          <a:xfrm>
            <a:off x="4393532" y="8746810"/>
            <a:ext cx="2901460" cy="1807674"/>
          </a:xfrm>
          <a:prstGeom prst="rect">
            <a:avLst/>
          </a:prstGeom>
          <a:noFill/>
        </p:spPr>
        <p:txBody>
          <a:bodyPr wrap="square" rtlCol="0">
            <a:spAutoFit/>
          </a:bodyPr>
          <a:lstStyle/>
          <a:p>
            <a:pPr>
              <a:lnSpc>
                <a:spcPct val="107000"/>
              </a:lnSpc>
              <a:spcAft>
                <a:spcPts val="800"/>
              </a:spcAft>
            </a:pPr>
            <a:r>
              <a:rPr lang="en-GB" sz="1000" b="1" dirty="0">
                <a:solidFill>
                  <a:srgbClr val="FF9933"/>
                </a:solidFill>
                <a:ea typeface="Calibri"/>
                <a:cs typeface="Times New Roman"/>
              </a:rPr>
              <a:t>Online Safety</a:t>
            </a:r>
            <a:r>
              <a:rPr lang="en-GB" sz="1000" b="1" dirty="0">
                <a:ea typeface="Calibri"/>
                <a:cs typeface="Times New Roman"/>
              </a:rPr>
              <a:t>*</a:t>
            </a:r>
            <a:r>
              <a:rPr lang="en-GB" sz="1000" b="1" dirty="0">
                <a:solidFill>
                  <a:srgbClr val="ED7D31"/>
                </a:solidFill>
                <a:ea typeface="Calibri"/>
                <a:cs typeface="Times New Roman"/>
              </a:rPr>
              <a:t> </a:t>
            </a:r>
            <a:endParaRPr lang="en-GB" sz="1000" b="1" dirty="0">
              <a:ea typeface="Calibri"/>
              <a:cs typeface="Times New Roman"/>
            </a:endParaRPr>
          </a:p>
          <a:p>
            <a:pPr>
              <a:lnSpc>
                <a:spcPct val="107000"/>
              </a:lnSpc>
              <a:spcAft>
                <a:spcPts val="800"/>
              </a:spcAft>
            </a:pPr>
            <a:r>
              <a:rPr lang="en-GB" sz="1000" b="1" dirty="0">
                <a:solidFill>
                  <a:schemeClr val="accent4">
                    <a:lumMod val="60000"/>
                    <a:lumOff val="40000"/>
                  </a:schemeClr>
                </a:solidFill>
                <a:ea typeface="Calibri"/>
                <a:cs typeface="Times New Roman"/>
              </a:rPr>
              <a:t>Bullying</a:t>
            </a:r>
          </a:p>
          <a:p>
            <a:pPr>
              <a:lnSpc>
                <a:spcPct val="107000"/>
              </a:lnSpc>
              <a:spcAft>
                <a:spcPts val="800"/>
              </a:spcAft>
            </a:pPr>
            <a:r>
              <a:rPr lang="en-GB" sz="1000" b="1" dirty="0">
                <a:solidFill>
                  <a:srgbClr val="CC00CC"/>
                </a:solidFill>
                <a:ea typeface="Calibri"/>
                <a:cs typeface="Times New Roman"/>
              </a:rPr>
              <a:t>Financial Capability</a:t>
            </a:r>
          </a:p>
          <a:p>
            <a:pPr lvl="0">
              <a:lnSpc>
                <a:spcPct val="107000"/>
              </a:lnSpc>
              <a:spcAft>
                <a:spcPts val="800"/>
              </a:spcAft>
              <a:buNone/>
            </a:pPr>
            <a:r>
              <a:rPr lang="en-GB" sz="1000" b="1" dirty="0">
                <a:ea typeface="Calibri"/>
                <a:cs typeface="Times New Roman"/>
              </a:rPr>
              <a:t>*PREVENT Strategy included</a:t>
            </a:r>
          </a:p>
          <a:p>
            <a:r>
              <a:rPr lang="en-GB" sz="1050" b="1" dirty="0">
                <a:solidFill>
                  <a:srgbClr val="000000"/>
                </a:solidFill>
              </a:rPr>
              <a:t>Areas highlighted in </a:t>
            </a:r>
            <a:r>
              <a:rPr lang="en-GB" sz="1050" b="1" dirty="0">
                <a:solidFill>
                  <a:srgbClr val="000000"/>
                </a:solidFill>
                <a:highlight>
                  <a:srgbClr val="FFFF00"/>
                </a:highlight>
              </a:rPr>
              <a:t>YELLOW </a:t>
            </a:r>
            <a:r>
              <a:rPr lang="en-GB" sz="1050" b="1" dirty="0">
                <a:solidFill>
                  <a:srgbClr val="000000"/>
                </a:solidFill>
              </a:rPr>
              <a:t>are crucial for the cohorts of children at St Cuthbert’s</a:t>
            </a:r>
            <a:endParaRPr lang="en-GB" sz="1050" dirty="0">
              <a:solidFill>
                <a:srgbClr val="000000"/>
              </a:solidFill>
            </a:endParaRPr>
          </a:p>
          <a:p>
            <a:endParaRPr lang="en-GB" dirty="0"/>
          </a:p>
        </p:txBody>
      </p:sp>
    </p:spTree>
    <p:extLst>
      <p:ext uri="{BB962C8B-B14F-4D97-AF65-F5344CB8AC3E}">
        <p14:creationId xmlns:p14="http://schemas.microsoft.com/office/powerpoint/2010/main" val="228976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644909026"/>
              </p:ext>
            </p:extLst>
          </p:nvPr>
        </p:nvGraphicFramePr>
        <p:xfrm>
          <a:off x="113680" y="738277"/>
          <a:ext cx="7327961" cy="8313106"/>
        </p:xfrm>
        <a:graphic>
          <a:graphicData uri="http://schemas.openxmlformats.org/drawingml/2006/table">
            <a:tbl>
              <a:tblPr firstRow="1" bandRow="1">
                <a:tableStyleId>{6E25E649-3F16-4E02-A733-19D2CDBF48F0}</a:tableStyleId>
              </a:tblPr>
              <a:tblGrid>
                <a:gridCol w="806143">
                  <a:extLst>
                    <a:ext uri="{9D8B030D-6E8A-4147-A177-3AD203B41FA5}">
                      <a16:colId xmlns:a16="http://schemas.microsoft.com/office/drawing/2014/main" val="4246994570"/>
                    </a:ext>
                  </a:extLst>
                </a:gridCol>
                <a:gridCol w="738114">
                  <a:extLst>
                    <a:ext uri="{9D8B030D-6E8A-4147-A177-3AD203B41FA5}">
                      <a16:colId xmlns:a16="http://schemas.microsoft.com/office/drawing/2014/main" val="4071917207"/>
                    </a:ext>
                  </a:extLst>
                </a:gridCol>
                <a:gridCol w="1756423">
                  <a:extLst>
                    <a:ext uri="{9D8B030D-6E8A-4147-A177-3AD203B41FA5}">
                      <a16:colId xmlns:a16="http://schemas.microsoft.com/office/drawing/2014/main" val="1240094198"/>
                    </a:ext>
                  </a:extLst>
                </a:gridCol>
                <a:gridCol w="1932681">
                  <a:extLst>
                    <a:ext uri="{9D8B030D-6E8A-4147-A177-3AD203B41FA5}">
                      <a16:colId xmlns:a16="http://schemas.microsoft.com/office/drawing/2014/main" val="4190830973"/>
                    </a:ext>
                  </a:extLst>
                </a:gridCol>
                <a:gridCol w="2094600">
                  <a:extLst>
                    <a:ext uri="{9D8B030D-6E8A-4147-A177-3AD203B41FA5}">
                      <a16:colId xmlns:a16="http://schemas.microsoft.com/office/drawing/2014/main" val="287625695"/>
                    </a:ext>
                  </a:extLst>
                </a:gridCol>
              </a:tblGrid>
              <a:tr h="255341">
                <a:tc gridSpan="5">
                  <a:txBody>
                    <a:bodyPr/>
                    <a:lstStyle/>
                    <a:p>
                      <a:pPr lvl="0" algn="ctr">
                        <a:buNone/>
                      </a:pPr>
                      <a:r>
                        <a:rPr lang="en-GB" sz="1000" b="1" i="0" u="none" strike="noStrike" noProof="0">
                          <a:solidFill>
                            <a:srgbClr val="FFFFFF"/>
                          </a:solidFill>
                          <a:latin typeface="Calibri"/>
                        </a:rPr>
                        <a:t>Curriculum Coverage</a:t>
                      </a:r>
                      <a:endParaRPr lang="en-US" sz="1000">
                        <a:latin typeface="Calibri"/>
                      </a:endParaRPr>
                    </a:p>
                  </a:txBody>
                  <a:tcPr anchor="ctr">
                    <a:lnL w="6350">
                      <a:solidFill>
                        <a:schemeClr val="accent6"/>
                      </a:solidFill>
                    </a:lnL>
                    <a:lnR w="6350">
                      <a:solidFill>
                        <a:schemeClr val="accent6"/>
                      </a:solidFill>
                    </a:lnR>
                    <a:lnT w="0">
                      <a:noFill/>
                    </a:lnT>
                    <a:lnB w="12700">
                      <a:solidFill>
                        <a:schemeClr val="accent6"/>
                      </a:solidFill>
                    </a:lnB>
                    <a:lnTlToBr w="0">
                      <a:noFill/>
                    </a:lnTlToBr>
                    <a:lnBlToTr w="0">
                      <a:noFill/>
                    </a:lnBlToTr>
                    <a:solidFill>
                      <a:srgbClr val="70CD5B"/>
                    </a:solidFill>
                  </a:tcPr>
                </a:tc>
                <a:tc hMerge="1">
                  <a:txBody>
                    <a:bodyPr/>
                    <a:lstStyle/>
                    <a:p>
                      <a:endParaRPr lang="en-US"/>
                    </a:p>
                  </a:txBody>
                  <a:tcPr anchor="ctr">
                    <a:lnL w="28575">
                      <a:solidFill>
                        <a:schemeClr val="bg1"/>
                      </a:solidFill>
                    </a:lnL>
                    <a:lnR w="28575">
                      <a:solidFill>
                        <a:schemeClr val="bg1"/>
                      </a:solidFill>
                    </a:lnR>
                    <a:lnT w="28575">
                      <a:solidFill>
                        <a:schemeClr val="bg1"/>
                      </a:solidFill>
                    </a:lnT>
                    <a:lnB w="28575" cap="flat" cmpd="sng" algn="ctr">
                      <a:solidFill>
                        <a:schemeClr val="bg1"/>
                      </a:solidFill>
                      <a:prstDash val="solid"/>
                      <a:round/>
                      <a:headEnd type="none" w="med" len="med"/>
                      <a:tailEnd type="none" w="med" len="med"/>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736854811"/>
                  </a:ext>
                </a:extLst>
              </a:tr>
              <a:tr h="231022">
                <a:tc>
                  <a:txBody>
                    <a:bodyPr/>
                    <a:lstStyle/>
                    <a:p>
                      <a:pPr lvl="0" algn="ctr">
                        <a:buNone/>
                      </a:pPr>
                      <a:r>
                        <a:rPr lang="en-GB" sz="1000" b="1">
                          <a:solidFill>
                            <a:schemeClr val="bg1"/>
                          </a:solidFill>
                          <a:latin typeface="Calibri"/>
                          <a:ea typeface="Open Sans"/>
                          <a:cs typeface="Open Sans"/>
                        </a:rPr>
                        <a:t>Phase</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Year </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dirty="0">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5065391">
                <a:tc>
                  <a:txBody>
                    <a:bodyPr/>
                    <a:lstStyle/>
                    <a:p>
                      <a:pPr lvl="0" algn="ctr">
                        <a:buNone/>
                      </a:pPr>
                      <a:r>
                        <a:rPr lang="en-GB" sz="1000" b="1" kern="1200">
                          <a:solidFill>
                            <a:schemeClr val="dk1"/>
                          </a:solidFill>
                          <a:effectLst/>
                          <a:latin typeface="+mn-lt"/>
                          <a:ea typeface="+mn-ea"/>
                          <a:cs typeface="+mn-cs"/>
                        </a:rPr>
                        <a:t>LKS2</a:t>
                      </a:r>
                    </a:p>
                  </a:txBody>
                  <a:tcPr anchor="ctr">
                    <a:lnL w="6350">
                      <a:solidFill>
                        <a:schemeClr val="accent6"/>
                      </a:solidFill>
                    </a:lnL>
                    <a:lnR w="6350">
                      <a:solidFill>
                        <a:schemeClr val="accent6"/>
                      </a:solidFill>
                    </a:lnR>
                    <a:lnT w="12700">
                      <a:solidFill>
                        <a:schemeClr val="accent6"/>
                      </a:solidFill>
                    </a:lnT>
                    <a:lnB w="6350">
                      <a:solidFill>
                        <a:schemeClr val="accent6"/>
                      </a:solidFill>
                    </a:lnB>
                    <a:lnTlToBr w="0">
                      <a:noFill/>
                    </a:lnTlToBr>
                    <a:lnBlToTr w="0">
                      <a:noFill/>
                    </a:lnBlToTr>
                    <a:solidFill>
                      <a:srgbClr val="DDFFD5"/>
                    </a:solidFill>
                  </a:tcPr>
                </a:tc>
                <a:tc>
                  <a:txBody>
                    <a:bodyPr/>
                    <a:lstStyle/>
                    <a:p>
                      <a:pPr algn="ctr"/>
                      <a:r>
                        <a:rPr lang="en-GB" sz="1000" b="1" kern="1200" dirty="0">
                          <a:solidFill>
                            <a:schemeClr val="dk1"/>
                          </a:solidFill>
                          <a:effectLst/>
                          <a:latin typeface="+mn-lt"/>
                          <a:ea typeface="+mn-ea"/>
                          <a:cs typeface="+mn-cs"/>
                        </a:rPr>
                        <a:t>Class 4 </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cs typeface="Times New Roman"/>
                        </a:rPr>
                        <a:t>Online Safety (Computing)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Story Sessions – Get Up!</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chemeClr val="accent6"/>
                        </a:solidFill>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cs typeface="Times New Roman"/>
                        </a:rPr>
                        <a:t>The Sacraments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rgbClr val="FF0000"/>
                        </a:solidFill>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FF0000"/>
                          </a:solidFill>
                          <a:effectLst/>
                          <a:latin typeface="Calibri"/>
                          <a:cs typeface="Times New Roman"/>
                        </a:rPr>
                        <a:t>We Don’t Have To Be The Same </a:t>
                      </a: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Respecting Our Bodies</a:t>
                      </a: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What is Puberty? </a:t>
                      </a:r>
                      <a:endParaRPr lang="en-GB" sz="1000" b="1" dirty="0">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rgbClr val="ED7D31"/>
                        </a:solidFill>
                        <a:effectLst/>
                        <a:highlight>
                          <a:srgbClr val="FFFF00"/>
                        </a:highligh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cs typeface="Times New Roman"/>
                        </a:rPr>
                        <a:t>Managing Online Information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cs typeface="Times New Roman"/>
                        </a:rPr>
                        <a:t>Spending Decisions</a:t>
                      </a: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rgbClr val="00B0F0"/>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cs typeface="Times New Roman"/>
                        </a:rPr>
                        <a:t>Understanding Mental Health</a:t>
                      </a:r>
                      <a:endParaRPr lang="en-GB" sz="1000" b="1" dirty="0">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chemeClr val="accent6">
                            <a:lumMod val="75000"/>
                          </a:schemeClr>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lumMod val="75000"/>
                            </a:schemeClr>
                          </a:solidFill>
                          <a:effectLst/>
                          <a:highlight>
                            <a:srgbClr val="FFFF00"/>
                          </a:highlight>
                          <a:latin typeface="Calibri"/>
                          <a:cs typeface="Times New Roman"/>
                        </a:rPr>
                        <a:t>Bullying and Mental Wellbeing</a:t>
                      </a:r>
                    </a:p>
                    <a:p>
                      <a:pPr marL="0" indent="0" algn="ctr">
                        <a:lnSpc>
                          <a:spcPct val="150000"/>
                        </a:lnSpc>
                        <a:spcAft>
                          <a:spcPts val="0"/>
                        </a:spcAft>
                        <a:buFont typeface="Arial" panose="020B0604020202020204" pitchFamily="34" charset="0"/>
                        <a:buNone/>
                      </a:pPr>
                      <a:endParaRPr lang="en-GB" sz="1000" b="1" dirty="0">
                        <a:effectLst/>
                        <a:latin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Changing Bodies</a:t>
                      </a:r>
                    </a:p>
                    <a:p>
                      <a:pPr marL="0" lvl="0" indent="0" algn="ctr">
                        <a:lnSpc>
                          <a:spcPct val="150000"/>
                        </a:lnSpc>
                        <a:spcAft>
                          <a:spcPts val="0"/>
                        </a:spcAft>
                        <a:buFont typeface="Symbol" panose="05050102010706020507" pitchFamily="18" charset="2"/>
                        <a:buNone/>
                      </a:pPr>
                      <a:endParaRPr lang="en-GB" sz="1000" b="1" dirty="0">
                        <a:solidFill>
                          <a:srgbClr val="FF0000"/>
                        </a:solidFill>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FF0000"/>
                          </a:solidFill>
                          <a:effectLst/>
                          <a:latin typeface="Calibri"/>
                          <a:cs typeface="Times New Roman"/>
                        </a:rPr>
                        <a:t>What Am I Looking At?</a:t>
                      </a: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rgbClr val="7030A0"/>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7030A0"/>
                          </a:solidFill>
                          <a:effectLst/>
                          <a:highlight>
                            <a:srgbClr val="FFFF00"/>
                          </a:highlight>
                          <a:latin typeface="Calibri"/>
                          <a:cs typeface="Times New Roman"/>
                        </a:rPr>
                        <a:t>I am Thankful</a:t>
                      </a:r>
                      <a:endParaRPr lang="en-GB" sz="1000" b="1" dirty="0">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cs typeface="Times New Roman"/>
                        </a:rPr>
                        <a:t>Lifecycles </a:t>
                      </a: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A Time for Everything</a:t>
                      </a:r>
                    </a:p>
                    <a:p>
                      <a:pPr marL="0" lvl="0" indent="0" algn="ctr">
                        <a:lnSpc>
                          <a:spcPct val="150000"/>
                        </a:lnSpc>
                        <a:spcAft>
                          <a:spcPts val="0"/>
                        </a:spcAft>
                        <a:buFont typeface="Symbol" panose="05050102010706020507" pitchFamily="18" charset="2"/>
                        <a:buNone/>
                      </a:pPr>
                      <a:endParaRPr lang="en-GB" sz="1000" b="1" dirty="0">
                        <a:solidFill>
                          <a:srgbClr val="0070C0"/>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70C0"/>
                          </a:solidFill>
                          <a:effectLst/>
                          <a:highlight>
                            <a:srgbClr val="FFFF00"/>
                          </a:highlight>
                          <a:latin typeface="Calibri"/>
                          <a:cs typeface="Times New Roman"/>
                        </a:rPr>
                        <a:t>NSPCC PANTS (Sexual Harassment)</a:t>
                      </a:r>
                      <a:endParaRPr lang="en-GB" sz="1000" b="1" dirty="0">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rgbClr val="ED7D31"/>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ED7D31"/>
                          </a:solidFill>
                          <a:effectLst/>
                          <a:highlight>
                            <a:srgbClr val="FFFF00"/>
                          </a:highlight>
                          <a:latin typeface="Calibri"/>
                          <a:cs typeface="Times New Roman"/>
                        </a:rPr>
                        <a:t>Health, Wellbeing and Lifestyle</a:t>
                      </a:r>
                      <a:endParaRPr lang="en-GB" sz="1000" b="1" dirty="0">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rgbClr val="ED7D31"/>
                        </a:solidFill>
                        <a:effectLst/>
                        <a:highlight>
                          <a:srgbClr val="FFFF00"/>
                        </a:highligh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cs typeface="Times New Roman"/>
                        </a:rPr>
                        <a:t>Privacy and Security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cs typeface="Times New Roman"/>
                        </a:rPr>
                        <a:t>Advertising</a:t>
                      </a: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rgbClr val="00B0F0"/>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cs typeface="Times New Roman"/>
                        </a:rPr>
                        <a:t>Emotions and Feelings</a:t>
                      </a:r>
                      <a:endParaRPr lang="en-GB" sz="1000" b="1" dirty="0">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cs typeface="Times New Roman"/>
                        </a:rPr>
                        <a:t>Mental Health Problems – Loneliness </a:t>
                      </a:r>
                      <a:endParaRPr lang="en-GB" sz="1000" b="1" dirty="0">
                        <a:effectLst/>
                        <a:highlight>
                          <a:srgbClr val="FFFF00"/>
                        </a:highlight>
                        <a:latin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What am I Feeling?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chemeClr val="accent6"/>
                        </a:solidFill>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cs typeface="Times New Roman"/>
                        </a:rPr>
                        <a:t>A Community of Love</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chemeClr val="accent6"/>
                        </a:solidFill>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cs typeface="Times New Roman"/>
                        </a:rPr>
                        <a:t>What is the Church?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rgbClr val="FF0000"/>
                        </a:solidFill>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FF0000"/>
                          </a:solidFill>
                          <a:effectLst/>
                          <a:latin typeface="Calibri"/>
                          <a:cs typeface="Times New Roman"/>
                        </a:rPr>
                        <a:t>How Do I Love Others? </a:t>
                      </a: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rgbClr val="ED7D31"/>
                        </a:solidFill>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cs typeface="Times New Roman"/>
                        </a:rPr>
                        <a:t>Copyright and Ownership</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rgbClr val="D42CC8"/>
                        </a:solidFill>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cs typeface="Times New Roman"/>
                        </a:rPr>
                        <a:t>Keeping Track</a:t>
                      </a: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rgbClr val="00B0F0"/>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cs typeface="Times New Roman"/>
                        </a:rPr>
                        <a:t>Looking After Our Mental Health</a:t>
                      </a:r>
                      <a:endParaRPr lang="en-GB" sz="1000" b="1" dirty="0">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cs typeface="Times New Roman"/>
                        </a:rPr>
                        <a:t>Healthy Sleeping</a:t>
                      </a:r>
                      <a:endParaRPr lang="en-GB" sz="1000" b="1" dirty="0">
                        <a:effectLst/>
                        <a:highlight>
                          <a:srgbClr val="FFFF00"/>
                        </a:highlight>
                        <a:latin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2599139">
                <a:tc gridSpan="2">
                  <a:txBody>
                    <a:bodyPr/>
                    <a:lstStyle/>
                    <a:p>
                      <a:pPr lvl="0" algn="ctr">
                        <a:buNone/>
                      </a:pPr>
                      <a:r>
                        <a:rPr lang="en-GB" sz="1000" b="1" kern="1200">
                          <a:solidFill>
                            <a:schemeClr val="dk1"/>
                          </a:solidFill>
                          <a:effectLst/>
                          <a:latin typeface="+mn-lt"/>
                          <a:ea typeface="+mn-ea"/>
                          <a:cs typeface="+mn-cs"/>
                        </a:rPr>
                        <a:t>KEY</a:t>
                      </a:r>
                      <a:endParaRPr lang="en-US"/>
                    </a:p>
                  </a:txBody>
                  <a:tcPr anchor="ctr">
                    <a:lnL w="6350">
                      <a:solidFill>
                        <a:schemeClr val="accent6"/>
                      </a:solidFill>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a:solidFill>
                        <a:schemeClr val="accent6"/>
                      </a:solidFill>
                    </a:lnB>
                    <a:lnTlToBr w="0">
                      <a:noFill/>
                    </a:lnTlToBr>
                    <a:lnBlToTr w="0">
                      <a:noFill/>
                    </a:lnBlToTr>
                    <a:solidFill>
                      <a:srgbClr val="DDFFD5"/>
                    </a:solidFill>
                  </a:tcPr>
                </a:tc>
                <a:tc hMerge="1">
                  <a:txBody>
                    <a:bodyPr/>
                    <a:lstStyle/>
                    <a:p>
                      <a:endParaRPr lang="en-GB" sz="1000" b="1"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gridSpan="3">
                  <a:txBody>
                    <a:bodyPr/>
                    <a:lstStyle/>
                    <a:p>
                      <a:pPr>
                        <a:lnSpc>
                          <a:spcPct val="107000"/>
                        </a:lnSpc>
                        <a:spcAft>
                          <a:spcPts val="800"/>
                        </a:spcAft>
                      </a:pPr>
                      <a:r>
                        <a:rPr lang="en-GB" sz="800" b="1" dirty="0">
                          <a:solidFill>
                            <a:schemeClr val="accent6"/>
                          </a:solidFill>
                          <a:effectLst/>
                          <a:latin typeface="Calibri"/>
                          <a:ea typeface="Calibri"/>
                          <a:cs typeface="Times New Roman"/>
                        </a:rPr>
                        <a:t>Relationships and Sex Education</a:t>
                      </a:r>
                      <a:r>
                        <a:rPr lang="en-GB" sz="800" b="1" dirty="0">
                          <a:solidFill>
                            <a:srgbClr val="92D050"/>
                          </a:solidFill>
                          <a:effectLst/>
                          <a:latin typeface="Calibri"/>
                          <a:ea typeface="Calibri"/>
                          <a:cs typeface="Times New Roman"/>
                        </a:rPr>
                        <a:t> </a:t>
                      </a:r>
                      <a:r>
                        <a:rPr lang="en-GB" sz="800" b="1" dirty="0">
                          <a:effectLst/>
                          <a:latin typeface="Calibri"/>
                          <a:ea typeface="Calibri"/>
                          <a:cs typeface="Times New Roman"/>
                        </a:rPr>
                        <a:t>– some RSE lessons include the following themes: </a:t>
                      </a:r>
                      <a:endParaRPr lang="en-GB" sz="1000" b="1" dirty="0">
                        <a:effectLst/>
                        <a:latin typeface="Calibri"/>
                        <a:ea typeface="Calibri"/>
                        <a:cs typeface="Times New Roman"/>
                      </a:endParaRPr>
                    </a:p>
                    <a:p>
                      <a:pPr>
                        <a:lnSpc>
                          <a:spcPct val="107000"/>
                        </a:lnSpc>
                        <a:spcAft>
                          <a:spcPts val="800"/>
                        </a:spcAft>
                      </a:pPr>
                      <a:r>
                        <a:rPr lang="en-GB" sz="800" b="1" dirty="0">
                          <a:solidFill>
                            <a:srgbClr val="FF0000"/>
                          </a:solidFill>
                          <a:effectLst/>
                          <a:latin typeface="Calibri"/>
                          <a:ea typeface="Calibri"/>
                          <a:cs typeface="Times New Roman"/>
                        </a:rPr>
                        <a:t>Protected Characteristics</a:t>
                      </a:r>
                      <a:r>
                        <a:rPr lang="en-GB" sz="800" b="1" dirty="0">
                          <a:effectLst/>
                          <a:latin typeface="Calibri"/>
                          <a:ea typeface="Calibri"/>
                          <a:cs typeface="Times New Roman"/>
                        </a:rPr>
                        <a:t>*</a:t>
                      </a:r>
                      <a:r>
                        <a:rPr lang="en-GB" sz="800" b="1" dirty="0">
                          <a:solidFill>
                            <a:srgbClr val="FF0000"/>
                          </a:solidFill>
                          <a:effectLst/>
                          <a:latin typeface="Calibri"/>
                          <a:ea typeface="Calibri"/>
                          <a:cs typeface="Times New Roman"/>
                        </a:rPr>
                        <a:t> </a:t>
                      </a:r>
                      <a:endParaRPr lang="en-GB" sz="1000" b="1" dirty="0">
                        <a:effectLst/>
                        <a:latin typeface="Calibri"/>
                        <a:ea typeface="Calibri"/>
                        <a:cs typeface="Times New Roman"/>
                      </a:endParaRPr>
                    </a:p>
                    <a:p>
                      <a:pPr>
                        <a:lnSpc>
                          <a:spcPct val="107000"/>
                        </a:lnSpc>
                        <a:spcAft>
                          <a:spcPts val="800"/>
                        </a:spcAft>
                      </a:pPr>
                      <a:r>
                        <a:rPr lang="en-GB" sz="800" b="1" dirty="0">
                          <a:solidFill>
                            <a:srgbClr val="7030A0"/>
                          </a:solidFill>
                          <a:effectLst/>
                          <a:latin typeface="Calibri"/>
                          <a:ea typeface="Calibri"/>
                          <a:cs typeface="Times New Roman"/>
                        </a:rPr>
                        <a:t>Safeguarding* (including Road Safety)</a:t>
                      </a:r>
                      <a:endParaRPr lang="en-GB" sz="1000" b="1" dirty="0">
                        <a:solidFill>
                          <a:srgbClr val="7030A0"/>
                        </a:solidFill>
                        <a:effectLst/>
                        <a:latin typeface="Calibri"/>
                        <a:ea typeface="Calibri"/>
                        <a:cs typeface="Times New Roman"/>
                      </a:endParaRPr>
                    </a:p>
                    <a:p>
                      <a:pPr>
                        <a:lnSpc>
                          <a:spcPct val="107000"/>
                        </a:lnSpc>
                        <a:spcAft>
                          <a:spcPts val="800"/>
                        </a:spcAft>
                      </a:pPr>
                      <a:r>
                        <a:rPr lang="en-GB" sz="800" b="1" dirty="0">
                          <a:solidFill>
                            <a:srgbClr val="00B0F0"/>
                          </a:solidFill>
                          <a:effectLst/>
                          <a:latin typeface="Calibri"/>
                          <a:ea typeface="Calibri"/>
                          <a:cs typeface="Times New Roman"/>
                        </a:rPr>
                        <a:t>Mini Medics – Mental Health </a:t>
                      </a:r>
                      <a:endParaRPr lang="en-GB" sz="1000" b="1" dirty="0">
                        <a:solidFill>
                          <a:srgbClr val="00B0F0"/>
                        </a:solidFill>
                        <a:effectLst/>
                        <a:latin typeface="Calibri"/>
                        <a:ea typeface="Calibri"/>
                        <a:cs typeface="Times New Roman"/>
                      </a:endParaRPr>
                    </a:p>
                    <a:p>
                      <a:pPr>
                        <a:lnSpc>
                          <a:spcPct val="107000"/>
                        </a:lnSpc>
                        <a:spcAft>
                          <a:spcPts val="800"/>
                        </a:spcAft>
                      </a:pPr>
                      <a:r>
                        <a:rPr lang="en-GB" sz="800" b="1" dirty="0">
                          <a:solidFill>
                            <a:srgbClr val="0070C0"/>
                          </a:solidFill>
                          <a:effectLst/>
                          <a:latin typeface="Calibri"/>
                          <a:ea typeface="Calibri"/>
                          <a:cs typeface="Times New Roman"/>
                        </a:rPr>
                        <a:t>Sexual Harassment </a:t>
                      </a:r>
                      <a:endParaRPr lang="en-GB" sz="1000" b="1" dirty="0">
                        <a:solidFill>
                          <a:srgbClr val="0070C0"/>
                        </a:solidFill>
                        <a:effectLst/>
                        <a:latin typeface="Calibri"/>
                        <a:ea typeface="Calibri"/>
                        <a:cs typeface="Times New Roman"/>
                      </a:endParaRPr>
                    </a:p>
                    <a:p>
                      <a:pPr>
                        <a:lnSpc>
                          <a:spcPct val="107000"/>
                        </a:lnSpc>
                        <a:spcAft>
                          <a:spcPts val="800"/>
                        </a:spcAft>
                      </a:pPr>
                      <a:r>
                        <a:rPr lang="en-GB" sz="800" b="1" dirty="0">
                          <a:solidFill>
                            <a:schemeClr val="accent6">
                              <a:lumMod val="75000"/>
                            </a:schemeClr>
                          </a:solidFill>
                          <a:effectLst/>
                          <a:latin typeface="Calibri"/>
                          <a:ea typeface="Calibri"/>
                          <a:cs typeface="Times New Roman"/>
                        </a:rPr>
                        <a:t>Child on Child Abuse</a:t>
                      </a:r>
                      <a:r>
                        <a:rPr lang="en-GB" sz="800" b="1" dirty="0">
                          <a:effectLst/>
                          <a:latin typeface="Calibri"/>
                          <a:ea typeface="Calibri"/>
                          <a:cs typeface="Times New Roman"/>
                        </a:rPr>
                        <a:t>*</a:t>
                      </a:r>
                      <a:endParaRPr lang="en-GB" sz="1000" b="1" dirty="0">
                        <a:effectLst/>
                        <a:latin typeface="Calibri"/>
                        <a:ea typeface="Calibri"/>
                        <a:cs typeface="Times New Roman"/>
                      </a:endParaRPr>
                    </a:p>
                    <a:p>
                      <a:pPr>
                        <a:lnSpc>
                          <a:spcPct val="107000"/>
                        </a:lnSpc>
                        <a:spcAft>
                          <a:spcPts val="800"/>
                        </a:spcAft>
                      </a:pPr>
                      <a:r>
                        <a:rPr lang="en-GB" sz="800" b="1" dirty="0">
                          <a:solidFill>
                            <a:srgbClr val="FF9933"/>
                          </a:solidFill>
                          <a:effectLst/>
                          <a:latin typeface="Calibri"/>
                          <a:ea typeface="Calibri"/>
                          <a:cs typeface="Times New Roman"/>
                        </a:rPr>
                        <a:t>Online Safety</a:t>
                      </a:r>
                      <a:r>
                        <a:rPr lang="en-GB" sz="800" b="1" dirty="0">
                          <a:effectLst/>
                          <a:latin typeface="Calibri"/>
                          <a:ea typeface="Calibri"/>
                          <a:cs typeface="Times New Roman"/>
                        </a:rPr>
                        <a:t>*</a:t>
                      </a:r>
                      <a:r>
                        <a:rPr lang="en-GB" sz="800" b="1" dirty="0">
                          <a:solidFill>
                            <a:srgbClr val="ED7D31"/>
                          </a:solidFill>
                          <a:effectLst/>
                          <a:latin typeface="Calibri"/>
                          <a:ea typeface="Calibri"/>
                          <a:cs typeface="Times New Roman"/>
                        </a:rPr>
                        <a:t> </a:t>
                      </a:r>
                      <a:endParaRPr lang="en-GB" sz="1000" b="1" dirty="0">
                        <a:effectLst/>
                        <a:latin typeface="Calibri"/>
                        <a:ea typeface="Calibri"/>
                        <a:cs typeface="Times New Roman"/>
                      </a:endParaRPr>
                    </a:p>
                    <a:p>
                      <a:pPr>
                        <a:lnSpc>
                          <a:spcPct val="107000"/>
                        </a:lnSpc>
                        <a:spcAft>
                          <a:spcPts val="800"/>
                        </a:spcAft>
                      </a:pPr>
                      <a:r>
                        <a:rPr lang="en-GB" sz="800" b="1" dirty="0">
                          <a:solidFill>
                            <a:schemeClr val="accent4">
                              <a:lumMod val="60000"/>
                              <a:lumOff val="40000"/>
                            </a:schemeClr>
                          </a:solidFill>
                          <a:effectLst/>
                          <a:latin typeface="Calibri"/>
                          <a:ea typeface="Calibri"/>
                          <a:cs typeface="Times New Roman"/>
                        </a:rPr>
                        <a:t>Bullying</a:t>
                      </a:r>
                      <a:endParaRPr lang="en-GB" sz="1000" b="1" dirty="0">
                        <a:solidFill>
                          <a:schemeClr val="accent4">
                            <a:lumMod val="60000"/>
                            <a:lumOff val="40000"/>
                          </a:schemeClr>
                        </a:solidFill>
                        <a:effectLst/>
                        <a:latin typeface="Calibri"/>
                        <a:ea typeface="Calibri"/>
                        <a:cs typeface="Times New Roman"/>
                      </a:endParaRPr>
                    </a:p>
                    <a:p>
                      <a:pPr>
                        <a:lnSpc>
                          <a:spcPct val="107000"/>
                        </a:lnSpc>
                        <a:spcAft>
                          <a:spcPts val="800"/>
                        </a:spcAft>
                      </a:pPr>
                      <a:r>
                        <a:rPr lang="en-GB" sz="800" b="1" dirty="0">
                          <a:solidFill>
                            <a:srgbClr val="CC00CC"/>
                          </a:solidFill>
                          <a:effectLst/>
                          <a:latin typeface="Calibri"/>
                          <a:ea typeface="Calibri"/>
                          <a:cs typeface="Times New Roman"/>
                        </a:rPr>
                        <a:t>Financial Capability</a:t>
                      </a:r>
                    </a:p>
                    <a:p>
                      <a:pPr lvl="0">
                        <a:lnSpc>
                          <a:spcPct val="107000"/>
                        </a:lnSpc>
                        <a:spcAft>
                          <a:spcPts val="800"/>
                        </a:spcAft>
                        <a:buNone/>
                      </a:pPr>
                      <a:r>
                        <a:rPr lang="en-GB" sz="800" b="1" dirty="0">
                          <a:effectLst/>
                          <a:latin typeface="Calibri"/>
                          <a:ea typeface="Calibri"/>
                          <a:cs typeface="Times New Roman"/>
                        </a:rPr>
                        <a:t>*PREVENT Strategy included</a:t>
                      </a:r>
                    </a:p>
                    <a:p>
                      <a:pPr marL="0" marR="0" lvl="0" indent="0" algn="l" defTabSz="755934" rtl="0" eaLnBrk="1" fontAlgn="auto" latinLnBrk="0" hangingPunct="1">
                        <a:lnSpc>
                          <a:spcPct val="107000"/>
                        </a:lnSpc>
                        <a:spcBef>
                          <a:spcPts val="0"/>
                        </a:spcBef>
                        <a:spcAft>
                          <a:spcPts val="800"/>
                        </a:spcAft>
                        <a:buClrTx/>
                        <a:buSzTx/>
                        <a:buFontTx/>
                        <a:buNone/>
                        <a:tabLst/>
                        <a:defRPr/>
                      </a:pPr>
                      <a:r>
                        <a:rPr lang="en-GB" sz="1000" b="1" i="0" u="none" strike="noStrike" noProof="0" dirty="0">
                          <a:solidFill>
                            <a:srgbClr val="000000"/>
                          </a:solidFill>
                          <a:effectLst/>
                          <a:latin typeface="+mn-lt"/>
                        </a:rPr>
                        <a:t>Areas highlighted in </a:t>
                      </a:r>
                      <a:r>
                        <a:rPr lang="en-GB" sz="1000" b="1" i="0" u="none" strike="noStrike" noProof="0" dirty="0">
                          <a:solidFill>
                            <a:srgbClr val="000000"/>
                          </a:solidFill>
                          <a:effectLst/>
                          <a:highlight>
                            <a:srgbClr val="FFFF00"/>
                          </a:highlight>
                          <a:latin typeface="+mn-lt"/>
                        </a:rPr>
                        <a:t>YELLOW </a:t>
                      </a:r>
                      <a:r>
                        <a:rPr lang="en-GB" sz="1000" b="1" i="0" u="none" strike="noStrike" noProof="0" dirty="0">
                          <a:solidFill>
                            <a:srgbClr val="000000"/>
                          </a:solidFill>
                          <a:effectLst/>
                          <a:latin typeface="+mn-lt"/>
                        </a:rPr>
                        <a:t>are crucial for the cohorts of children at St Cuthbert’s</a:t>
                      </a:r>
                      <a:endParaRPr lang="en-GB" sz="1000" b="0" i="0" u="none" strike="noStrike" noProof="0" dirty="0">
                        <a:solidFill>
                          <a:srgbClr val="000000"/>
                        </a:solidFill>
                        <a:effectLst/>
                        <a:latin typeface="+mn-lt"/>
                      </a:endParaRPr>
                    </a:p>
                    <a:p>
                      <a:pPr lvl="0">
                        <a:lnSpc>
                          <a:spcPct val="107000"/>
                        </a:lnSpc>
                        <a:spcAft>
                          <a:spcPts val="800"/>
                        </a:spcAft>
                        <a:buNone/>
                      </a:pPr>
                      <a:endParaRPr lang="en-GB" sz="1050" b="1" dirty="0">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9518714"/>
                  </a:ext>
                </a:extLst>
              </a:tr>
            </a:tbl>
          </a:graphicData>
        </a:graphic>
      </p:graphicFrame>
      <p:sp>
        <p:nvSpPr>
          <p:cNvPr id="4" name="TextBox 3">
            <a:extLst>
              <a:ext uri="{FF2B5EF4-FFF2-40B4-BE49-F238E27FC236}">
                <a16:creationId xmlns:a16="http://schemas.microsoft.com/office/drawing/2014/main" id="{F4BF9938-9A53-9DA9-8A36-7A7187CFF630}"/>
              </a:ext>
            </a:extLst>
          </p:cNvPr>
          <p:cNvSpPr txBox="1"/>
          <p:nvPr/>
        </p:nvSpPr>
        <p:spPr>
          <a:xfrm>
            <a:off x="1732293" y="383563"/>
            <a:ext cx="4090737" cy="375552"/>
          </a:xfrm>
          <a:prstGeom prst="rect">
            <a:avLst/>
          </a:prstGeom>
          <a:noFill/>
        </p:spPr>
        <p:txBody>
          <a:bodyPr wrap="square" lIns="91440" tIns="45720" rIns="91440" bIns="45720" rtlCol="0" anchor="t">
            <a:spAutoFit/>
          </a:bodyPr>
          <a:lstStyle/>
          <a:p>
            <a:pPr algn="ctr">
              <a:lnSpc>
                <a:spcPct val="107000"/>
              </a:lnSpc>
              <a:spcAft>
                <a:spcPts val="800"/>
              </a:spcAft>
            </a:pPr>
            <a:r>
              <a:rPr lang="en-US" dirty="0">
                <a:solidFill>
                  <a:schemeClr val="bg1"/>
                </a:solidFill>
                <a:effectLst/>
                <a:latin typeface="Calibri"/>
                <a:ea typeface="Calibri" panose="020F0502020204030204" pitchFamily="34" charset="0"/>
                <a:cs typeface="Times New Roman"/>
              </a:rPr>
              <a:t>DRAFT LONG-TERM PLAN ST. CUTHBERT’S</a:t>
            </a:r>
            <a:endParaRPr lang="en-GB" dirty="0">
              <a:solidFill>
                <a:schemeClr val="bg1"/>
              </a:solidFill>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198085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006409648"/>
              </p:ext>
            </p:extLst>
          </p:nvPr>
        </p:nvGraphicFramePr>
        <p:xfrm>
          <a:off x="104462" y="950823"/>
          <a:ext cx="7346397" cy="9069377"/>
        </p:xfrm>
        <a:graphic>
          <a:graphicData uri="http://schemas.openxmlformats.org/drawingml/2006/table">
            <a:tbl>
              <a:tblPr firstRow="1" bandRow="1">
                <a:tableStyleId>{6E25E649-3F16-4E02-A733-19D2CDBF48F0}</a:tableStyleId>
              </a:tblPr>
              <a:tblGrid>
                <a:gridCol w="726666">
                  <a:extLst>
                    <a:ext uri="{9D8B030D-6E8A-4147-A177-3AD203B41FA5}">
                      <a16:colId xmlns:a16="http://schemas.microsoft.com/office/drawing/2014/main" val="869188375"/>
                    </a:ext>
                  </a:extLst>
                </a:gridCol>
                <a:gridCol w="882808">
                  <a:extLst>
                    <a:ext uri="{9D8B030D-6E8A-4147-A177-3AD203B41FA5}">
                      <a16:colId xmlns:a16="http://schemas.microsoft.com/office/drawing/2014/main" val="4071917207"/>
                    </a:ext>
                  </a:extLst>
                </a:gridCol>
                <a:gridCol w="1808213">
                  <a:extLst>
                    <a:ext uri="{9D8B030D-6E8A-4147-A177-3AD203B41FA5}">
                      <a16:colId xmlns:a16="http://schemas.microsoft.com/office/drawing/2014/main" val="1240094198"/>
                    </a:ext>
                  </a:extLst>
                </a:gridCol>
                <a:gridCol w="1964355">
                  <a:extLst>
                    <a:ext uri="{9D8B030D-6E8A-4147-A177-3AD203B41FA5}">
                      <a16:colId xmlns:a16="http://schemas.microsoft.com/office/drawing/2014/main" val="4190830973"/>
                    </a:ext>
                  </a:extLst>
                </a:gridCol>
                <a:gridCol w="1964355">
                  <a:extLst>
                    <a:ext uri="{9D8B030D-6E8A-4147-A177-3AD203B41FA5}">
                      <a16:colId xmlns:a16="http://schemas.microsoft.com/office/drawing/2014/main" val="287625695"/>
                    </a:ext>
                  </a:extLst>
                </a:gridCol>
              </a:tblGrid>
              <a:tr h="191200">
                <a:tc gridSpan="5">
                  <a:txBody>
                    <a:bodyPr/>
                    <a:lstStyle/>
                    <a:p>
                      <a:pPr lvl="0" algn="ctr">
                        <a:buNone/>
                      </a:pPr>
                      <a:r>
                        <a:rPr lang="en-GB" sz="1000" b="1" i="0" u="none" strike="noStrike" noProof="0" dirty="0">
                          <a:solidFill>
                            <a:srgbClr val="FFFFFF"/>
                          </a:solidFill>
                          <a:latin typeface="Calibri"/>
                        </a:rPr>
                        <a:t>Curriculum Coverage</a:t>
                      </a:r>
                      <a:endParaRPr lang="en-US" dirty="0"/>
                    </a:p>
                  </a:txBody>
                  <a:tcPr anchor="ctr">
                    <a:lnL w="6350">
                      <a:solidFill>
                        <a:schemeClr val="accent6"/>
                      </a:solidFill>
                    </a:lnL>
                    <a:lnR w="6350">
                      <a:solidFill>
                        <a:schemeClr val="accent6"/>
                      </a:solidFill>
                    </a:lnR>
                    <a:lnT w="0">
                      <a:noFill/>
                    </a:lnT>
                    <a:lnB w="12700">
                      <a:solidFill>
                        <a:schemeClr val="accent6"/>
                      </a:solidFill>
                    </a:lnB>
                    <a:lnTlToBr w="0">
                      <a:noFill/>
                    </a:lnTlToBr>
                    <a:lnBlToTr w="0">
                      <a:noFill/>
                    </a:lnBlToTr>
                    <a:solidFill>
                      <a:srgbClr val="70CD5B"/>
                    </a:solidFill>
                  </a:tcPr>
                </a:tc>
                <a:tc hMerge="1">
                  <a:txBody>
                    <a:bodyPr/>
                    <a:lstStyle/>
                    <a:p>
                      <a:endParaRPr lang="en-US"/>
                    </a:p>
                  </a:txBody>
                  <a:tcPr anchor="ctr">
                    <a:lnL w="12700" cap="flat" cmpd="sng" algn="ctr">
                      <a:solidFill>
                        <a:schemeClr val="bg1"/>
                      </a:solidFill>
                      <a:prstDash val="solid"/>
                      <a:round/>
                      <a:headEnd type="none" w="med" len="med"/>
                      <a:tailEnd type="none" w="med" len="med"/>
                    </a:lnL>
                    <a:lnR w="12700">
                      <a:solidFill>
                        <a:schemeClr val="bg1"/>
                      </a:solidFill>
                    </a:lnR>
                    <a:lnT w="12700">
                      <a:solidFill>
                        <a:schemeClr val="bg1"/>
                      </a:solidFill>
                    </a:lnT>
                    <a:lnB w="12700">
                      <a:solidFill>
                        <a:schemeClr val="bg1"/>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2493569706"/>
                  </a:ext>
                </a:extLst>
              </a:tr>
              <a:tr h="191200">
                <a:tc>
                  <a:txBody>
                    <a:bodyPr/>
                    <a:lstStyle/>
                    <a:p>
                      <a:pPr lvl="0" algn="ctr">
                        <a:buNone/>
                      </a:pPr>
                      <a:r>
                        <a:rPr lang="en-GB" sz="1000" b="1">
                          <a:solidFill>
                            <a:schemeClr val="bg1"/>
                          </a:solidFill>
                          <a:latin typeface="Calibri"/>
                          <a:ea typeface="Open Sans"/>
                          <a:cs typeface="Open Sans"/>
                        </a:rPr>
                        <a:t>Phase</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Class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5514520">
                <a:tc>
                  <a:txBody>
                    <a:bodyPr/>
                    <a:lstStyle/>
                    <a:p>
                      <a:pPr lvl="0" algn="ctr">
                        <a:buNone/>
                      </a:pPr>
                      <a:r>
                        <a:rPr lang="en-GB" sz="1000" b="1" kern="1200" dirty="0">
                          <a:solidFill>
                            <a:schemeClr val="dk1"/>
                          </a:solidFill>
                          <a:effectLst/>
                          <a:latin typeface="+mn-lt"/>
                          <a:ea typeface="+mn-ea"/>
                          <a:cs typeface="+mn-cs"/>
                        </a:rPr>
                        <a:t>UKS2</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DDFFD5"/>
                    </a:solidFill>
                  </a:tcPr>
                </a:tc>
                <a:tc>
                  <a:txBody>
                    <a:bodyPr/>
                    <a:lstStyle/>
                    <a:p>
                      <a:pPr algn="ctr"/>
                      <a:r>
                        <a:rPr lang="en-US" sz="1000" b="1" kern="1200" dirty="0">
                          <a:solidFill>
                            <a:schemeClr val="dk1"/>
                          </a:solidFill>
                          <a:effectLst/>
                          <a:latin typeface="+mn-lt"/>
                          <a:ea typeface="+mn-ea"/>
                          <a:cs typeface="+mn-cs"/>
                        </a:rPr>
                        <a:t>Class 5 </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cs typeface="Times New Roman"/>
                        </a:rPr>
                        <a:t>Online Safety (Computing)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i="1" u="sng" dirty="0">
                        <a:solidFill>
                          <a:schemeClr val="accent6"/>
                        </a:solidFill>
                        <a:effectLst/>
                        <a:latin typeface="+mn-lt"/>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cs typeface="Times New Roman"/>
                        </a:rPr>
                        <a:t> </a:t>
                      </a:r>
                      <a:r>
                        <a:rPr lang="en-GB" sz="1000" b="1" dirty="0">
                          <a:solidFill>
                            <a:srgbClr val="FFC000"/>
                          </a:solidFill>
                          <a:effectLst/>
                          <a:latin typeface="Calibri"/>
                          <a:cs typeface="Times New Roman"/>
                        </a:rPr>
                        <a:t>Story Sessions – Calming the Storm</a:t>
                      </a:r>
                    </a:p>
                    <a:p>
                      <a:pPr marL="0" lvl="0" indent="0" algn="ctr">
                        <a:lnSpc>
                          <a:spcPct val="150000"/>
                        </a:lnSpc>
                        <a:spcAft>
                          <a:spcPts val="0"/>
                        </a:spcAft>
                        <a:buFont typeface="Symbol" panose="05050102010706020507" pitchFamily="18" charset="2"/>
                        <a:buNone/>
                      </a:pP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FF0000"/>
                          </a:solidFill>
                          <a:effectLst/>
                          <a:latin typeface="Calibri"/>
                          <a:cs typeface="Times New Roman"/>
                        </a:rPr>
                        <a:t>Gifts and Talents</a:t>
                      </a: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Girls’ Bodies</a:t>
                      </a: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Boys’ Bodies</a:t>
                      </a: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Spots and Sleep</a:t>
                      </a: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Build Others Up</a:t>
                      </a: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highlight>
                          <a:srgbClr val="FFFF00"/>
                        </a:highligh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cs typeface="Times New Roman"/>
                        </a:rPr>
                        <a:t>Managing Online Information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cs typeface="Times New Roman"/>
                        </a:rPr>
                        <a:t>Value for Money and Ethical Spending</a:t>
                      </a:r>
                    </a:p>
                    <a:p>
                      <a:pPr marL="0" lvl="0" indent="0" algn="ctr">
                        <a:lnSpc>
                          <a:spcPct val="150000"/>
                        </a:lnSpc>
                        <a:spcAft>
                          <a:spcPts val="0"/>
                        </a:spcAft>
                        <a:buFont typeface="Symbol" panose="05050102010706020507" pitchFamily="18" charset="2"/>
                        <a:buNone/>
                      </a:pP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cs typeface="Times New Roman"/>
                        </a:rPr>
                        <a:t>Understanding Mental Health</a:t>
                      </a:r>
                      <a:endParaRPr lang="en-GB" sz="1000" b="1" dirty="0">
                        <a:effectLst/>
                        <a:highlight>
                          <a:srgbClr val="FFFF00"/>
                        </a:highlight>
                        <a:latin typeface="Calibri"/>
                        <a:cs typeface="Times New Roman"/>
                      </a:endParaRPr>
                    </a:p>
                    <a:p>
                      <a:pPr marL="0" indent="0" algn="ctr">
                        <a:lnSpc>
                          <a:spcPct val="150000"/>
                        </a:lnSpc>
                        <a:spcAft>
                          <a:spcPts val="0"/>
                        </a:spcAft>
                        <a:buFont typeface="Arial" panose="020B0604020202020204" pitchFamily="34" charset="0"/>
                        <a:buNone/>
                      </a:pPr>
                      <a:endParaRPr lang="en-GB" sz="1000" b="1" dirty="0">
                        <a:effectLst/>
                        <a:latin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Body Image </a:t>
                      </a:r>
                    </a:p>
                    <a:p>
                      <a:pPr marL="0" lvl="0" indent="0" algn="ctr">
                        <a:lnSpc>
                          <a:spcPct val="150000"/>
                        </a:lnSpc>
                        <a:spcAft>
                          <a:spcPts val="0"/>
                        </a:spcAft>
                        <a:buFont typeface="Symbol" panose="05050102010706020507" pitchFamily="18" charset="2"/>
                        <a:buNone/>
                      </a:pPr>
                      <a:endParaRPr lang="en-GB" sz="1000" b="1" dirty="0">
                        <a:solidFill>
                          <a:srgbClr val="7030A0"/>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7030A0"/>
                          </a:solidFill>
                          <a:effectLst/>
                          <a:highlight>
                            <a:srgbClr val="FFFF00"/>
                          </a:highlight>
                          <a:latin typeface="Calibri"/>
                          <a:cs typeface="Times New Roman"/>
                        </a:rPr>
                        <a:t>Peculiar Feelings </a:t>
                      </a:r>
                      <a:endParaRPr lang="en-GB" sz="1000" b="1" dirty="0">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Emotional Changes</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rgbClr val="ED7D31"/>
                        </a:solidFill>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cs typeface="Times New Roman"/>
                        </a:rPr>
                        <a:t>Seeing Stuff Online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rgbClr val="0070C0"/>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70C0"/>
                          </a:solidFill>
                          <a:effectLst/>
                          <a:highlight>
                            <a:srgbClr val="FFFF00"/>
                          </a:highlight>
                          <a:latin typeface="Calibri"/>
                          <a:cs typeface="Times New Roman"/>
                        </a:rPr>
                        <a:t>NSPCC PANTS (Sexual Harassment)</a:t>
                      </a:r>
                      <a:endParaRPr lang="en-GB" sz="1000" b="1" dirty="0">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rgbClr val="ED7D31"/>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ED7D31"/>
                          </a:solidFill>
                          <a:effectLst/>
                          <a:highlight>
                            <a:srgbClr val="FFFF00"/>
                          </a:highlight>
                          <a:latin typeface="Calibri"/>
                          <a:cs typeface="Times New Roman"/>
                        </a:rPr>
                        <a:t>Health, Wellbeing and Lifestyle</a:t>
                      </a:r>
                    </a:p>
                    <a:p>
                      <a:pPr marL="0" lvl="0" indent="0" algn="ctr">
                        <a:lnSpc>
                          <a:spcPct val="150000"/>
                        </a:lnSpc>
                        <a:spcAft>
                          <a:spcPts val="0"/>
                        </a:spcAft>
                        <a:buFont typeface="Symbol" panose="05050102010706020507" pitchFamily="18" charset="2"/>
                        <a:buNone/>
                      </a:pPr>
                      <a:endParaRPr lang="en-GB" sz="1000" b="1" dirty="0">
                        <a:effectLst/>
                        <a:highlight>
                          <a:srgbClr val="FFFF00"/>
                        </a:highligh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cs typeface="Times New Roman"/>
                        </a:rPr>
                        <a:t>Privacy and Security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rgbClr val="D42CC8"/>
                        </a:solidFill>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cs typeface="Times New Roman"/>
                        </a:rPr>
                        <a:t>Budgeting</a:t>
                      </a: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rgbClr val="00B0F0"/>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cs typeface="Times New Roman"/>
                        </a:rPr>
                        <a:t>Emotions and Feelings</a:t>
                      </a:r>
                    </a:p>
                    <a:p>
                      <a:pPr marL="0" lvl="0" indent="0" algn="ctr">
                        <a:lnSpc>
                          <a:spcPct val="150000"/>
                        </a:lnSpc>
                        <a:spcAft>
                          <a:spcPts val="0"/>
                        </a:spcAft>
                        <a:buFont typeface="Symbol" panose="05050102010706020507" pitchFamily="18" charset="2"/>
                        <a:buNone/>
                      </a:pPr>
                      <a:endParaRPr lang="en-GB" sz="1000" b="1" dirty="0">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cs typeface="Times New Roman"/>
                        </a:rPr>
                        <a:t>Mental Health Problems – Feeling Unhappy </a:t>
                      </a:r>
                      <a:endParaRPr lang="en-GB" sz="1000" b="1" dirty="0">
                        <a:effectLst/>
                        <a:highlight>
                          <a:srgbClr val="FFFF00"/>
                        </a:highlight>
                        <a:latin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Making Babies - Part 1 and 2 (Pt 2 may be omitted)</a:t>
                      </a:r>
                    </a:p>
                    <a:p>
                      <a:pPr marL="0" lvl="0" indent="0" algn="ctr">
                        <a:lnSpc>
                          <a:spcPct val="150000"/>
                        </a:lnSpc>
                        <a:spcAft>
                          <a:spcPts val="0"/>
                        </a:spcAft>
                        <a:buFont typeface="Symbol" panose="05050102010706020507" pitchFamily="18" charset="2"/>
                        <a:buNone/>
                      </a:pPr>
                      <a:r>
                        <a:rPr lang="en-GB" sz="1000" b="1" dirty="0">
                          <a:solidFill>
                            <a:schemeClr val="accent6"/>
                          </a:solidFill>
                          <a:effectLst/>
                          <a:highlight>
                            <a:srgbClr val="FFFF00"/>
                          </a:highlight>
                          <a:latin typeface="Calibri"/>
                          <a:cs typeface="Times New Roman"/>
                        </a:rPr>
                        <a:t>Menstruation </a:t>
                      </a: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cs typeface="Times New Roman"/>
                        </a:rPr>
                        <a:t>The Holy Trinity </a:t>
                      </a:r>
                    </a:p>
                    <a:p>
                      <a:pPr marL="0" lvl="0" indent="0" algn="ctr">
                        <a:lnSpc>
                          <a:spcPct val="150000"/>
                        </a:lnSpc>
                        <a:spcAft>
                          <a:spcPts val="0"/>
                        </a:spcAft>
                        <a:buFont typeface="Symbol" panose="05050102010706020507" pitchFamily="18" charset="2"/>
                        <a:buNone/>
                      </a:pPr>
                      <a:endParaRPr lang="en-GB" sz="1000" b="1" dirty="0">
                        <a:solidFill>
                          <a:schemeClr val="accent6"/>
                        </a:solidFill>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cs typeface="Times New Roman"/>
                        </a:rPr>
                        <a:t>Catholic Social Teaching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chemeClr val="accent6"/>
                        </a:solidFill>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cs typeface="Times New Roman"/>
                        </a:rPr>
                        <a:t> </a:t>
                      </a:r>
                      <a:r>
                        <a:rPr lang="en-GB" sz="1000" b="1" dirty="0">
                          <a:solidFill>
                            <a:srgbClr val="FF0000"/>
                          </a:solidFill>
                          <a:effectLst/>
                          <a:latin typeface="Calibri"/>
                          <a:cs typeface="Times New Roman"/>
                        </a:rPr>
                        <a:t>Reaching Out</a:t>
                      </a:r>
                      <a:endParaRPr lang="en-GB" sz="1000" b="1" dirty="0">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rgbClr val="ED7D31"/>
                        </a:solidFill>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cs typeface="Times New Roman"/>
                        </a:rPr>
                        <a:t>Copyright and Ownership </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sz="1000" b="1" dirty="0">
                        <a:solidFill>
                          <a:srgbClr val="D42CC8"/>
                        </a:solidFill>
                        <a:effectLs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cs typeface="Times New Roman"/>
                        </a:rPr>
                        <a:t>Money and Emotional Wellbeing</a:t>
                      </a:r>
                      <a:endParaRPr lang="en-GB" sz="1000" b="1" dirty="0">
                        <a:effectLs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solidFill>
                          <a:srgbClr val="00B0F0"/>
                        </a:solidFill>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highlight>
                            <a:srgbClr val="FFFF00"/>
                          </a:highlight>
                          <a:latin typeface="Calibri"/>
                          <a:cs typeface="Times New Roman"/>
                        </a:rPr>
                        <a:t>Looking After Our Mental Health</a:t>
                      </a:r>
                      <a:endParaRPr lang="en-GB" sz="1000" b="1" dirty="0">
                        <a:effectLst/>
                        <a:highlight>
                          <a:srgbClr val="FFFF00"/>
                        </a:highlight>
                        <a:latin typeface="Calibri"/>
                        <a:cs typeface="Times New Roman"/>
                      </a:endParaRPr>
                    </a:p>
                    <a:p>
                      <a:pPr marL="0" lvl="0" indent="0" algn="ctr">
                        <a:lnSpc>
                          <a:spcPct val="150000"/>
                        </a:lnSpc>
                        <a:spcAft>
                          <a:spcPts val="0"/>
                        </a:spcAft>
                        <a:buFont typeface="Symbol" panose="05050102010706020507" pitchFamily="18" charset="2"/>
                        <a:buNone/>
                      </a:pPr>
                      <a:endParaRPr lang="en-GB" sz="1000" b="1" dirty="0">
                        <a:effectLst/>
                        <a:latin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2234657">
                <a:tc gridSpan="2">
                  <a:txBody>
                    <a:bodyPr/>
                    <a:lstStyle/>
                    <a:p>
                      <a:pPr lvl="0" algn="ctr">
                        <a:buNone/>
                      </a:pPr>
                      <a:r>
                        <a:rPr lang="en-GB" sz="1000" b="1" kern="1200">
                          <a:solidFill>
                            <a:schemeClr val="dk1"/>
                          </a:solidFill>
                          <a:effectLst/>
                          <a:latin typeface="+mn-lt"/>
                          <a:ea typeface="+mn-ea"/>
                          <a:cs typeface="+mn-cs"/>
                        </a:rPr>
                        <a:t>KEY</a:t>
                      </a:r>
                      <a:endParaRPr lang="en-US"/>
                    </a:p>
                  </a:txBody>
                  <a:tcPr anchor="ctr">
                    <a:lnL w="6350">
                      <a:solidFill>
                        <a:schemeClr val="accent6"/>
                      </a:solidFill>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a:solidFill>
                        <a:schemeClr val="accent6"/>
                      </a:solidFill>
                    </a:lnB>
                    <a:lnTlToBr w="0">
                      <a:noFill/>
                    </a:lnTlToBr>
                    <a:lnBlToTr w="0">
                      <a:noFill/>
                    </a:lnBlToTr>
                    <a:solidFill>
                      <a:srgbClr val="DDFFD5"/>
                    </a:solidFill>
                  </a:tcPr>
                </a:tc>
                <a:tc hMerge="1">
                  <a:txBody>
                    <a:bodyPr/>
                    <a:lstStyle/>
                    <a:p>
                      <a:endParaRPr lang="en-GB" sz="1000" b="1" kern="1200">
                        <a:solidFill>
                          <a:schemeClr val="dk1"/>
                        </a:solidFill>
                        <a:effectLst/>
                        <a:latin typeface="+mn-lt"/>
                        <a:ea typeface="+mn-ea"/>
                        <a:cs typeface="+mn-cs"/>
                      </a:endParaRPr>
                    </a:p>
                  </a:txBody>
                  <a:tcPr anchor="ctr">
                    <a:lnL w="12700" cap="flat" cmpd="sng" algn="ctr">
                      <a:solidFill>
                        <a:srgbClr val="DDFFD5"/>
                      </a:solidFill>
                      <a:prstDash val="solid"/>
                      <a:round/>
                      <a:headEnd type="none" w="med" len="med"/>
                      <a:tailEnd type="none" w="med" len="med"/>
                    </a:lnL>
                    <a:lnR w="12700" cap="flat" cmpd="sng" algn="ctr">
                      <a:solidFill>
                        <a:srgbClr val="DDFFD5"/>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gridSpan="3">
                  <a:txBody>
                    <a:bodyPr/>
                    <a:lstStyle/>
                    <a:p>
                      <a:pPr lvl="0">
                        <a:lnSpc>
                          <a:spcPct val="107000"/>
                        </a:lnSpc>
                        <a:spcAft>
                          <a:spcPts val="800"/>
                        </a:spcAft>
                        <a:buNone/>
                      </a:pPr>
                      <a:r>
                        <a:rPr lang="en-GB" sz="1000" b="1" i="0" u="none" strike="noStrike" noProof="0" dirty="0">
                          <a:solidFill>
                            <a:schemeClr val="accent6"/>
                          </a:solidFill>
                          <a:effectLst/>
                          <a:latin typeface="Calibri"/>
                        </a:rPr>
                        <a:t>Relationships and Sex Education</a:t>
                      </a:r>
                      <a:r>
                        <a:rPr lang="en-GB" sz="1000" b="1" i="0" u="none" strike="noStrike" noProof="0" dirty="0">
                          <a:solidFill>
                            <a:srgbClr val="92D050"/>
                          </a:solidFill>
                          <a:effectLst/>
                          <a:latin typeface="Calibri"/>
                        </a:rPr>
                        <a:t> </a:t>
                      </a:r>
                      <a:r>
                        <a:rPr lang="en-GB" sz="1000" b="1" i="0" u="none" strike="noStrike" noProof="0" dirty="0">
                          <a:solidFill>
                            <a:srgbClr val="000000"/>
                          </a:solidFill>
                          <a:effectLst/>
                          <a:latin typeface="Calibri"/>
                        </a:rPr>
                        <a:t>– some RSE lessons include the following themes: </a:t>
                      </a:r>
                      <a:endParaRPr lang="en-GB" sz="1000" b="0" i="0" u="none" strike="noStrike" noProof="0" dirty="0">
                        <a:solidFill>
                          <a:srgbClr val="000000"/>
                        </a:solidFill>
                        <a:effectLst/>
                        <a:latin typeface="Calibri"/>
                      </a:endParaRPr>
                    </a:p>
                    <a:p>
                      <a:pPr lvl="0">
                        <a:lnSpc>
                          <a:spcPct val="107000"/>
                        </a:lnSpc>
                        <a:spcAft>
                          <a:spcPts val="800"/>
                        </a:spcAft>
                        <a:buNone/>
                      </a:pPr>
                      <a:r>
                        <a:rPr lang="en-GB" sz="1000" b="1" i="0" u="none" strike="noStrike" noProof="0" dirty="0">
                          <a:solidFill>
                            <a:srgbClr val="FF0000"/>
                          </a:solidFill>
                          <a:effectLst/>
                          <a:latin typeface="Calibri"/>
                        </a:rPr>
                        <a:t>Protected Characteristics</a:t>
                      </a:r>
                      <a:r>
                        <a:rPr lang="en-GB" sz="1000" b="1" i="0" u="none" strike="noStrike" noProof="0" dirty="0">
                          <a:solidFill>
                            <a:srgbClr val="000000"/>
                          </a:solidFill>
                          <a:effectLst/>
                          <a:latin typeface="Calibri"/>
                        </a:rPr>
                        <a:t>*</a:t>
                      </a:r>
                      <a:r>
                        <a:rPr lang="en-GB" sz="1000" b="1" i="0" u="none" strike="noStrike" noProof="0" dirty="0">
                          <a:solidFill>
                            <a:srgbClr val="FF0000"/>
                          </a:solidFill>
                          <a:effectLst/>
                          <a:latin typeface="Calibri"/>
                        </a:rPr>
                        <a:t> </a:t>
                      </a:r>
                      <a:endParaRPr lang="en-GB" sz="1000" b="0" i="0" u="none" strike="noStrike" noProof="0" dirty="0">
                        <a:solidFill>
                          <a:srgbClr val="000000"/>
                        </a:solidFill>
                        <a:effectLst/>
                        <a:latin typeface="Calibri"/>
                      </a:endParaRPr>
                    </a:p>
                    <a:p>
                      <a:pPr lvl="0">
                        <a:lnSpc>
                          <a:spcPct val="107000"/>
                        </a:lnSpc>
                        <a:spcAft>
                          <a:spcPts val="800"/>
                        </a:spcAft>
                        <a:buNone/>
                      </a:pPr>
                      <a:r>
                        <a:rPr lang="en-GB" sz="1000" b="1" i="0" u="none" strike="noStrike" noProof="0" dirty="0">
                          <a:solidFill>
                            <a:srgbClr val="7030A0"/>
                          </a:solidFill>
                          <a:effectLst/>
                          <a:latin typeface="Calibri"/>
                        </a:rPr>
                        <a:t>Safeguarding* (including Road Safety)</a:t>
                      </a:r>
                      <a:endParaRPr lang="en-GB" sz="1000" b="0" i="0" u="none" strike="noStrike" noProof="0" dirty="0">
                        <a:solidFill>
                          <a:srgbClr val="000000"/>
                        </a:solidFill>
                        <a:effectLst/>
                        <a:latin typeface="Calibri"/>
                      </a:endParaRPr>
                    </a:p>
                    <a:p>
                      <a:pPr lvl="0">
                        <a:lnSpc>
                          <a:spcPct val="107000"/>
                        </a:lnSpc>
                        <a:spcAft>
                          <a:spcPts val="800"/>
                        </a:spcAft>
                        <a:buNone/>
                      </a:pPr>
                      <a:r>
                        <a:rPr lang="en-GB" sz="1000" b="1" i="0" u="none" strike="noStrike" noProof="0" dirty="0">
                          <a:solidFill>
                            <a:srgbClr val="00B0F0"/>
                          </a:solidFill>
                          <a:effectLst/>
                          <a:latin typeface="Calibri"/>
                        </a:rPr>
                        <a:t>Mini Medics – Mental Health </a:t>
                      </a:r>
                      <a:endParaRPr lang="en-GB" sz="1000" b="0" i="0" u="none" strike="noStrike" noProof="0" dirty="0">
                        <a:solidFill>
                          <a:srgbClr val="000000"/>
                        </a:solidFill>
                        <a:effectLst/>
                        <a:latin typeface="Calibri"/>
                      </a:endParaRPr>
                    </a:p>
                    <a:p>
                      <a:pPr lvl="0">
                        <a:lnSpc>
                          <a:spcPct val="107000"/>
                        </a:lnSpc>
                        <a:spcAft>
                          <a:spcPts val="800"/>
                        </a:spcAft>
                        <a:buNone/>
                      </a:pPr>
                      <a:r>
                        <a:rPr lang="en-GB" sz="1000" b="1" i="0" u="none" strike="noStrike" noProof="0" dirty="0">
                          <a:solidFill>
                            <a:srgbClr val="0070C0"/>
                          </a:solidFill>
                          <a:effectLst/>
                          <a:latin typeface="Calibri"/>
                        </a:rPr>
                        <a:t>Sexual Harassment </a:t>
                      </a:r>
                      <a:endParaRPr lang="en-GB" sz="1000" b="0" i="0" u="none" strike="noStrike" noProof="0" dirty="0">
                        <a:solidFill>
                          <a:srgbClr val="000000"/>
                        </a:solidFill>
                        <a:effectLst/>
                        <a:latin typeface="Calibri"/>
                      </a:endParaRPr>
                    </a:p>
                    <a:p>
                      <a:pPr lvl="0">
                        <a:lnSpc>
                          <a:spcPct val="107000"/>
                        </a:lnSpc>
                        <a:spcAft>
                          <a:spcPts val="800"/>
                        </a:spcAft>
                        <a:buNone/>
                      </a:pPr>
                      <a:r>
                        <a:rPr lang="en-GB" sz="1000" b="1" i="0" u="none" strike="noStrike" noProof="0" dirty="0">
                          <a:solidFill>
                            <a:schemeClr val="accent6">
                              <a:lumMod val="75000"/>
                            </a:schemeClr>
                          </a:solidFill>
                          <a:effectLst/>
                          <a:latin typeface="Calibri"/>
                        </a:rPr>
                        <a:t>Child on Child Abuse</a:t>
                      </a:r>
                      <a:r>
                        <a:rPr lang="en-GB" sz="1000" b="1" i="0" u="none" strike="noStrike" noProof="0" dirty="0">
                          <a:solidFill>
                            <a:srgbClr val="000000"/>
                          </a:solidFill>
                          <a:effectLst/>
                          <a:latin typeface="Calibri"/>
                        </a:rPr>
                        <a:t>*</a:t>
                      </a:r>
                      <a:endParaRPr lang="en-GB" sz="1000" b="0" i="0" u="none" strike="noStrike" noProof="0" dirty="0">
                        <a:solidFill>
                          <a:srgbClr val="000000"/>
                        </a:solidFill>
                        <a:effectLst/>
                        <a:latin typeface="Calibri"/>
                      </a:endParaRPr>
                    </a:p>
                    <a:p>
                      <a:pPr lvl="0">
                        <a:lnSpc>
                          <a:spcPct val="107000"/>
                        </a:lnSpc>
                        <a:spcAft>
                          <a:spcPts val="800"/>
                        </a:spcAft>
                        <a:buNone/>
                      </a:pPr>
                      <a:r>
                        <a:rPr lang="en-GB" sz="1000" b="1" i="0" u="none" strike="noStrike" noProof="0" dirty="0">
                          <a:solidFill>
                            <a:srgbClr val="FF9933"/>
                          </a:solidFill>
                          <a:effectLst/>
                          <a:latin typeface="Calibri"/>
                        </a:rPr>
                        <a:t>Online Safety</a:t>
                      </a:r>
                      <a:r>
                        <a:rPr lang="en-GB" sz="1000" b="1" i="0" u="none" strike="noStrike" noProof="0" dirty="0">
                          <a:solidFill>
                            <a:srgbClr val="000000"/>
                          </a:solidFill>
                          <a:effectLst/>
                          <a:latin typeface="Calibri"/>
                        </a:rPr>
                        <a:t>*</a:t>
                      </a:r>
                      <a:r>
                        <a:rPr lang="en-GB" sz="1000" b="1" i="0" u="none" strike="noStrike" noProof="0" dirty="0">
                          <a:solidFill>
                            <a:srgbClr val="ED7D31"/>
                          </a:solidFill>
                          <a:effectLst/>
                          <a:latin typeface="Calibri"/>
                        </a:rPr>
                        <a:t> </a:t>
                      </a:r>
                      <a:endParaRPr lang="en-GB" sz="1000" b="0" i="0" u="none" strike="noStrike" noProof="0" dirty="0">
                        <a:solidFill>
                          <a:srgbClr val="000000"/>
                        </a:solidFill>
                        <a:effectLst/>
                        <a:latin typeface="Calibri"/>
                      </a:endParaRPr>
                    </a:p>
                    <a:p>
                      <a:pPr lvl="0">
                        <a:lnSpc>
                          <a:spcPct val="107000"/>
                        </a:lnSpc>
                        <a:spcAft>
                          <a:spcPts val="800"/>
                        </a:spcAft>
                        <a:buNone/>
                      </a:pPr>
                      <a:r>
                        <a:rPr lang="en-GB" sz="1000" b="1" i="0" u="none" strike="noStrike" noProof="0" dirty="0">
                          <a:solidFill>
                            <a:schemeClr val="accent4">
                              <a:lumMod val="60000"/>
                              <a:lumOff val="40000"/>
                            </a:schemeClr>
                          </a:solidFill>
                          <a:effectLst/>
                          <a:latin typeface="Calibri"/>
                        </a:rPr>
                        <a:t>Bullying</a:t>
                      </a:r>
                      <a:endParaRPr lang="en-GB" sz="1000" b="0" i="0" u="none" strike="noStrike" noProof="0" dirty="0">
                        <a:solidFill>
                          <a:srgbClr val="000000"/>
                        </a:solidFill>
                        <a:effectLst/>
                        <a:latin typeface="Calibri"/>
                      </a:endParaRPr>
                    </a:p>
                    <a:p>
                      <a:pPr lvl="0">
                        <a:lnSpc>
                          <a:spcPct val="107000"/>
                        </a:lnSpc>
                        <a:spcAft>
                          <a:spcPts val="800"/>
                        </a:spcAft>
                        <a:buNone/>
                      </a:pPr>
                      <a:r>
                        <a:rPr lang="en-GB" sz="1000" b="1" i="0" u="none" strike="noStrike" noProof="0" dirty="0">
                          <a:solidFill>
                            <a:srgbClr val="CC00CC"/>
                          </a:solidFill>
                          <a:effectLst/>
                          <a:latin typeface="Calibri"/>
                        </a:rPr>
                        <a:t>Financial Capability</a:t>
                      </a:r>
                      <a:endParaRPr lang="en-US" sz="1000" b="0" i="0" u="none" strike="noStrike" noProof="0" dirty="0">
                        <a:solidFill>
                          <a:srgbClr val="000000"/>
                        </a:solidFill>
                        <a:effectLst/>
                        <a:latin typeface="Calibri"/>
                      </a:endParaRPr>
                    </a:p>
                    <a:p>
                      <a:pPr lvl="0">
                        <a:lnSpc>
                          <a:spcPct val="107000"/>
                        </a:lnSpc>
                        <a:spcAft>
                          <a:spcPts val="800"/>
                        </a:spcAft>
                        <a:buNone/>
                      </a:pPr>
                      <a:r>
                        <a:rPr lang="en-GB" sz="1000" b="1" i="0" u="none" strike="noStrike" noProof="0" dirty="0">
                          <a:solidFill>
                            <a:srgbClr val="000000"/>
                          </a:solidFill>
                          <a:effectLst/>
                          <a:latin typeface="Calibri"/>
                        </a:rPr>
                        <a:t>*PREVENT Strategy included</a:t>
                      </a:r>
                    </a:p>
                    <a:p>
                      <a:pPr lvl="0">
                        <a:lnSpc>
                          <a:spcPct val="107000"/>
                        </a:lnSpc>
                        <a:spcAft>
                          <a:spcPts val="800"/>
                        </a:spcAft>
                        <a:buNone/>
                      </a:pPr>
                      <a:r>
                        <a:rPr lang="en-GB" sz="1000" b="1" i="0" u="none" strike="noStrike" noProof="0" dirty="0">
                          <a:solidFill>
                            <a:srgbClr val="000000"/>
                          </a:solidFill>
                          <a:effectLst/>
                          <a:latin typeface="Calibri"/>
                        </a:rPr>
                        <a:t>Areas highlighted in </a:t>
                      </a:r>
                      <a:r>
                        <a:rPr lang="en-GB" sz="1000" b="1" i="0" u="none" strike="noStrike" noProof="0" dirty="0">
                          <a:solidFill>
                            <a:srgbClr val="000000"/>
                          </a:solidFill>
                          <a:effectLst/>
                          <a:highlight>
                            <a:srgbClr val="FFFF00"/>
                          </a:highlight>
                          <a:latin typeface="Calibri"/>
                        </a:rPr>
                        <a:t>YELLOW </a:t>
                      </a:r>
                      <a:r>
                        <a:rPr lang="en-GB" sz="1000" b="1" i="0" u="none" strike="noStrike" noProof="0" dirty="0">
                          <a:solidFill>
                            <a:srgbClr val="000000"/>
                          </a:solidFill>
                          <a:effectLst/>
                          <a:latin typeface="Calibri"/>
                        </a:rPr>
                        <a:t>are crucial for the cohorts of children at St Cuthbert’s</a:t>
                      </a:r>
                      <a:endParaRPr lang="en-GB" sz="1000" b="0" i="0" u="none" strike="noStrike" noProof="0" dirty="0">
                        <a:solidFill>
                          <a:srgbClr val="000000"/>
                        </a:solidFill>
                        <a:effectLst/>
                        <a:latin typeface="Calibri"/>
                      </a:endParaRPr>
                    </a:p>
                    <a:p>
                      <a:pPr lvl="0">
                        <a:lnSpc>
                          <a:spcPct val="107000"/>
                        </a:lnSpc>
                        <a:spcAft>
                          <a:spcPts val="800"/>
                        </a:spcAft>
                        <a:buNone/>
                      </a:pPr>
                      <a:endParaRPr lang="en-GB" sz="1000" b="1" i="0" u="none" strike="noStrike" noProof="0" dirty="0">
                        <a:solidFill>
                          <a:schemeClr val="accent6"/>
                        </a:solidFill>
                        <a:effectLst/>
                        <a:latin typeface="Calibri"/>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9518714"/>
                  </a:ext>
                </a:extLst>
              </a:tr>
            </a:tbl>
          </a:graphicData>
        </a:graphic>
      </p:graphicFrame>
      <p:sp>
        <p:nvSpPr>
          <p:cNvPr id="4" name="TextBox 3">
            <a:extLst>
              <a:ext uri="{FF2B5EF4-FFF2-40B4-BE49-F238E27FC236}">
                <a16:creationId xmlns:a16="http://schemas.microsoft.com/office/drawing/2014/main" id="{0F569984-6835-9E24-4808-4BBE8AA13296}"/>
              </a:ext>
            </a:extLst>
          </p:cNvPr>
          <p:cNvSpPr txBox="1"/>
          <p:nvPr/>
        </p:nvSpPr>
        <p:spPr>
          <a:xfrm>
            <a:off x="1732293" y="418861"/>
            <a:ext cx="4090737" cy="375552"/>
          </a:xfrm>
          <a:prstGeom prst="rect">
            <a:avLst/>
          </a:prstGeom>
          <a:noFill/>
        </p:spPr>
        <p:txBody>
          <a:bodyPr wrap="square" lIns="91440" tIns="45720" rIns="91440" bIns="45720" rtlCol="0" anchor="t">
            <a:spAutoFit/>
          </a:bodyPr>
          <a:lstStyle/>
          <a:p>
            <a:pPr algn="ctr">
              <a:lnSpc>
                <a:spcPct val="107000"/>
              </a:lnSpc>
              <a:spcAft>
                <a:spcPts val="800"/>
              </a:spcAft>
            </a:pPr>
            <a:r>
              <a:rPr lang="en-US" dirty="0">
                <a:solidFill>
                  <a:schemeClr val="bg1"/>
                </a:solidFill>
                <a:effectLst/>
                <a:latin typeface="Calibri"/>
                <a:ea typeface="Calibri" panose="020F0502020204030204" pitchFamily="34" charset="0"/>
                <a:cs typeface="Times New Roman"/>
              </a:rPr>
              <a:t>DRAFT LONG-TERM PLAN ST. CUTHBERT’S</a:t>
            </a:r>
            <a:endParaRPr lang="en-GB" dirty="0">
              <a:solidFill>
                <a:schemeClr val="bg1"/>
              </a:solidFill>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95280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Times New Roman"/>
              </a:rPr>
              <a:t>SEND</a:t>
            </a:r>
            <a:endParaRPr lang="en-GB" sz="2000" b="1">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AEC71E05-5649-F5AC-4C75-540F0ED8332F}"/>
              </a:ext>
            </a:extLst>
          </p:cNvPr>
          <p:cNvSpPr txBox="1"/>
          <p:nvPr/>
        </p:nvSpPr>
        <p:spPr>
          <a:xfrm>
            <a:off x="1934" y="895230"/>
            <a:ext cx="7551017" cy="93871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a:ea typeface="Calibri"/>
                <a:cs typeface="Calibri"/>
              </a:rPr>
              <a:t>The BHCET PSHE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endParaRPr lang="en-US"/>
          </a:p>
          <a:p>
            <a:pPr algn="just"/>
            <a:endParaRPr lang="en-US"/>
          </a:p>
          <a:p>
            <a:pPr algn="just"/>
            <a:r>
              <a:rPr lang="en-US" sz="1100">
                <a:ea typeface="Calibri"/>
                <a:cs typeface="Calibri"/>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endParaRPr lang="en-US"/>
          </a:p>
          <a:p>
            <a:pPr algn="just"/>
            <a:endParaRPr lang="en-US"/>
          </a:p>
          <a:p>
            <a:pPr algn="just"/>
            <a:r>
              <a:rPr lang="en-US" sz="1100">
                <a:ea typeface="Calibri"/>
                <a:cs typeface="Calibri"/>
              </a:rPr>
              <a:t>Other strategies of adaptation are outlined through the EEF’s Five-a-Day principles, which include explicit instruction, metacognitive strategies, flexible grouping and the use of technology: </a:t>
            </a:r>
            <a:endParaRPr lang="en-US"/>
          </a:p>
          <a:p>
            <a:pPr algn="just"/>
            <a:r>
              <a:rPr lang="en-US" sz="1200" b="1">
                <a:ea typeface="Calibri"/>
                <a:cs typeface="Calibri"/>
              </a:rPr>
              <a:t>Scaffolding</a:t>
            </a:r>
            <a:r>
              <a:rPr lang="en-US" sz="1200">
                <a:ea typeface="Calibri"/>
                <a:cs typeface="Calibri"/>
              </a:rPr>
              <a:t> </a:t>
            </a:r>
            <a:endParaRPr lang="en-US"/>
          </a:p>
          <a:p>
            <a:pPr algn="just"/>
            <a:r>
              <a:rPr lang="en-US" sz="1100">
                <a:ea typeface="Calibri"/>
                <a:cs typeface="Calibri"/>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 </a:t>
            </a:r>
            <a:endParaRPr lang="en-US"/>
          </a:p>
          <a:p>
            <a:pPr algn="just"/>
            <a:r>
              <a:rPr lang="en-US" sz="1100">
                <a:ea typeface="Calibri"/>
                <a:cs typeface="Calibri"/>
              </a:rPr>
              <a:t>Examples: Support could be visual, verbal, or written. Writing frames, partially completed examples, knowledge </a:t>
            </a:r>
            <a:r>
              <a:rPr lang="en-US" sz="1100" err="1">
                <a:ea typeface="Calibri"/>
                <a:cs typeface="Calibri"/>
              </a:rPr>
              <a:t>organisers</a:t>
            </a:r>
            <a:r>
              <a:rPr lang="en-US" sz="1100">
                <a:ea typeface="Calibri"/>
                <a:cs typeface="Calibri"/>
              </a:rPr>
              <a:t>,  sentence starters can all be useful. Reminders of what equipment is needed for each lesson and classroom routines can be useful. Scaffolding discussion of texts: promoting prediction, questioning, clarification and </a:t>
            </a:r>
            <a:r>
              <a:rPr lang="en-US" sz="1100" err="1">
                <a:ea typeface="Calibri"/>
                <a:cs typeface="Calibri"/>
              </a:rPr>
              <a:t>summarising</a:t>
            </a:r>
            <a:r>
              <a:rPr lang="en-US" sz="1100">
                <a:ea typeface="Calibri"/>
                <a:cs typeface="Calibri"/>
              </a:rPr>
              <a:t>.  </a:t>
            </a:r>
            <a:endParaRPr lang="en-US"/>
          </a:p>
          <a:p>
            <a:pPr algn="just"/>
            <a:endParaRPr lang="en-US"/>
          </a:p>
          <a:p>
            <a:pPr algn="just"/>
            <a:r>
              <a:rPr lang="en-US" sz="1200" b="1">
                <a:ea typeface="Calibri"/>
                <a:cs typeface="Calibri"/>
              </a:rPr>
              <a:t>Explicit Instruction</a:t>
            </a:r>
            <a:r>
              <a:rPr lang="en-US" sz="1200">
                <a:ea typeface="Calibri"/>
                <a:cs typeface="Calibri"/>
              </a:rPr>
              <a:t> </a:t>
            </a:r>
            <a:endParaRPr lang="en-US"/>
          </a:p>
          <a:p>
            <a:pPr algn="just"/>
            <a:r>
              <a:rPr lang="en-US" sz="1100">
                <a:ea typeface="Calibri"/>
                <a:cs typeface="Calibri"/>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US" sz="1100" err="1">
                <a:ea typeface="Calibri"/>
                <a:cs typeface="Calibri"/>
              </a:rPr>
              <a:t>Rosenshine’s</a:t>
            </a:r>
            <a:r>
              <a:rPr lang="en-US" sz="1100">
                <a:ea typeface="Calibri"/>
                <a:cs typeface="Calibri"/>
              </a:rPr>
              <a:t>  ‘Principles of Instruction’. </a:t>
            </a:r>
            <a:endParaRPr lang="en-US"/>
          </a:p>
          <a:p>
            <a:pPr algn="just"/>
            <a:r>
              <a:rPr lang="en-US" sz="1100">
                <a:ea typeface="Calibri"/>
                <a:cs typeface="Calibri"/>
              </a:rPr>
              <a:t>Examples: Worked examples with the teacher modelling self-regulation and thought processes is helpful. A teacher might teach a pupil a strategy for </a:t>
            </a:r>
            <a:r>
              <a:rPr lang="en-US" sz="1100" err="1">
                <a:ea typeface="Calibri"/>
                <a:cs typeface="Calibri"/>
              </a:rPr>
              <a:t>summarising</a:t>
            </a:r>
            <a:r>
              <a:rPr lang="en-US" sz="1100">
                <a:ea typeface="Calibri"/>
                <a:cs typeface="Calibri"/>
              </a:rPr>
              <a:t> a paragraph by initially  ‘thinking aloud’ while identifying the topic of the paragraph to model this process to the pupil. They would then give the pupil the opportunity to </a:t>
            </a:r>
            <a:r>
              <a:rPr lang="en-US" sz="1100" err="1">
                <a:ea typeface="Calibri"/>
                <a:cs typeface="Calibri"/>
              </a:rPr>
              <a:t>practise</a:t>
            </a:r>
            <a:r>
              <a:rPr lang="en-US" sz="1100">
                <a:ea typeface="Calibri"/>
                <a:cs typeface="Calibri"/>
              </a:rPr>
              <a:t> this skill. Using visual aids and concrete examples promotes discussion and links in learning. </a:t>
            </a:r>
            <a:endParaRPr lang="en-US"/>
          </a:p>
          <a:p>
            <a:pPr algn="just"/>
            <a:endParaRPr lang="en-US"/>
          </a:p>
          <a:p>
            <a:pPr algn="just"/>
            <a:r>
              <a:rPr lang="en-US" sz="1200" b="1">
                <a:ea typeface="Calibri"/>
                <a:cs typeface="Calibri"/>
              </a:rPr>
              <a:t>Cognitive and Metacognitive Strategies</a:t>
            </a:r>
            <a:r>
              <a:rPr lang="en-US" sz="1200">
                <a:ea typeface="Calibri"/>
                <a:cs typeface="Calibri"/>
              </a:rPr>
              <a:t> </a:t>
            </a:r>
            <a:endParaRPr lang="en-US"/>
          </a:p>
          <a:p>
            <a:pPr algn="just"/>
            <a:r>
              <a:rPr lang="en-US" sz="1100">
                <a:ea typeface="Calibri"/>
                <a:cs typeface="Calibri"/>
              </a:rPr>
              <a:t>Cognitive strategies are skills like </a:t>
            </a:r>
            <a:r>
              <a:rPr lang="en-US" sz="1100" err="1">
                <a:ea typeface="Calibri"/>
                <a:cs typeface="Calibri"/>
              </a:rPr>
              <a:t>memorisation</a:t>
            </a:r>
            <a:r>
              <a:rPr lang="en-US" sz="1100">
                <a:ea typeface="Calibri"/>
                <a:cs typeface="Calibri"/>
              </a:rPr>
              <a:t> techniques or subject specific strategies like methods to solve problems in </a:t>
            </a:r>
            <a:r>
              <a:rPr lang="en-US" sz="1100" err="1">
                <a:ea typeface="Calibri"/>
                <a:cs typeface="Calibri"/>
              </a:rPr>
              <a:t>maths</a:t>
            </a:r>
            <a:r>
              <a:rPr lang="en-US" sz="1100">
                <a:ea typeface="Calibri"/>
                <a:cs typeface="Calibri"/>
              </a:rPr>
              <a:t>. Metacognitive strategies help pupils plan, monitor and evaluate their learning </a:t>
            </a:r>
            <a:endParaRPr lang="en-US"/>
          </a:p>
          <a:p>
            <a:pPr algn="just"/>
            <a:r>
              <a:rPr lang="en-US" sz="1100">
                <a:ea typeface="Calibri"/>
                <a:cs typeface="Calibri"/>
              </a:rPr>
              <a:t>Examples: Chunking the task will support pupils with SEND – this may be through provision of checklists, instructions on a whiteboard or providing one question at a time. This helps reduce distractions to avoid overloading working memory. </a:t>
            </a:r>
            <a:endParaRPr lang="en-US"/>
          </a:p>
          <a:p>
            <a:pPr algn="just"/>
            <a:r>
              <a:rPr lang="en-US" sz="1100">
                <a:ea typeface="Calibri"/>
                <a:cs typeface="Calibri"/>
              </a:rPr>
              <a:t>Prompt sheets that help pupils to evaluate their progress, with ideas for further support. </a:t>
            </a:r>
            <a:endParaRPr lang="en-US"/>
          </a:p>
          <a:p>
            <a:pPr algn="just"/>
            <a:endParaRPr lang="en-US"/>
          </a:p>
          <a:p>
            <a:pPr algn="just"/>
            <a:r>
              <a:rPr lang="en-US" sz="1200" b="1">
                <a:ea typeface="Calibri"/>
                <a:cs typeface="Calibri"/>
              </a:rPr>
              <a:t>Flexible Grouping</a:t>
            </a:r>
            <a:r>
              <a:rPr lang="en-US" sz="1200">
                <a:ea typeface="Calibri"/>
                <a:cs typeface="Calibri"/>
              </a:rPr>
              <a:t> </a:t>
            </a:r>
            <a:endParaRPr lang="en-US"/>
          </a:p>
          <a:p>
            <a:pPr algn="just"/>
            <a:r>
              <a:rPr lang="en-US" sz="1100">
                <a:ea typeface="Calibri"/>
                <a:cs typeface="Calibri"/>
              </a:rPr>
              <a:t>Flexible grouping describes when pupils are allocated to smaller groups based on the individual needs that they currently share with other pupils. Such groups can be formed for an explicit purpose and disbanded when that purpose is met </a:t>
            </a:r>
            <a:endParaRPr lang="en-US"/>
          </a:p>
          <a:p>
            <a:pPr algn="just"/>
            <a:r>
              <a:rPr lang="en-US" sz="1100">
                <a:ea typeface="Calibri"/>
                <a:cs typeface="Calibri"/>
              </a:rPr>
              <a:t>Examples: Allocating temporary groups can allow teachers to set up opportunities for collaborative learning, for example to read and </a:t>
            </a:r>
            <a:r>
              <a:rPr lang="en-US" sz="1100" err="1">
                <a:ea typeface="Calibri"/>
                <a:cs typeface="Calibri"/>
              </a:rPr>
              <a:t>analyse</a:t>
            </a:r>
            <a:r>
              <a:rPr lang="en-US" sz="1100">
                <a:ea typeface="Calibri"/>
                <a:cs typeface="Calibri"/>
              </a:rPr>
              <a:t> source texts, complete graphic </a:t>
            </a:r>
            <a:r>
              <a:rPr lang="en-US" sz="1100" err="1">
                <a:ea typeface="Calibri"/>
                <a:cs typeface="Calibri"/>
              </a:rPr>
              <a:t>organisers</a:t>
            </a:r>
            <a:r>
              <a:rPr lang="en-US" sz="1100">
                <a:ea typeface="Calibri"/>
                <a:cs typeface="Calibri"/>
              </a:rPr>
              <a:t>, independently carry out a skill, remember a fact, or understand a concept. Pre-teaching key vocabulary, is a useful technique. </a:t>
            </a:r>
            <a:endParaRPr lang="en-US"/>
          </a:p>
          <a:p>
            <a:pPr algn="just"/>
            <a:endParaRPr lang="en-US"/>
          </a:p>
          <a:p>
            <a:pPr algn="just"/>
            <a:r>
              <a:rPr lang="en-US" sz="1200" b="1">
                <a:ea typeface="Calibri"/>
                <a:cs typeface="Calibri"/>
              </a:rPr>
              <a:t>Use of Technology</a:t>
            </a:r>
            <a:r>
              <a:rPr lang="en-US" sz="1200">
                <a:ea typeface="Calibri"/>
                <a:cs typeface="Calibri"/>
              </a:rPr>
              <a:t> </a:t>
            </a:r>
            <a:endParaRPr lang="en-US"/>
          </a:p>
          <a:p>
            <a:pPr algn="just"/>
            <a:r>
              <a:rPr lang="en-US" sz="1100">
                <a:ea typeface="Calibri"/>
                <a:cs typeface="Calibri"/>
              </a:rPr>
              <a:t>Technology can assist teacher modelling. Technology, as a method to provide feedback to pupils and/ or parents can be effective, especially when the pupil can act on this feedback.  </a:t>
            </a:r>
            <a:endParaRPr lang="en-US"/>
          </a:p>
          <a:p>
            <a:pPr algn="just"/>
            <a:r>
              <a:rPr lang="en-US" sz="1100">
                <a:ea typeface="Calibri"/>
                <a:cs typeface="Calibri"/>
              </a:rPr>
              <a:t>Examples: Use a visualizer to model worked examples. Technology applications, such as online quizzes can prove effective. Speech generating apps to enable note-taking and extended writing can be helpful.</a:t>
            </a:r>
            <a:endParaRPr lang="en-US"/>
          </a:p>
          <a:p>
            <a:pPr algn="l"/>
            <a:endParaRPr lang="en-US">
              <a:ea typeface="Calibri"/>
              <a:cs typeface="Calibri"/>
            </a:endParaRPr>
          </a:p>
        </p:txBody>
      </p:sp>
    </p:spTree>
    <p:extLst>
      <p:ext uri="{BB962C8B-B14F-4D97-AF65-F5344CB8AC3E}">
        <p14:creationId xmlns:p14="http://schemas.microsoft.com/office/powerpoint/2010/main" val="15785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Times New Roman"/>
              </a:rPr>
              <a:t>ASSESSMENT</a:t>
            </a:r>
            <a:endParaRPr lang="en-GB" sz="2000" b="1">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5" name="Picture 4" descr="A diagram of a brain&#10;&#10;Description automatically generated">
            <a:extLst>
              <a:ext uri="{FF2B5EF4-FFF2-40B4-BE49-F238E27FC236}">
                <a16:creationId xmlns:a16="http://schemas.microsoft.com/office/drawing/2014/main" id="{C8AA4F14-20AF-B926-DE91-461EA23B89F8}"/>
              </a:ext>
            </a:extLst>
          </p:cNvPr>
          <p:cNvPicPr>
            <a:picLocks noChangeAspect="1"/>
          </p:cNvPicPr>
          <p:nvPr/>
        </p:nvPicPr>
        <p:blipFill>
          <a:blip r:embed="rId3"/>
          <a:stretch>
            <a:fillRect/>
          </a:stretch>
        </p:blipFill>
        <p:spPr>
          <a:xfrm>
            <a:off x="2651981" y="2761342"/>
            <a:ext cx="2243085" cy="1789873"/>
          </a:xfrm>
          <a:prstGeom prst="rect">
            <a:avLst/>
          </a:prstGeom>
        </p:spPr>
      </p:pic>
      <p:sp>
        <p:nvSpPr>
          <p:cNvPr id="2" name="TextBox 1">
            <a:extLst>
              <a:ext uri="{FF2B5EF4-FFF2-40B4-BE49-F238E27FC236}">
                <a16:creationId xmlns:a16="http://schemas.microsoft.com/office/drawing/2014/main" id="{263EF5FF-E2FF-1062-5E12-EB55A491FEFE}"/>
              </a:ext>
            </a:extLst>
          </p:cNvPr>
          <p:cNvSpPr txBox="1"/>
          <p:nvPr/>
        </p:nvSpPr>
        <p:spPr>
          <a:xfrm>
            <a:off x="4342" y="1110872"/>
            <a:ext cx="7551197" cy="35855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b="1" dirty="0">
                <a:ea typeface="Calibri"/>
                <a:cs typeface="Calibri"/>
              </a:rPr>
              <a:t>Assessment of learning in PHSE takes the form of Formative Assessment:</a:t>
            </a:r>
            <a:r>
              <a:rPr lang="en-US" sz="1100" dirty="0">
                <a:ea typeface="Calibri"/>
                <a:cs typeface="Calibri"/>
              </a:rPr>
              <a:t> it provides Assessment </a:t>
            </a:r>
            <a:r>
              <a:rPr lang="en-US" sz="1100" b="1" u="sng" dirty="0">
                <a:ea typeface="Calibri"/>
                <a:cs typeface="Calibri"/>
              </a:rPr>
              <a:t>for</a:t>
            </a:r>
            <a:r>
              <a:rPr lang="en-US" sz="1100" b="1" dirty="0">
                <a:ea typeface="Calibri"/>
                <a:cs typeface="Calibri"/>
              </a:rPr>
              <a:t> </a:t>
            </a:r>
            <a:r>
              <a:rPr lang="en-US" sz="1100" dirty="0">
                <a:ea typeface="Calibri"/>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US" sz="1100" b="1" u="sng" dirty="0">
                <a:ea typeface="Calibri"/>
                <a:cs typeface="Calibri"/>
              </a:rPr>
              <a:t>as</a:t>
            </a:r>
            <a:r>
              <a:rPr lang="en-US" sz="1100" b="1" u="sng" dirty="0">
                <a:solidFill>
                  <a:srgbClr val="FF0000"/>
                </a:solidFill>
                <a:ea typeface="Calibri"/>
                <a:cs typeface="Calibri"/>
              </a:rPr>
              <a:t> </a:t>
            </a:r>
            <a:r>
              <a:rPr lang="en-US" sz="1100" dirty="0">
                <a:ea typeface="Calibri"/>
                <a:cs typeface="Calibri"/>
              </a:rPr>
              <a:t>Learning.  Self-regulated learners are aware of their strengths and weaknesses, and can motivate themselves to engage in, and improve, their learning. Pupils start by </a:t>
            </a:r>
            <a:r>
              <a:rPr lang="en-US" sz="1100" b="1" dirty="0">
                <a:ea typeface="Calibri"/>
                <a:cs typeface="Calibri"/>
              </a:rPr>
              <a:t>planning</a:t>
            </a:r>
            <a:r>
              <a:rPr lang="en-US" sz="1100" dirty="0">
                <a:ea typeface="Calibri"/>
                <a:cs typeface="Calibri"/>
              </a:rPr>
              <a:t> how to undertake a task, working on it while </a:t>
            </a:r>
            <a:r>
              <a:rPr lang="en-US" sz="1100" b="1" dirty="0">
                <a:ea typeface="Calibri"/>
                <a:cs typeface="Calibri"/>
              </a:rPr>
              <a:t>monitoring</a:t>
            </a:r>
            <a:r>
              <a:rPr lang="en-US" sz="1100" dirty="0">
                <a:ea typeface="Calibri"/>
                <a:cs typeface="Calibri"/>
              </a:rPr>
              <a:t> the strategy to check progress, then </a:t>
            </a:r>
            <a:r>
              <a:rPr lang="en-US" sz="1100" b="1" dirty="0">
                <a:ea typeface="Calibri"/>
                <a:cs typeface="Calibri"/>
              </a:rPr>
              <a:t>evaluating</a:t>
            </a:r>
            <a:r>
              <a:rPr lang="en-US" sz="1100" dirty="0">
                <a:ea typeface="Calibri"/>
                <a:cs typeface="Calibri"/>
              </a:rPr>
              <a:t> the overall success.</a:t>
            </a:r>
            <a:endParaRPr lang="en-US" dirty="0"/>
          </a:p>
          <a:p>
            <a:pPr algn="just"/>
            <a:endParaRPr lang="en-US" sz="1100" dirty="0">
              <a:ea typeface="Calibri"/>
              <a:cs typeface="Calibri"/>
            </a:endParaRPr>
          </a:p>
          <a:p>
            <a:pPr algn="just"/>
            <a:endParaRPr lang="en-US" sz="1100" dirty="0">
              <a:ea typeface="Calibri"/>
              <a:cs typeface="Calibri"/>
            </a:endParaRPr>
          </a:p>
          <a:p>
            <a:pPr algn="just"/>
            <a:endParaRPr lang="en-US" sz="1100" dirty="0">
              <a:ea typeface="Calibri"/>
              <a:cs typeface="Calibri"/>
            </a:endParaRPr>
          </a:p>
          <a:p>
            <a:pPr algn="just"/>
            <a:endParaRPr lang="en-US" sz="1100" dirty="0">
              <a:ea typeface="Calibri"/>
              <a:cs typeface="Calibri"/>
            </a:endParaRPr>
          </a:p>
          <a:p>
            <a:pPr algn="just"/>
            <a:endParaRPr lang="en-US" sz="1100" dirty="0">
              <a:ea typeface="Calibri"/>
              <a:cs typeface="Calibri"/>
            </a:endParaRPr>
          </a:p>
          <a:p>
            <a:pPr algn="just"/>
            <a:endParaRPr lang="en-US" sz="1100" dirty="0">
              <a:ea typeface="Calibri"/>
              <a:cs typeface="Calibri"/>
            </a:endParaRPr>
          </a:p>
          <a:p>
            <a:pPr algn="just"/>
            <a:endParaRPr lang="en-US" sz="1100" dirty="0">
              <a:ea typeface="Calibri"/>
              <a:cs typeface="Calibri"/>
            </a:endParaRPr>
          </a:p>
          <a:p>
            <a:pPr algn="just"/>
            <a:endParaRPr lang="en-US" sz="1100" dirty="0">
              <a:ea typeface="Calibri"/>
              <a:cs typeface="Calibri"/>
            </a:endParaRPr>
          </a:p>
          <a:p>
            <a:pPr algn="just"/>
            <a:endParaRPr lang="en-US" sz="1100" dirty="0">
              <a:ea typeface="Calibri"/>
              <a:cs typeface="Calibri"/>
            </a:endParaRPr>
          </a:p>
          <a:p>
            <a:pPr algn="just"/>
            <a:endParaRPr lang="en-US" sz="1100" dirty="0">
              <a:ea typeface="Calibri"/>
              <a:cs typeface="Calibri"/>
            </a:endParaRPr>
          </a:p>
          <a:p>
            <a:pPr algn="just"/>
            <a:endParaRPr lang="en-US" sz="1100" dirty="0">
              <a:ea typeface="Calibri"/>
              <a:cs typeface="Calibri"/>
            </a:endParaRPr>
          </a:p>
          <a:p>
            <a:pPr algn="just"/>
            <a:endParaRPr lang="en-US" sz="1100" dirty="0">
              <a:ea typeface="Calibri"/>
              <a:cs typeface="Calibri"/>
            </a:endParaRPr>
          </a:p>
          <a:p>
            <a:pPr algn="l"/>
            <a:endParaRPr lang="en-US" dirty="0">
              <a:ea typeface="Calibri"/>
              <a:cs typeface="Calibri"/>
            </a:endParaRPr>
          </a:p>
        </p:txBody>
      </p:sp>
    </p:spTree>
    <p:extLst>
      <p:ext uri="{BB962C8B-B14F-4D97-AF65-F5344CB8AC3E}">
        <p14:creationId xmlns:p14="http://schemas.microsoft.com/office/powerpoint/2010/main" val="119202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49276E52-A7D7-AEBC-97EF-33CF7D829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693751B1-93C3-1829-D471-4E37A69DC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C579C7CF-68BE-20E2-031F-1F0763062A2A}"/>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D6226471-5749-A6AB-CAF1-A3B67408BCAC}"/>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8" name="TextBox 7">
            <a:extLst>
              <a:ext uri="{FF2B5EF4-FFF2-40B4-BE49-F238E27FC236}">
                <a16:creationId xmlns:a16="http://schemas.microsoft.com/office/drawing/2014/main" id="{1228F6EF-39E3-2C93-C455-F3652C26D84B}"/>
              </a:ext>
            </a:extLst>
          </p:cNvPr>
          <p:cNvSpPr txBox="1"/>
          <p:nvPr/>
        </p:nvSpPr>
        <p:spPr>
          <a:xfrm>
            <a:off x="1708728" y="928370"/>
            <a:ext cx="4137890" cy="369332"/>
          </a:xfrm>
          <a:prstGeom prst="rect">
            <a:avLst/>
          </a:prstGeom>
          <a:noFill/>
        </p:spPr>
        <p:txBody>
          <a:bodyPr wrap="square" rtlCol="0">
            <a:spAutoFit/>
          </a:bodyPr>
          <a:lstStyle/>
          <a:p>
            <a:pPr algn="ctr"/>
            <a:r>
              <a:rPr lang="en-GB" b="1">
                <a:solidFill>
                  <a:srgbClr val="70CD5B"/>
                </a:solidFill>
              </a:rPr>
              <a:t>RELATIONSHIPS</a:t>
            </a:r>
          </a:p>
        </p:txBody>
      </p:sp>
      <p:sp>
        <p:nvSpPr>
          <p:cNvPr id="37" name="TextBox 36">
            <a:extLst>
              <a:ext uri="{FF2B5EF4-FFF2-40B4-BE49-F238E27FC236}">
                <a16:creationId xmlns:a16="http://schemas.microsoft.com/office/drawing/2014/main" id="{2C86A462-3971-8726-7FE6-A321E6989B06}"/>
              </a:ext>
            </a:extLst>
          </p:cNvPr>
          <p:cNvSpPr txBox="1"/>
          <p:nvPr/>
        </p:nvSpPr>
        <p:spPr>
          <a:xfrm>
            <a:off x="1771548" y="1215903"/>
            <a:ext cx="3840047" cy="553998"/>
          </a:xfrm>
          <a:prstGeom prst="rect">
            <a:avLst/>
          </a:prstGeom>
          <a:noFill/>
          <a:ln>
            <a:noFill/>
          </a:ln>
        </p:spPr>
        <p:txBody>
          <a:bodyPr wrap="square" lIns="91440" tIns="45720" rIns="91440" bIns="45720" rtlCol="0" anchor="t">
            <a:spAutoFit/>
          </a:bodyPr>
          <a:lstStyle/>
          <a:p>
            <a:pPr algn="ctr"/>
            <a:r>
              <a:rPr lang="en-GB" sz="1000"/>
              <a:t>Understanding our relationship with God, our family and our friends. Understanding the cycle of life and growing up in the body given to us by God. </a:t>
            </a:r>
            <a:endParaRPr lang="en-US" sz="1000">
              <a:ea typeface="Calibri" panose="020F0502020204030204"/>
              <a:cs typeface="Calibri" panose="020F0502020204030204"/>
            </a:endParaRPr>
          </a:p>
        </p:txBody>
      </p:sp>
      <p:pic>
        <p:nvPicPr>
          <p:cNvPr id="41" name="Picture 40" descr="A green circle with a white circle with a green circle with a white circle with a green cross and a couple of people holding a baby&#10;&#10;Description automatically generated">
            <a:extLst>
              <a:ext uri="{FF2B5EF4-FFF2-40B4-BE49-F238E27FC236}">
                <a16:creationId xmlns:a16="http://schemas.microsoft.com/office/drawing/2014/main" id="{5720F954-34B8-682C-9DA1-F81F47A3E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30" y="1168870"/>
            <a:ext cx="595427" cy="595427"/>
          </a:xfrm>
          <a:prstGeom prst="rect">
            <a:avLst/>
          </a:prstGeom>
        </p:spPr>
      </p:pic>
      <p:pic>
        <p:nvPicPr>
          <p:cNvPr id="38" name="Picture 37" descr="A green and white circle with a cross in it&#10;&#10;Description automatically generated">
            <a:extLst>
              <a:ext uri="{FF2B5EF4-FFF2-40B4-BE49-F238E27FC236}">
                <a16:creationId xmlns:a16="http://schemas.microsoft.com/office/drawing/2014/main" id="{96D53B61-4EDA-7EC8-CA54-DBB97692DD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8436" y="4257415"/>
            <a:ext cx="724450" cy="381673"/>
          </a:xfrm>
          <a:prstGeom prst="rect">
            <a:avLst/>
          </a:prstGeom>
        </p:spPr>
      </p:pic>
      <p:pic>
        <p:nvPicPr>
          <p:cNvPr id="63" name="Picture 62" descr="A green and white circle with a couple of people in it&#10;&#10;Description automatically generated">
            <a:extLst>
              <a:ext uri="{FF2B5EF4-FFF2-40B4-BE49-F238E27FC236}">
                <a16:creationId xmlns:a16="http://schemas.microsoft.com/office/drawing/2014/main" id="{741E9DF3-1E03-F5CB-A40C-43095A99FD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3074" y="1943982"/>
            <a:ext cx="748760" cy="381673"/>
          </a:xfrm>
          <a:prstGeom prst="rect">
            <a:avLst/>
          </a:prstGeom>
        </p:spPr>
      </p:pic>
      <p:pic>
        <p:nvPicPr>
          <p:cNvPr id="65" name="Picture 64" descr="A green and white circle with a green outline&#10;&#10;Description automatically generated">
            <a:extLst>
              <a:ext uri="{FF2B5EF4-FFF2-40B4-BE49-F238E27FC236}">
                <a16:creationId xmlns:a16="http://schemas.microsoft.com/office/drawing/2014/main" id="{06AD2FF7-C234-08CD-75AE-0949256A9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2173" y="1946469"/>
            <a:ext cx="914071" cy="381673"/>
          </a:xfrm>
          <a:prstGeom prst="rect">
            <a:avLst/>
          </a:prstGeom>
        </p:spPr>
      </p:pic>
      <p:pic>
        <p:nvPicPr>
          <p:cNvPr id="67" name="Picture 66" descr="A green and white circle with a person in the clouds&#10;&#10;Description automatically generated">
            <a:extLst>
              <a:ext uri="{FF2B5EF4-FFF2-40B4-BE49-F238E27FC236}">
                <a16:creationId xmlns:a16="http://schemas.microsoft.com/office/drawing/2014/main" id="{AFDCB5A4-1E48-5037-F3AC-F5E5D015AE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0214" y="1936063"/>
            <a:ext cx="644225" cy="381673"/>
          </a:xfrm>
          <a:prstGeom prst="rect">
            <a:avLst/>
          </a:prstGeom>
        </p:spPr>
      </p:pic>
      <p:pic>
        <p:nvPicPr>
          <p:cNvPr id="69" name="Picture 68" descr="A green and white circle with white text&#10;&#10;Description automatically generated">
            <a:extLst>
              <a:ext uri="{FF2B5EF4-FFF2-40B4-BE49-F238E27FC236}">
                <a16:creationId xmlns:a16="http://schemas.microsoft.com/office/drawing/2014/main" id="{E22585C6-FD85-24A2-0A68-EC485FCAC7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9869" y="1936063"/>
            <a:ext cx="972415" cy="381673"/>
          </a:xfrm>
          <a:prstGeom prst="rect">
            <a:avLst/>
          </a:prstGeom>
        </p:spPr>
      </p:pic>
      <p:pic>
        <p:nvPicPr>
          <p:cNvPr id="70" name="Picture 69" descr="A green and white circle with white text&#10;&#10;Description automatically generated">
            <a:extLst>
              <a:ext uri="{FF2B5EF4-FFF2-40B4-BE49-F238E27FC236}">
                <a16:creationId xmlns:a16="http://schemas.microsoft.com/office/drawing/2014/main" id="{70C629C5-16AA-2B49-4347-DEA4D28A70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6224" y="3078097"/>
            <a:ext cx="972415" cy="381673"/>
          </a:xfrm>
          <a:prstGeom prst="rect">
            <a:avLst/>
          </a:prstGeom>
        </p:spPr>
      </p:pic>
      <p:pic>
        <p:nvPicPr>
          <p:cNvPr id="71" name="Picture 70" descr="A green and white circle with a green outline&#10;&#10;Description automatically generated">
            <a:extLst>
              <a:ext uri="{FF2B5EF4-FFF2-40B4-BE49-F238E27FC236}">
                <a16:creationId xmlns:a16="http://schemas.microsoft.com/office/drawing/2014/main" id="{058CE0BA-9E5F-3602-1485-5FBADA984C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7710" y="3099332"/>
            <a:ext cx="914071" cy="381673"/>
          </a:xfrm>
          <a:prstGeom prst="rect">
            <a:avLst/>
          </a:prstGeom>
        </p:spPr>
      </p:pic>
      <p:pic>
        <p:nvPicPr>
          <p:cNvPr id="72" name="Picture 71" descr="A green and white circle with a couple of people in it&#10;&#10;Description automatically generated">
            <a:extLst>
              <a:ext uri="{FF2B5EF4-FFF2-40B4-BE49-F238E27FC236}">
                <a16:creationId xmlns:a16="http://schemas.microsoft.com/office/drawing/2014/main" id="{CE99B6AD-245E-0122-A053-0D0CC3D43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329" y="3078098"/>
            <a:ext cx="748760" cy="381673"/>
          </a:xfrm>
          <a:prstGeom prst="rect">
            <a:avLst/>
          </a:prstGeom>
        </p:spPr>
      </p:pic>
      <p:pic>
        <p:nvPicPr>
          <p:cNvPr id="73" name="Picture 72" descr="A green and white circle with a person in the clouds&#10;&#10;Description automatically generated">
            <a:extLst>
              <a:ext uri="{FF2B5EF4-FFF2-40B4-BE49-F238E27FC236}">
                <a16:creationId xmlns:a16="http://schemas.microsoft.com/office/drawing/2014/main" id="{856FAFE1-CE4C-4351-C20A-56DEB2FF99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9574" y="3083778"/>
            <a:ext cx="644225" cy="381673"/>
          </a:xfrm>
          <a:prstGeom prst="rect">
            <a:avLst/>
          </a:prstGeom>
        </p:spPr>
      </p:pic>
      <p:pic>
        <p:nvPicPr>
          <p:cNvPr id="74" name="Picture 73" descr="A green and white circle with a person in the clouds&#10;&#10;Description automatically generated">
            <a:extLst>
              <a:ext uri="{FF2B5EF4-FFF2-40B4-BE49-F238E27FC236}">
                <a16:creationId xmlns:a16="http://schemas.microsoft.com/office/drawing/2014/main" id="{8F53B6BF-1683-4470-23FB-C66A9CC937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221" y="4243209"/>
            <a:ext cx="644225" cy="381673"/>
          </a:xfrm>
          <a:prstGeom prst="rect">
            <a:avLst/>
          </a:prstGeom>
        </p:spPr>
      </p:pic>
      <p:pic>
        <p:nvPicPr>
          <p:cNvPr id="75" name="Picture 74" descr="A green and white circle with a couple of people in it&#10;&#10;Description automatically generated">
            <a:extLst>
              <a:ext uri="{FF2B5EF4-FFF2-40B4-BE49-F238E27FC236}">
                <a16:creationId xmlns:a16="http://schemas.microsoft.com/office/drawing/2014/main" id="{D695B47A-2E3F-737B-9B5F-B7696A407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8531" y="4238175"/>
            <a:ext cx="748760" cy="381673"/>
          </a:xfrm>
          <a:prstGeom prst="rect">
            <a:avLst/>
          </a:prstGeom>
        </p:spPr>
      </p:pic>
      <p:pic>
        <p:nvPicPr>
          <p:cNvPr id="76" name="Picture 75" descr="A green and white circle with a green outline&#10;&#10;Description automatically generated">
            <a:extLst>
              <a:ext uri="{FF2B5EF4-FFF2-40B4-BE49-F238E27FC236}">
                <a16:creationId xmlns:a16="http://schemas.microsoft.com/office/drawing/2014/main" id="{CD54B35B-B265-0555-3730-BE103F0E67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755" y="4253148"/>
            <a:ext cx="914071" cy="381673"/>
          </a:xfrm>
          <a:prstGeom prst="rect">
            <a:avLst/>
          </a:prstGeom>
        </p:spPr>
      </p:pic>
      <p:pic>
        <p:nvPicPr>
          <p:cNvPr id="77" name="Picture 76" descr="A green and white circle with white text&#10;&#10;Description automatically generated">
            <a:extLst>
              <a:ext uri="{FF2B5EF4-FFF2-40B4-BE49-F238E27FC236}">
                <a16:creationId xmlns:a16="http://schemas.microsoft.com/office/drawing/2014/main" id="{ED6EA3A1-B9B6-00F8-4CC7-5BEA04E28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3828" y="4253148"/>
            <a:ext cx="972415" cy="381673"/>
          </a:xfrm>
          <a:prstGeom prst="rect">
            <a:avLst/>
          </a:prstGeom>
        </p:spPr>
      </p:pic>
      <p:pic>
        <p:nvPicPr>
          <p:cNvPr id="78" name="Picture 77" descr="A green and white circle with a green outline&#10;&#10;Description automatically generated">
            <a:extLst>
              <a:ext uri="{FF2B5EF4-FFF2-40B4-BE49-F238E27FC236}">
                <a16:creationId xmlns:a16="http://schemas.microsoft.com/office/drawing/2014/main" id="{495146DE-304E-08ED-D857-4790E6EA8E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925" y="5390519"/>
            <a:ext cx="914071" cy="381673"/>
          </a:xfrm>
          <a:prstGeom prst="rect">
            <a:avLst/>
          </a:prstGeom>
        </p:spPr>
      </p:pic>
      <p:pic>
        <p:nvPicPr>
          <p:cNvPr id="79" name="Picture 78" descr="A green and white circle with a couple of people in it&#10;&#10;Description automatically generated">
            <a:extLst>
              <a:ext uri="{FF2B5EF4-FFF2-40B4-BE49-F238E27FC236}">
                <a16:creationId xmlns:a16="http://schemas.microsoft.com/office/drawing/2014/main" id="{E244D358-7F9B-E1EB-4D9C-8674DF77D0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7910" y="5395853"/>
            <a:ext cx="748760" cy="381673"/>
          </a:xfrm>
          <a:prstGeom prst="rect">
            <a:avLst/>
          </a:prstGeom>
        </p:spPr>
      </p:pic>
      <p:pic>
        <p:nvPicPr>
          <p:cNvPr id="80" name="Picture 79" descr="A green and white circle with a person in the clouds&#10;&#10;Description automatically generated">
            <a:extLst>
              <a:ext uri="{FF2B5EF4-FFF2-40B4-BE49-F238E27FC236}">
                <a16:creationId xmlns:a16="http://schemas.microsoft.com/office/drawing/2014/main" id="{D616A3DF-1276-5BA7-1EDA-7D942A66FA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6903" y="5395853"/>
            <a:ext cx="644225" cy="381673"/>
          </a:xfrm>
          <a:prstGeom prst="rect">
            <a:avLst/>
          </a:prstGeom>
        </p:spPr>
      </p:pic>
      <p:pic>
        <p:nvPicPr>
          <p:cNvPr id="81" name="Picture 80" descr="A green and white circle with a person in the clouds&#10;&#10;Description automatically generated">
            <a:extLst>
              <a:ext uri="{FF2B5EF4-FFF2-40B4-BE49-F238E27FC236}">
                <a16:creationId xmlns:a16="http://schemas.microsoft.com/office/drawing/2014/main" id="{F7753899-0033-7DF6-6400-549452FE97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8219" y="6569405"/>
            <a:ext cx="644225" cy="381673"/>
          </a:xfrm>
          <a:prstGeom prst="rect">
            <a:avLst/>
          </a:prstGeom>
        </p:spPr>
      </p:pic>
      <p:pic>
        <p:nvPicPr>
          <p:cNvPr id="82" name="Picture 81" descr="A green and white circle with a couple of people in it&#10;&#10;Description automatically generated">
            <a:extLst>
              <a:ext uri="{FF2B5EF4-FFF2-40B4-BE49-F238E27FC236}">
                <a16:creationId xmlns:a16="http://schemas.microsoft.com/office/drawing/2014/main" id="{EA0E2E42-F17D-753C-964C-FF8363968A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0006" y="6569066"/>
            <a:ext cx="748760" cy="381673"/>
          </a:xfrm>
          <a:prstGeom prst="rect">
            <a:avLst/>
          </a:prstGeom>
        </p:spPr>
      </p:pic>
      <p:pic>
        <p:nvPicPr>
          <p:cNvPr id="83" name="Picture 82" descr="A green and white circle with a green outline&#10;&#10;Description automatically generated">
            <a:extLst>
              <a:ext uri="{FF2B5EF4-FFF2-40B4-BE49-F238E27FC236}">
                <a16:creationId xmlns:a16="http://schemas.microsoft.com/office/drawing/2014/main" id="{D2BFB73B-3EB8-BCF7-ECC9-EED14D18BE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3188" y="6569404"/>
            <a:ext cx="914071" cy="381673"/>
          </a:xfrm>
          <a:prstGeom prst="rect">
            <a:avLst/>
          </a:prstGeom>
        </p:spPr>
      </p:pic>
      <p:pic>
        <p:nvPicPr>
          <p:cNvPr id="84" name="Picture 83" descr="A green and white circle with a green outline&#10;&#10;Description automatically generated">
            <a:extLst>
              <a:ext uri="{FF2B5EF4-FFF2-40B4-BE49-F238E27FC236}">
                <a16:creationId xmlns:a16="http://schemas.microsoft.com/office/drawing/2014/main" id="{7014B064-F9E1-01EF-BEF2-6F3FBC565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0004" y="7737148"/>
            <a:ext cx="914071" cy="381673"/>
          </a:xfrm>
          <a:prstGeom prst="rect">
            <a:avLst/>
          </a:prstGeom>
        </p:spPr>
      </p:pic>
      <p:pic>
        <p:nvPicPr>
          <p:cNvPr id="85" name="Picture 84" descr="A green and white circle with a couple of people in it&#10;&#10;Description automatically generated">
            <a:extLst>
              <a:ext uri="{FF2B5EF4-FFF2-40B4-BE49-F238E27FC236}">
                <a16:creationId xmlns:a16="http://schemas.microsoft.com/office/drawing/2014/main" id="{7109FD3C-4790-C050-9E80-3959558EB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2828" y="7742279"/>
            <a:ext cx="748760" cy="381673"/>
          </a:xfrm>
          <a:prstGeom prst="rect">
            <a:avLst/>
          </a:prstGeom>
        </p:spPr>
      </p:pic>
      <p:pic>
        <p:nvPicPr>
          <p:cNvPr id="86" name="Picture 85" descr="A green and white circle with a person in the clouds&#10;&#10;Description automatically generated">
            <a:extLst>
              <a:ext uri="{FF2B5EF4-FFF2-40B4-BE49-F238E27FC236}">
                <a16:creationId xmlns:a16="http://schemas.microsoft.com/office/drawing/2014/main" id="{F7A0AD9B-6ECD-27BC-B256-08A31FC205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1064" y="7732406"/>
            <a:ext cx="644225" cy="381673"/>
          </a:xfrm>
          <a:prstGeom prst="rect">
            <a:avLst/>
          </a:prstGeom>
        </p:spPr>
      </p:pic>
      <p:pic>
        <p:nvPicPr>
          <p:cNvPr id="87" name="Picture 86" descr="A green and white circle with white text&#10;&#10;Description automatically generated">
            <a:extLst>
              <a:ext uri="{FF2B5EF4-FFF2-40B4-BE49-F238E27FC236}">
                <a16:creationId xmlns:a16="http://schemas.microsoft.com/office/drawing/2014/main" id="{7197E58B-A3CB-0C9D-FCAD-A4FA39539F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4985" y="8914513"/>
            <a:ext cx="972415" cy="381673"/>
          </a:xfrm>
          <a:prstGeom prst="rect">
            <a:avLst/>
          </a:prstGeom>
        </p:spPr>
      </p:pic>
      <p:pic>
        <p:nvPicPr>
          <p:cNvPr id="88" name="Picture 87" descr="A green and white circle with a green outline&#10;&#10;Description automatically generated">
            <a:extLst>
              <a:ext uri="{FF2B5EF4-FFF2-40B4-BE49-F238E27FC236}">
                <a16:creationId xmlns:a16="http://schemas.microsoft.com/office/drawing/2014/main" id="{9106ACE5-2028-4EBD-6457-DC8E15FD71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8880" y="8889007"/>
            <a:ext cx="914071" cy="381673"/>
          </a:xfrm>
          <a:prstGeom prst="rect">
            <a:avLst/>
          </a:prstGeom>
        </p:spPr>
      </p:pic>
      <p:pic>
        <p:nvPicPr>
          <p:cNvPr id="89" name="Picture 88" descr="A green and white circle with a couple of people in it&#10;&#10;Description automatically generated">
            <a:extLst>
              <a:ext uri="{FF2B5EF4-FFF2-40B4-BE49-F238E27FC236}">
                <a16:creationId xmlns:a16="http://schemas.microsoft.com/office/drawing/2014/main" id="{80B11DA1-B886-7483-83F0-A94D83880D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3125" y="8890787"/>
            <a:ext cx="748760" cy="381673"/>
          </a:xfrm>
          <a:prstGeom prst="rect">
            <a:avLst/>
          </a:prstGeom>
        </p:spPr>
      </p:pic>
      <p:pic>
        <p:nvPicPr>
          <p:cNvPr id="90" name="Picture 89" descr="A green and white circle with a person in the clouds&#10;&#10;Description automatically generated">
            <a:extLst>
              <a:ext uri="{FF2B5EF4-FFF2-40B4-BE49-F238E27FC236}">
                <a16:creationId xmlns:a16="http://schemas.microsoft.com/office/drawing/2014/main" id="{53D4A6AA-9EB6-482D-B3DA-F3B7959C5E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0324" y="8917305"/>
            <a:ext cx="644225" cy="381673"/>
          </a:xfrm>
          <a:prstGeom prst="rect">
            <a:avLst/>
          </a:prstGeom>
        </p:spPr>
      </p:pic>
      <p:pic>
        <p:nvPicPr>
          <p:cNvPr id="35" name="Picture 34">
            <a:extLst>
              <a:ext uri="{FF2B5EF4-FFF2-40B4-BE49-F238E27FC236}">
                <a16:creationId xmlns:a16="http://schemas.microsoft.com/office/drawing/2014/main" id="{D7628488-B8CC-48A7-BAF8-C84AB337B42A}"/>
              </a:ext>
            </a:extLst>
          </p:cNvPr>
          <p:cNvPicPr>
            <a:picLocks noChangeAspect="1"/>
          </p:cNvPicPr>
          <p:nvPr/>
        </p:nvPicPr>
        <p:blipFill>
          <a:blip r:embed="rId10"/>
          <a:stretch>
            <a:fillRect/>
          </a:stretch>
        </p:blipFill>
        <p:spPr>
          <a:xfrm>
            <a:off x="1063311" y="7067999"/>
            <a:ext cx="566910" cy="566910"/>
          </a:xfrm>
          <a:prstGeom prst="rect">
            <a:avLst/>
          </a:prstGeom>
        </p:spPr>
      </p:pic>
      <p:pic>
        <p:nvPicPr>
          <p:cNvPr id="36" name="Picture 35">
            <a:extLst>
              <a:ext uri="{FF2B5EF4-FFF2-40B4-BE49-F238E27FC236}">
                <a16:creationId xmlns:a16="http://schemas.microsoft.com/office/drawing/2014/main" id="{B220D675-D08F-4E05-9A56-EF8882EAB83D}"/>
              </a:ext>
            </a:extLst>
          </p:cNvPr>
          <p:cNvPicPr>
            <a:picLocks noChangeAspect="1"/>
          </p:cNvPicPr>
          <p:nvPr/>
        </p:nvPicPr>
        <p:blipFill>
          <a:blip r:embed="rId10"/>
          <a:stretch>
            <a:fillRect/>
          </a:stretch>
        </p:blipFill>
        <p:spPr>
          <a:xfrm>
            <a:off x="1063311" y="4805616"/>
            <a:ext cx="566910" cy="566910"/>
          </a:xfrm>
          <a:prstGeom prst="rect">
            <a:avLst/>
          </a:prstGeom>
        </p:spPr>
      </p:pic>
      <p:pic>
        <p:nvPicPr>
          <p:cNvPr id="39" name="Picture 38">
            <a:extLst>
              <a:ext uri="{FF2B5EF4-FFF2-40B4-BE49-F238E27FC236}">
                <a16:creationId xmlns:a16="http://schemas.microsoft.com/office/drawing/2014/main" id="{60BD215F-5813-4B4F-9FF9-22FAAC0187A5}"/>
              </a:ext>
            </a:extLst>
          </p:cNvPr>
          <p:cNvPicPr>
            <a:picLocks noChangeAspect="1"/>
          </p:cNvPicPr>
          <p:nvPr/>
        </p:nvPicPr>
        <p:blipFill>
          <a:blip r:embed="rId10"/>
          <a:stretch>
            <a:fillRect/>
          </a:stretch>
        </p:blipFill>
        <p:spPr>
          <a:xfrm>
            <a:off x="1063311" y="2414461"/>
            <a:ext cx="566910" cy="566910"/>
          </a:xfrm>
          <a:prstGeom prst="rect">
            <a:avLst/>
          </a:prstGeom>
        </p:spPr>
      </p:pic>
      <p:sp>
        <p:nvSpPr>
          <p:cNvPr id="40" name="TextBox 39">
            <a:extLst>
              <a:ext uri="{FF2B5EF4-FFF2-40B4-BE49-F238E27FC236}">
                <a16:creationId xmlns:a16="http://schemas.microsoft.com/office/drawing/2014/main" id="{AC541B4B-1ECA-4412-A869-74B7D6A5E0B1}"/>
              </a:ext>
            </a:extLst>
          </p:cNvPr>
          <p:cNvSpPr txBox="1"/>
          <p:nvPr/>
        </p:nvSpPr>
        <p:spPr>
          <a:xfrm>
            <a:off x="5846618" y="6018401"/>
            <a:ext cx="530276" cy="307777"/>
          </a:xfrm>
          <a:prstGeom prst="rect">
            <a:avLst/>
          </a:prstGeom>
          <a:solidFill>
            <a:schemeClr val="bg1"/>
          </a:solidFill>
        </p:spPr>
        <p:txBody>
          <a:bodyPr wrap="square" rtlCol="0">
            <a:spAutoFit/>
          </a:bodyPr>
          <a:lstStyle/>
          <a:p>
            <a:pPr algn="ctr"/>
            <a:r>
              <a:rPr lang="en-GB" sz="1400" dirty="0"/>
              <a:t>LKS2</a:t>
            </a:r>
          </a:p>
        </p:txBody>
      </p:sp>
      <p:sp>
        <p:nvSpPr>
          <p:cNvPr id="42" name="TextBox 41">
            <a:extLst>
              <a:ext uri="{FF2B5EF4-FFF2-40B4-BE49-F238E27FC236}">
                <a16:creationId xmlns:a16="http://schemas.microsoft.com/office/drawing/2014/main" id="{D55B5590-7949-4AF7-A1D6-E99937930D1E}"/>
              </a:ext>
            </a:extLst>
          </p:cNvPr>
          <p:cNvSpPr txBox="1"/>
          <p:nvPr/>
        </p:nvSpPr>
        <p:spPr>
          <a:xfrm>
            <a:off x="5800904" y="8346598"/>
            <a:ext cx="530276" cy="307777"/>
          </a:xfrm>
          <a:prstGeom prst="rect">
            <a:avLst/>
          </a:prstGeom>
          <a:solidFill>
            <a:schemeClr val="bg1"/>
          </a:solidFill>
        </p:spPr>
        <p:txBody>
          <a:bodyPr wrap="square" rtlCol="0">
            <a:spAutoFit/>
          </a:bodyPr>
          <a:lstStyle/>
          <a:p>
            <a:pPr algn="ctr"/>
            <a:r>
              <a:rPr lang="en-GB" sz="1400" dirty="0"/>
              <a:t>KS1</a:t>
            </a:r>
          </a:p>
        </p:txBody>
      </p:sp>
      <p:sp>
        <p:nvSpPr>
          <p:cNvPr id="43" name="TextBox 42">
            <a:extLst>
              <a:ext uri="{FF2B5EF4-FFF2-40B4-BE49-F238E27FC236}">
                <a16:creationId xmlns:a16="http://schemas.microsoft.com/office/drawing/2014/main" id="{4ED924B2-B1A5-49E0-8564-C338076AB9CD}"/>
              </a:ext>
            </a:extLst>
          </p:cNvPr>
          <p:cNvSpPr txBox="1"/>
          <p:nvPr/>
        </p:nvSpPr>
        <p:spPr>
          <a:xfrm>
            <a:off x="5800904" y="3718214"/>
            <a:ext cx="575990" cy="307777"/>
          </a:xfrm>
          <a:prstGeom prst="rect">
            <a:avLst/>
          </a:prstGeom>
          <a:solidFill>
            <a:schemeClr val="bg1"/>
          </a:solidFill>
        </p:spPr>
        <p:txBody>
          <a:bodyPr wrap="square" rtlCol="0">
            <a:spAutoFit/>
          </a:bodyPr>
          <a:lstStyle/>
          <a:p>
            <a:pPr algn="ctr"/>
            <a:r>
              <a:rPr lang="en-GB" sz="1400" dirty="0"/>
              <a:t>UKS2</a:t>
            </a:r>
          </a:p>
        </p:txBody>
      </p:sp>
    </p:spTree>
    <p:extLst>
      <p:ext uri="{BB962C8B-B14F-4D97-AF65-F5344CB8AC3E}">
        <p14:creationId xmlns:p14="http://schemas.microsoft.com/office/powerpoint/2010/main" val="413864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CAF5-35C6-E448-5083-6C773FE3FDEB}"/>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4456C92A-FB36-2EF3-6975-20A2A459B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74AB941D-40C3-A125-5E95-5262DECCC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9B046E71-DCDB-F499-520D-A148EC89F158}"/>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BEDA9552-17E8-929C-C880-454143C49997}"/>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D3D384E3-F74E-7280-5459-AC8C4147965B}"/>
              </a:ext>
            </a:extLst>
          </p:cNvPr>
          <p:cNvSpPr txBox="1"/>
          <p:nvPr/>
        </p:nvSpPr>
        <p:spPr>
          <a:xfrm>
            <a:off x="1680690" y="942395"/>
            <a:ext cx="4137890" cy="369332"/>
          </a:xfrm>
          <a:prstGeom prst="rect">
            <a:avLst/>
          </a:prstGeom>
          <a:noFill/>
        </p:spPr>
        <p:txBody>
          <a:bodyPr wrap="square" lIns="91440" tIns="45720" rIns="91440" bIns="45720" rtlCol="0" anchor="t">
            <a:spAutoFit/>
          </a:bodyPr>
          <a:lstStyle/>
          <a:p>
            <a:pPr algn="ctr"/>
            <a:r>
              <a:rPr lang="en-GB" b="1">
                <a:solidFill>
                  <a:srgbClr val="70CD5B"/>
                </a:solidFill>
              </a:rPr>
              <a:t>STAYING SAFE</a:t>
            </a:r>
          </a:p>
        </p:txBody>
      </p:sp>
      <p:sp>
        <p:nvSpPr>
          <p:cNvPr id="3" name="TextBox 2">
            <a:extLst>
              <a:ext uri="{FF2B5EF4-FFF2-40B4-BE49-F238E27FC236}">
                <a16:creationId xmlns:a16="http://schemas.microsoft.com/office/drawing/2014/main" id="{CE5AA031-1285-A6C4-4D06-C4F0896F9FF1}"/>
              </a:ext>
            </a:extLst>
          </p:cNvPr>
          <p:cNvSpPr txBox="1"/>
          <p:nvPr/>
        </p:nvSpPr>
        <p:spPr>
          <a:xfrm>
            <a:off x="2113736" y="1232381"/>
            <a:ext cx="35286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cs typeface="Segoe UI"/>
              </a:rPr>
              <a:t>Concepts of bullying, abuse, sexual harassment, online safety and road safety. </a:t>
            </a:r>
            <a:endParaRPr lang="en-GB" sz="1000">
              <a:ea typeface="Calibri"/>
              <a:cs typeface="Segoe UI"/>
            </a:endParaRPr>
          </a:p>
        </p:txBody>
      </p:sp>
      <p:pic>
        <p:nvPicPr>
          <p:cNvPr id="39" name="Graphic 38">
            <a:extLst>
              <a:ext uri="{FF2B5EF4-FFF2-40B4-BE49-F238E27FC236}">
                <a16:creationId xmlns:a16="http://schemas.microsoft.com/office/drawing/2014/main" id="{97AF219D-DE13-56BA-1340-20D83067A7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110" y="1138372"/>
            <a:ext cx="595427" cy="595427"/>
          </a:xfrm>
          <a:prstGeom prst="rect">
            <a:avLst/>
          </a:prstGeom>
        </p:spPr>
      </p:pic>
      <p:pic>
        <p:nvPicPr>
          <p:cNvPr id="42" name="Picture 41" descr="A green and white circle with a computer and a phone&#10;&#10;Description automatically generated">
            <a:extLst>
              <a:ext uri="{FF2B5EF4-FFF2-40B4-BE49-F238E27FC236}">
                <a16:creationId xmlns:a16="http://schemas.microsoft.com/office/drawing/2014/main" id="{A5BF8A31-A230-E78F-0C6C-5AF2FAE391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625" y="1982605"/>
            <a:ext cx="660014" cy="327919"/>
          </a:xfrm>
          <a:prstGeom prst="rect">
            <a:avLst/>
          </a:prstGeom>
        </p:spPr>
      </p:pic>
      <p:pic>
        <p:nvPicPr>
          <p:cNvPr id="44" name="Picture 43" descr="A green circle with white text&#10;&#10;Description automatically generated">
            <a:extLst>
              <a:ext uri="{FF2B5EF4-FFF2-40B4-BE49-F238E27FC236}">
                <a16:creationId xmlns:a16="http://schemas.microsoft.com/office/drawing/2014/main" id="{6C72D8EE-93DD-8212-00EC-25A04E4481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4742" y="1981950"/>
            <a:ext cx="847993" cy="327918"/>
          </a:xfrm>
          <a:prstGeom prst="rect">
            <a:avLst/>
          </a:prstGeom>
        </p:spPr>
      </p:pic>
      <p:pic>
        <p:nvPicPr>
          <p:cNvPr id="46" name="Picture 45" descr="A green and white sign with a person walking on it&#10;&#10;Description automatically generated">
            <a:extLst>
              <a:ext uri="{FF2B5EF4-FFF2-40B4-BE49-F238E27FC236}">
                <a16:creationId xmlns:a16="http://schemas.microsoft.com/office/drawing/2014/main" id="{86672F71-FCA7-A087-3011-5809CBEFF4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7356" y="5451650"/>
            <a:ext cx="647482" cy="327918"/>
          </a:xfrm>
          <a:prstGeom prst="rect">
            <a:avLst/>
          </a:prstGeom>
        </p:spPr>
      </p:pic>
      <p:pic>
        <p:nvPicPr>
          <p:cNvPr id="48" name="Picture 47" descr="A green and white circle with white text&#10;&#10;Description automatically generated">
            <a:extLst>
              <a:ext uri="{FF2B5EF4-FFF2-40B4-BE49-F238E27FC236}">
                <a16:creationId xmlns:a16="http://schemas.microsoft.com/office/drawing/2014/main" id="{DB8EF2F0-A7B7-A622-8394-4BAE226F5C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3021" y="1990641"/>
            <a:ext cx="889766" cy="327918"/>
          </a:xfrm>
          <a:prstGeom prst="rect">
            <a:avLst/>
          </a:prstGeom>
        </p:spPr>
      </p:pic>
      <p:pic>
        <p:nvPicPr>
          <p:cNvPr id="49" name="Picture 48" descr="A green circle with white text&#10;&#10;Description automatically generated">
            <a:extLst>
              <a:ext uri="{FF2B5EF4-FFF2-40B4-BE49-F238E27FC236}">
                <a16:creationId xmlns:a16="http://schemas.microsoft.com/office/drawing/2014/main" id="{4C0E535A-0169-DB9A-A898-37612AFF02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5308" y="3142426"/>
            <a:ext cx="847993" cy="327918"/>
          </a:xfrm>
          <a:prstGeom prst="rect">
            <a:avLst/>
          </a:prstGeom>
        </p:spPr>
      </p:pic>
      <p:pic>
        <p:nvPicPr>
          <p:cNvPr id="50" name="Picture 49" descr="A green and white circle with white text&#10;&#10;Description automatically generated">
            <a:extLst>
              <a:ext uri="{FF2B5EF4-FFF2-40B4-BE49-F238E27FC236}">
                <a16:creationId xmlns:a16="http://schemas.microsoft.com/office/drawing/2014/main" id="{875A2BD4-2A6F-B765-6A87-8F476054E3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2642" y="3142426"/>
            <a:ext cx="889766" cy="327918"/>
          </a:xfrm>
          <a:prstGeom prst="rect">
            <a:avLst/>
          </a:prstGeom>
        </p:spPr>
      </p:pic>
      <p:pic>
        <p:nvPicPr>
          <p:cNvPr id="51" name="Picture 50" descr="A green and white circle with a computer and a phone&#10;&#10;Description automatically generated">
            <a:extLst>
              <a:ext uri="{FF2B5EF4-FFF2-40B4-BE49-F238E27FC236}">
                <a16:creationId xmlns:a16="http://schemas.microsoft.com/office/drawing/2014/main" id="{F963C903-7871-4D8E-669B-C1E9617D16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8075" y="3153156"/>
            <a:ext cx="660014" cy="327919"/>
          </a:xfrm>
          <a:prstGeom prst="rect">
            <a:avLst/>
          </a:prstGeom>
        </p:spPr>
      </p:pic>
      <p:pic>
        <p:nvPicPr>
          <p:cNvPr id="52" name="Picture 51" descr="A green and white circle with a computer and a phone&#10;&#10;Description automatically generated">
            <a:extLst>
              <a:ext uri="{FF2B5EF4-FFF2-40B4-BE49-F238E27FC236}">
                <a16:creationId xmlns:a16="http://schemas.microsoft.com/office/drawing/2014/main" id="{C219AEA5-F101-2169-3455-FE081B3C2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624" y="4304963"/>
            <a:ext cx="660014" cy="327919"/>
          </a:xfrm>
          <a:prstGeom prst="rect">
            <a:avLst/>
          </a:prstGeom>
        </p:spPr>
      </p:pic>
      <p:pic>
        <p:nvPicPr>
          <p:cNvPr id="53" name="Picture 52" descr="A green and white circle with white text&#10;&#10;Description automatically generated">
            <a:extLst>
              <a:ext uri="{FF2B5EF4-FFF2-40B4-BE49-F238E27FC236}">
                <a16:creationId xmlns:a16="http://schemas.microsoft.com/office/drawing/2014/main" id="{D63001D6-E3C1-E769-32C2-0447B153BF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1311" y="4304963"/>
            <a:ext cx="889766" cy="327918"/>
          </a:xfrm>
          <a:prstGeom prst="rect">
            <a:avLst/>
          </a:prstGeom>
        </p:spPr>
      </p:pic>
      <p:pic>
        <p:nvPicPr>
          <p:cNvPr id="54" name="Picture 53" descr="A green circle with white text&#10;&#10;Description automatically generated">
            <a:extLst>
              <a:ext uri="{FF2B5EF4-FFF2-40B4-BE49-F238E27FC236}">
                <a16:creationId xmlns:a16="http://schemas.microsoft.com/office/drawing/2014/main" id="{AECE1890-E135-7D14-34FF-745930BF28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2839" y="4274037"/>
            <a:ext cx="847993" cy="327918"/>
          </a:xfrm>
          <a:prstGeom prst="rect">
            <a:avLst/>
          </a:prstGeom>
        </p:spPr>
      </p:pic>
      <p:pic>
        <p:nvPicPr>
          <p:cNvPr id="56" name="Picture 55" descr="A green circle with white text&#10;&#10;Description automatically generated">
            <a:extLst>
              <a:ext uri="{FF2B5EF4-FFF2-40B4-BE49-F238E27FC236}">
                <a16:creationId xmlns:a16="http://schemas.microsoft.com/office/drawing/2014/main" id="{E018F7B8-24EC-A585-2A9D-B5D8BA6CE2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2003" y="5451650"/>
            <a:ext cx="847993" cy="327918"/>
          </a:xfrm>
          <a:prstGeom prst="rect">
            <a:avLst/>
          </a:prstGeom>
        </p:spPr>
      </p:pic>
      <p:pic>
        <p:nvPicPr>
          <p:cNvPr id="57" name="Picture 56" descr="A green and white circle with white text&#10;&#10;Description automatically generated">
            <a:extLst>
              <a:ext uri="{FF2B5EF4-FFF2-40B4-BE49-F238E27FC236}">
                <a16:creationId xmlns:a16="http://schemas.microsoft.com/office/drawing/2014/main" id="{66605BF9-D4C0-8A57-803A-C53371D8E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5950" y="5451650"/>
            <a:ext cx="889766" cy="327918"/>
          </a:xfrm>
          <a:prstGeom prst="rect">
            <a:avLst/>
          </a:prstGeom>
        </p:spPr>
      </p:pic>
      <p:pic>
        <p:nvPicPr>
          <p:cNvPr id="62" name="Picture 61" descr="A green and white circle with a computer and a phone&#10;&#10;Description automatically generated">
            <a:extLst>
              <a:ext uri="{FF2B5EF4-FFF2-40B4-BE49-F238E27FC236}">
                <a16:creationId xmlns:a16="http://schemas.microsoft.com/office/drawing/2014/main" id="{8D9C5BDC-AFC2-BE9E-B446-E9AA7A385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0800" y="5451650"/>
            <a:ext cx="660014" cy="327919"/>
          </a:xfrm>
          <a:prstGeom prst="rect">
            <a:avLst/>
          </a:prstGeom>
        </p:spPr>
      </p:pic>
      <p:pic>
        <p:nvPicPr>
          <p:cNvPr id="70" name="Picture 69" descr="A green and white circle with a computer and a phone&#10;&#10;Description automatically generated">
            <a:extLst>
              <a:ext uri="{FF2B5EF4-FFF2-40B4-BE49-F238E27FC236}">
                <a16:creationId xmlns:a16="http://schemas.microsoft.com/office/drawing/2014/main" id="{BBE6100E-DC0F-A42A-4F30-3295D6D88F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9870" y="6606445"/>
            <a:ext cx="660014" cy="327919"/>
          </a:xfrm>
          <a:prstGeom prst="rect">
            <a:avLst/>
          </a:prstGeom>
        </p:spPr>
      </p:pic>
      <p:pic>
        <p:nvPicPr>
          <p:cNvPr id="72" name="Picture 71" descr="A green and white sign with a person walking on it&#10;&#10;Description automatically generated">
            <a:extLst>
              <a:ext uri="{FF2B5EF4-FFF2-40B4-BE49-F238E27FC236}">
                <a16:creationId xmlns:a16="http://schemas.microsoft.com/office/drawing/2014/main" id="{E239D284-98DE-4A81-F21F-69949A6151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0326" y="6612575"/>
            <a:ext cx="647482" cy="327918"/>
          </a:xfrm>
          <a:prstGeom prst="rect">
            <a:avLst/>
          </a:prstGeom>
        </p:spPr>
      </p:pic>
      <p:pic>
        <p:nvPicPr>
          <p:cNvPr id="73" name="Picture 72" descr="A green circle with white text&#10;&#10;Description automatically generated">
            <a:extLst>
              <a:ext uri="{FF2B5EF4-FFF2-40B4-BE49-F238E27FC236}">
                <a16:creationId xmlns:a16="http://schemas.microsoft.com/office/drawing/2014/main" id="{6266EBDA-CE47-8E10-E223-18940AD9EB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9344" y="6606445"/>
            <a:ext cx="847993" cy="327918"/>
          </a:xfrm>
          <a:prstGeom prst="rect">
            <a:avLst/>
          </a:prstGeom>
        </p:spPr>
      </p:pic>
      <p:pic>
        <p:nvPicPr>
          <p:cNvPr id="74" name="Picture 73" descr="A green circle with white text&#10;&#10;Description automatically generated">
            <a:extLst>
              <a:ext uri="{FF2B5EF4-FFF2-40B4-BE49-F238E27FC236}">
                <a16:creationId xmlns:a16="http://schemas.microsoft.com/office/drawing/2014/main" id="{26415A4F-87C7-BBE3-B2E2-995F28B9E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3108" y="7736618"/>
            <a:ext cx="847993" cy="327918"/>
          </a:xfrm>
          <a:prstGeom prst="rect">
            <a:avLst/>
          </a:prstGeom>
        </p:spPr>
      </p:pic>
      <p:pic>
        <p:nvPicPr>
          <p:cNvPr id="75" name="Picture 74" descr="A green and white sign with a person walking on it&#10;&#10;Description automatically generated">
            <a:extLst>
              <a:ext uri="{FF2B5EF4-FFF2-40B4-BE49-F238E27FC236}">
                <a16:creationId xmlns:a16="http://schemas.microsoft.com/office/drawing/2014/main" id="{A525DDAE-147B-1CAB-6781-8911721590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4858" y="7755365"/>
            <a:ext cx="647482" cy="327918"/>
          </a:xfrm>
          <a:prstGeom prst="rect">
            <a:avLst/>
          </a:prstGeom>
        </p:spPr>
      </p:pic>
      <p:pic>
        <p:nvPicPr>
          <p:cNvPr id="76" name="Picture 75" descr="A green and white circle with white text&#10;&#10;Description automatically generated">
            <a:extLst>
              <a:ext uri="{FF2B5EF4-FFF2-40B4-BE49-F238E27FC236}">
                <a16:creationId xmlns:a16="http://schemas.microsoft.com/office/drawing/2014/main" id="{E9F48E9F-6B8E-60FA-A104-BADA63CA23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672" y="7750118"/>
            <a:ext cx="889766" cy="327918"/>
          </a:xfrm>
          <a:prstGeom prst="rect">
            <a:avLst/>
          </a:prstGeom>
        </p:spPr>
      </p:pic>
      <p:pic>
        <p:nvPicPr>
          <p:cNvPr id="77" name="Picture 76" descr="A green and white circle with a computer and a phone&#10;&#10;Description automatically generated">
            <a:extLst>
              <a:ext uri="{FF2B5EF4-FFF2-40B4-BE49-F238E27FC236}">
                <a16:creationId xmlns:a16="http://schemas.microsoft.com/office/drawing/2014/main" id="{10D38849-B500-EAA3-F3B6-C6FC42CD92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6465" y="7760726"/>
            <a:ext cx="660014" cy="327919"/>
          </a:xfrm>
          <a:prstGeom prst="rect">
            <a:avLst/>
          </a:prstGeom>
        </p:spPr>
      </p:pic>
      <p:pic>
        <p:nvPicPr>
          <p:cNvPr id="78" name="Picture 77" descr="A green and white circle with a computer and a phone&#10;&#10;Description automatically generated">
            <a:extLst>
              <a:ext uri="{FF2B5EF4-FFF2-40B4-BE49-F238E27FC236}">
                <a16:creationId xmlns:a16="http://schemas.microsoft.com/office/drawing/2014/main" id="{BB22376E-0828-3D18-F5EF-F22053587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6988" y="8898401"/>
            <a:ext cx="660014" cy="327919"/>
          </a:xfrm>
          <a:prstGeom prst="rect">
            <a:avLst/>
          </a:prstGeom>
        </p:spPr>
      </p:pic>
      <p:pic>
        <p:nvPicPr>
          <p:cNvPr id="79" name="Picture 78" descr="A green and white circle with white text&#10;&#10;Description automatically generated">
            <a:extLst>
              <a:ext uri="{FF2B5EF4-FFF2-40B4-BE49-F238E27FC236}">
                <a16:creationId xmlns:a16="http://schemas.microsoft.com/office/drawing/2014/main" id="{93A35149-0188-18E8-8673-3C65E45FE2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69163" y="8901518"/>
            <a:ext cx="889766" cy="327918"/>
          </a:xfrm>
          <a:prstGeom prst="rect">
            <a:avLst/>
          </a:prstGeom>
        </p:spPr>
      </p:pic>
      <p:pic>
        <p:nvPicPr>
          <p:cNvPr id="80" name="Picture 79" descr="A green and white sign with a person walking on it&#10;&#10;Description automatically generated">
            <a:extLst>
              <a:ext uri="{FF2B5EF4-FFF2-40B4-BE49-F238E27FC236}">
                <a16:creationId xmlns:a16="http://schemas.microsoft.com/office/drawing/2014/main" id="{218FBD41-B1CF-28A0-D18C-BB70A39FAE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5276" y="8908093"/>
            <a:ext cx="647482" cy="327918"/>
          </a:xfrm>
          <a:prstGeom prst="rect">
            <a:avLst/>
          </a:prstGeom>
        </p:spPr>
      </p:pic>
      <p:pic>
        <p:nvPicPr>
          <p:cNvPr id="81" name="Picture 80" descr="A green circle with white text&#10;&#10;Description automatically generated">
            <a:extLst>
              <a:ext uri="{FF2B5EF4-FFF2-40B4-BE49-F238E27FC236}">
                <a16:creationId xmlns:a16="http://schemas.microsoft.com/office/drawing/2014/main" id="{082CFB9E-EA2A-A049-4349-A0BA16333D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0357" y="8908093"/>
            <a:ext cx="847993" cy="327918"/>
          </a:xfrm>
          <a:prstGeom prst="rect">
            <a:avLst/>
          </a:prstGeom>
        </p:spPr>
      </p:pic>
      <p:pic>
        <p:nvPicPr>
          <p:cNvPr id="33" name="Picture 32">
            <a:extLst>
              <a:ext uri="{FF2B5EF4-FFF2-40B4-BE49-F238E27FC236}">
                <a16:creationId xmlns:a16="http://schemas.microsoft.com/office/drawing/2014/main" id="{C8474F08-3B01-4BA2-A044-9460B5466D25}"/>
              </a:ext>
            </a:extLst>
          </p:cNvPr>
          <p:cNvPicPr>
            <a:picLocks noChangeAspect="1"/>
          </p:cNvPicPr>
          <p:nvPr/>
        </p:nvPicPr>
        <p:blipFill>
          <a:blip r:embed="rId10"/>
          <a:stretch>
            <a:fillRect/>
          </a:stretch>
        </p:blipFill>
        <p:spPr>
          <a:xfrm>
            <a:off x="1063311" y="2414461"/>
            <a:ext cx="566910" cy="566910"/>
          </a:xfrm>
          <a:prstGeom prst="rect">
            <a:avLst/>
          </a:prstGeom>
        </p:spPr>
      </p:pic>
      <p:pic>
        <p:nvPicPr>
          <p:cNvPr id="34" name="Picture 33">
            <a:extLst>
              <a:ext uri="{FF2B5EF4-FFF2-40B4-BE49-F238E27FC236}">
                <a16:creationId xmlns:a16="http://schemas.microsoft.com/office/drawing/2014/main" id="{55AA913F-4899-4D91-B9D1-3A382FE200F0}"/>
              </a:ext>
            </a:extLst>
          </p:cNvPr>
          <p:cNvPicPr>
            <a:picLocks noChangeAspect="1"/>
          </p:cNvPicPr>
          <p:nvPr/>
        </p:nvPicPr>
        <p:blipFill>
          <a:blip r:embed="rId10"/>
          <a:stretch>
            <a:fillRect/>
          </a:stretch>
        </p:blipFill>
        <p:spPr>
          <a:xfrm>
            <a:off x="1063311" y="4776053"/>
            <a:ext cx="566910" cy="566910"/>
          </a:xfrm>
          <a:prstGeom prst="rect">
            <a:avLst/>
          </a:prstGeom>
        </p:spPr>
      </p:pic>
      <p:pic>
        <p:nvPicPr>
          <p:cNvPr id="35" name="Picture 34">
            <a:extLst>
              <a:ext uri="{FF2B5EF4-FFF2-40B4-BE49-F238E27FC236}">
                <a16:creationId xmlns:a16="http://schemas.microsoft.com/office/drawing/2014/main" id="{F439165F-78B7-4ABD-BE05-58949D7F529A}"/>
              </a:ext>
            </a:extLst>
          </p:cNvPr>
          <p:cNvPicPr>
            <a:picLocks noChangeAspect="1"/>
          </p:cNvPicPr>
          <p:nvPr/>
        </p:nvPicPr>
        <p:blipFill>
          <a:blip r:embed="rId10"/>
          <a:stretch>
            <a:fillRect/>
          </a:stretch>
        </p:blipFill>
        <p:spPr>
          <a:xfrm>
            <a:off x="1063311" y="7074715"/>
            <a:ext cx="566910" cy="566910"/>
          </a:xfrm>
          <a:prstGeom prst="rect">
            <a:avLst/>
          </a:prstGeom>
        </p:spPr>
      </p:pic>
      <p:sp>
        <p:nvSpPr>
          <p:cNvPr id="36" name="TextBox 35">
            <a:extLst>
              <a:ext uri="{FF2B5EF4-FFF2-40B4-BE49-F238E27FC236}">
                <a16:creationId xmlns:a16="http://schemas.microsoft.com/office/drawing/2014/main" id="{2B30A5CD-B7FE-4A51-9E94-C811C0315AFF}"/>
              </a:ext>
            </a:extLst>
          </p:cNvPr>
          <p:cNvSpPr txBox="1"/>
          <p:nvPr/>
        </p:nvSpPr>
        <p:spPr>
          <a:xfrm>
            <a:off x="5846618" y="6018401"/>
            <a:ext cx="530276" cy="307777"/>
          </a:xfrm>
          <a:prstGeom prst="rect">
            <a:avLst/>
          </a:prstGeom>
          <a:solidFill>
            <a:schemeClr val="bg1"/>
          </a:solidFill>
        </p:spPr>
        <p:txBody>
          <a:bodyPr wrap="square" rtlCol="0">
            <a:spAutoFit/>
          </a:bodyPr>
          <a:lstStyle/>
          <a:p>
            <a:pPr algn="ctr"/>
            <a:r>
              <a:rPr lang="en-GB" sz="1400" dirty="0"/>
              <a:t>LKS2</a:t>
            </a:r>
          </a:p>
        </p:txBody>
      </p:sp>
      <p:sp>
        <p:nvSpPr>
          <p:cNvPr id="37" name="TextBox 36">
            <a:extLst>
              <a:ext uri="{FF2B5EF4-FFF2-40B4-BE49-F238E27FC236}">
                <a16:creationId xmlns:a16="http://schemas.microsoft.com/office/drawing/2014/main" id="{7C4DD793-5509-4F10-9754-7B3ABAE15C3A}"/>
              </a:ext>
            </a:extLst>
          </p:cNvPr>
          <p:cNvSpPr txBox="1"/>
          <p:nvPr/>
        </p:nvSpPr>
        <p:spPr>
          <a:xfrm>
            <a:off x="5794899" y="3710384"/>
            <a:ext cx="581995" cy="307777"/>
          </a:xfrm>
          <a:prstGeom prst="rect">
            <a:avLst/>
          </a:prstGeom>
          <a:solidFill>
            <a:schemeClr val="bg1"/>
          </a:solidFill>
        </p:spPr>
        <p:txBody>
          <a:bodyPr wrap="square" rtlCol="0">
            <a:spAutoFit/>
          </a:bodyPr>
          <a:lstStyle/>
          <a:p>
            <a:pPr algn="ctr"/>
            <a:r>
              <a:rPr lang="en-GB" sz="1400" dirty="0"/>
              <a:t>UKS2</a:t>
            </a:r>
          </a:p>
        </p:txBody>
      </p:sp>
      <p:sp>
        <p:nvSpPr>
          <p:cNvPr id="38" name="TextBox 37">
            <a:extLst>
              <a:ext uri="{FF2B5EF4-FFF2-40B4-BE49-F238E27FC236}">
                <a16:creationId xmlns:a16="http://schemas.microsoft.com/office/drawing/2014/main" id="{FC13A7E6-BA37-473A-86AA-D128A83F07ED}"/>
              </a:ext>
            </a:extLst>
          </p:cNvPr>
          <p:cNvSpPr txBox="1"/>
          <p:nvPr/>
        </p:nvSpPr>
        <p:spPr>
          <a:xfrm>
            <a:off x="5820758" y="8344481"/>
            <a:ext cx="530276" cy="307777"/>
          </a:xfrm>
          <a:prstGeom prst="rect">
            <a:avLst/>
          </a:prstGeom>
          <a:solidFill>
            <a:schemeClr val="bg1"/>
          </a:solidFill>
        </p:spPr>
        <p:txBody>
          <a:bodyPr wrap="square" rtlCol="0">
            <a:spAutoFit/>
          </a:bodyPr>
          <a:lstStyle/>
          <a:p>
            <a:pPr algn="ctr"/>
            <a:r>
              <a:rPr lang="en-GB" sz="1400" dirty="0"/>
              <a:t>KS1</a:t>
            </a:r>
          </a:p>
        </p:txBody>
      </p:sp>
    </p:spTree>
    <p:extLst>
      <p:ext uri="{BB962C8B-B14F-4D97-AF65-F5344CB8AC3E}">
        <p14:creationId xmlns:p14="http://schemas.microsoft.com/office/powerpoint/2010/main" val="281936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BA45F-7A82-02B8-C744-2405648D8B58}"/>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93D1ED29-31F0-E276-690C-BD57A190B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225C50EF-9D83-BDE7-AE53-AD0AFC720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CC3DD033-0E38-3406-0822-CC6D4C9BE847}"/>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CEB2456F-AAB5-D564-7413-293202F8B38F}"/>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AEEFCD6A-130B-FF79-1CFD-ECE0061C5A61}"/>
              </a:ext>
            </a:extLst>
          </p:cNvPr>
          <p:cNvSpPr txBox="1"/>
          <p:nvPr/>
        </p:nvSpPr>
        <p:spPr>
          <a:xfrm>
            <a:off x="1708728" y="886295"/>
            <a:ext cx="4137890" cy="369332"/>
          </a:xfrm>
          <a:prstGeom prst="rect">
            <a:avLst/>
          </a:prstGeom>
          <a:noFill/>
        </p:spPr>
        <p:txBody>
          <a:bodyPr wrap="square" rtlCol="0">
            <a:spAutoFit/>
          </a:bodyPr>
          <a:lstStyle/>
          <a:p>
            <a:pPr algn="ctr"/>
            <a:r>
              <a:rPr lang="en-GB" b="1">
                <a:solidFill>
                  <a:srgbClr val="70CD5B"/>
                </a:solidFill>
              </a:rPr>
              <a:t>HEALTH &amp; WELLBEING</a:t>
            </a:r>
          </a:p>
        </p:txBody>
      </p:sp>
      <p:pic>
        <p:nvPicPr>
          <p:cNvPr id="39" name="Picture 38" descr="A green and white circle with a heart and pulse line&#10;&#10;Description automatically generated">
            <a:extLst>
              <a:ext uri="{FF2B5EF4-FFF2-40B4-BE49-F238E27FC236}">
                <a16:creationId xmlns:a16="http://schemas.microsoft.com/office/drawing/2014/main" id="{62F89B15-96A3-8A7E-A376-EEF143C14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319" y="1033840"/>
            <a:ext cx="595427" cy="595427"/>
          </a:xfrm>
          <a:prstGeom prst="rect">
            <a:avLst/>
          </a:prstGeom>
        </p:spPr>
      </p:pic>
      <p:sp>
        <p:nvSpPr>
          <p:cNvPr id="3" name="TextBox 2">
            <a:extLst>
              <a:ext uri="{FF2B5EF4-FFF2-40B4-BE49-F238E27FC236}">
                <a16:creationId xmlns:a16="http://schemas.microsoft.com/office/drawing/2014/main" id="{39AB9006-F91C-5331-92BA-810B35FC7987}"/>
              </a:ext>
            </a:extLst>
          </p:cNvPr>
          <p:cNvSpPr txBox="1"/>
          <p:nvPr/>
        </p:nvSpPr>
        <p:spPr>
          <a:xfrm>
            <a:off x="2226000" y="1134206"/>
            <a:ext cx="312188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t>Healthy eating, importance of exercise, alcohol, harmful substances. first aid, mental health and developmental changes.</a:t>
            </a:r>
            <a:endParaRPr lang="en-GB">
              <a:ea typeface="Calibri" panose="020F0502020204030204"/>
              <a:cs typeface="Calibri" panose="020F0502020204030204"/>
            </a:endParaRPr>
          </a:p>
        </p:txBody>
      </p:sp>
      <p:sp>
        <p:nvSpPr>
          <p:cNvPr id="57" name="TextBox 56">
            <a:extLst>
              <a:ext uri="{FF2B5EF4-FFF2-40B4-BE49-F238E27FC236}">
                <a16:creationId xmlns:a16="http://schemas.microsoft.com/office/drawing/2014/main" id="{714892B9-FEDD-4B93-BD0A-5BB6F81190D8}"/>
              </a:ext>
            </a:extLst>
          </p:cNvPr>
          <p:cNvSpPr txBox="1"/>
          <p:nvPr/>
        </p:nvSpPr>
        <p:spPr>
          <a:xfrm>
            <a:off x="5304525" y="6441997"/>
            <a:ext cx="1185425" cy="246221"/>
          </a:xfrm>
          <a:prstGeom prst="rect">
            <a:avLst/>
          </a:prstGeom>
          <a:noFill/>
        </p:spPr>
        <p:txBody>
          <a:bodyPr wrap="square" lIns="91440" tIns="45720" rIns="91440" bIns="45720" rtlCol="0" anchor="t">
            <a:spAutoFit/>
          </a:bodyPr>
          <a:lstStyle/>
          <a:p>
            <a:pPr algn="ctr"/>
            <a:r>
              <a:rPr lang="en-GB" sz="1000">
                <a:solidFill>
                  <a:schemeClr val="bg1"/>
                </a:solidFill>
              </a:rPr>
              <a:t>Sun Safety</a:t>
            </a:r>
            <a:endParaRPr lang="en-US" sz="1000">
              <a:solidFill>
                <a:schemeClr val="bg1"/>
              </a:solidFill>
              <a:ea typeface="Calibri" panose="020F0502020204030204"/>
              <a:cs typeface="Calibri" panose="020F0502020204030204"/>
            </a:endParaRPr>
          </a:p>
        </p:txBody>
      </p:sp>
      <p:pic>
        <p:nvPicPr>
          <p:cNvPr id="37" name="Picture 36" descr="A green and white circle with a face&#10;&#10;Description automatically generated">
            <a:extLst>
              <a:ext uri="{FF2B5EF4-FFF2-40B4-BE49-F238E27FC236}">
                <a16:creationId xmlns:a16="http://schemas.microsoft.com/office/drawing/2014/main" id="{B06D895C-7C98-2DBD-2CB4-74DE68AFA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4602" y="8903348"/>
            <a:ext cx="873407" cy="369609"/>
          </a:xfrm>
          <a:prstGeom prst="rect">
            <a:avLst/>
          </a:prstGeom>
        </p:spPr>
      </p:pic>
      <p:pic>
        <p:nvPicPr>
          <p:cNvPr id="41" name="Picture 40" descr="A green and white circle with a cross in it&#10;&#10;Description automatically generated">
            <a:extLst>
              <a:ext uri="{FF2B5EF4-FFF2-40B4-BE49-F238E27FC236}">
                <a16:creationId xmlns:a16="http://schemas.microsoft.com/office/drawing/2014/main" id="{5FE19CFA-DDC1-7A81-6202-D9CCD2C004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7119" y="7737591"/>
            <a:ext cx="648876" cy="380125"/>
          </a:xfrm>
          <a:prstGeom prst="rect">
            <a:avLst/>
          </a:prstGeom>
        </p:spPr>
      </p:pic>
      <p:pic>
        <p:nvPicPr>
          <p:cNvPr id="43" name="Picture 42" descr="A green and white circle with a green and white circle with white text&#10;&#10;Description automatically generated">
            <a:extLst>
              <a:ext uri="{FF2B5EF4-FFF2-40B4-BE49-F238E27FC236}">
                <a16:creationId xmlns:a16="http://schemas.microsoft.com/office/drawing/2014/main" id="{E4BF9410-8F7E-3739-440F-053CC7FFDA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9235" y="7751876"/>
            <a:ext cx="932154" cy="380125"/>
          </a:xfrm>
          <a:prstGeom prst="rect">
            <a:avLst/>
          </a:prstGeom>
        </p:spPr>
      </p:pic>
      <p:pic>
        <p:nvPicPr>
          <p:cNvPr id="45" name="Picture 44" descr="A green and white circle with a baby bottle in it&#10;&#10;Description automatically generated">
            <a:extLst>
              <a:ext uri="{FF2B5EF4-FFF2-40B4-BE49-F238E27FC236}">
                <a16:creationId xmlns:a16="http://schemas.microsoft.com/office/drawing/2014/main" id="{F6205E27-86BC-1BA4-DD19-8809665CC3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7619" y="8919589"/>
            <a:ext cx="814552" cy="369609"/>
          </a:xfrm>
          <a:prstGeom prst="rect">
            <a:avLst/>
          </a:prstGeom>
        </p:spPr>
      </p:pic>
      <p:pic>
        <p:nvPicPr>
          <p:cNvPr id="59" name="Picture 58" descr="A green and white circle with a green hat and heartbeat line&#10;&#10;Description automatically generated">
            <a:extLst>
              <a:ext uri="{FF2B5EF4-FFF2-40B4-BE49-F238E27FC236}">
                <a16:creationId xmlns:a16="http://schemas.microsoft.com/office/drawing/2014/main" id="{54208FDD-3485-6DE7-13CC-C8D44D8151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4143" y="6567864"/>
            <a:ext cx="765092" cy="380125"/>
          </a:xfrm>
          <a:prstGeom prst="rect">
            <a:avLst/>
          </a:prstGeom>
        </p:spPr>
      </p:pic>
      <p:pic>
        <p:nvPicPr>
          <p:cNvPr id="61" name="Picture 60" descr="A green and white circle with a person in a circle and white text&#10;&#10;Description automatically generated">
            <a:extLst>
              <a:ext uri="{FF2B5EF4-FFF2-40B4-BE49-F238E27FC236}">
                <a16:creationId xmlns:a16="http://schemas.microsoft.com/office/drawing/2014/main" id="{3F7AA82C-D90C-D57C-661E-B163CC00A6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93725" y="8919589"/>
            <a:ext cx="833385" cy="369609"/>
          </a:xfrm>
          <a:prstGeom prst="rect">
            <a:avLst/>
          </a:prstGeom>
        </p:spPr>
      </p:pic>
      <p:pic>
        <p:nvPicPr>
          <p:cNvPr id="63" name="Picture 62" descr="A green circle with white text&#10;&#10;Description automatically generated">
            <a:extLst>
              <a:ext uri="{FF2B5EF4-FFF2-40B4-BE49-F238E27FC236}">
                <a16:creationId xmlns:a16="http://schemas.microsoft.com/office/drawing/2014/main" id="{30A235C5-F9D0-7FC4-0C06-A40A2FA6FE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51322" y="8922086"/>
            <a:ext cx="708613" cy="369609"/>
          </a:xfrm>
          <a:prstGeom prst="rect">
            <a:avLst/>
          </a:prstGeom>
        </p:spPr>
      </p:pic>
      <p:pic>
        <p:nvPicPr>
          <p:cNvPr id="64" name="Picture 63" descr="A green and white circle with a baby bottle in it&#10;&#10;Description automatically generated">
            <a:extLst>
              <a:ext uri="{FF2B5EF4-FFF2-40B4-BE49-F238E27FC236}">
                <a16:creationId xmlns:a16="http://schemas.microsoft.com/office/drawing/2014/main" id="{209153D5-DCA0-2840-90F5-578895D61B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6551" y="6575846"/>
            <a:ext cx="837728" cy="380125"/>
          </a:xfrm>
          <a:prstGeom prst="rect">
            <a:avLst/>
          </a:prstGeom>
        </p:spPr>
      </p:pic>
      <p:pic>
        <p:nvPicPr>
          <p:cNvPr id="65" name="Picture 64" descr="A green and white circle with a face&#10;&#10;Description automatically generated">
            <a:extLst>
              <a:ext uri="{FF2B5EF4-FFF2-40B4-BE49-F238E27FC236}">
                <a16:creationId xmlns:a16="http://schemas.microsoft.com/office/drawing/2014/main" id="{65055665-ACC7-5B27-29C4-E1540F382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809" y="6589139"/>
            <a:ext cx="898257" cy="380125"/>
          </a:xfrm>
          <a:prstGeom prst="rect">
            <a:avLst/>
          </a:prstGeom>
        </p:spPr>
      </p:pic>
      <p:pic>
        <p:nvPicPr>
          <p:cNvPr id="66" name="Picture 65" descr="A green and white circle with a green hat and heartbeat line&#10;&#10;Description automatically generated">
            <a:extLst>
              <a:ext uri="{FF2B5EF4-FFF2-40B4-BE49-F238E27FC236}">
                <a16:creationId xmlns:a16="http://schemas.microsoft.com/office/drawing/2014/main" id="{5234F239-A2C5-EF85-8D84-6E39950DAE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9001" y="5413735"/>
            <a:ext cx="765092" cy="380125"/>
          </a:xfrm>
          <a:prstGeom prst="rect">
            <a:avLst/>
          </a:prstGeom>
        </p:spPr>
      </p:pic>
      <p:pic>
        <p:nvPicPr>
          <p:cNvPr id="67" name="Picture 66" descr="A green and white circle with a green and white circle with white text&#10;&#10;Description automatically generated">
            <a:extLst>
              <a:ext uri="{FF2B5EF4-FFF2-40B4-BE49-F238E27FC236}">
                <a16:creationId xmlns:a16="http://schemas.microsoft.com/office/drawing/2014/main" id="{DC99B1A9-82C4-67A6-8269-1872FE6147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6942" y="5412028"/>
            <a:ext cx="932154" cy="380125"/>
          </a:xfrm>
          <a:prstGeom prst="rect">
            <a:avLst/>
          </a:prstGeom>
        </p:spPr>
      </p:pic>
      <p:pic>
        <p:nvPicPr>
          <p:cNvPr id="68" name="Picture 67" descr="A green and white circle with a cross in it&#10;&#10;Description automatically generated">
            <a:extLst>
              <a:ext uri="{FF2B5EF4-FFF2-40B4-BE49-F238E27FC236}">
                <a16:creationId xmlns:a16="http://schemas.microsoft.com/office/drawing/2014/main" id="{8D69934F-1723-459C-317C-27F664B67D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3369" y="5406119"/>
            <a:ext cx="648876" cy="380125"/>
          </a:xfrm>
          <a:prstGeom prst="rect">
            <a:avLst/>
          </a:prstGeom>
        </p:spPr>
      </p:pic>
      <p:pic>
        <p:nvPicPr>
          <p:cNvPr id="69" name="Picture 68" descr="A green and white circle with a face&#10;&#10;Description automatically generated">
            <a:extLst>
              <a:ext uri="{FF2B5EF4-FFF2-40B4-BE49-F238E27FC236}">
                <a16:creationId xmlns:a16="http://schemas.microsoft.com/office/drawing/2014/main" id="{EBF00143-C134-7467-0385-E5B4E1BA0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8727" y="5416538"/>
            <a:ext cx="898257" cy="380125"/>
          </a:xfrm>
          <a:prstGeom prst="rect">
            <a:avLst/>
          </a:prstGeom>
        </p:spPr>
      </p:pic>
      <p:pic>
        <p:nvPicPr>
          <p:cNvPr id="70" name="Picture 69" descr="A green and white circle with a person in a circle and white text&#10;&#10;Description automatically generated">
            <a:extLst>
              <a:ext uri="{FF2B5EF4-FFF2-40B4-BE49-F238E27FC236}">
                <a16:creationId xmlns:a16="http://schemas.microsoft.com/office/drawing/2014/main" id="{4E84AB68-F8CF-46D8-5193-EE028296E4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7512" y="4260278"/>
            <a:ext cx="833385" cy="369609"/>
          </a:xfrm>
          <a:prstGeom prst="rect">
            <a:avLst/>
          </a:prstGeom>
        </p:spPr>
      </p:pic>
      <p:pic>
        <p:nvPicPr>
          <p:cNvPr id="71" name="Picture 70" descr="A green and white circle with a baby bottle in it&#10;&#10;Description automatically generated">
            <a:extLst>
              <a:ext uri="{FF2B5EF4-FFF2-40B4-BE49-F238E27FC236}">
                <a16:creationId xmlns:a16="http://schemas.microsoft.com/office/drawing/2014/main" id="{8F5D555D-A20E-C131-0DE7-E23FD4F0A1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2839" y="4269436"/>
            <a:ext cx="837728" cy="380125"/>
          </a:xfrm>
          <a:prstGeom prst="rect">
            <a:avLst/>
          </a:prstGeom>
        </p:spPr>
      </p:pic>
      <p:pic>
        <p:nvPicPr>
          <p:cNvPr id="72" name="Picture 71" descr="A green and white circle with a green hat and heartbeat line&#10;&#10;Description automatically generated">
            <a:extLst>
              <a:ext uri="{FF2B5EF4-FFF2-40B4-BE49-F238E27FC236}">
                <a16:creationId xmlns:a16="http://schemas.microsoft.com/office/drawing/2014/main" id="{51CBCE10-2753-1988-1443-ACA22080ED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6455" y="4272132"/>
            <a:ext cx="765092" cy="380125"/>
          </a:xfrm>
          <a:prstGeom prst="rect">
            <a:avLst/>
          </a:prstGeom>
        </p:spPr>
      </p:pic>
      <p:pic>
        <p:nvPicPr>
          <p:cNvPr id="73" name="Picture 72" descr="A green and white circle with a green and white circle with white text&#10;&#10;Description automatically generated">
            <a:extLst>
              <a:ext uri="{FF2B5EF4-FFF2-40B4-BE49-F238E27FC236}">
                <a16:creationId xmlns:a16="http://schemas.microsoft.com/office/drawing/2014/main" id="{C84C82D6-2156-86C9-6FD5-0006CC016C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3077" y="3097819"/>
            <a:ext cx="932154" cy="380125"/>
          </a:xfrm>
          <a:prstGeom prst="rect">
            <a:avLst/>
          </a:prstGeom>
        </p:spPr>
      </p:pic>
      <p:pic>
        <p:nvPicPr>
          <p:cNvPr id="74" name="Picture 73" descr="A green and white circle with a person in a circle and white text&#10;&#10;Description automatically generated">
            <a:extLst>
              <a:ext uri="{FF2B5EF4-FFF2-40B4-BE49-F238E27FC236}">
                <a16:creationId xmlns:a16="http://schemas.microsoft.com/office/drawing/2014/main" id="{3581BDF0-6C57-7556-FEB4-9EDE6E2BD6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3311" y="3108335"/>
            <a:ext cx="833385" cy="369609"/>
          </a:xfrm>
          <a:prstGeom prst="rect">
            <a:avLst/>
          </a:prstGeom>
        </p:spPr>
      </p:pic>
      <p:pic>
        <p:nvPicPr>
          <p:cNvPr id="75" name="Picture 74" descr="A green and white circle with a cross in it&#10;&#10;Description automatically generated">
            <a:extLst>
              <a:ext uri="{FF2B5EF4-FFF2-40B4-BE49-F238E27FC236}">
                <a16:creationId xmlns:a16="http://schemas.microsoft.com/office/drawing/2014/main" id="{FBFBDD0E-9B46-592E-98BF-1C31DDB08E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8054" y="3101570"/>
            <a:ext cx="648876" cy="380125"/>
          </a:xfrm>
          <a:prstGeom prst="rect">
            <a:avLst/>
          </a:prstGeom>
        </p:spPr>
      </p:pic>
      <p:pic>
        <p:nvPicPr>
          <p:cNvPr id="76" name="Picture 75" descr="A green and white circle with a green hat and heartbeat line&#10;&#10;Description automatically generated">
            <a:extLst>
              <a:ext uri="{FF2B5EF4-FFF2-40B4-BE49-F238E27FC236}">
                <a16:creationId xmlns:a16="http://schemas.microsoft.com/office/drawing/2014/main" id="{8AFC64B6-C4F3-28A6-A4C7-AE24108941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421" y="3109608"/>
            <a:ext cx="765092" cy="380125"/>
          </a:xfrm>
          <a:prstGeom prst="rect">
            <a:avLst/>
          </a:prstGeom>
        </p:spPr>
      </p:pic>
      <p:pic>
        <p:nvPicPr>
          <p:cNvPr id="77" name="Picture 76" descr="A green and white circle with a face&#10;&#10;Description automatically generated">
            <a:extLst>
              <a:ext uri="{FF2B5EF4-FFF2-40B4-BE49-F238E27FC236}">
                <a16:creationId xmlns:a16="http://schemas.microsoft.com/office/drawing/2014/main" id="{D6553B46-D8FB-AAF4-E37F-00B8C14D3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0031" y="3111541"/>
            <a:ext cx="898257" cy="380125"/>
          </a:xfrm>
          <a:prstGeom prst="rect">
            <a:avLst/>
          </a:prstGeom>
        </p:spPr>
      </p:pic>
      <p:pic>
        <p:nvPicPr>
          <p:cNvPr id="78" name="Picture 77" descr="A green and white circle with a green hat and heartbeat line&#10;&#10;Description automatically generated">
            <a:extLst>
              <a:ext uri="{FF2B5EF4-FFF2-40B4-BE49-F238E27FC236}">
                <a16:creationId xmlns:a16="http://schemas.microsoft.com/office/drawing/2014/main" id="{8CAF4DA4-7BDC-E63D-52CB-8500F33283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9113" y="1957521"/>
            <a:ext cx="765092" cy="380125"/>
          </a:xfrm>
          <a:prstGeom prst="rect">
            <a:avLst/>
          </a:prstGeom>
        </p:spPr>
      </p:pic>
      <p:pic>
        <p:nvPicPr>
          <p:cNvPr id="79" name="Picture 78" descr="A green and white circle with a person in a circle and white text&#10;&#10;Description automatically generated">
            <a:extLst>
              <a:ext uri="{FF2B5EF4-FFF2-40B4-BE49-F238E27FC236}">
                <a16:creationId xmlns:a16="http://schemas.microsoft.com/office/drawing/2014/main" id="{BE69D402-75BA-CD8F-D908-C6F23A62B5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864" y="1957521"/>
            <a:ext cx="833385" cy="369609"/>
          </a:xfrm>
          <a:prstGeom prst="rect">
            <a:avLst/>
          </a:prstGeom>
        </p:spPr>
      </p:pic>
      <p:pic>
        <p:nvPicPr>
          <p:cNvPr id="80" name="Picture 79" descr="A green and white circle with a baby bottle in it&#10;&#10;Description automatically generated">
            <a:extLst>
              <a:ext uri="{FF2B5EF4-FFF2-40B4-BE49-F238E27FC236}">
                <a16:creationId xmlns:a16="http://schemas.microsoft.com/office/drawing/2014/main" id="{8ACB494B-F2A6-4AB8-D598-D9785C9B3F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5936" y="1953106"/>
            <a:ext cx="837728" cy="380125"/>
          </a:xfrm>
          <a:prstGeom prst="rect">
            <a:avLst/>
          </a:prstGeom>
        </p:spPr>
      </p:pic>
      <p:pic>
        <p:nvPicPr>
          <p:cNvPr id="81" name="Picture 80" descr="A green and white circle with a green and white circle with white text&#10;&#10;Description automatically generated">
            <a:extLst>
              <a:ext uri="{FF2B5EF4-FFF2-40B4-BE49-F238E27FC236}">
                <a16:creationId xmlns:a16="http://schemas.microsoft.com/office/drawing/2014/main" id="{FB8D0F6A-DD2A-E723-1167-9CC5169088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2371" y="1956216"/>
            <a:ext cx="932154" cy="380125"/>
          </a:xfrm>
          <a:prstGeom prst="rect">
            <a:avLst/>
          </a:prstGeom>
        </p:spPr>
      </p:pic>
      <p:pic>
        <p:nvPicPr>
          <p:cNvPr id="8" name="Picture 7" descr="A green and white circle with a head and pulse line&#10;&#10;Description automatically generated">
            <a:extLst>
              <a:ext uri="{FF2B5EF4-FFF2-40B4-BE49-F238E27FC236}">
                <a16:creationId xmlns:a16="http://schemas.microsoft.com/office/drawing/2014/main" id="{8177A65E-EC70-4BD6-22BB-64FC183BE85B}"/>
              </a:ext>
            </a:extLst>
          </p:cNvPr>
          <p:cNvPicPr>
            <a:picLocks noChangeAspect="1"/>
          </p:cNvPicPr>
          <p:nvPr/>
        </p:nvPicPr>
        <p:blipFill>
          <a:blip r:embed="rId12"/>
          <a:stretch>
            <a:fillRect/>
          </a:stretch>
        </p:blipFill>
        <p:spPr>
          <a:xfrm>
            <a:off x="1514823" y="3109479"/>
            <a:ext cx="381584" cy="400731"/>
          </a:xfrm>
          <a:prstGeom prst="rect">
            <a:avLst/>
          </a:prstGeom>
        </p:spPr>
      </p:pic>
      <p:pic>
        <p:nvPicPr>
          <p:cNvPr id="9" name="Picture 8" descr="A green and white circle with a head and pulse line&#10;&#10;Description automatically generated">
            <a:extLst>
              <a:ext uri="{FF2B5EF4-FFF2-40B4-BE49-F238E27FC236}">
                <a16:creationId xmlns:a16="http://schemas.microsoft.com/office/drawing/2014/main" id="{4E05AA52-2B13-7610-D206-9864BEDD650D}"/>
              </a:ext>
            </a:extLst>
          </p:cNvPr>
          <p:cNvPicPr>
            <a:picLocks noChangeAspect="1"/>
          </p:cNvPicPr>
          <p:nvPr/>
        </p:nvPicPr>
        <p:blipFill>
          <a:blip r:embed="rId12"/>
          <a:stretch>
            <a:fillRect/>
          </a:stretch>
        </p:blipFill>
        <p:spPr>
          <a:xfrm>
            <a:off x="1712905" y="5402837"/>
            <a:ext cx="381584" cy="400731"/>
          </a:xfrm>
          <a:prstGeom prst="rect">
            <a:avLst/>
          </a:prstGeom>
        </p:spPr>
      </p:pic>
      <p:pic>
        <p:nvPicPr>
          <p:cNvPr id="10" name="Picture 9" descr="A green and white circle with a head and pulse line&#10;&#10;Description automatically generated">
            <a:extLst>
              <a:ext uri="{FF2B5EF4-FFF2-40B4-BE49-F238E27FC236}">
                <a16:creationId xmlns:a16="http://schemas.microsoft.com/office/drawing/2014/main" id="{E3661AF4-57D8-924C-7267-56E1777A5B9C}"/>
              </a:ext>
            </a:extLst>
          </p:cNvPr>
          <p:cNvPicPr>
            <a:picLocks noChangeAspect="1"/>
          </p:cNvPicPr>
          <p:nvPr/>
        </p:nvPicPr>
        <p:blipFill>
          <a:blip r:embed="rId12"/>
          <a:stretch>
            <a:fillRect/>
          </a:stretch>
        </p:blipFill>
        <p:spPr>
          <a:xfrm>
            <a:off x="4481447" y="6580095"/>
            <a:ext cx="381584" cy="400731"/>
          </a:xfrm>
          <a:prstGeom prst="rect">
            <a:avLst/>
          </a:prstGeom>
        </p:spPr>
      </p:pic>
      <p:pic>
        <p:nvPicPr>
          <p:cNvPr id="11" name="Picture 10" descr="A green and white circle with a head and pulse line&#10;&#10;Description automatically generated">
            <a:extLst>
              <a:ext uri="{FF2B5EF4-FFF2-40B4-BE49-F238E27FC236}">
                <a16:creationId xmlns:a16="http://schemas.microsoft.com/office/drawing/2014/main" id="{4CAC458A-B71F-6BD3-22F8-5061861640B9}"/>
              </a:ext>
            </a:extLst>
          </p:cNvPr>
          <p:cNvPicPr>
            <a:picLocks noChangeAspect="1"/>
          </p:cNvPicPr>
          <p:nvPr/>
        </p:nvPicPr>
        <p:blipFill>
          <a:blip r:embed="rId12"/>
          <a:stretch>
            <a:fillRect/>
          </a:stretch>
        </p:blipFill>
        <p:spPr>
          <a:xfrm>
            <a:off x="5139119" y="8873453"/>
            <a:ext cx="381584" cy="400731"/>
          </a:xfrm>
          <a:prstGeom prst="rect">
            <a:avLst/>
          </a:prstGeom>
        </p:spPr>
      </p:pic>
      <p:sp>
        <p:nvSpPr>
          <p:cNvPr id="40" name="TextBox 39">
            <a:extLst>
              <a:ext uri="{FF2B5EF4-FFF2-40B4-BE49-F238E27FC236}">
                <a16:creationId xmlns:a16="http://schemas.microsoft.com/office/drawing/2014/main" id="{F38694B5-FC1B-4410-A775-D381D04BBBFF}"/>
              </a:ext>
            </a:extLst>
          </p:cNvPr>
          <p:cNvSpPr txBox="1"/>
          <p:nvPr/>
        </p:nvSpPr>
        <p:spPr>
          <a:xfrm>
            <a:off x="5846618" y="6018401"/>
            <a:ext cx="530276" cy="307777"/>
          </a:xfrm>
          <a:prstGeom prst="rect">
            <a:avLst/>
          </a:prstGeom>
          <a:solidFill>
            <a:schemeClr val="bg1"/>
          </a:solidFill>
        </p:spPr>
        <p:txBody>
          <a:bodyPr wrap="square" rtlCol="0">
            <a:spAutoFit/>
          </a:bodyPr>
          <a:lstStyle/>
          <a:p>
            <a:pPr algn="ctr"/>
            <a:r>
              <a:rPr lang="en-GB" sz="1400" dirty="0"/>
              <a:t>LKS2</a:t>
            </a:r>
          </a:p>
        </p:txBody>
      </p:sp>
      <p:sp>
        <p:nvSpPr>
          <p:cNvPr id="44" name="TextBox 43">
            <a:extLst>
              <a:ext uri="{FF2B5EF4-FFF2-40B4-BE49-F238E27FC236}">
                <a16:creationId xmlns:a16="http://schemas.microsoft.com/office/drawing/2014/main" id="{B1478507-9A16-4A08-8E60-114806BF3733}"/>
              </a:ext>
            </a:extLst>
          </p:cNvPr>
          <p:cNvSpPr txBox="1"/>
          <p:nvPr/>
        </p:nvSpPr>
        <p:spPr>
          <a:xfrm>
            <a:off x="5851895" y="8367707"/>
            <a:ext cx="530276" cy="307777"/>
          </a:xfrm>
          <a:prstGeom prst="rect">
            <a:avLst/>
          </a:prstGeom>
          <a:solidFill>
            <a:schemeClr val="bg1"/>
          </a:solidFill>
        </p:spPr>
        <p:txBody>
          <a:bodyPr wrap="square" rtlCol="0">
            <a:spAutoFit/>
          </a:bodyPr>
          <a:lstStyle/>
          <a:p>
            <a:pPr algn="ctr"/>
            <a:r>
              <a:rPr lang="en-GB" sz="1400" dirty="0"/>
              <a:t>KS1</a:t>
            </a:r>
          </a:p>
        </p:txBody>
      </p:sp>
      <p:sp>
        <p:nvSpPr>
          <p:cNvPr id="46" name="TextBox 45">
            <a:extLst>
              <a:ext uri="{FF2B5EF4-FFF2-40B4-BE49-F238E27FC236}">
                <a16:creationId xmlns:a16="http://schemas.microsoft.com/office/drawing/2014/main" id="{0C9C6FC3-6509-4B5B-A840-E9994C9CF407}"/>
              </a:ext>
            </a:extLst>
          </p:cNvPr>
          <p:cNvSpPr txBox="1"/>
          <p:nvPr/>
        </p:nvSpPr>
        <p:spPr>
          <a:xfrm>
            <a:off x="5812984" y="3705808"/>
            <a:ext cx="563910" cy="307777"/>
          </a:xfrm>
          <a:prstGeom prst="rect">
            <a:avLst/>
          </a:prstGeom>
          <a:solidFill>
            <a:schemeClr val="bg1"/>
          </a:solidFill>
        </p:spPr>
        <p:txBody>
          <a:bodyPr wrap="square" rtlCol="0">
            <a:spAutoFit/>
          </a:bodyPr>
          <a:lstStyle/>
          <a:p>
            <a:pPr algn="ctr"/>
            <a:r>
              <a:rPr lang="en-GB" sz="1400" dirty="0"/>
              <a:t>UKS2</a:t>
            </a:r>
          </a:p>
        </p:txBody>
      </p:sp>
      <p:pic>
        <p:nvPicPr>
          <p:cNvPr id="47" name="Picture 46">
            <a:extLst>
              <a:ext uri="{FF2B5EF4-FFF2-40B4-BE49-F238E27FC236}">
                <a16:creationId xmlns:a16="http://schemas.microsoft.com/office/drawing/2014/main" id="{FE8F2AC3-07B3-480E-8398-BF6A6A82FF60}"/>
              </a:ext>
            </a:extLst>
          </p:cNvPr>
          <p:cNvPicPr>
            <a:picLocks noChangeAspect="1"/>
          </p:cNvPicPr>
          <p:nvPr/>
        </p:nvPicPr>
        <p:blipFill>
          <a:blip r:embed="rId13"/>
          <a:stretch>
            <a:fillRect/>
          </a:stretch>
        </p:blipFill>
        <p:spPr>
          <a:xfrm>
            <a:off x="1063311" y="4776053"/>
            <a:ext cx="566910" cy="566910"/>
          </a:xfrm>
          <a:prstGeom prst="rect">
            <a:avLst/>
          </a:prstGeom>
        </p:spPr>
      </p:pic>
      <p:pic>
        <p:nvPicPr>
          <p:cNvPr id="48" name="Picture 47">
            <a:extLst>
              <a:ext uri="{FF2B5EF4-FFF2-40B4-BE49-F238E27FC236}">
                <a16:creationId xmlns:a16="http://schemas.microsoft.com/office/drawing/2014/main" id="{66F6141B-EB0D-4B1D-881B-E13B2B1CB55E}"/>
              </a:ext>
            </a:extLst>
          </p:cNvPr>
          <p:cNvPicPr>
            <a:picLocks noChangeAspect="1"/>
          </p:cNvPicPr>
          <p:nvPr/>
        </p:nvPicPr>
        <p:blipFill>
          <a:blip r:embed="rId13"/>
          <a:stretch>
            <a:fillRect/>
          </a:stretch>
        </p:blipFill>
        <p:spPr>
          <a:xfrm>
            <a:off x="1063311" y="7074426"/>
            <a:ext cx="566910" cy="566910"/>
          </a:xfrm>
          <a:prstGeom prst="rect">
            <a:avLst/>
          </a:prstGeom>
        </p:spPr>
      </p:pic>
      <p:pic>
        <p:nvPicPr>
          <p:cNvPr id="49" name="Picture 48">
            <a:extLst>
              <a:ext uri="{FF2B5EF4-FFF2-40B4-BE49-F238E27FC236}">
                <a16:creationId xmlns:a16="http://schemas.microsoft.com/office/drawing/2014/main" id="{492E3AFC-1F16-48CC-975E-BE73F569B62D}"/>
              </a:ext>
            </a:extLst>
          </p:cNvPr>
          <p:cNvPicPr>
            <a:picLocks noChangeAspect="1"/>
          </p:cNvPicPr>
          <p:nvPr/>
        </p:nvPicPr>
        <p:blipFill>
          <a:blip r:embed="rId13"/>
          <a:stretch>
            <a:fillRect/>
          </a:stretch>
        </p:blipFill>
        <p:spPr>
          <a:xfrm>
            <a:off x="1063311" y="2477680"/>
            <a:ext cx="566910" cy="566910"/>
          </a:xfrm>
          <a:prstGeom prst="rect">
            <a:avLst/>
          </a:prstGeom>
        </p:spPr>
      </p:pic>
    </p:spTree>
    <p:extLst>
      <p:ext uri="{BB962C8B-B14F-4D97-AF65-F5344CB8AC3E}">
        <p14:creationId xmlns:p14="http://schemas.microsoft.com/office/powerpoint/2010/main" val="332979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78032-0C61-D030-17D9-A4E9CDA830DE}"/>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D3C8358C-80FE-6463-DA70-F2D7ABB31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8D6FD30D-AF12-18BB-017E-AA624BA8C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6" name="TextBox 5">
            <a:extLst>
              <a:ext uri="{FF2B5EF4-FFF2-40B4-BE49-F238E27FC236}">
                <a16:creationId xmlns:a16="http://schemas.microsoft.com/office/drawing/2014/main" id="{2EFAF370-493E-F542-7A62-E11231AF4DDD}"/>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83621B79-C83A-4B31-DE30-A679CE445ED5}"/>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F0084120-2700-935D-6CFA-6AF2B5594DAB}"/>
              </a:ext>
            </a:extLst>
          </p:cNvPr>
          <p:cNvSpPr txBox="1"/>
          <p:nvPr/>
        </p:nvSpPr>
        <p:spPr>
          <a:xfrm>
            <a:off x="1708728" y="942395"/>
            <a:ext cx="4137890" cy="369332"/>
          </a:xfrm>
          <a:prstGeom prst="rect">
            <a:avLst/>
          </a:prstGeom>
          <a:noFill/>
        </p:spPr>
        <p:txBody>
          <a:bodyPr wrap="square" lIns="91440" tIns="45720" rIns="91440" bIns="45720" rtlCol="0" anchor="t">
            <a:spAutoFit/>
          </a:bodyPr>
          <a:lstStyle/>
          <a:p>
            <a:pPr algn="ctr"/>
            <a:r>
              <a:rPr lang="en-GB" b="1">
                <a:solidFill>
                  <a:srgbClr val="70CD5B"/>
                </a:solidFill>
              </a:rPr>
              <a:t>LIVING IN THE WIDER WORLD</a:t>
            </a:r>
          </a:p>
        </p:txBody>
      </p:sp>
      <p:pic>
        <p:nvPicPr>
          <p:cNvPr id="45" name="Picture 44" descr="A green circle with a globe and arrows&#10;&#10;Description automatically generated">
            <a:extLst>
              <a:ext uri="{FF2B5EF4-FFF2-40B4-BE49-F238E27FC236}">
                <a16:creationId xmlns:a16="http://schemas.microsoft.com/office/drawing/2014/main" id="{F5452AB1-C7F2-B066-FFA7-22B8E4A79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2802" y="1033840"/>
            <a:ext cx="595427" cy="595427"/>
          </a:xfrm>
          <a:prstGeom prst="rect">
            <a:avLst/>
          </a:prstGeom>
        </p:spPr>
      </p:pic>
      <p:sp>
        <p:nvSpPr>
          <p:cNvPr id="49" name="TextBox 48">
            <a:extLst>
              <a:ext uri="{FF2B5EF4-FFF2-40B4-BE49-F238E27FC236}">
                <a16:creationId xmlns:a16="http://schemas.microsoft.com/office/drawing/2014/main" id="{0B9112EF-9DC6-09CC-4E19-CAB3685E23C5}"/>
              </a:ext>
            </a:extLst>
          </p:cNvPr>
          <p:cNvSpPr txBox="1"/>
          <p:nvPr/>
        </p:nvSpPr>
        <p:spPr>
          <a:xfrm>
            <a:off x="2099841" y="1232381"/>
            <a:ext cx="35566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t>Understanding technology, careers, financial capability, being part of a community and being stewards of God’s world. </a:t>
            </a:r>
            <a:endParaRPr lang="en-GB">
              <a:cs typeface="Calibri" panose="020F0502020204030204"/>
            </a:endParaRPr>
          </a:p>
        </p:txBody>
      </p:sp>
      <p:pic>
        <p:nvPicPr>
          <p:cNvPr id="28" name="Picture 27" descr="A green and white circle with a green logo&#10;&#10;Description automatically generated">
            <a:extLst>
              <a:ext uri="{FF2B5EF4-FFF2-40B4-BE49-F238E27FC236}">
                <a16:creationId xmlns:a16="http://schemas.microsoft.com/office/drawing/2014/main" id="{5A5D3B76-9B0C-2EE7-AA41-ECC77F567F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678" y="1902785"/>
            <a:ext cx="1210058" cy="478537"/>
          </a:xfrm>
          <a:prstGeom prst="rect">
            <a:avLst/>
          </a:prstGeom>
        </p:spPr>
      </p:pic>
      <p:pic>
        <p:nvPicPr>
          <p:cNvPr id="30" name="Picture 29" descr="A green and white logo&#10;&#10;Description automatically generated">
            <a:extLst>
              <a:ext uri="{FF2B5EF4-FFF2-40B4-BE49-F238E27FC236}">
                <a16:creationId xmlns:a16="http://schemas.microsoft.com/office/drawing/2014/main" id="{0C899C93-7B28-A1A8-8FD6-EB3DBFCC57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4790" y="1889305"/>
            <a:ext cx="966218" cy="478537"/>
          </a:xfrm>
          <a:prstGeom prst="rect">
            <a:avLst/>
          </a:prstGeom>
        </p:spPr>
      </p:pic>
      <p:pic>
        <p:nvPicPr>
          <p:cNvPr id="32" name="Picture 31" descr="A green and white circle with a computer and a phone&#10;&#10;Description automatically generated">
            <a:extLst>
              <a:ext uri="{FF2B5EF4-FFF2-40B4-BE49-F238E27FC236}">
                <a16:creationId xmlns:a16="http://schemas.microsoft.com/office/drawing/2014/main" id="{E854B51F-20FB-7899-2948-F5AD59EAF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2726" y="1905184"/>
            <a:ext cx="963170" cy="478537"/>
          </a:xfrm>
          <a:prstGeom prst="rect">
            <a:avLst/>
          </a:prstGeom>
        </p:spPr>
      </p:pic>
      <p:pic>
        <p:nvPicPr>
          <p:cNvPr id="33" name="Picture 32" descr="A green and white circle with a green logo&#10;&#10;Description automatically generated">
            <a:extLst>
              <a:ext uri="{FF2B5EF4-FFF2-40B4-BE49-F238E27FC236}">
                <a16:creationId xmlns:a16="http://schemas.microsoft.com/office/drawing/2014/main" id="{7E3EE8D0-E8A2-7044-6418-0B6794ED75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169" y="3058207"/>
            <a:ext cx="1210058" cy="478537"/>
          </a:xfrm>
          <a:prstGeom prst="rect">
            <a:avLst/>
          </a:prstGeom>
        </p:spPr>
      </p:pic>
      <p:pic>
        <p:nvPicPr>
          <p:cNvPr id="34" name="Picture 33" descr="A green and white circle with a computer and a phone&#10;&#10;Description automatically generated">
            <a:extLst>
              <a:ext uri="{FF2B5EF4-FFF2-40B4-BE49-F238E27FC236}">
                <a16:creationId xmlns:a16="http://schemas.microsoft.com/office/drawing/2014/main" id="{469BEEA3-02F2-3E52-8D94-0609CCD4FF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6219" y="3058206"/>
            <a:ext cx="963170" cy="478537"/>
          </a:xfrm>
          <a:prstGeom prst="rect">
            <a:avLst/>
          </a:prstGeom>
        </p:spPr>
      </p:pic>
      <p:pic>
        <p:nvPicPr>
          <p:cNvPr id="35" name="Picture 34" descr="A green and white logo&#10;&#10;Description automatically generated">
            <a:extLst>
              <a:ext uri="{FF2B5EF4-FFF2-40B4-BE49-F238E27FC236}">
                <a16:creationId xmlns:a16="http://schemas.microsoft.com/office/drawing/2014/main" id="{5F567963-7E76-3EE3-A0B1-EB6F9D850E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2521" y="3061926"/>
            <a:ext cx="966218" cy="478537"/>
          </a:xfrm>
          <a:prstGeom prst="rect">
            <a:avLst/>
          </a:prstGeom>
        </p:spPr>
      </p:pic>
      <p:pic>
        <p:nvPicPr>
          <p:cNvPr id="37" name="Picture 36" descr="A green and white circle with a green logo&#10;&#10;Description automatically generated">
            <a:extLst>
              <a:ext uri="{FF2B5EF4-FFF2-40B4-BE49-F238E27FC236}">
                <a16:creationId xmlns:a16="http://schemas.microsoft.com/office/drawing/2014/main" id="{B5EBE018-B43A-90B4-4B70-5DAAB7E65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4636" y="4221067"/>
            <a:ext cx="1210058" cy="478537"/>
          </a:xfrm>
          <a:prstGeom prst="rect">
            <a:avLst/>
          </a:prstGeom>
        </p:spPr>
      </p:pic>
      <p:pic>
        <p:nvPicPr>
          <p:cNvPr id="41" name="Picture 40" descr="A green and white circle with a computer and a phone&#10;&#10;Description automatically generated">
            <a:extLst>
              <a:ext uri="{FF2B5EF4-FFF2-40B4-BE49-F238E27FC236}">
                <a16:creationId xmlns:a16="http://schemas.microsoft.com/office/drawing/2014/main" id="{3ADBEDE9-B221-2137-DC94-EEF80FC577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6219" y="4221067"/>
            <a:ext cx="963170" cy="478537"/>
          </a:xfrm>
          <a:prstGeom prst="rect">
            <a:avLst/>
          </a:prstGeom>
        </p:spPr>
      </p:pic>
      <p:pic>
        <p:nvPicPr>
          <p:cNvPr id="50" name="Picture 49" descr="A green and white logo&#10;&#10;Description automatically generated">
            <a:extLst>
              <a:ext uri="{FF2B5EF4-FFF2-40B4-BE49-F238E27FC236}">
                <a16:creationId xmlns:a16="http://schemas.microsoft.com/office/drawing/2014/main" id="{99B57BC9-E41D-1285-B035-79F7FB6AF8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6263" y="4216677"/>
            <a:ext cx="966218" cy="478537"/>
          </a:xfrm>
          <a:prstGeom prst="rect">
            <a:avLst/>
          </a:prstGeom>
        </p:spPr>
      </p:pic>
      <p:pic>
        <p:nvPicPr>
          <p:cNvPr id="51" name="Picture 50" descr="A green and white circle with a green logo&#10;&#10;Description automatically generated">
            <a:extLst>
              <a:ext uri="{FF2B5EF4-FFF2-40B4-BE49-F238E27FC236}">
                <a16:creationId xmlns:a16="http://schemas.microsoft.com/office/drawing/2014/main" id="{5324EFF5-12EB-2090-FE24-DA7437DC7D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584" y="5372598"/>
            <a:ext cx="1210058" cy="478537"/>
          </a:xfrm>
          <a:prstGeom prst="rect">
            <a:avLst/>
          </a:prstGeom>
        </p:spPr>
      </p:pic>
      <p:pic>
        <p:nvPicPr>
          <p:cNvPr id="52" name="Picture 51" descr="A green and white circle with a computer and a phone&#10;&#10;Description automatically generated">
            <a:extLst>
              <a:ext uri="{FF2B5EF4-FFF2-40B4-BE49-F238E27FC236}">
                <a16:creationId xmlns:a16="http://schemas.microsoft.com/office/drawing/2014/main" id="{2AD915FF-F90D-F830-BF18-799FE0D354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0416" y="5372598"/>
            <a:ext cx="963170" cy="478537"/>
          </a:xfrm>
          <a:prstGeom prst="rect">
            <a:avLst/>
          </a:prstGeom>
        </p:spPr>
      </p:pic>
      <p:pic>
        <p:nvPicPr>
          <p:cNvPr id="53" name="Picture 52" descr="A green and white logo&#10;&#10;Description automatically generated">
            <a:extLst>
              <a:ext uri="{FF2B5EF4-FFF2-40B4-BE49-F238E27FC236}">
                <a16:creationId xmlns:a16="http://schemas.microsoft.com/office/drawing/2014/main" id="{B1EEB65D-E273-DA42-D0BB-0A066F1CB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1258" y="5378279"/>
            <a:ext cx="966218" cy="478537"/>
          </a:xfrm>
          <a:prstGeom prst="rect">
            <a:avLst/>
          </a:prstGeom>
        </p:spPr>
      </p:pic>
      <p:pic>
        <p:nvPicPr>
          <p:cNvPr id="54" name="Picture 53" descr="A green and white circle with a computer and a phone&#10;&#10;Description automatically generated">
            <a:extLst>
              <a:ext uri="{FF2B5EF4-FFF2-40B4-BE49-F238E27FC236}">
                <a16:creationId xmlns:a16="http://schemas.microsoft.com/office/drawing/2014/main" id="{B1572879-9B0A-2CDB-73BD-60CE77F7E6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9389" y="6536407"/>
            <a:ext cx="963170" cy="478537"/>
          </a:xfrm>
          <a:prstGeom prst="rect">
            <a:avLst/>
          </a:prstGeom>
        </p:spPr>
      </p:pic>
      <p:pic>
        <p:nvPicPr>
          <p:cNvPr id="55" name="Picture 54" descr="A green and white logo&#10;&#10;Description automatically generated">
            <a:extLst>
              <a:ext uri="{FF2B5EF4-FFF2-40B4-BE49-F238E27FC236}">
                <a16:creationId xmlns:a16="http://schemas.microsoft.com/office/drawing/2014/main" id="{30A7AD71-F750-BE37-B2E4-BEE05001FC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1008" y="6523935"/>
            <a:ext cx="966218" cy="478537"/>
          </a:xfrm>
          <a:prstGeom prst="rect">
            <a:avLst/>
          </a:prstGeom>
        </p:spPr>
      </p:pic>
      <p:pic>
        <p:nvPicPr>
          <p:cNvPr id="56" name="Picture 55" descr="A green and white circle with a computer and a phone&#10;&#10;Description automatically generated">
            <a:extLst>
              <a:ext uri="{FF2B5EF4-FFF2-40B4-BE49-F238E27FC236}">
                <a16:creationId xmlns:a16="http://schemas.microsoft.com/office/drawing/2014/main" id="{206E2EB3-07AA-1CC5-DA12-6970BC8217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7391" y="7686950"/>
            <a:ext cx="963170" cy="478537"/>
          </a:xfrm>
          <a:prstGeom prst="rect">
            <a:avLst/>
          </a:prstGeom>
        </p:spPr>
      </p:pic>
      <p:pic>
        <p:nvPicPr>
          <p:cNvPr id="57" name="Picture 56" descr="A green and white logo&#10;&#10;Description automatically generated">
            <a:extLst>
              <a:ext uri="{FF2B5EF4-FFF2-40B4-BE49-F238E27FC236}">
                <a16:creationId xmlns:a16="http://schemas.microsoft.com/office/drawing/2014/main" id="{EA6EBA25-F8F3-98BF-9AA1-FD492A2F1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8600" y="7676891"/>
            <a:ext cx="966218" cy="478537"/>
          </a:xfrm>
          <a:prstGeom prst="rect">
            <a:avLst/>
          </a:prstGeom>
        </p:spPr>
      </p:pic>
      <p:pic>
        <p:nvPicPr>
          <p:cNvPr id="58" name="Picture 57" descr="A green and white circle with a computer and a phone&#10;&#10;Description automatically generated">
            <a:extLst>
              <a:ext uri="{FF2B5EF4-FFF2-40B4-BE49-F238E27FC236}">
                <a16:creationId xmlns:a16="http://schemas.microsoft.com/office/drawing/2014/main" id="{5E7B3CB5-38D7-C9EB-5CA6-E47A8EB61A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5537" y="8838327"/>
            <a:ext cx="963170" cy="478537"/>
          </a:xfrm>
          <a:prstGeom prst="rect">
            <a:avLst/>
          </a:prstGeom>
        </p:spPr>
      </p:pic>
      <p:sp>
        <p:nvSpPr>
          <p:cNvPr id="26" name="TextBox 25">
            <a:extLst>
              <a:ext uri="{FF2B5EF4-FFF2-40B4-BE49-F238E27FC236}">
                <a16:creationId xmlns:a16="http://schemas.microsoft.com/office/drawing/2014/main" id="{201390E2-0319-44CE-B0BC-90ADFCEE38C7}"/>
              </a:ext>
            </a:extLst>
          </p:cNvPr>
          <p:cNvSpPr txBox="1"/>
          <p:nvPr/>
        </p:nvSpPr>
        <p:spPr>
          <a:xfrm>
            <a:off x="5846618" y="6018401"/>
            <a:ext cx="530276" cy="307777"/>
          </a:xfrm>
          <a:prstGeom prst="rect">
            <a:avLst/>
          </a:prstGeom>
          <a:solidFill>
            <a:schemeClr val="bg1"/>
          </a:solidFill>
        </p:spPr>
        <p:txBody>
          <a:bodyPr wrap="square" rtlCol="0">
            <a:spAutoFit/>
          </a:bodyPr>
          <a:lstStyle/>
          <a:p>
            <a:pPr algn="ctr"/>
            <a:r>
              <a:rPr lang="en-GB" sz="1400" dirty="0"/>
              <a:t>LKS2</a:t>
            </a:r>
          </a:p>
        </p:txBody>
      </p:sp>
      <p:sp>
        <p:nvSpPr>
          <p:cNvPr id="27" name="TextBox 26">
            <a:extLst>
              <a:ext uri="{FF2B5EF4-FFF2-40B4-BE49-F238E27FC236}">
                <a16:creationId xmlns:a16="http://schemas.microsoft.com/office/drawing/2014/main" id="{B3373426-4933-4270-A2FD-D5760416CF0A}"/>
              </a:ext>
            </a:extLst>
          </p:cNvPr>
          <p:cNvSpPr txBox="1"/>
          <p:nvPr/>
        </p:nvSpPr>
        <p:spPr>
          <a:xfrm>
            <a:off x="5846618" y="8370000"/>
            <a:ext cx="530276" cy="307777"/>
          </a:xfrm>
          <a:prstGeom prst="rect">
            <a:avLst/>
          </a:prstGeom>
          <a:solidFill>
            <a:schemeClr val="bg1"/>
          </a:solidFill>
        </p:spPr>
        <p:txBody>
          <a:bodyPr wrap="square" rtlCol="0">
            <a:spAutoFit/>
          </a:bodyPr>
          <a:lstStyle/>
          <a:p>
            <a:pPr algn="ctr"/>
            <a:r>
              <a:rPr lang="en-GB" sz="1400" dirty="0"/>
              <a:t>KS1</a:t>
            </a:r>
          </a:p>
        </p:txBody>
      </p:sp>
      <p:sp>
        <p:nvSpPr>
          <p:cNvPr id="29" name="TextBox 28">
            <a:extLst>
              <a:ext uri="{FF2B5EF4-FFF2-40B4-BE49-F238E27FC236}">
                <a16:creationId xmlns:a16="http://schemas.microsoft.com/office/drawing/2014/main" id="{CAD73F7D-D9B2-4EFC-8560-5F7386FE8548}"/>
              </a:ext>
            </a:extLst>
          </p:cNvPr>
          <p:cNvSpPr txBox="1"/>
          <p:nvPr/>
        </p:nvSpPr>
        <p:spPr>
          <a:xfrm>
            <a:off x="5800656" y="3690376"/>
            <a:ext cx="622200" cy="307777"/>
          </a:xfrm>
          <a:prstGeom prst="rect">
            <a:avLst/>
          </a:prstGeom>
          <a:solidFill>
            <a:schemeClr val="bg1"/>
          </a:solidFill>
        </p:spPr>
        <p:txBody>
          <a:bodyPr wrap="square" rtlCol="0">
            <a:spAutoFit/>
          </a:bodyPr>
          <a:lstStyle/>
          <a:p>
            <a:pPr algn="ctr"/>
            <a:r>
              <a:rPr lang="en-GB" sz="1400" dirty="0"/>
              <a:t>UKS2</a:t>
            </a:r>
          </a:p>
        </p:txBody>
      </p:sp>
      <p:pic>
        <p:nvPicPr>
          <p:cNvPr id="31" name="Picture 30">
            <a:extLst>
              <a:ext uri="{FF2B5EF4-FFF2-40B4-BE49-F238E27FC236}">
                <a16:creationId xmlns:a16="http://schemas.microsoft.com/office/drawing/2014/main" id="{4E6689D3-1D4F-444C-A067-F144542243F9}"/>
              </a:ext>
            </a:extLst>
          </p:cNvPr>
          <p:cNvPicPr>
            <a:picLocks noChangeAspect="1"/>
          </p:cNvPicPr>
          <p:nvPr/>
        </p:nvPicPr>
        <p:blipFill>
          <a:blip r:embed="rId8"/>
          <a:stretch>
            <a:fillRect/>
          </a:stretch>
        </p:blipFill>
        <p:spPr>
          <a:xfrm>
            <a:off x="1063311" y="4776053"/>
            <a:ext cx="566910" cy="566910"/>
          </a:xfrm>
          <a:prstGeom prst="rect">
            <a:avLst/>
          </a:prstGeom>
        </p:spPr>
      </p:pic>
      <p:pic>
        <p:nvPicPr>
          <p:cNvPr id="36" name="Picture 35">
            <a:extLst>
              <a:ext uri="{FF2B5EF4-FFF2-40B4-BE49-F238E27FC236}">
                <a16:creationId xmlns:a16="http://schemas.microsoft.com/office/drawing/2014/main" id="{A6336190-D44F-49C4-90CF-CC4236A1E723}"/>
              </a:ext>
            </a:extLst>
          </p:cNvPr>
          <p:cNvPicPr>
            <a:picLocks noChangeAspect="1"/>
          </p:cNvPicPr>
          <p:nvPr/>
        </p:nvPicPr>
        <p:blipFill>
          <a:blip r:embed="rId8"/>
          <a:stretch>
            <a:fillRect/>
          </a:stretch>
        </p:blipFill>
        <p:spPr>
          <a:xfrm>
            <a:off x="1063311" y="2438172"/>
            <a:ext cx="566910" cy="566910"/>
          </a:xfrm>
          <a:prstGeom prst="rect">
            <a:avLst/>
          </a:prstGeom>
        </p:spPr>
      </p:pic>
      <p:pic>
        <p:nvPicPr>
          <p:cNvPr id="38" name="Picture 37">
            <a:extLst>
              <a:ext uri="{FF2B5EF4-FFF2-40B4-BE49-F238E27FC236}">
                <a16:creationId xmlns:a16="http://schemas.microsoft.com/office/drawing/2014/main" id="{B5F5F7AA-75B0-492F-B71D-6AEDADF465A6}"/>
              </a:ext>
            </a:extLst>
          </p:cNvPr>
          <p:cNvPicPr>
            <a:picLocks noChangeAspect="1"/>
          </p:cNvPicPr>
          <p:nvPr/>
        </p:nvPicPr>
        <p:blipFill>
          <a:blip r:embed="rId8"/>
          <a:stretch>
            <a:fillRect/>
          </a:stretch>
        </p:blipFill>
        <p:spPr>
          <a:xfrm>
            <a:off x="1048074" y="7047486"/>
            <a:ext cx="566910" cy="566910"/>
          </a:xfrm>
          <a:prstGeom prst="rect">
            <a:avLst/>
          </a:prstGeom>
        </p:spPr>
      </p:pic>
    </p:spTree>
    <p:extLst>
      <p:ext uri="{BB962C8B-B14F-4D97-AF65-F5344CB8AC3E}">
        <p14:creationId xmlns:p14="http://schemas.microsoft.com/office/powerpoint/2010/main" val="325434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8D9EC1E1-CEBB-43A2-9E66-ED4D741A3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328455507"/>
              </p:ext>
            </p:extLst>
          </p:nvPr>
        </p:nvGraphicFramePr>
        <p:xfrm>
          <a:off x="135997" y="1580004"/>
          <a:ext cx="1842718" cy="3912112"/>
        </p:xfrm>
        <a:graphic>
          <a:graphicData uri="http://schemas.openxmlformats.org/drawingml/2006/table">
            <a:tbl>
              <a:tblPr firstRow="1" bandRow="1">
                <a:solidFill>
                  <a:srgbClr val="70CD5B"/>
                </a:solidFill>
                <a:tableStyleId>{6E25E649-3F16-4E02-A733-19D2CDBF48F0}</a:tableStyleId>
              </a:tblPr>
              <a:tblGrid>
                <a:gridCol w="1842718">
                  <a:extLst>
                    <a:ext uri="{9D8B030D-6E8A-4147-A177-3AD203B41FA5}">
                      <a16:colId xmlns:a16="http://schemas.microsoft.com/office/drawing/2014/main" val="4071917207"/>
                    </a:ext>
                  </a:extLst>
                </a:gridCol>
              </a:tblGrid>
              <a:tr h="315928">
                <a:tc>
                  <a:txBody>
                    <a:bodyPr/>
                    <a:lstStyle/>
                    <a:p>
                      <a:pPr algn="ctr"/>
                      <a:r>
                        <a:rPr lang="en-US" sz="1000">
                          <a:latin typeface="Open Sans" panose="020B0606030504020204" pitchFamily="34" charset="0"/>
                          <a:ea typeface="Open Sans" panose="020B0606030504020204" pitchFamily="34" charset="0"/>
                          <a:cs typeface="Open Sans" panose="020B0606030504020204" pitchFamily="34" charset="0"/>
                        </a:rPr>
                        <a:t>Careers </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3596184">
                <a:tc>
                  <a:txBody>
                    <a:bodyPr/>
                    <a:lstStyle/>
                    <a:p>
                      <a:pPr algn="just"/>
                      <a:r>
                        <a:rPr lang="en-GB" sz="1000"/>
                        <a:t>Through clear direction within PSHE and RSE, children are exposed to a range of careers. </a:t>
                      </a:r>
                    </a:p>
                    <a:p>
                      <a:pPr algn="just"/>
                      <a:endParaRPr lang="en-GB" sz="1000"/>
                    </a:p>
                    <a:p>
                      <a:pPr algn="just"/>
                      <a:r>
                        <a:rPr lang="en-GB" sz="1000"/>
                        <a:t>They learn about jobs within the community, public sector and other more specialised job roles.</a:t>
                      </a:r>
                    </a:p>
                    <a:p>
                      <a:pPr algn="just"/>
                      <a:endParaRPr lang="en-GB" sz="1000"/>
                    </a:p>
                    <a:p>
                      <a:pPr algn="just"/>
                      <a:r>
                        <a:rPr lang="en-GB" sz="1000"/>
                        <a:t>Children have opportunities to reflect on a career they aspire for and the skills they might need to reach their goals. </a:t>
                      </a:r>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rectangle with white rectangles&#10;&#10;Description automatically generated">
            <a:extLst>
              <a:ext uri="{FF2B5EF4-FFF2-40B4-BE49-F238E27FC236}">
                <a16:creationId xmlns:a16="http://schemas.microsoft.com/office/drawing/2014/main" id="{606A09C3-AB01-090C-1BB9-3233B1EC4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1" y="4453883"/>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3432072237"/>
              </p:ext>
            </p:extLst>
          </p:nvPr>
        </p:nvGraphicFramePr>
        <p:xfrm>
          <a:off x="2105026" y="1580002"/>
          <a:ext cx="2400300" cy="39121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95788">
                <a:tc>
                  <a:txBody>
                    <a:bodyPr/>
                    <a:lstStyle/>
                    <a:p>
                      <a:pPr algn="ctr"/>
                      <a:r>
                        <a:rPr lang="en-US" sz="1000">
                          <a:latin typeface="Open Sans" panose="020B0606030504020204" pitchFamily="34" charset="0"/>
                          <a:ea typeface="Open Sans" panose="020B0606030504020204" pitchFamily="34" charset="0"/>
                          <a:cs typeface="Open Sans" panose="020B0606030504020204" pitchFamily="34" charset="0"/>
                        </a:rPr>
                        <a:t>Virtues </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3616325">
                <a:tc>
                  <a:txBody>
                    <a:bodyPr/>
                    <a:lstStyle/>
                    <a:p>
                      <a:pPr algn="just"/>
                      <a:r>
                        <a:rPr lang="en-US" sz="1000" b="0"/>
                        <a:t>Our character virtues of respect and responsibility, justice and compassion, confidence and resilience, honesty and self-belief, run through our PSHE curriculum and are designed to help children develop their sense of self and be ready to move with confidence onto their next chapter.</a:t>
                      </a:r>
                    </a:p>
                    <a:p>
                      <a:pPr algn="just"/>
                      <a:endParaRPr lang="en-US" sz="1000" b="0"/>
                    </a:p>
                    <a:p>
                      <a:pPr algn="just"/>
                      <a:r>
                        <a:rPr lang="en-GB" sz="1000" b="0"/>
                        <a:t>Through learning about mental health and being safe, the children develop a sense of resilience, responsibility and confidence. Parliament, stewardship and British Values education enables children to develop their sense of justice. </a:t>
                      </a:r>
                    </a:p>
                    <a:p>
                      <a:pPr algn="just"/>
                      <a:endParaRPr lang="en-GB" sz="1000" b="0"/>
                    </a:p>
                    <a:p>
                      <a:pPr algn="just"/>
                      <a:r>
                        <a:rPr lang="en-GB" sz="1000" b="0"/>
                        <a:t>Overall, the PSHE curriculum, alongside the character virtues supports pupils in becoming ready for the wider world in secondary school and as adults.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381263661"/>
              </p:ext>
            </p:extLst>
          </p:nvPr>
        </p:nvGraphicFramePr>
        <p:xfrm>
          <a:off x="4631636" y="1580003"/>
          <a:ext cx="2792042" cy="3914756"/>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8116">
                <a:tc gridSpan="2">
                  <a:txBody>
                    <a:bodyPr/>
                    <a:lstStyle/>
                    <a:p>
                      <a:pPr algn="ctr"/>
                      <a:r>
                        <a:rPr lang="en-GB" sz="1000">
                          <a:latin typeface="Open Sans"/>
                          <a:ea typeface="Open Sans"/>
                          <a:cs typeface="Open Sans"/>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tc hMerge="1">
                  <a:txBody>
                    <a:bodyPr/>
                    <a:lstStyle/>
                    <a:p>
                      <a:endParaRPr lang="en-GB"/>
                    </a:p>
                  </a:txBody>
                  <a:tcPr/>
                </a:tc>
                <a:extLst>
                  <a:ext uri="{0D108BD9-81ED-4DB2-BD59-A6C34878D82A}">
                    <a16:rowId xmlns:a16="http://schemas.microsoft.com/office/drawing/2014/main" val="3088175293"/>
                  </a:ext>
                </a:extLst>
              </a:tr>
              <a:tr h="3593996">
                <a:tc>
                  <a:txBody>
                    <a:bodyPr/>
                    <a:lstStyle/>
                    <a:p>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Relationships</a:t>
                      </a:r>
                      <a:endParaRPr lang="en-GB" sz="1000"/>
                    </a:p>
                    <a:p>
                      <a:pPr lvl="0" algn="just">
                        <a:buNone/>
                      </a:pPr>
                      <a:r>
                        <a:rPr lang="en-GB" sz="1000" b="0" i="0" u="none" strike="noStrike" noProof="0">
                          <a:solidFill>
                            <a:srgbClr val="000000"/>
                          </a:solidFill>
                          <a:latin typeface="Calibri"/>
                        </a:rPr>
                        <a:t>Understanding our relationship with God, our family and our friends. Understanding the cycle of life and growing up in the body given to us by God. </a:t>
                      </a:r>
                      <a:endParaRPr lang="en-GB" sz="1000" b="0"/>
                    </a:p>
                    <a:p>
                      <a:pPr lvl="0" algn="just">
                        <a:buNone/>
                      </a:pPr>
                      <a:endParaRPr lang="en-GB" sz="1000" b="0"/>
                    </a:p>
                    <a:p>
                      <a:pPr algn="just"/>
                      <a:r>
                        <a:rPr lang="en-GB" sz="1000" b="1"/>
                        <a:t>Health and Wellbeing </a:t>
                      </a:r>
                    </a:p>
                    <a:p>
                      <a:pPr algn="just"/>
                      <a:r>
                        <a:rPr lang="en-GB" sz="1000"/>
                        <a:t>Healthy eating, importance of exercise, first aid, mental health and developmental changes. </a:t>
                      </a:r>
                    </a:p>
                    <a:p>
                      <a:pPr lvl="0" algn="just">
                        <a:buNone/>
                      </a:pPr>
                      <a:endParaRPr lang="en-GB" sz="1000"/>
                    </a:p>
                    <a:p>
                      <a:pPr algn="just"/>
                      <a:endParaRPr lang="en-GB" sz="1000" b="1"/>
                    </a:p>
                    <a:p>
                      <a:pPr algn="just"/>
                      <a:r>
                        <a:rPr lang="en-GB" sz="1000" b="1"/>
                        <a:t>Living in the Wider World</a:t>
                      </a:r>
                      <a:endParaRPr lang="en-GB" sz="1000"/>
                    </a:p>
                    <a:p>
                      <a:pPr algn="just"/>
                      <a:r>
                        <a:rPr lang="en-GB" sz="1000"/>
                        <a:t>Understanding technology, careers, financial capability and being stewards of God’s world. </a:t>
                      </a:r>
                    </a:p>
                    <a:p>
                      <a:pPr algn="just"/>
                      <a:endParaRPr lang="en-GB" sz="1000"/>
                    </a:p>
                    <a:p>
                      <a:pPr lvl="0" algn="just">
                        <a:buNone/>
                      </a:pPr>
                      <a:endParaRPr lang="en-GB" sz="1000"/>
                    </a:p>
                    <a:p>
                      <a:pPr algn="just"/>
                      <a:r>
                        <a:rPr lang="en-GB" sz="1000" b="1"/>
                        <a:t>Staying Safe </a:t>
                      </a:r>
                      <a:endParaRPr lang="en-GB" sz="1000"/>
                    </a:p>
                    <a:p>
                      <a:pPr algn="just"/>
                      <a:r>
                        <a:rPr lang="en-GB" sz="1000"/>
                        <a:t>Concepts of bullying, abuse, sexual harassment, online safety and road safety.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5997" y="5750030"/>
            <a:ext cx="7287681" cy="3323987"/>
          </a:xfrm>
          <a:prstGeom prst="rect">
            <a:avLst/>
          </a:prstGeom>
          <a:noFill/>
        </p:spPr>
        <p:txBody>
          <a:bodyPr wrap="square" lIns="91440" tIns="45720" rIns="91440" bIns="45720" rtlCol="0" anchor="t">
            <a:spAutoFit/>
          </a:bodyPr>
          <a:lstStyle/>
          <a:p>
            <a:pPr algn="just"/>
            <a:r>
              <a:rPr lang="en-GB" sz="1000" dirty="0"/>
              <a:t>The study of PSHE and RSE is a vital part of children’s development and wider understanding of the world we live in. Within PSHE, children will recognise that every individual is unique and made in the image and likeness of God. Through PSHE, children will gain the knowledge they need to make informed choices and therefore make positive contributions to the wider community.  </a:t>
            </a:r>
            <a:endParaRPr lang="en-GB" sz="1000" dirty="0">
              <a:cs typeface="Calibri"/>
            </a:endParaRPr>
          </a:p>
          <a:p>
            <a:pPr algn="just"/>
            <a:endParaRPr lang="en-GB" sz="1000" dirty="0">
              <a:cs typeface="Calibri"/>
            </a:endParaRPr>
          </a:p>
          <a:p>
            <a:pPr algn="just"/>
            <a:endParaRPr lang="en-GB" sz="1000" dirty="0">
              <a:latin typeface="Calibri"/>
              <a:ea typeface="Open Sans"/>
              <a:cs typeface="Calibri" panose="020F0502020204030204"/>
            </a:endParaRPr>
          </a:p>
          <a:p>
            <a:pPr algn="just"/>
            <a:r>
              <a:rPr lang="en-GB" sz="1000" b="1" dirty="0">
                <a:latin typeface="Calibri"/>
                <a:ea typeface="Open Sans"/>
                <a:cs typeface="Open Sans"/>
              </a:rPr>
              <a:t>The Journey Begins…</a:t>
            </a:r>
          </a:p>
          <a:p>
            <a:pPr algn="just"/>
            <a:endParaRPr lang="en-GB" sz="1000" b="1" dirty="0">
              <a:latin typeface="Calibri"/>
              <a:cs typeface="Calibri"/>
            </a:endParaRPr>
          </a:p>
          <a:p>
            <a:pPr algn="just"/>
            <a:r>
              <a:rPr lang="en-GB" sz="1000" dirty="0">
                <a:latin typeface="Calibri"/>
                <a:cs typeface="Calibri"/>
              </a:rPr>
              <a:t>In EYFS, PSHE includes learning about feelings, the body and the basic concept of having rules for their body. Children will learn about making safe choices online, and for crossing the road. They will also explore different family set ups, and recognise all families are different. </a:t>
            </a:r>
          </a:p>
          <a:p>
            <a:pPr algn="just"/>
            <a:endParaRPr lang="en-GB" sz="1000" dirty="0">
              <a:latin typeface="Calibri"/>
              <a:cs typeface="Calibri"/>
            </a:endParaRPr>
          </a:p>
          <a:p>
            <a:pPr algn="just"/>
            <a:r>
              <a:rPr lang="en-GB" sz="1000" dirty="0">
                <a:latin typeface="Calibri"/>
                <a:cs typeface="Calibri"/>
              </a:rPr>
              <a:t>In KS1, these concepts are developed and built upon, children start to learn about financial capability and the concept of handling money. They start to learn about abuse in the form of physical contact. They begin to develop an understanding of online safety, by exploring online image and identity. Children learn some basic first aid skills and start to understand the impact of harmful substances.  Children learn about girls and boys bodies, how to be clean and healthy and they will continue to understand being safe online. They explore financial capability and learn how to save money. They explore mental health and feelings, including the theme of death. </a:t>
            </a:r>
          </a:p>
          <a:p>
            <a:pPr algn="just"/>
            <a:endParaRPr lang="en-GB" sz="1000" dirty="0">
              <a:latin typeface="Calibri"/>
              <a:cs typeface="Calibri"/>
            </a:endParaRPr>
          </a:p>
          <a:p>
            <a:pPr algn="just"/>
            <a:r>
              <a:rPr lang="en-GB" sz="1000" dirty="0">
                <a:latin typeface="Calibri"/>
                <a:cs typeface="Calibri"/>
              </a:rPr>
              <a:t>In KS2, many themes are built upon in greater detail than in KS1. Online safety is taught in all year groups and children explore how to recognise and deal with cyberbullying. Mental health is taught in every term in KS2, as is financial capability. Children learn about sexual harassment and abuse, so that they can recognise negative relationships and situations that are not safe. There are many opportunities for learning about family, feelings and the community in which children explore a range of protected characteristics. </a:t>
            </a:r>
            <a:endParaRPr lang="en-GB" sz="1000" dirty="0"/>
          </a:p>
        </p:txBody>
      </p:sp>
      <p:pic>
        <p:nvPicPr>
          <p:cNvPr id="5" name="Picture 4" descr="A green and white circle with a cross&#10;&#10;Description automatically generated">
            <a:extLst>
              <a:ext uri="{FF2B5EF4-FFF2-40B4-BE49-F238E27FC236}">
                <a16:creationId xmlns:a16="http://schemas.microsoft.com/office/drawing/2014/main" id="{C18C1420-CDC7-6717-4412-190779F1CBE3}"/>
              </a:ext>
            </a:extLst>
          </p:cNvPr>
          <p:cNvPicPr>
            <a:picLocks noChangeAspect="1"/>
          </p:cNvPicPr>
          <p:nvPr/>
        </p:nvPicPr>
        <p:blipFill>
          <a:blip r:embed="rId4"/>
          <a:stretch>
            <a:fillRect/>
          </a:stretch>
        </p:blipFill>
        <p:spPr>
          <a:xfrm>
            <a:off x="4675697" y="4896352"/>
            <a:ext cx="590072" cy="592638"/>
          </a:xfrm>
          <a:prstGeom prst="rect">
            <a:avLst/>
          </a:prstGeom>
        </p:spPr>
      </p:pic>
      <p:pic>
        <p:nvPicPr>
          <p:cNvPr id="6" name="Picture 5" descr="A green and white circle with a heart and pulse line&#10;&#10;Description automatically generated">
            <a:extLst>
              <a:ext uri="{FF2B5EF4-FFF2-40B4-BE49-F238E27FC236}">
                <a16:creationId xmlns:a16="http://schemas.microsoft.com/office/drawing/2014/main" id="{6F97F971-FEDB-D4B7-0981-D4D085F89C88}"/>
              </a:ext>
            </a:extLst>
          </p:cNvPr>
          <p:cNvPicPr>
            <a:picLocks noChangeAspect="1"/>
          </p:cNvPicPr>
          <p:nvPr/>
        </p:nvPicPr>
        <p:blipFill>
          <a:blip r:embed="rId5"/>
          <a:stretch>
            <a:fillRect/>
          </a:stretch>
        </p:blipFill>
        <p:spPr>
          <a:xfrm>
            <a:off x="4675940" y="2982109"/>
            <a:ext cx="585313" cy="603593"/>
          </a:xfrm>
          <a:prstGeom prst="rect">
            <a:avLst/>
          </a:prstGeom>
        </p:spPr>
      </p:pic>
      <p:pic>
        <p:nvPicPr>
          <p:cNvPr id="12" name="Picture 11" descr="A green circle with a white circle with a green circle with a white circle with a green cross and a couple of people holding a baby&#10;&#10;Description automatically generated">
            <a:extLst>
              <a:ext uri="{FF2B5EF4-FFF2-40B4-BE49-F238E27FC236}">
                <a16:creationId xmlns:a16="http://schemas.microsoft.com/office/drawing/2014/main" id="{7D774FF0-B010-546C-212C-0EF9C17B386D}"/>
              </a:ext>
            </a:extLst>
          </p:cNvPr>
          <p:cNvPicPr>
            <a:picLocks noChangeAspect="1"/>
          </p:cNvPicPr>
          <p:nvPr/>
        </p:nvPicPr>
        <p:blipFill>
          <a:blip r:embed="rId6"/>
          <a:stretch>
            <a:fillRect/>
          </a:stretch>
        </p:blipFill>
        <p:spPr>
          <a:xfrm>
            <a:off x="4689731" y="1936222"/>
            <a:ext cx="590072" cy="590259"/>
          </a:xfrm>
          <a:prstGeom prst="rect">
            <a:avLst/>
          </a:prstGeom>
        </p:spPr>
      </p:pic>
      <p:pic>
        <p:nvPicPr>
          <p:cNvPr id="13" name="Picture 12" descr="A green circle with a globe and arrows&#10;&#10;Description automatically generated">
            <a:extLst>
              <a:ext uri="{FF2B5EF4-FFF2-40B4-BE49-F238E27FC236}">
                <a16:creationId xmlns:a16="http://schemas.microsoft.com/office/drawing/2014/main" id="{66F08509-B4FC-7D27-AAB4-62630CCE13B7}"/>
              </a:ext>
            </a:extLst>
          </p:cNvPr>
          <p:cNvPicPr>
            <a:picLocks noChangeAspect="1"/>
          </p:cNvPicPr>
          <p:nvPr/>
        </p:nvPicPr>
        <p:blipFill>
          <a:blip r:embed="rId7"/>
          <a:stretch>
            <a:fillRect/>
          </a:stretch>
        </p:blipFill>
        <p:spPr>
          <a:xfrm>
            <a:off x="4681250" y="3847091"/>
            <a:ext cx="600845" cy="600075"/>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0178D364-D988-B14A-F536-82963F064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8109912"/>
          </a:xfrm>
          <a:prstGeom prst="rect">
            <a:avLst/>
          </a:prstGeom>
          <a:noFill/>
        </p:spPr>
        <p:txBody>
          <a:bodyPr wrap="square" lIns="91440" tIns="45720" rIns="91440" bIns="45720" rtlCol="0" anchor="t">
            <a:spAutoFit/>
          </a:bodyPr>
          <a:lstStyle/>
          <a:p>
            <a:r>
              <a:rPr lang="en-GB" sz="1100" b="1">
                <a:latin typeface="Calibri"/>
                <a:ea typeface="Open Sans"/>
                <a:cs typeface="Open Sans"/>
              </a:rPr>
              <a:t>Intent</a:t>
            </a:r>
          </a:p>
          <a:p>
            <a:endParaRPr lang="en-GB" sz="1000" b="1">
              <a:latin typeface="Calibri"/>
              <a:ea typeface="Open Sans"/>
              <a:cs typeface="Open Sans"/>
            </a:endParaRPr>
          </a:p>
          <a:p>
            <a:pPr algn="just"/>
            <a:r>
              <a:rPr lang="en-GB" sz="1000">
                <a:latin typeface="Calibri"/>
                <a:ea typeface="Open Sans"/>
                <a:cs typeface="Open Sans"/>
              </a:rPr>
              <a:t>Our PSHE curriculum is purposeful, progressive and empowering for all pupils. The curriculum provokes curiosity and excitement for all. Gospel Values, Trust Character Virtues and British Values are threaded throughout. The PSHE and RSE curriculum build on the statutory content outlined in the National Curriculum with the aim to provide pupils with the knowledge and understanding they need to make informed choices and to be a positive influence in the communities that they belong to. It gives pupils the knowledge, skills and attributes they need to keep themselves healthy and safe, and to prepare them for life and work in modern Britain. We intend that all pupils will recognise and value that every individual is special and unique in the image and likeness of God. </a:t>
            </a:r>
          </a:p>
          <a:p>
            <a:pPr algn="just"/>
            <a:endParaRPr lang="en-GB" sz="1000" b="1">
              <a:latin typeface="Calibri"/>
              <a:ea typeface="Open Sans"/>
              <a:cs typeface="Open Sans"/>
            </a:endParaRPr>
          </a:p>
          <a:p>
            <a:pPr algn="just"/>
            <a:endParaRPr lang="en-GB" sz="1000" b="1">
              <a:latin typeface="Calibri"/>
              <a:ea typeface="Open Sans"/>
              <a:cs typeface="Open Sans"/>
            </a:endParaRPr>
          </a:p>
          <a:p>
            <a:pPr algn="just"/>
            <a:r>
              <a:rPr lang="en-GB" sz="1100" b="1">
                <a:latin typeface="Calibri"/>
                <a:ea typeface="Open Sans"/>
                <a:cs typeface="Open Sans"/>
              </a:rPr>
              <a:t>Implementation</a:t>
            </a:r>
            <a:endParaRPr lang="en-GB" sz="1100">
              <a:latin typeface="Calibri"/>
              <a:ea typeface="Open Sans"/>
              <a:cs typeface="Calibri"/>
            </a:endParaRPr>
          </a:p>
          <a:p>
            <a:pPr algn="just"/>
            <a:endParaRPr lang="en-GB" sz="1000">
              <a:ea typeface="Calibri"/>
              <a:cs typeface="Calibri"/>
            </a:endParaRPr>
          </a:p>
          <a:p>
            <a:pPr algn="just"/>
            <a:r>
              <a:rPr lang="en-GB" sz="1000">
                <a:cs typeface="Calibri"/>
              </a:rPr>
              <a:t>The curriculum has been designed to provide opportunities for pupils to develop the skills, knowledge and understanding they need to grow into independent and respectful members of society, by addressing topics most relevant in this current climate. The Ten:Ten RSE programme has been followed as well as being supplemented with additional resources and programmes that provide pupils with a spiral, coherent PSHE and RSE curriculum. Topics that are covered across the different year groups include safeguarding; sexual harassment; child on child abuse; protected characteristics; financial capability; mental health; and online safety. The sequence of the long-term plan ensures that themes are taught intentionally as opposed to incidentally. </a:t>
            </a:r>
            <a:endParaRPr lang="en-GB" sz="1000">
              <a:ea typeface="Calibri"/>
              <a:cs typeface="Calibri"/>
            </a:endParaRPr>
          </a:p>
          <a:p>
            <a:pPr algn="just"/>
            <a:endParaRPr lang="en-GB" sz="1000" b="1">
              <a:latin typeface="Calibri"/>
              <a:ea typeface="Open Sans" panose="020B0606030504020204" pitchFamily="34" charset="0"/>
              <a:cs typeface="Calibri"/>
            </a:endParaRPr>
          </a:p>
          <a:p>
            <a:pPr algn="just"/>
            <a:r>
              <a:rPr lang="en-US" sz="1000">
                <a:ea typeface="Open Sans" panose="020B0606030504020204" pitchFamily="34" charset="0"/>
                <a:cs typeface="Open Sans" panose="020B0606030504020204" pitchFamily="34" charset="0"/>
              </a:rPr>
              <a:t>Teachers will deliver lessons, which teach children the steps they can take to protect and support their own and others’ health, safety, and happiness. Learning is reflected through the active role our children play in our community, and books show independent work, group work and evidence of role play or group activities.</a:t>
            </a:r>
          </a:p>
          <a:p>
            <a:pPr algn="just"/>
            <a:endParaRPr lang="en-US" sz="1000">
              <a:ea typeface="Open Sans" panose="020B0606030504020204" pitchFamily="34" charset="0"/>
              <a:cs typeface="Open Sans" panose="020B0606030504020204" pitchFamily="34" charset="0"/>
            </a:endParaRPr>
          </a:p>
          <a:p>
            <a:pPr algn="just"/>
            <a:r>
              <a:rPr lang="en-US" sz="1000">
                <a:ea typeface="Open Sans" panose="020B0606030504020204" pitchFamily="34" charset="0"/>
                <a:cs typeface="Open Sans" panose="020B0606030504020204" pitchFamily="34" charset="0"/>
              </a:rPr>
              <a:t>All children have the opportunity to express themselves, talk about relevant matters, and learn without judgement. We ensure that our children have a voice during learning walks, and at regular meetings for each pupil’s voice group. When delivering PSHE, our priority is ensuring that all parents understand and can support their children at home, in the hope of extending and building on the learning children do at school. Parents are consulted on and have a voice in how and what their children learn.</a:t>
            </a:r>
          </a:p>
          <a:p>
            <a:pPr algn="just"/>
            <a:endParaRPr lang="en-US" sz="1000">
              <a:ea typeface="Open Sans" panose="020B0606030504020204" pitchFamily="34" charset="0"/>
              <a:cs typeface="Open Sans" panose="020B0606030504020204" pitchFamily="34" charset="0"/>
            </a:endParaRPr>
          </a:p>
          <a:p>
            <a:pPr algn="just"/>
            <a:r>
              <a:rPr lang="en-US" sz="1000" b="1">
                <a:ea typeface="Open Sans" panose="020B0606030504020204" pitchFamily="34" charset="0"/>
                <a:cs typeface="Open Sans" panose="020B0606030504020204" pitchFamily="34" charset="0"/>
              </a:rPr>
              <a:t>Schools should be aware of the ‘Key Decisions’ as advised by Ten:Ten and make these decisions how they see fit for their children and families. The long-term plan using Ten:Ten may then be altered accordingly for schools who make different decisions. Parents should have access to the PSHE curriculum and can request to see any resources used. </a:t>
            </a:r>
            <a:r>
              <a:rPr lang="en-GB" sz="1000" b="1">
                <a:ea typeface="Open Sans" panose="020B0606030504020204" pitchFamily="34" charset="0"/>
                <a:cs typeface="Open Sans" panose="020B0606030504020204" pitchFamily="34" charset="0"/>
              </a:rPr>
              <a:t>Parents have the right to request that their child be withdrawn from some or all of sex education delivered as part of statutory RSE.  </a:t>
            </a:r>
            <a:endParaRPr lang="en-GB" sz="1000" b="1">
              <a:latin typeface="Calibri"/>
              <a:ea typeface="Open Sans" panose="020B0606030504020204" pitchFamily="34" charset="0"/>
              <a:cs typeface="Open Sans" panose="020B0606030504020204" pitchFamily="34" charset="0"/>
            </a:endParaRPr>
          </a:p>
          <a:p>
            <a:pPr algn="just"/>
            <a:endParaRPr lang="en-GB" sz="1000" b="1">
              <a:latin typeface="Calibri"/>
              <a:ea typeface="Open Sans" panose="020B0606030504020204" pitchFamily="34" charset="0"/>
              <a:cs typeface="Open Sans" panose="020B0606030504020204" pitchFamily="34" charset="0"/>
            </a:endParaRPr>
          </a:p>
          <a:p>
            <a:pPr algn="just"/>
            <a:r>
              <a:rPr lang="en-GB" sz="1100" b="1">
                <a:latin typeface="Calibri"/>
                <a:ea typeface="Open Sans"/>
                <a:cs typeface="Open Sans"/>
              </a:rPr>
              <a:t>Impact</a:t>
            </a:r>
          </a:p>
          <a:p>
            <a:pPr algn="just"/>
            <a:endParaRPr lang="en-GB" sz="1000">
              <a:ea typeface="Calibri"/>
              <a:cs typeface="Calibri"/>
            </a:endParaRPr>
          </a:p>
          <a:p>
            <a:pPr algn="just"/>
            <a:r>
              <a:rPr lang="en-GB" sz="1000">
                <a:cs typeface="Calibri"/>
              </a:rPr>
              <a:t>Pupils will be able to effectively manage their relationships and make informed lifestyle choices. They will be able to apply their learning to real life situations and make positive contributions to the wider community in which they live and beyond. Attitudes and behaviour demonstrates respect tolerance and high aspirations of themselves. The PSHE curriculum provides pupils with the knowledge, skills and understanding they need for their next step in their education and adulthood. </a:t>
            </a:r>
            <a:endParaRPr lang="en-GB" sz="1000">
              <a:ea typeface="Calibri"/>
              <a:cs typeface="Calibri"/>
            </a:endParaRPr>
          </a:p>
          <a:p>
            <a:pPr algn="just"/>
            <a:endParaRPr lang="en-GB" sz="1000">
              <a:cs typeface="Calibri"/>
            </a:endParaRPr>
          </a:p>
          <a:p>
            <a:pPr algn="just"/>
            <a:r>
              <a:rPr lang="en-US" sz="1000" b="0" i="0">
                <a:solidFill>
                  <a:srgbClr val="212529"/>
                </a:solidFill>
                <a:effectLst/>
              </a:rPr>
              <a:t>Children will leave us ready for their next step into Secondary school and are armed with skills, knowledge and understanding that they can take forward into adulthood. Our children leave us prepared for life in an ever-changing modern Britain. They have the tools they need to succeed, keep themselves safe and thrive.</a:t>
            </a:r>
          </a:p>
          <a:p>
            <a:pPr algn="just"/>
            <a:endParaRPr lang="en-US" sz="1000" b="0" i="0">
              <a:solidFill>
                <a:srgbClr val="212529"/>
              </a:solidFill>
              <a:effectLst/>
            </a:endParaRPr>
          </a:p>
          <a:p>
            <a:pPr algn="just"/>
            <a:r>
              <a:rPr lang="en-US" sz="1000" b="0" i="0">
                <a:solidFill>
                  <a:srgbClr val="212529"/>
                </a:solidFill>
                <a:effectLst/>
              </a:rPr>
              <a:t>We measure impact by the triangulation of lesson observations, work scrutiny and pupil voice, as well as this we carry our yearly subject leader/ teaching staff discussions – where areas for development are discussed, and for which targets for the year are collaboratively developed.</a:t>
            </a:r>
          </a:p>
          <a:p>
            <a:endParaRPr lang="en-GB" sz="1000">
              <a:cs typeface="Calibri"/>
            </a:endParaRPr>
          </a:p>
          <a:p>
            <a:endParaRPr lang="en-GB">
              <a:cs typeface="Calibri" panose="020F0502020204030204"/>
            </a:endParaRPr>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1D046F33-1244-F5D4-47C3-55C3A17B9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CURRICULUM ICONS</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12" name="Picture 11" descr="A green and white circle with a check mark in the middle&#10;&#10;Description automatically generated">
            <a:extLst>
              <a:ext uri="{FF2B5EF4-FFF2-40B4-BE49-F238E27FC236}">
                <a16:creationId xmlns:a16="http://schemas.microsoft.com/office/drawing/2014/main" id="{3203F6A9-55A7-68FF-67F0-525D9FE69A9B}"/>
              </a:ext>
            </a:extLst>
          </p:cNvPr>
          <p:cNvPicPr>
            <a:picLocks noChangeAspect="1"/>
          </p:cNvPicPr>
          <p:nvPr/>
        </p:nvPicPr>
        <p:blipFill>
          <a:blip r:embed="rId3"/>
          <a:stretch>
            <a:fillRect/>
          </a:stretch>
        </p:blipFill>
        <p:spPr>
          <a:xfrm>
            <a:off x="377487" y="1562886"/>
            <a:ext cx="690300" cy="683543"/>
          </a:xfrm>
          <a:prstGeom prst="rect">
            <a:avLst/>
          </a:prstGeom>
        </p:spPr>
      </p:pic>
      <p:sp>
        <p:nvSpPr>
          <p:cNvPr id="13" name="TextBox 12">
            <a:extLst>
              <a:ext uri="{FF2B5EF4-FFF2-40B4-BE49-F238E27FC236}">
                <a16:creationId xmlns:a16="http://schemas.microsoft.com/office/drawing/2014/main" id="{542B538D-DA8D-72D0-7F1A-E82C7A245ACF}"/>
              </a:ext>
            </a:extLst>
          </p:cNvPr>
          <p:cNvSpPr txBox="1"/>
          <p:nvPr/>
        </p:nvSpPr>
        <p:spPr>
          <a:xfrm>
            <a:off x="1041636" y="1736758"/>
            <a:ext cx="2770200" cy="5786199"/>
          </a:xfrm>
          <a:prstGeom prst="rect">
            <a:avLst/>
          </a:prstGeom>
          <a:noFill/>
        </p:spPr>
        <p:txBody>
          <a:bodyPr wrap="square" lIns="91440" tIns="45720" rIns="91440" bIns="45720" rtlCol="0" anchor="t">
            <a:spAutoFit/>
          </a:bodyPr>
          <a:lstStyle/>
          <a:p>
            <a:r>
              <a:rPr lang="en-GB" sz="1000" b="1">
                <a:solidFill>
                  <a:srgbClr val="7030A0"/>
                </a:solidFill>
              </a:rPr>
              <a:t>Safeguarding</a:t>
            </a:r>
            <a:endParaRPr lang="en-US">
              <a:solidFill>
                <a:srgbClr val="7030A0"/>
              </a:solidFill>
            </a:endParaRPr>
          </a:p>
          <a:p>
            <a:endParaRPr lang="en-GB" sz="1000" b="1">
              <a:ea typeface="Calibri"/>
              <a:cs typeface="Calibri"/>
            </a:endParaRPr>
          </a:p>
          <a:p>
            <a:endParaRPr lang="en-GB" sz="1000" b="1">
              <a:ea typeface="Calibri"/>
              <a:cs typeface="Calibri"/>
            </a:endParaRPr>
          </a:p>
          <a:p>
            <a:endParaRPr lang="en-GB" sz="1000"/>
          </a:p>
          <a:p>
            <a:endParaRPr lang="en-GB" sz="1000"/>
          </a:p>
          <a:p>
            <a:r>
              <a:rPr lang="en-GB" sz="1000" b="1">
                <a:solidFill>
                  <a:srgbClr val="7030A0"/>
                </a:solidFill>
              </a:rPr>
              <a:t>Road Safety</a:t>
            </a:r>
            <a:endParaRPr lang="en-GB">
              <a:solidFill>
                <a:srgbClr val="7030A0"/>
              </a:solidFill>
            </a:endParaRPr>
          </a:p>
          <a:p>
            <a:endParaRPr lang="en-GB" sz="1000"/>
          </a:p>
          <a:p>
            <a:endParaRPr lang="en-GB" sz="1000"/>
          </a:p>
          <a:p>
            <a:endParaRPr lang="en-GB" sz="1000">
              <a:ea typeface="Calibri"/>
              <a:cs typeface="Calibri"/>
            </a:endParaRPr>
          </a:p>
          <a:p>
            <a:endParaRPr lang="en-GB" sz="1000">
              <a:ea typeface="Calibri"/>
              <a:cs typeface="Calibri"/>
            </a:endParaRPr>
          </a:p>
          <a:p>
            <a:r>
              <a:rPr lang="en-GB" sz="1000" b="1">
                <a:solidFill>
                  <a:srgbClr val="00B0F0"/>
                </a:solidFill>
              </a:rPr>
              <a:t>–Mental Health</a:t>
            </a:r>
            <a:endParaRPr lang="en-GB">
              <a:solidFill>
                <a:srgbClr val="00B0F0"/>
              </a:solidFill>
              <a:ea typeface="Calibri"/>
              <a:cs typeface="Calibri"/>
            </a:endParaRPr>
          </a:p>
          <a:p>
            <a:endParaRPr lang="en-GB" sz="1000"/>
          </a:p>
          <a:p>
            <a:endParaRPr lang="en-GB" sz="1000"/>
          </a:p>
          <a:p>
            <a:endParaRPr lang="en-GB" sz="1000">
              <a:ea typeface="Calibri"/>
              <a:cs typeface="Calibri"/>
            </a:endParaRPr>
          </a:p>
          <a:p>
            <a:endParaRPr lang="en-GB" sz="1000">
              <a:ea typeface="Calibri"/>
              <a:cs typeface="Calibri"/>
            </a:endParaRPr>
          </a:p>
          <a:p>
            <a:endParaRPr lang="en-GB" sz="1000">
              <a:solidFill>
                <a:srgbClr val="000000"/>
              </a:solidFill>
              <a:ea typeface="Calibri"/>
              <a:cs typeface="Calibri"/>
            </a:endParaRPr>
          </a:p>
          <a:p>
            <a:r>
              <a:rPr lang="en-GB" sz="1000" b="1">
                <a:solidFill>
                  <a:srgbClr val="0070C0"/>
                </a:solidFill>
                <a:ea typeface="Calibri"/>
                <a:cs typeface="Calibri"/>
              </a:rPr>
              <a:t>Sexual Harassment </a:t>
            </a: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r>
              <a:rPr lang="en-GB" sz="1000" b="1">
                <a:solidFill>
                  <a:srgbClr val="00B050"/>
                </a:solidFill>
                <a:ea typeface="Calibri"/>
                <a:cs typeface="Calibri"/>
              </a:rPr>
              <a:t>Child on Child Abuse</a:t>
            </a: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r>
              <a:rPr lang="en-GB" sz="1000" b="1">
                <a:solidFill>
                  <a:srgbClr val="FF9933"/>
                </a:solidFill>
                <a:ea typeface="Calibri"/>
                <a:cs typeface="Calibri"/>
              </a:rPr>
              <a:t>Online Safety</a:t>
            </a: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r>
              <a:rPr lang="en-GB" sz="1000" b="1">
                <a:solidFill>
                  <a:schemeClr val="accent4"/>
                </a:solidFill>
                <a:ea typeface="Calibri"/>
                <a:cs typeface="Calibri"/>
              </a:rPr>
              <a:t>Bullying </a:t>
            </a: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r>
              <a:rPr lang="en-GB" sz="1000" b="1">
                <a:solidFill>
                  <a:srgbClr val="CC00CC"/>
                </a:solidFill>
                <a:ea typeface="Calibri"/>
                <a:cs typeface="Calibri"/>
              </a:rPr>
              <a:t>Financial Capability </a:t>
            </a:r>
          </a:p>
        </p:txBody>
      </p:sp>
      <p:pic>
        <p:nvPicPr>
          <p:cNvPr id="14" name="Picture 13" descr="A green and white circle with a person walking on it&#10;&#10;Description automatically generated">
            <a:extLst>
              <a:ext uri="{FF2B5EF4-FFF2-40B4-BE49-F238E27FC236}">
                <a16:creationId xmlns:a16="http://schemas.microsoft.com/office/drawing/2014/main" id="{A9B78B60-3F81-5D99-58AD-17022102C900}"/>
              </a:ext>
            </a:extLst>
          </p:cNvPr>
          <p:cNvPicPr>
            <a:picLocks noChangeAspect="1"/>
          </p:cNvPicPr>
          <p:nvPr/>
        </p:nvPicPr>
        <p:blipFill>
          <a:blip r:embed="rId4"/>
          <a:stretch>
            <a:fillRect/>
          </a:stretch>
        </p:blipFill>
        <p:spPr>
          <a:xfrm>
            <a:off x="374550" y="2293254"/>
            <a:ext cx="687062" cy="695256"/>
          </a:xfrm>
          <a:prstGeom prst="rect">
            <a:avLst/>
          </a:prstGeom>
        </p:spPr>
      </p:pic>
      <p:pic>
        <p:nvPicPr>
          <p:cNvPr id="15" name="Picture 14" descr="A green and white circle with a head and pulse line&#10;&#10;Description automatically generated">
            <a:extLst>
              <a:ext uri="{FF2B5EF4-FFF2-40B4-BE49-F238E27FC236}">
                <a16:creationId xmlns:a16="http://schemas.microsoft.com/office/drawing/2014/main" id="{B265396B-0ABF-8FD0-C579-726A29F89265}"/>
              </a:ext>
            </a:extLst>
          </p:cNvPr>
          <p:cNvPicPr>
            <a:picLocks noChangeAspect="1"/>
          </p:cNvPicPr>
          <p:nvPr/>
        </p:nvPicPr>
        <p:blipFill>
          <a:blip r:embed="rId5"/>
          <a:stretch>
            <a:fillRect/>
          </a:stretch>
        </p:blipFill>
        <p:spPr>
          <a:xfrm>
            <a:off x="374523" y="3059178"/>
            <a:ext cx="711525" cy="687100"/>
          </a:xfrm>
          <a:prstGeom prst="rect">
            <a:avLst/>
          </a:prstGeom>
        </p:spPr>
      </p:pic>
      <p:pic>
        <p:nvPicPr>
          <p:cNvPr id="17" name="Picture 16" descr="A green circle with a couple of people&#10;&#10;Description automatically generated">
            <a:extLst>
              <a:ext uri="{FF2B5EF4-FFF2-40B4-BE49-F238E27FC236}">
                <a16:creationId xmlns:a16="http://schemas.microsoft.com/office/drawing/2014/main" id="{4C234B9D-B27D-4F32-0114-F2DBE38EE2B8}"/>
              </a:ext>
            </a:extLst>
          </p:cNvPr>
          <p:cNvPicPr>
            <a:picLocks noChangeAspect="1"/>
          </p:cNvPicPr>
          <p:nvPr/>
        </p:nvPicPr>
        <p:blipFill>
          <a:blip r:embed="rId6"/>
          <a:stretch>
            <a:fillRect/>
          </a:stretch>
        </p:blipFill>
        <p:spPr>
          <a:xfrm>
            <a:off x="382684" y="3792505"/>
            <a:ext cx="695215" cy="700828"/>
          </a:xfrm>
          <a:prstGeom prst="rect">
            <a:avLst/>
          </a:prstGeom>
        </p:spPr>
      </p:pic>
      <p:pic>
        <p:nvPicPr>
          <p:cNvPr id="18" name="Picture 17" descr="A green and white circle with a couple of people holding up their arms&#10;&#10;Description automatically generated">
            <a:extLst>
              <a:ext uri="{FF2B5EF4-FFF2-40B4-BE49-F238E27FC236}">
                <a16:creationId xmlns:a16="http://schemas.microsoft.com/office/drawing/2014/main" id="{BF52BC96-79EA-2450-89C7-56C9332BBAC5}"/>
              </a:ext>
            </a:extLst>
          </p:cNvPr>
          <p:cNvPicPr>
            <a:picLocks noChangeAspect="1"/>
          </p:cNvPicPr>
          <p:nvPr/>
        </p:nvPicPr>
        <p:blipFill>
          <a:blip r:embed="rId7"/>
          <a:stretch>
            <a:fillRect/>
          </a:stretch>
        </p:blipFill>
        <p:spPr>
          <a:xfrm>
            <a:off x="382684" y="4558437"/>
            <a:ext cx="696571" cy="680301"/>
          </a:xfrm>
          <a:prstGeom prst="rect">
            <a:avLst/>
          </a:prstGeom>
        </p:spPr>
      </p:pic>
      <p:pic>
        <p:nvPicPr>
          <p:cNvPr id="21" name="Picture 20" descr="A green circle with a person in a pose&#10;&#10;Description automatically generated">
            <a:extLst>
              <a:ext uri="{FF2B5EF4-FFF2-40B4-BE49-F238E27FC236}">
                <a16:creationId xmlns:a16="http://schemas.microsoft.com/office/drawing/2014/main" id="{A2CB68CD-D2B0-5D7A-C857-5D5EE745F9F2}"/>
              </a:ext>
            </a:extLst>
          </p:cNvPr>
          <p:cNvPicPr>
            <a:picLocks noChangeAspect="1"/>
          </p:cNvPicPr>
          <p:nvPr/>
        </p:nvPicPr>
        <p:blipFill>
          <a:blip r:embed="rId8"/>
          <a:stretch>
            <a:fillRect/>
          </a:stretch>
        </p:blipFill>
        <p:spPr>
          <a:xfrm>
            <a:off x="398980" y="6073984"/>
            <a:ext cx="687060" cy="685742"/>
          </a:xfrm>
          <a:prstGeom prst="rect">
            <a:avLst/>
          </a:prstGeom>
        </p:spPr>
      </p:pic>
      <p:pic>
        <p:nvPicPr>
          <p:cNvPr id="22" name="Picture 21" descr="A green and white circle with a bag of money&#10;&#10;Description automatically generated">
            <a:extLst>
              <a:ext uri="{FF2B5EF4-FFF2-40B4-BE49-F238E27FC236}">
                <a16:creationId xmlns:a16="http://schemas.microsoft.com/office/drawing/2014/main" id="{A7089F6B-5B8D-A03A-9A44-DACCA5495D6F}"/>
              </a:ext>
            </a:extLst>
          </p:cNvPr>
          <p:cNvPicPr>
            <a:picLocks noChangeAspect="1"/>
          </p:cNvPicPr>
          <p:nvPr/>
        </p:nvPicPr>
        <p:blipFill>
          <a:blip r:embed="rId9"/>
          <a:stretch>
            <a:fillRect/>
          </a:stretch>
        </p:blipFill>
        <p:spPr>
          <a:xfrm>
            <a:off x="390832" y="6823614"/>
            <a:ext cx="687060" cy="677586"/>
          </a:xfrm>
          <a:prstGeom prst="rect">
            <a:avLst/>
          </a:prstGeom>
        </p:spPr>
      </p:pic>
      <p:sp>
        <p:nvSpPr>
          <p:cNvPr id="24" name="TextBox 23">
            <a:extLst>
              <a:ext uri="{FF2B5EF4-FFF2-40B4-BE49-F238E27FC236}">
                <a16:creationId xmlns:a16="http://schemas.microsoft.com/office/drawing/2014/main" id="{E7ADF895-9640-AE79-F09F-E438847CFFC7}"/>
              </a:ext>
            </a:extLst>
          </p:cNvPr>
          <p:cNvSpPr txBox="1"/>
          <p:nvPr/>
        </p:nvSpPr>
        <p:spPr>
          <a:xfrm>
            <a:off x="5205996" y="1686069"/>
            <a:ext cx="1889463" cy="7171194"/>
          </a:xfrm>
          <a:prstGeom prst="rect">
            <a:avLst/>
          </a:prstGeom>
          <a:noFill/>
        </p:spPr>
        <p:txBody>
          <a:bodyPr wrap="square" lIns="91440" tIns="45720" rIns="91440" bIns="45720" rtlCol="0" anchor="t">
            <a:spAutoFit/>
          </a:bodyPr>
          <a:lstStyle/>
          <a:p>
            <a:r>
              <a:rPr lang="en-GB" sz="1000" b="1">
                <a:solidFill>
                  <a:srgbClr val="FF0000"/>
                </a:solidFill>
              </a:rPr>
              <a:t>Protected Characteristics:</a:t>
            </a:r>
            <a:endParaRPr lang="en-US">
              <a:solidFill>
                <a:srgbClr val="FF0000"/>
              </a:solidFill>
            </a:endParaRPr>
          </a:p>
          <a:p>
            <a:endParaRPr lang="en-GB" sz="1000" b="1">
              <a:ea typeface="Calibri"/>
              <a:cs typeface="Calibri"/>
            </a:endParaRPr>
          </a:p>
          <a:p>
            <a:endParaRPr lang="en-GB" sz="1000" b="1">
              <a:ea typeface="Calibri"/>
              <a:cs typeface="Calibri"/>
            </a:endParaRPr>
          </a:p>
          <a:p>
            <a:endParaRPr lang="en-GB" sz="1000" b="1">
              <a:ea typeface="Calibri"/>
              <a:cs typeface="Calibri"/>
            </a:endParaRPr>
          </a:p>
          <a:p>
            <a:endParaRPr lang="en-GB" sz="1000"/>
          </a:p>
          <a:p>
            <a:endParaRPr lang="en-GB" sz="1000">
              <a:solidFill>
                <a:srgbClr val="000000"/>
              </a:solidFill>
              <a:ea typeface="Calibri"/>
              <a:cs typeface="Calibri"/>
            </a:endParaRPr>
          </a:p>
          <a:p>
            <a:r>
              <a:rPr lang="en-GB" sz="1000" b="1">
                <a:solidFill>
                  <a:srgbClr val="FF0000"/>
                </a:solidFill>
                <a:ea typeface="Calibri"/>
                <a:cs typeface="Calibri"/>
              </a:rPr>
              <a:t>Disability</a:t>
            </a:r>
          </a:p>
          <a:p>
            <a:endParaRPr lang="en-GB" sz="1000">
              <a:solidFill>
                <a:srgbClr val="000000"/>
              </a:solidFill>
              <a:ea typeface="Calibri"/>
              <a:cs typeface="Calibri"/>
            </a:endParaRPr>
          </a:p>
          <a:p>
            <a:endParaRPr lang="en-GB" sz="1000">
              <a:solidFill>
                <a:srgbClr val="000000"/>
              </a:solidFill>
              <a:ea typeface="Calibri"/>
              <a:cs typeface="Calibri"/>
            </a:endParaRPr>
          </a:p>
          <a:p>
            <a:endParaRPr lang="en-GB" sz="1000">
              <a:solidFill>
                <a:srgbClr val="000000"/>
              </a:solidFill>
              <a:ea typeface="Calibri"/>
              <a:cs typeface="Calibri"/>
            </a:endParaRPr>
          </a:p>
          <a:p>
            <a:endParaRPr lang="en-GB" sz="1000">
              <a:solidFill>
                <a:srgbClr val="000000"/>
              </a:solidFill>
            </a:endParaRPr>
          </a:p>
          <a:p>
            <a:r>
              <a:rPr lang="en-GB" sz="1000" b="1">
                <a:solidFill>
                  <a:srgbClr val="FF0000"/>
                </a:solidFill>
              </a:rPr>
              <a:t>Age</a:t>
            </a:r>
            <a:endParaRPr lang="en-GB">
              <a:solidFill>
                <a:srgbClr val="FF0000"/>
              </a:solidFill>
            </a:endParaRPr>
          </a:p>
          <a:p>
            <a:endParaRPr lang="en-GB" sz="1000"/>
          </a:p>
          <a:p>
            <a:endParaRPr lang="en-GB" sz="1000"/>
          </a:p>
          <a:p>
            <a:endParaRPr lang="en-GB" sz="1000">
              <a:ea typeface="Calibri"/>
              <a:cs typeface="Calibri"/>
            </a:endParaRPr>
          </a:p>
          <a:p>
            <a:endParaRPr lang="en-GB" sz="1000">
              <a:solidFill>
                <a:srgbClr val="FF0000"/>
              </a:solidFill>
              <a:ea typeface="Calibri"/>
              <a:cs typeface="Calibri"/>
            </a:endParaRPr>
          </a:p>
          <a:p>
            <a:r>
              <a:rPr lang="en-GB" sz="1000" b="1">
                <a:solidFill>
                  <a:srgbClr val="FF0000"/>
                </a:solidFill>
              </a:rPr>
              <a:t>Race</a:t>
            </a:r>
            <a:endParaRPr lang="en-GB">
              <a:solidFill>
                <a:srgbClr val="00B0F0"/>
              </a:solidFill>
              <a:ea typeface="Calibri"/>
              <a:cs typeface="Calibri"/>
            </a:endParaRPr>
          </a:p>
          <a:p>
            <a:endParaRPr lang="en-GB" sz="1000"/>
          </a:p>
          <a:p>
            <a:endParaRPr lang="en-GB" sz="1000"/>
          </a:p>
          <a:p>
            <a:endParaRPr lang="en-GB" sz="1000">
              <a:ea typeface="Calibri"/>
              <a:cs typeface="Calibri"/>
            </a:endParaRPr>
          </a:p>
          <a:p>
            <a:endParaRPr lang="en-GB" sz="1000">
              <a:ea typeface="Calibri"/>
              <a:cs typeface="Calibri"/>
            </a:endParaRPr>
          </a:p>
          <a:p>
            <a:r>
              <a:rPr lang="en-GB" sz="1000" b="1">
                <a:solidFill>
                  <a:srgbClr val="FF0000"/>
                </a:solidFill>
                <a:ea typeface="Calibri"/>
                <a:cs typeface="Calibri"/>
              </a:rPr>
              <a:t>Gender</a:t>
            </a: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r>
              <a:rPr lang="en-GB" sz="1000" b="1">
                <a:solidFill>
                  <a:srgbClr val="FF0000"/>
                </a:solidFill>
                <a:ea typeface="Calibri"/>
                <a:cs typeface="Calibri"/>
              </a:rPr>
              <a:t>Sexual Orientation</a:t>
            </a: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r>
              <a:rPr lang="en-GB" sz="1000" b="1">
                <a:solidFill>
                  <a:srgbClr val="FF0000"/>
                </a:solidFill>
                <a:ea typeface="Calibri"/>
                <a:cs typeface="Calibri"/>
              </a:rPr>
              <a:t>Pregnancy &amp; Maternity</a:t>
            </a: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r>
              <a:rPr lang="en-GB" sz="1000" b="1">
                <a:solidFill>
                  <a:srgbClr val="FF0000"/>
                </a:solidFill>
                <a:ea typeface="Calibri"/>
                <a:cs typeface="Calibri"/>
              </a:rPr>
              <a:t>Marriage and Civil Partnership</a:t>
            </a:r>
          </a:p>
          <a:p>
            <a:endParaRPr lang="en-GB" sz="1000" b="1">
              <a:solidFill>
                <a:srgbClr val="FF0000"/>
              </a:solidFill>
              <a:ea typeface="Calibri"/>
              <a:cs typeface="Calibri"/>
            </a:endParaRPr>
          </a:p>
          <a:p>
            <a:endParaRPr lang="en-GB" sz="1000" b="1">
              <a:solidFill>
                <a:srgbClr val="FF0000"/>
              </a:solidFill>
              <a:ea typeface="Calibri"/>
              <a:cs typeface="Calibri"/>
            </a:endParaRPr>
          </a:p>
          <a:p>
            <a:endParaRPr lang="en-GB" sz="1000" b="1">
              <a:solidFill>
                <a:srgbClr val="FF0000"/>
              </a:solidFill>
              <a:ea typeface="Calibri"/>
              <a:cs typeface="Calibri"/>
            </a:endParaRPr>
          </a:p>
          <a:p>
            <a:endParaRPr lang="en-GB" sz="1000" b="1">
              <a:solidFill>
                <a:srgbClr val="FF0000"/>
              </a:solidFill>
              <a:ea typeface="Calibri"/>
              <a:cs typeface="Calibri"/>
            </a:endParaRPr>
          </a:p>
          <a:p>
            <a:r>
              <a:rPr lang="en-GB" sz="1000" b="1">
                <a:solidFill>
                  <a:srgbClr val="FF0000"/>
                </a:solidFill>
                <a:ea typeface="Calibri"/>
                <a:cs typeface="Calibri"/>
              </a:rPr>
              <a:t>Gender Reassignment </a:t>
            </a: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p:txBody>
      </p:sp>
      <p:pic>
        <p:nvPicPr>
          <p:cNvPr id="25" name="Picture 24" descr="A blue and white circle with a lock and people in the background&#10;&#10;Description automatically generated">
            <a:extLst>
              <a:ext uri="{FF2B5EF4-FFF2-40B4-BE49-F238E27FC236}">
                <a16:creationId xmlns:a16="http://schemas.microsoft.com/office/drawing/2014/main" id="{162C2978-F8AA-122A-E3C5-C9C1B77A2A88}"/>
              </a:ext>
            </a:extLst>
          </p:cNvPr>
          <p:cNvPicPr>
            <a:picLocks noChangeAspect="1"/>
          </p:cNvPicPr>
          <p:nvPr/>
        </p:nvPicPr>
        <p:blipFill>
          <a:blip r:embed="rId10"/>
          <a:stretch>
            <a:fillRect/>
          </a:stretch>
        </p:blipFill>
        <p:spPr>
          <a:xfrm>
            <a:off x="4465433" y="1566198"/>
            <a:ext cx="687062" cy="685743"/>
          </a:xfrm>
          <a:prstGeom prst="rect">
            <a:avLst/>
          </a:prstGeom>
        </p:spPr>
      </p:pic>
      <p:pic>
        <p:nvPicPr>
          <p:cNvPr id="26" name="Picture 25" descr="A blue cake with a candle&#10;&#10;Description automatically generated">
            <a:extLst>
              <a:ext uri="{FF2B5EF4-FFF2-40B4-BE49-F238E27FC236}">
                <a16:creationId xmlns:a16="http://schemas.microsoft.com/office/drawing/2014/main" id="{AD249F4F-11AD-7F25-930B-E1C1E1F06A3A}"/>
              </a:ext>
            </a:extLst>
          </p:cNvPr>
          <p:cNvPicPr>
            <a:picLocks noChangeAspect="1"/>
          </p:cNvPicPr>
          <p:nvPr/>
        </p:nvPicPr>
        <p:blipFill>
          <a:blip r:embed="rId11"/>
          <a:stretch>
            <a:fillRect/>
          </a:stretch>
        </p:blipFill>
        <p:spPr>
          <a:xfrm>
            <a:off x="4473575" y="3016567"/>
            <a:ext cx="687060" cy="685742"/>
          </a:xfrm>
          <a:prstGeom prst="rect">
            <a:avLst/>
          </a:prstGeom>
        </p:spPr>
      </p:pic>
      <p:pic>
        <p:nvPicPr>
          <p:cNvPr id="27" name="Picture 26" descr="A blue and white circle with people connected&#10;&#10;Description automatically generated">
            <a:extLst>
              <a:ext uri="{FF2B5EF4-FFF2-40B4-BE49-F238E27FC236}">
                <a16:creationId xmlns:a16="http://schemas.microsoft.com/office/drawing/2014/main" id="{CA6CD916-B841-C0C1-4D58-11E037CB984C}"/>
              </a:ext>
            </a:extLst>
          </p:cNvPr>
          <p:cNvPicPr>
            <a:picLocks noChangeAspect="1"/>
          </p:cNvPicPr>
          <p:nvPr/>
        </p:nvPicPr>
        <p:blipFill>
          <a:blip r:embed="rId12"/>
          <a:stretch>
            <a:fillRect/>
          </a:stretch>
        </p:blipFill>
        <p:spPr>
          <a:xfrm>
            <a:off x="4473575" y="3782493"/>
            <a:ext cx="687957" cy="685742"/>
          </a:xfrm>
          <a:prstGeom prst="rect">
            <a:avLst/>
          </a:prstGeom>
        </p:spPr>
      </p:pic>
      <p:pic>
        <p:nvPicPr>
          <p:cNvPr id="28" name="Picture 27" descr="A blue and white circle with a symbol in it&#10;&#10;Description automatically generated">
            <a:extLst>
              <a:ext uri="{FF2B5EF4-FFF2-40B4-BE49-F238E27FC236}">
                <a16:creationId xmlns:a16="http://schemas.microsoft.com/office/drawing/2014/main" id="{36C3A561-EA80-F11E-F050-87CCD1399CA8}"/>
              </a:ext>
            </a:extLst>
          </p:cNvPr>
          <p:cNvPicPr>
            <a:picLocks noChangeAspect="1"/>
          </p:cNvPicPr>
          <p:nvPr/>
        </p:nvPicPr>
        <p:blipFill>
          <a:blip r:embed="rId13"/>
          <a:stretch>
            <a:fillRect/>
          </a:stretch>
        </p:blipFill>
        <p:spPr>
          <a:xfrm>
            <a:off x="4465428" y="5249143"/>
            <a:ext cx="718323" cy="718363"/>
          </a:xfrm>
          <a:prstGeom prst="rect">
            <a:avLst/>
          </a:prstGeom>
        </p:spPr>
      </p:pic>
      <p:pic>
        <p:nvPicPr>
          <p:cNvPr id="29" name="Picture 28" descr="A blue and white circle with a symbol&#10;&#10;Description automatically generated">
            <a:extLst>
              <a:ext uri="{FF2B5EF4-FFF2-40B4-BE49-F238E27FC236}">
                <a16:creationId xmlns:a16="http://schemas.microsoft.com/office/drawing/2014/main" id="{776669BB-909E-23ED-CA74-E18A99CD9BB7}"/>
              </a:ext>
            </a:extLst>
          </p:cNvPr>
          <p:cNvPicPr>
            <a:picLocks noChangeAspect="1"/>
          </p:cNvPicPr>
          <p:nvPr/>
        </p:nvPicPr>
        <p:blipFill>
          <a:blip r:embed="rId14"/>
          <a:stretch>
            <a:fillRect/>
          </a:stretch>
        </p:blipFill>
        <p:spPr>
          <a:xfrm>
            <a:off x="4473575" y="4515811"/>
            <a:ext cx="680264" cy="695255"/>
          </a:xfrm>
          <a:prstGeom prst="rect">
            <a:avLst/>
          </a:prstGeom>
        </p:spPr>
      </p:pic>
      <p:pic>
        <p:nvPicPr>
          <p:cNvPr id="30" name="Picture 29" descr="A blue and white circle with a pregnant person in a dress&#10;&#10;Description automatically generated">
            <a:extLst>
              <a:ext uri="{FF2B5EF4-FFF2-40B4-BE49-F238E27FC236}">
                <a16:creationId xmlns:a16="http://schemas.microsoft.com/office/drawing/2014/main" id="{6655AC9E-2B14-3861-C131-ACF2EDB60A2B}"/>
              </a:ext>
            </a:extLst>
          </p:cNvPr>
          <p:cNvPicPr>
            <a:picLocks noChangeAspect="1"/>
          </p:cNvPicPr>
          <p:nvPr/>
        </p:nvPicPr>
        <p:blipFill>
          <a:blip r:embed="rId15"/>
          <a:stretch>
            <a:fillRect/>
          </a:stretch>
        </p:blipFill>
        <p:spPr>
          <a:xfrm>
            <a:off x="4465427" y="6047676"/>
            <a:ext cx="687060" cy="685742"/>
          </a:xfrm>
          <a:prstGeom prst="rect">
            <a:avLst/>
          </a:prstGeom>
        </p:spPr>
      </p:pic>
      <p:pic>
        <p:nvPicPr>
          <p:cNvPr id="31" name="Picture 30" descr="A blue ring with a diamond in the middle of it&#10;&#10;Description automatically generated">
            <a:extLst>
              <a:ext uri="{FF2B5EF4-FFF2-40B4-BE49-F238E27FC236}">
                <a16:creationId xmlns:a16="http://schemas.microsoft.com/office/drawing/2014/main" id="{73722071-10EB-0CA7-A75A-9730D39743EE}"/>
              </a:ext>
            </a:extLst>
          </p:cNvPr>
          <p:cNvPicPr>
            <a:picLocks noChangeAspect="1"/>
          </p:cNvPicPr>
          <p:nvPr/>
        </p:nvPicPr>
        <p:blipFill>
          <a:blip r:embed="rId16"/>
          <a:stretch>
            <a:fillRect/>
          </a:stretch>
        </p:blipFill>
        <p:spPr>
          <a:xfrm>
            <a:off x="4473575" y="6797303"/>
            <a:ext cx="687060" cy="685742"/>
          </a:xfrm>
          <a:prstGeom prst="rect">
            <a:avLst/>
          </a:prstGeom>
        </p:spPr>
      </p:pic>
      <p:pic>
        <p:nvPicPr>
          <p:cNvPr id="32" name="Picture 31" descr="A blue and white sign with a person and person in a circle&#10;&#10;Description automatically generated">
            <a:extLst>
              <a:ext uri="{FF2B5EF4-FFF2-40B4-BE49-F238E27FC236}">
                <a16:creationId xmlns:a16="http://schemas.microsoft.com/office/drawing/2014/main" id="{7E62C328-1637-0A7A-218D-74F49ACF7D67}"/>
              </a:ext>
            </a:extLst>
          </p:cNvPr>
          <p:cNvPicPr>
            <a:picLocks noChangeAspect="1"/>
          </p:cNvPicPr>
          <p:nvPr/>
        </p:nvPicPr>
        <p:blipFill>
          <a:blip r:embed="rId17"/>
          <a:stretch>
            <a:fillRect/>
          </a:stretch>
        </p:blipFill>
        <p:spPr>
          <a:xfrm>
            <a:off x="4473575" y="7546932"/>
            <a:ext cx="687060" cy="677586"/>
          </a:xfrm>
          <a:prstGeom prst="rect">
            <a:avLst/>
          </a:prstGeom>
        </p:spPr>
      </p:pic>
      <p:pic>
        <p:nvPicPr>
          <p:cNvPr id="33" name="Picture 32" descr="A blue and white circle with a blue symbol on it&#10;&#10;Description automatically generated">
            <a:extLst>
              <a:ext uri="{FF2B5EF4-FFF2-40B4-BE49-F238E27FC236}">
                <a16:creationId xmlns:a16="http://schemas.microsoft.com/office/drawing/2014/main" id="{EF03258F-8E1B-09B0-6EF0-53C0162EA3AE}"/>
              </a:ext>
            </a:extLst>
          </p:cNvPr>
          <p:cNvPicPr>
            <a:picLocks noChangeAspect="1"/>
          </p:cNvPicPr>
          <p:nvPr/>
        </p:nvPicPr>
        <p:blipFill>
          <a:blip r:embed="rId18"/>
          <a:stretch>
            <a:fillRect/>
          </a:stretch>
        </p:blipFill>
        <p:spPr>
          <a:xfrm>
            <a:off x="4457281" y="2283235"/>
            <a:ext cx="687060" cy="677586"/>
          </a:xfrm>
          <a:prstGeom prst="rect">
            <a:avLst/>
          </a:prstGeom>
        </p:spPr>
      </p:pic>
      <p:pic>
        <p:nvPicPr>
          <p:cNvPr id="2" name="Picture 1" descr="A green circle with a white border and a green cell phone above a computer&#10;&#10;Description automatically generated">
            <a:extLst>
              <a:ext uri="{FF2B5EF4-FFF2-40B4-BE49-F238E27FC236}">
                <a16:creationId xmlns:a16="http://schemas.microsoft.com/office/drawing/2014/main" id="{ED6CE1A4-7DCC-A274-C227-B8A9CFEB776A}"/>
              </a:ext>
            </a:extLst>
          </p:cNvPr>
          <p:cNvPicPr>
            <a:picLocks noChangeAspect="1"/>
          </p:cNvPicPr>
          <p:nvPr/>
        </p:nvPicPr>
        <p:blipFill>
          <a:blip r:embed="rId19"/>
          <a:stretch>
            <a:fillRect/>
          </a:stretch>
        </p:blipFill>
        <p:spPr>
          <a:xfrm>
            <a:off x="405398" y="5281561"/>
            <a:ext cx="682878" cy="683094"/>
          </a:xfrm>
          <a:prstGeom prst="rect">
            <a:avLst/>
          </a:prstGeom>
        </p:spPr>
      </p:pic>
    </p:spTree>
    <p:extLst>
      <p:ext uri="{BB962C8B-B14F-4D97-AF65-F5344CB8AC3E}">
        <p14:creationId xmlns:p14="http://schemas.microsoft.com/office/powerpoint/2010/main" val="203481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32295" y="518616"/>
            <a:ext cx="4090737" cy="375552"/>
          </a:xfrm>
          <a:prstGeom prst="rect">
            <a:avLst/>
          </a:prstGeom>
          <a:noFill/>
        </p:spPr>
        <p:txBody>
          <a:bodyPr wrap="square" lIns="91440" tIns="45720" rIns="91440" bIns="45720" rtlCol="0" anchor="t">
            <a:spAutoFit/>
          </a:bodyPr>
          <a:lstStyle/>
          <a:p>
            <a:pPr algn="ctr">
              <a:lnSpc>
                <a:spcPct val="107000"/>
              </a:lnSpc>
              <a:spcAft>
                <a:spcPts val="800"/>
              </a:spcAft>
            </a:pPr>
            <a:r>
              <a:rPr lang="en-US" dirty="0">
                <a:solidFill>
                  <a:schemeClr val="bg1"/>
                </a:solidFill>
                <a:effectLst/>
                <a:latin typeface="Calibri"/>
                <a:ea typeface="Calibri" panose="020F0502020204030204" pitchFamily="34" charset="0"/>
                <a:cs typeface="Times New Roman"/>
              </a:rPr>
              <a:t>DRAFT LONG-TERM PLAN ST. CUTHBERT’S</a:t>
            </a:r>
            <a:endParaRPr lang="en-GB" dirty="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206183748"/>
              </p:ext>
            </p:extLst>
          </p:nvPr>
        </p:nvGraphicFramePr>
        <p:xfrm>
          <a:off x="134914" y="1110395"/>
          <a:ext cx="7285501" cy="5166490"/>
        </p:xfrm>
        <a:graphic>
          <a:graphicData uri="http://schemas.openxmlformats.org/drawingml/2006/table">
            <a:tbl>
              <a:tblPr firstRow="1" bandRow="1">
                <a:tableStyleId>{6E25E649-3F16-4E02-A733-19D2CDBF48F0}</a:tableStyleId>
              </a:tblPr>
              <a:tblGrid>
                <a:gridCol w="707591">
                  <a:extLst>
                    <a:ext uri="{9D8B030D-6E8A-4147-A177-3AD203B41FA5}">
                      <a16:colId xmlns:a16="http://schemas.microsoft.com/office/drawing/2014/main" val="4071917207"/>
                    </a:ext>
                  </a:extLst>
                </a:gridCol>
                <a:gridCol w="811197">
                  <a:extLst>
                    <a:ext uri="{9D8B030D-6E8A-4147-A177-3AD203B41FA5}">
                      <a16:colId xmlns:a16="http://schemas.microsoft.com/office/drawing/2014/main" val="1303366606"/>
                    </a:ext>
                  </a:extLst>
                </a:gridCol>
                <a:gridCol w="1853725">
                  <a:extLst>
                    <a:ext uri="{9D8B030D-6E8A-4147-A177-3AD203B41FA5}">
                      <a16:colId xmlns:a16="http://schemas.microsoft.com/office/drawing/2014/main" val="1240094198"/>
                    </a:ext>
                  </a:extLst>
                </a:gridCol>
                <a:gridCol w="1956494">
                  <a:extLst>
                    <a:ext uri="{9D8B030D-6E8A-4147-A177-3AD203B41FA5}">
                      <a16:colId xmlns:a16="http://schemas.microsoft.com/office/drawing/2014/main" val="4190830973"/>
                    </a:ext>
                  </a:extLst>
                </a:gridCol>
                <a:gridCol w="1956494">
                  <a:extLst>
                    <a:ext uri="{9D8B030D-6E8A-4147-A177-3AD203B41FA5}">
                      <a16:colId xmlns:a16="http://schemas.microsoft.com/office/drawing/2014/main" val="287625695"/>
                    </a:ext>
                  </a:extLst>
                </a:gridCol>
              </a:tblGrid>
              <a:tr h="305357">
                <a:tc gridSpan="5">
                  <a:txBody>
                    <a:bodyPr/>
                    <a:lstStyle/>
                    <a:p>
                      <a:pPr lvl="0" algn="ctr">
                        <a:buNone/>
                      </a:pPr>
                      <a:r>
                        <a:rPr lang="en-GB" sz="1100">
                          <a:latin typeface="Calibri"/>
                          <a:ea typeface="Open Sans"/>
                          <a:cs typeface="Open Sans"/>
                        </a:rPr>
                        <a:t>Curriculum Coverage</a:t>
                      </a:r>
                    </a:p>
                  </a:txBody>
                  <a:tcPr anchor="ctr">
                    <a:lnL w="6350">
                      <a:solidFill>
                        <a:schemeClr val="accent6"/>
                      </a:solidFill>
                    </a:lnL>
                    <a:lnR w="6350" cap="flat" cmpd="sng" algn="ctr">
                      <a:solidFill>
                        <a:schemeClr val="accent6"/>
                      </a:solidFill>
                      <a:prstDash val="solid"/>
                      <a:round/>
                      <a:headEnd type="none" w="med" len="med"/>
                      <a:tailEnd type="none" w="med" len="med"/>
                    </a:lnR>
                    <a:lnT w="0">
                      <a:noFill/>
                    </a:lnT>
                    <a:lnB w="12700">
                      <a:solidFill>
                        <a:schemeClr val="accent6"/>
                      </a:solidFill>
                    </a:lnB>
                    <a:lnTlToBr w="0">
                      <a:noFill/>
                    </a:lnTlToBr>
                    <a:lnBlToTr w="0">
                      <a:noFill/>
                    </a:lnBlToTr>
                    <a:solidFill>
                      <a:srgbClr val="70CD5B"/>
                    </a:solidFill>
                  </a:tcPr>
                </a:tc>
                <a:tc hMerge="1">
                  <a:txBody>
                    <a:bodyPr/>
                    <a:lstStyle/>
                    <a:p>
                      <a:endParaRPr lang="en-GB"/>
                    </a:p>
                  </a:txBody>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2060198366"/>
                  </a:ext>
                </a:extLst>
              </a:tr>
              <a:tr h="0">
                <a:tc>
                  <a:txBody>
                    <a:bodyPr/>
                    <a:lstStyle/>
                    <a:p>
                      <a:pPr algn="ctr"/>
                      <a:r>
                        <a:rPr lang="en-GB" sz="1000" b="1">
                          <a:solidFill>
                            <a:schemeClr val="bg1"/>
                          </a:solidFill>
                          <a:latin typeface="Calibri"/>
                          <a:ea typeface="Open Sans"/>
                          <a:cs typeface="Open Sans"/>
                        </a:rPr>
                        <a:t>Phase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lvl="0" algn="ctr">
                        <a:buNone/>
                      </a:pPr>
                      <a:r>
                        <a:rPr lang="en-GB" sz="1000" b="1">
                          <a:solidFill>
                            <a:schemeClr val="bg1"/>
                          </a:solidFill>
                          <a:latin typeface="Calibri"/>
                          <a:ea typeface="Open Sans"/>
                          <a:cs typeface="Open Sans"/>
                        </a:rPr>
                        <a:t>Year</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4617293">
                <a:tc>
                  <a:txBody>
                    <a:bodyPr/>
                    <a:lstStyle/>
                    <a:p>
                      <a:pPr algn="ctr"/>
                      <a:r>
                        <a:rPr lang="en-GB" sz="1000" b="1" kern="1200" dirty="0">
                          <a:solidFill>
                            <a:schemeClr val="dk1"/>
                          </a:solidFill>
                          <a:effectLst/>
                          <a:latin typeface="+mn-lt"/>
                          <a:ea typeface="+mn-ea"/>
                          <a:cs typeface="+mn-cs"/>
                        </a:rPr>
                        <a:t>Early Years</a:t>
                      </a:r>
                    </a:p>
                    <a:p>
                      <a:pPr lvl="0" algn="ctr">
                        <a:buNone/>
                      </a:pPr>
                      <a:endParaRPr lang="en-GB" sz="1000" b="1" kern="1200" dirty="0">
                        <a:solidFill>
                          <a:schemeClr val="dk1"/>
                        </a:solidFill>
                        <a:effectLst/>
                        <a:latin typeface="+mn-lt"/>
                        <a:ea typeface="+mn-ea"/>
                        <a:cs typeface="+mn-cs"/>
                      </a:endParaRPr>
                    </a:p>
                  </a:txBody>
                  <a:tcPr anchor="ctr">
                    <a:lnL w="63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endParaRPr lang="en-GB" sz="1000" b="1" i="0" u="none" strike="noStrike" kern="1200" noProof="0" dirty="0">
                        <a:solidFill>
                          <a:schemeClr val="tx1"/>
                        </a:solidFill>
                        <a:effectLst/>
                        <a:latin typeface="Calibri"/>
                      </a:endParaRPr>
                    </a:p>
                    <a:p>
                      <a:pPr marL="0" lvl="0" indent="0" algn="ctr">
                        <a:buNone/>
                      </a:pPr>
                      <a:r>
                        <a:rPr lang="en-GB" sz="1000" b="1" i="0" u="none" strike="noStrike" kern="1200" noProof="0" dirty="0">
                          <a:solidFill>
                            <a:schemeClr val="tx1"/>
                          </a:solidFill>
                          <a:effectLst/>
                          <a:latin typeface="Calibri"/>
                        </a:rPr>
                        <a:t>Reception</a:t>
                      </a:r>
                      <a:endParaRPr lang="en-GB" sz="1000" b="1" kern="1200" dirty="0">
                        <a:solidFill>
                          <a:schemeClr val="tx1"/>
                        </a:solidFill>
                        <a:effectLst/>
                        <a:latin typeface="+mn-lt"/>
                        <a:ea typeface="+mn-ea"/>
                        <a:cs typeface="+mn-cs"/>
                      </a:endParaRPr>
                    </a:p>
                  </a:txBody>
                  <a:tcPr>
                    <a:lnL w="12700">
                      <a:solidFill>
                        <a:schemeClr val="accent6"/>
                      </a:solidFill>
                    </a:lnL>
                    <a:lnR w="12700" cap="flat" cmpd="sng" algn="ctr">
                      <a:solidFill>
                        <a:schemeClr val="accent6"/>
                      </a:solidFill>
                      <a:prstDash val="solid"/>
                      <a:round/>
                      <a:headEnd type="none" w="med" len="med"/>
                      <a:tailEnd type="none" w="med" len="med"/>
                    </a:lnR>
                    <a:lnT w="12700">
                      <a:solidFill>
                        <a:schemeClr val="accent6"/>
                      </a:solidFill>
                    </a:lnT>
                    <a:lnB w="6350" cap="flat" cmpd="sng" algn="ctr">
                      <a:solidFill>
                        <a:schemeClr val="accent6"/>
                      </a:solidFill>
                      <a:prstDash val="solid"/>
                      <a:round/>
                      <a:headEnd type="none" w="med" len="med"/>
                      <a:tailEnd type="none" w="med" len="med"/>
                    </a:lnB>
                    <a:lnTlToBr w="0">
                      <a:noFill/>
                    </a:lnTlToBr>
                    <a:lnBlToTr w="0">
                      <a:noFill/>
                    </a:lnBlToTr>
                    <a:solidFill>
                      <a:schemeClr val="bg1">
                        <a:lumMod val="95000"/>
                      </a:schemeClr>
                    </a:solidFill>
                  </a:tcPr>
                </a:tc>
                <a:tc>
                  <a:txBody>
                    <a:bodyPr/>
                    <a:lstStyle/>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Story Sessions – Handmade with Love</a:t>
                      </a:r>
                    </a:p>
                    <a:p>
                      <a:pPr marL="0" lvl="0" indent="0" algn="ctr">
                        <a:lnSpc>
                          <a:spcPct val="150000"/>
                        </a:lnSpc>
                        <a:spcAft>
                          <a:spcPts val="0"/>
                        </a:spcAft>
                        <a:buNone/>
                      </a:pPr>
                      <a:endParaRPr lang="en-GB" sz="1000" b="1" dirty="0">
                        <a:solidFill>
                          <a:srgbClr val="FF0000"/>
                        </a:solidFill>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FF0000"/>
                          </a:solidFill>
                          <a:effectLst/>
                          <a:highlight>
                            <a:srgbClr val="FFFF00"/>
                          </a:highlight>
                          <a:latin typeface="Calibri"/>
                          <a:cs typeface="Times New Roman"/>
                        </a:rPr>
                        <a:t>I am Me</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0070C0"/>
                          </a:solidFill>
                          <a:effectLst/>
                          <a:highlight>
                            <a:srgbClr val="FFFF00"/>
                          </a:highlight>
                          <a:latin typeface="Calibri"/>
                          <a:cs typeface="Times New Roman"/>
                        </a:rPr>
                        <a:t>Heads, Shoulders, Knees and Toes</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Ready Teddy?</a:t>
                      </a:r>
                    </a:p>
                    <a:p>
                      <a:pPr marL="0" lvl="0" indent="0" algn="ctr">
                        <a:lnSpc>
                          <a:spcPct val="150000"/>
                        </a:lnSpc>
                        <a:spcAft>
                          <a:spcPts val="0"/>
                        </a:spcAft>
                        <a:buNone/>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ED7D31"/>
                          </a:solidFill>
                          <a:effectLst/>
                          <a:highlight>
                            <a:srgbClr val="FFFF00"/>
                          </a:highlight>
                          <a:latin typeface="Calibri"/>
                          <a:cs typeface="Times New Roman"/>
                        </a:rPr>
                        <a:t>Health, Wellbeing and Lifestyle</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7030A0"/>
                          </a:solidFill>
                          <a:effectLst/>
                          <a:highlight>
                            <a:srgbClr val="FFFF00"/>
                          </a:highlight>
                          <a:latin typeface="Calibri"/>
                          <a:cs typeface="Times New Roman"/>
                        </a:rPr>
                        <a:t>THINK – Stepping Stones to Road Safety</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00B0F0"/>
                          </a:solidFill>
                          <a:effectLst/>
                          <a:highlight>
                            <a:srgbClr val="FFFF00"/>
                          </a:highlight>
                          <a:latin typeface="Calibri"/>
                          <a:cs typeface="Times New Roman"/>
                        </a:rPr>
                        <a:t>Healthy Eating and Table Manners </a:t>
                      </a:r>
                      <a:endParaRPr lang="en-GB" sz="1000" b="1" dirty="0">
                        <a:effectLst/>
                        <a:highlight>
                          <a:srgbClr val="FFFF00"/>
                        </a:highlight>
                        <a:latin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I Like, You Like, We All Like!</a:t>
                      </a:r>
                    </a:p>
                    <a:p>
                      <a:pPr marL="0" lvl="0" indent="0" algn="ctr">
                        <a:lnSpc>
                          <a:spcPct val="150000"/>
                        </a:lnSpc>
                        <a:spcAft>
                          <a:spcPts val="0"/>
                        </a:spcAft>
                        <a:buNone/>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All the Feelings</a:t>
                      </a:r>
                    </a:p>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 </a:t>
                      </a:r>
                    </a:p>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Let’s Get Real</a:t>
                      </a:r>
                    </a:p>
                    <a:p>
                      <a:pPr marL="0" lvl="0" indent="0" algn="ctr">
                        <a:lnSpc>
                          <a:spcPct val="150000"/>
                        </a:lnSpc>
                        <a:spcAft>
                          <a:spcPts val="0"/>
                        </a:spcAft>
                        <a:buNone/>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None/>
                      </a:pPr>
                      <a:r>
                        <a:rPr lang="en-GB" sz="1000" b="1" dirty="0">
                          <a:solidFill>
                            <a:schemeClr val="accent6"/>
                          </a:solidFill>
                          <a:effectLst/>
                          <a:highlight>
                            <a:srgbClr val="FFFF00"/>
                          </a:highlight>
                          <a:latin typeface="Calibri"/>
                          <a:cs typeface="Times New Roman"/>
                        </a:rPr>
                        <a:t>Growing Up</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ED7D31"/>
                          </a:solidFill>
                          <a:effectLst/>
                          <a:highlight>
                            <a:srgbClr val="FFFF00"/>
                          </a:highlight>
                          <a:latin typeface="Calibri"/>
                          <a:cs typeface="Times New Roman"/>
                        </a:rPr>
                        <a:t>Managing Online Information</a:t>
                      </a: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ED7D31"/>
                          </a:solidFill>
                          <a:effectLst/>
                          <a:highlight>
                            <a:srgbClr val="FFFF00"/>
                          </a:highlight>
                          <a:latin typeface="Calibri"/>
                          <a:cs typeface="Times New Roman"/>
                        </a:rPr>
                        <a:t>Privacy and Security</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7030A0"/>
                          </a:solidFill>
                          <a:effectLst/>
                          <a:highlight>
                            <a:srgbClr val="FFFF00"/>
                          </a:highlight>
                          <a:latin typeface="Calibri"/>
                          <a:cs typeface="Times New Roman"/>
                        </a:rPr>
                        <a:t>THINK – Be Bright, Be Seen</a:t>
                      </a:r>
                      <a:endParaRPr lang="en-GB" sz="1000" b="1" dirty="0">
                        <a:effectLst/>
                        <a:highlight>
                          <a:srgbClr val="FFFF00"/>
                        </a:highlight>
                        <a:latin typeface="Calibri"/>
                        <a:cs typeface="Times New Roman"/>
                      </a:endParaRPr>
                    </a:p>
                    <a:p>
                      <a:pPr marL="457200" indent="0" algn="ctr">
                        <a:lnSpc>
                          <a:spcPct val="150000"/>
                        </a:lnSpc>
                        <a:spcAft>
                          <a:spcPts val="0"/>
                        </a:spcAft>
                        <a:buNone/>
                      </a:pPr>
                      <a:endParaRPr lang="en-GB" sz="1000" b="1" dirty="0">
                        <a:effectLst/>
                        <a:latin typeface="Calibri"/>
                        <a:cs typeface="Times New Roman"/>
                      </a:endParaRPr>
                    </a:p>
                    <a:p>
                      <a:pPr marL="0" indent="0" algn="ctr">
                        <a:lnSpc>
                          <a:spcPct val="150000"/>
                        </a:lnSpc>
                        <a:spcAft>
                          <a:spcPts val="0"/>
                        </a:spcAft>
                        <a:buNone/>
                      </a:pPr>
                      <a:endParaRPr lang="en-GB" sz="1000" b="1" dirty="0">
                        <a:effectLst/>
                        <a:latin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5934" rtl="0" eaLnBrk="1" fontAlgn="auto" latinLnBrk="0" hangingPunct="1">
                        <a:lnSpc>
                          <a:spcPct val="150000"/>
                        </a:lnSpc>
                        <a:spcBef>
                          <a:spcPts val="0"/>
                        </a:spcBef>
                        <a:spcAft>
                          <a:spcPts val="0"/>
                        </a:spcAft>
                        <a:buClrTx/>
                        <a:buSzTx/>
                        <a:buFontTx/>
                        <a:buNone/>
                        <a:tabLst/>
                        <a:defRPr/>
                      </a:pPr>
                      <a:r>
                        <a:rPr lang="en-GB" sz="1000" b="1" dirty="0">
                          <a:solidFill>
                            <a:schemeClr val="accent6"/>
                          </a:solidFill>
                          <a:effectLst/>
                          <a:latin typeface="Calibri"/>
                          <a:cs typeface="Times New Roman"/>
                        </a:rPr>
                        <a:t>God is Love </a:t>
                      </a:r>
                    </a:p>
                    <a:p>
                      <a:pPr marL="0" marR="0" lvl="0" indent="0" algn="ctr" defTabSz="755934" rtl="0" eaLnBrk="1" fontAlgn="auto" latinLnBrk="0" hangingPunct="1">
                        <a:lnSpc>
                          <a:spcPct val="150000"/>
                        </a:lnSpc>
                        <a:spcBef>
                          <a:spcPts val="0"/>
                        </a:spcBef>
                        <a:spcAft>
                          <a:spcPts val="0"/>
                        </a:spcAft>
                        <a:buClrTx/>
                        <a:buSzTx/>
                        <a:buFontTx/>
                        <a:buNone/>
                        <a:tabLst/>
                        <a:defRPr/>
                      </a:pPr>
                      <a:endParaRPr lang="en-GB" sz="1000" b="1" dirty="0">
                        <a:solidFill>
                          <a:schemeClr val="accent6"/>
                        </a:solidFill>
                        <a:effectLst/>
                        <a:latin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Tx/>
                        <a:buNone/>
                        <a:tabLst/>
                        <a:defRPr/>
                      </a:pPr>
                      <a:r>
                        <a:rPr lang="en-GB" sz="1000" b="1" dirty="0">
                          <a:solidFill>
                            <a:schemeClr val="accent6"/>
                          </a:solidFill>
                          <a:effectLst/>
                          <a:latin typeface="Calibri"/>
                          <a:cs typeface="Times New Roman"/>
                        </a:rPr>
                        <a:t>Loving God, Loving Others </a:t>
                      </a:r>
                    </a:p>
                    <a:p>
                      <a:pPr marL="0" marR="0" lvl="0" indent="0" algn="ctr" defTabSz="755934" rtl="0" eaLnBrk="1" fontAlgn="auto" latinLnBrk="0" hangingPunct="1">
                        <a:lnSpc>
                          <a:spcPct val="150000"/>
                        </a:lnSpc>
                        <a:spcBef>
                          <a:spcPts val="0"/>
                        </a:spcBef>
                        <a:spcAft>
                          <a:spcPts val="0"/>
                        </a:spcAft>
                        <a:buClrTx/>
                        <a:buSzTx/>
                        <a:buFontTx/>
                        <a:buNone/>
                        <a:tabLst/>
                        <a:defRPr/>
                      </a:pPr>
                      <a:endParaRPr lang="en-GB" sz="1000" b="1" dirty="0">
                        <a:solidFill>
                          <a:schemeClr val="accent6"/>
                        </a:solidFill>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FF0000"/>
                          </a:solidFill>
                          <a:effectLst/>
                          <a:highlight>
                            <a:srgbClr val="FFFF00"/>
                          </a:highlight>
                          <a:latin typeface="Calibri"/>
                          <a:cs typeface="Times New Roman"/>
                        </a:rPr>
                        <a:t>Me, You, Us</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ED7D31"/>
                          </a:solidFill>
                          <a:effectLst/>
                          <a:highlight>
                            <a:srgbClr val="FFFF00"/>
                          </a:highlight>
                          <a:latin typeface="Calibri"/>
                          <a:cs typeface="Times New Roman"/>
                        </a:rPr>
                        <a:t>What is the Internet? </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ED7D31"/>
                          </a:solidFill>
                          <a:effectLst/>
                          <a:highlight>
                            <a:srgbClr val="FFFF00"/>
                          </a:highlight>
                          <a:latin typeface="Calibri"/>
                          <a:cs typeface="Times New Roman"/>
                        </a:rPr>
                        <a:t>Playing Online</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ED7D31"/>
                          </a:solidFill>
                          <a:effectLst/>
                          <a:highlight>
                            <a:srgbClr val="FFFF00"/>
                          </a:highlight>
                          <a:latin typeface="Calibri"/>
                          <a:cs typeface="Times New Roman"/>
                        </a:rPr>
                        <a:t>Copyright and Ownership</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7030A0"/>
                          </a:solidFill>
                          <a:effectLst/>
                          <a:highlight>
                            <a:srgbClr val="FFFF00"/>
                          </a:highlight>
                          <a:latin typeface="Calibri"/>
                          <a:cs typeface="Times New Roman"/>
                        </a:rPr>
                        <a:t>THINK – Road Rangers </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0070C0"/>
                          </a:solidFill>
                          <a:effectLst/>
                          <a:highlight>
                            <a:srgbClr val="FFFF00"/>
                          </a:highlight>
                          <a:latin typeface="Calibri"/>
                          <a:cs typeface="Times New Roman"/>
                        </a:rPr>
                        <a:t>NSPCC PANTS (Sexual Harassment)</a:t>
                      </a:r>
                    </a:p>
                    <a:p>
                      <a:pPr marL="0" lvl="0" indent="0" algn="ctr">
                        <a:lnSpc>
                          <a:spcPct val="150000"/>
                        </a:lnSpc>
                        <a:spcAft>
                          <a:spcPts val="0"/>
                        </a:spcAft>
                        <a:buNone/>
                      </a:pPr>
                      <a:endParaRPr lang="en-GB" sz="1000" b="1" dirty="0">
                        <a:effectLst/>
                        <a:highlight>
                          <a:srgbClr val="FFFF00"/>
                        </a:highlight>
                        <a:latin typeface="Calibri"/>
                        <a:cs typeface="Times New Roman"/>
                      </a:endParaRPr>
                    </a:p>
                    <a:p>
                      <a:pPr marL="0" lvl="0" indent="0" algn="ctr">
                        <a:lnSpc>
                          <a:spcPct val="150000"/>
                        </a:lnSpc>
                        <a:spcAft>
                          <a:spcPts val="0"/>
                        </a:spcAft>
                        <a:buNone/>
                      </a:pPr>
                      <a:r>
                        <a:rPr lang="en-GB" sz="1000" b="1" dirty="0">
                          <a:solidFill>
                            <a:srgbClr val="00B0F0"/>
                          </a:solidFill>
                          <a:effectLst/>
                          <a:highlight>
                            <a:srgbClr val="FFFF00"/>
                          </a:highlight>
                          <a:latin typeface="Calibri"/>
                          <a:cs typeface="Times New Roman"/>
                        </a:rPr>
                        <a:t>Being Safe in the Sun</a:t>
                      </a:r>
                      <a:endParaRPr lang="en-GB" sz="1000" b="1" dirty="0">
                        <a:effectLst/>
                        <a:highlight>
                          <a:srgbClr val="FFFF00"/>
                        </a:highlight>
                        <a:latin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bl>
          </a:graphicData>
        </a:graphic>
      </p:graphicFrame>
      <p:graphicFrame>
        <p:nvGraphicFramePr>
          <p:cNvPr id="4" name="Table 3">
            <a:extLst>
              <a:ext uri="{FF2B5EF4-FFF2-40B4-BE49-F238E27FC236}">
                <a16:creationId xmlns:a16="http://schemas.microsoft.com/office/drawing/2014/main" id="{3CFC51F1-7256-FFE5-AC1A-D9717DDBD3D9}"/>
              </a:ext>
            </a:extLst>
          </p:cNvPr>
          <p:cNvGraphicFramePr>
            <a:graphicFrameLocks noGrp="1"/>
          </p:cNvGraphicFramePr>
          <p:nvPr>
            <p:extLst>
              <p:ext uri="{D42A27DB-BD31-4B8C-83A1-F6EECF244321}">
                <p14:modId xmlns:p14="http://schemas.microsoft.com/office/powerpoint/2010/main" val="3862016328"/>
              </p:ext>
            </p:extLst>
          </p:nvPr>
        </p:nvGraphicFramePr>
        <p:xfrm>
          <a:off x="134914" y="6436570"/>
          <a:ext cx="7285501" cy="3067177"/>
        </p:xfrm>
        <a:graphic>
          <a:graphicData uri="http://schemas.openxmlformats.org/drawingml/2006/table">
            <a:tbl>
              <a:tblPr firstRow="1" bandRow="1">
                <a:tableStyleId>{6E25E649-3F16-4E02-A733-19D2CDBF48F0}</a:tableStyleId>
              </a:tblPr>
              <a:tblGrid>
                <a:gridCol w="1535309">
                  <a:extLst>
                    <a:ext uri="{9D8B030D-6E8A-4147-A177-3AD203B41FA5}">
                      <a16:colId xmlns:a16="http://schemas.microsoft.com/office/drawing/2014/main" val="2981545519"/>
                    </a:ext>
                  </a:extLst>
                </a:gridCol>
                <a:gridCol w="5750192">
                  <a:extLst>
                    <a:ext uri="{9D8B030D-6E8A-4147-A177-3AD203B41FA5}">
                      <a16:colId xmlns:a16="http://schemas.microsoft.com/office/drawing/2014/main" val="1510652645"/>
                    </a:ext>
                  </a:extLst>
                </a:gridCol>
              </a:tblGrid>
              <a:tr h="2599139">
                <a:tc>
                  <a:txBody>
                    <a:bodyPr/>
                    <a:lstStyle/>
                    <a:p>
                      <a:pPr lvl="0" algn="ctr">
                        <a:buNone/>
                      </a:pPr>
                      <a:r>
                        <a:rPr lang="en-GB" sz="1000" b="1" kern="1200" dirty="0">
                          <a:solidFill>
                            <a:schemeClr val="dk1"/>
                          </a:solidFill>
                          <a:effectLst/>
                          <a:latin typeface="+mn-lt"/>
                          <a:ea typeface="+mn-ea"/>
                          <a:cs typeface="+mn-cs"/>
                        </a:rPr>
                        <a:t>KEY</a:t>
                      </a:r>
                      <a:endParaRPr lang="en-US" dirty="0"/>
                    </a:p>
                  </a:txBody>
                  <a:tcPr anchor="ctr">
                    <a:lnL w="6350">
                      <a:solidFill>
                        <a:schemeClr val="accent6"/>
                      </a:solidFill>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a:solidFill>
                        <a:schemeClr val="accent6"/>
                      </a:solidFill>
                    </a:lnB>
                    <a:lnTlToBr w="0">
                      <a:noFill/>
                    </a:lnTlToBr>
                    <a:lnBlToTr w="0">
                      <a:noFill/>
                    </a:lnBlToTr>
                    <a:solidFill>
                      <a:srgbClr val="DDFFD5"/>
                    </a:solidFill>
                  </a:tcPr>
                </a:tc>
                <a:tc>
                  <a:txBody>
                    <a:bodyPr/>
                    <a:lstStyle/>
                    <a:p>
                      <a:pPr>
                        <a:lnSpc>
                          <a:spcPct val="107000"/>
                        </a:lnSpc>
                        <a:spcAft>
                          <a:spcPts val="800"/>
                        </a:spcAft>
                      </a:pPr>
                      <a:r>
                        <a:rPr lang="en-GB" sz="1000" b="1" dirty="0">
                          <a:solidFill>
                            <a:schemeClr val="accent6"/>
                          </a:solidFill>
                          <a:effectLst/>
                          <a:latin typeface="Calibri"/>
                          <a:ea typeface="Calibri"/>
                          <a:cs typeface="Times New Roman"/>
                        </a:rPr>
                        <a:t>Relationships and Sex Education</a:t>
                      </a:r>
                      <a:r>
                        <a:rPr lang="en-GB" sz="1000" b="1" dirty="0">
                          <a:solidFill>
                            <a:srgbClr val="92D050"/>
                          </a:solidFill>
                          <a:effectLst/>
                          <a:latin typeface="Calibri"/>
                          <a:ea typeface="Calibri"/>
                          <a:cs typeface="Times New Roman"/>
                        </a:rPr>
                        <a:t> </a:t>
                      </a:r>
                      <a:r>
                        <a:rPr lang="en-GB" sz="1000" b="1" dirty="0">
                          <a:effectLst/>
                          <a:latin typeface="Calibri"/>
                          <a:ea typeface="Calibri"/>
                          <a:cs typeface="Times New Roman"/>
                        </a:rPr>
                        <a:t>– some RSE lessons include the following themes: </a:t>
                      </a:r>
                      <a:endParaRPr lang="en-GB" sz="1100" b="1" dirty="0">
                        <a:effectLst/>
                        <a:latin typeface="Calibri"/>
                        <a:ea typeface="Calibri"/>
                        <a:cs typeface="Times New Roman"/>
                      </a:endParaRPr>
                    </a:p>
                    <a:p>
                      <a:pPr>
                        <a:lnSpc>
                          <a:spcPct val="107000"/>
                        </a:lnSpc>
                        <a:spcAft>
                          <a:spcPts val="800"/>
                        </a:spcAft>
                      </a:pPr>
                      <a:r>
                        <a:rPr lang="en-GB" sz="1000" b="1" dirty="0">
                          <a:solidFill>
                            <a:srgbClr val="FF0000"/>
                          </a:solidFill>
                          <a:effectLst/>
                          <a:latin typeface="Calibri"/>
                          <a:ea typeface="Calibri"/>
                          <a:cs typeface="Times New Roman"/>
                        </a:rPr>
                        <a:t>Protected Characteristics</a:t>
                      </a:r>
                      <a:r>
                        <a:rPr lang="en-GB" sz="1000" b="1" dirty="0">
                          <a:effectLst/>
                          <a:latin typeface="Calibri"/>
                          <a:ea typeface="Calibri"/>
                          <a:cs typeface="Times New Roman"/>
                        </a:rPr>
                        <a:t>*</a:t>
                      </a:r>
                      <a:r>
                        <a:rPr lang="en-GB" sz="1000" b="1" dirty="0">
                          <a:solidFill>
                            <a:srgbClr val="FF0000"/>
                          </a:solidFill>
                          <a:effectLst/>
                          <a:latin typeface="Calibri"/>
                          <a:ea typeface="Calibri"/>
                          <a:cs typeface="Times New Roman"/>
                        </a:rPr>
                        <a:t> </a:t>
                      </a:r>
                      <a:endParaRPr lang="en-GB" sz="1100" b="1" dirty="0">
                        <a:effectLst/>
                        <a:latin typeface="Calibri"/>
                        <a:ea typeface="Calibri"/>
                        <a:cs typeface="Times New Roman"/>
                      </a:endParaRPr>
                    </a:p>
                    <a:p>
                      <a:pPr>
                        <a:lnSpc>
                          <a:spcPct val="107000"/>
                        </a:lnSpc>
                        <a:spcAft>
                          <a:spcPts val="800"/>
                        </a:spcAft>
                      </a:pPr>
                      <a:r>
                        <a:rPr lang="en-GB" sz="1000" b="1" dirty="0">
                          <a:solidFill>
                            <a:srgbClr val="7030A0"/>
                          </a:solidFill>
                          <a:effectLst/>
                          <a:latin typeface="Calibri"/>
                          <a:ea typeface="Calibri"/>
                          <a:cs typeface="Times New Roman"/>
                        </a:rPr>
                        <a:t>Safeguarding* (including Road Safety)</a:t>
                      </a:r>
                      <a:endParaRPr lang="en-GB" sz="1100" b="1" dirty="0">
                        <a:solidFill>
                          <a:srgbClr val="7030A0"/>
                        </a:solidFill>
                        <a:effectLst/>
                        <a:latin typeface="Calibri"/>
                        <a:ea typeface="Calibri"/>
                        <a:cs typeface="Times New Roman"/>
                      </a:endParaRPr>
                    </a:p>
                    <a:p>
                      <a:pPr>
                        <a:lnSpc>
                          <a:spcPct val="107000"/>
                        </a:lnSpc>
                        <a:spcAft>
                          <a:spcPts val="800"/>
                        </a:spcAft>
                      </a:pPr>
                      <a:r>
                        <a:rPr lang="en-GB" sz="1000" b="1" dirty="0">
                          <a:solidFill>
                            <a:srgbClr val="00B0F0"/>
                          </a:solidFill>
                          <a:effectLst/>
                          <a:latin typeface="Calibri"/>
                          <a:ea typeface="Calibri"/>
                          <a:cs typeface="Times New Roman"/>
                        </a:rPr>
                        <a:t>Mini Medics – Mental Health </a:t>
                      </a:r>
                      <a:endParaRPr lang="en-GB" sz="1100" b="1" dirty="0">
                        <a:solidFill>
                          <a:srgbClr val="00B0F0"/>
                        </a:solidFill>
                        <a:effectLst/>
                        <a:latin typeface="Calibri"/>
                        <a:ea typeface="Calibri"/>
                        <a:cs typeface="Times New Roman"/>
                      </a:endParaRPr>
                    </a:p>
                    <a:p>
                      <a:pPr>
                        <a:lnSpc>
                          <a:spcPct val="107000"/>
                        </a:lnSpc>
                        <a:spcAft>
                          <a:spcPts val="800"/>
                        </a:spcAft>
                      </a:pPr>
                      <a:r>
                        <a:rPr lang="en-GB" sz="1000" b="1" dirty="0">
                          <a:solidFill>
                            <a:srgbClr val="0070C0"/>
                          </a:solidFill>
                          <a:effectLst/>
                          <a:latin typeface="Calibri"/>
                          <a:ea typeface="Calibri"/>
                          <a:cs typeface="Times New Roman"/>
                        </a:rPr>
                        <a:t>Sexual Harassment </a:t>
                      </a:r>
                      <a:endParaRPr lang="en-GB" sz="1100" b="1" dirty="0">
                        <a:solidFill>
                          <a:srgbClr val="0070C0"/>
                        </a:solidFill>
                        <a:effectLst/>
                        <a:latin typeface="Calibri"/>
                        <a:ea typeface="Calibri"/>
                        <a:cs typeface="Times New Roman"/>
                      </a:endParaRPr>
                    </a:p>
                    <a:p>
                      <a:pPr>
                        <a:lnSpc>
                          <a:spcPct val="107000"/>
                        </a:lnSpc>
                        <a:spcAft>
                          <a:spcPts val="800"/>
                        </a:spcAft>
                      </a:pPr>
                      <a:r>
                        <a:rPr lang="en-GB" sz="1000" b="1" dirty="0">
                          <a:solidFill>
                            <a:schemeClr val="accent6">
                              <a:lumMod val="75000"/>
                            </a:schemeClr>
                          </a:solidFill>
                          <a:effectLst/>
                          <a:latin typeface="Calibri"/>
                          <a:ea typeface="Calibri"/>
                          <a:cs typeface="Times New Roman"/>
                        </a:rPr>
                        <a:t>Child on Child Abuse</a:t>
                      </a:r>
                      <a:r>
                        <a:rPr lang="en-GB" sz="1000" b="1" dirty="0">
                          <a:effectLst/>
                          <a:latin typeface="Calibri"/>
                          <a:ea typeface="Calibri"/>
                          <a:cs typeface="Times New Roman"/>
                        </a:rPr>
                        <a:t>*</a:t>
                      </a:r>
                      <a:endParaRPr lang="en-GB" sz="1100" b="1" dirty="0">
                        <a:effectLst/>
                        <a:latin typeface="Calibri"/>
                        <a:ea typeface="Calibri"/>
                        <a:cs typeface="Times New Roman"/>
                      </a:endParaRPr>
                    </a:p>
                    <a:p>
                      <a:pPr>
                        <a:lnSpc>
                          <a:spcPct val="107000"/>
                        </a:lnSpc>
                        <a:spcAft>
                          <a:spcPts val="800"/>
                        </a:spcAft>
                      </a:pPr>
                      <a:r>
                        <a:rPr lang="en-GB" sz="1000" b="1" dirty="0">
                          <a:solidFill>
                            <a:srgbClr val="FF9933"/>
                          </a:solidFill>
                          <a:effectLst/>
                          <a:latin typeface="Calibri"/>
                          <a:ea typeface="Calibri"/>
                          <a:cs typeface="Times New Roman"/>
                        </a:rPr>
                        <a:t>Online Safety</a:t>
                      </a:r>
                      <a:r>
                        <a:rPr lang="en-GB" sz="1000" b="1" dirty="0">
                          <a:effectLst/>
                          <a:latin typeface="Calibri"/>
                          <a:ea typeface="Calibri"/>
                          <a:cs typeface="Times New Roman"/>
                        </a:rPr>
                        <a:t>*</a:t>
                      </a:r>
                      <a:r>
                        <a:rPr lang="en-GB" sz="1000" b="1" dirty="0">
                          <a:solidFill>
                            <a:srgbClr val="ED7D31"/>
                          </a:solidFill>
                          <a:effectLst/>
                          <a:latin typeface="Calibri"/>
                          <a:ea typeface="Calibri"/>
                          <a:cs typeface="Times New Roman"/>
                        </a:rPr>
                        <a:t> </a:t>
                      </a:r>
                      <a:endParaRPr lang="en-GB" sz="1100" b="1" dirty="0">
                        <a:effectLst/>
                        <a:latin typeface="Calibri"/>
                        <a:ea typeface="Calibri"/>
                        <a:cs typeface="Times New Roman"/>
                      </a:endParaRPr>
                    </a:p>
                    <a:p>
                      <a:pPr>
                        <a:lnSpc>
                          <a:spcPct val="107000"/>
                        </a:lnSpc>
                        <a:spcAft>
                          <a:spcPts val="800"/>
                        </a:spcAft>
                      </a:pPr>
                      <a:r>
                        <a:rPr lang="en-GB" sz="1000" b="1" dirty="0">
                          <a:solidFill>
                            <a:schemeClr val="accent4">
                              <a:lumMod val="60000"/>
                              <a:lumOff val="40000"/>
                            </a:schemeClr>
                          </a:solidFill>
                          <a:effectLst/>
                          <a:latin typeface="Calibri"/>
                          <a:ea typeface="Calibri"/>
                          <a:cs typeface="Times New Roman"/>
                        </a:rPr>
                        <a:t>Bullying</a:t>
                      </a:r>
                      <a:endParaRPr lang="en-GB" sz="1100" b="1" dirty="0">
                        <a:solidFill>
                          <a:schemeClr val="accent4">
                            <a:lumMod val="60000"/>
                            <a:lumOff val="40000"/>
                          </a:schemeClr>
                        </a:solidFill>
                        <a:effectLst/>
                        <a:latin typeface="Calibri"/>
                        <a:ea typeface="Calibri"/>
                        <a:cs typeface="Times New Roman"/>
                      </a:endParaRPr>
                    </a:p>
                    <a:p>
                      <a:pPr>
                        <a:lnSpc>
                          <a:spcPct val="107000"/>
                        </a:lnSpc>
                        <a:spcAft>
                          <a:spcPts val="800"/>
                        </a:spcAft>
                      </a:pPr>
                      <a:r>
                        <a:rPr lang="en-GB" sz="1000" b="1" dirty="0">
                          <a:solidFill>
                            <a:srgbClr val="CC00CC"/>
                          </a:solidFill>
                          <a:effectLst/>
                          <a:latin typeface="Calibri"/>
                          <a:ea typeface="Calibri"/>
                          <a:cs typeface="Times New Roman"/>
                        </a:rPr>
                        <a:t>Financial Capability</a:t>
                      </a:r>
                    </a:p>
                    <a:p>
                      <a:pPr marL="0" marR="0" lvl="0" indent="0" algn="l" defTabSz="755934" rtl="0" eaLnBrk="1" fontAlgn="auto" latinLnBrk="0" hangingPunct="1">
                        <a:lnSpc>
                          <a:spcPct val="107000"/>
                        </a:lnSpc>
                        <a:spcBef>
                          <a:spcPts val="0"/>
                        </a:spcBef>
                        <a:spcAft>
                          <a:spcPts val="800"/>
                        </a:spcAft>
                        <a:buClrTx/>
                        <a:buSzTx/>
                        <a:buFontTx/>
                        <a:buNone/>
                        <a:tabLst/>
                        <a:defRPr/>
                      </a:pPr>
                      <a:r>
                        <a:rPr lang="en-GB" sz="1000" b="1" i="0" u="none" strike="noStrike" noProof="0" dirty="0">
                          <a:solidFill>
                            <a:srgbClr val="000000"/>
                          </a:solidFill>
                          <a:effectLst/>
                          <a:latin typeface="+mn-lt"/>
                        </a:rPr>
                        <a:t>Areas highlighted in </a:t>
                      </a:r>
                      <a:r>
                        <a:rPr lang="en-GB" sz="1000" b="1" i="0" u="none" strike="noStrike" noProof="0" dirty="0">
                          <a:solidFill>
                            <a:srgbClr val="000000"/>
                          </a:solidFill>
                          <a:effectLst/>
                          <a:highlight>
                            <a:srgbClr val="FFFF00"/>
                          </a:highlight>
                          <a:latin typeface="+mn-lt"/>
                        </a:rPr>
                        <a:t>YELLOW </a:t>
                      </a:r>
                      <a:r>
                        <a:rPr lang="en-GB" sz="1000" b="1" i="0" u="none" strike="noStrike" noProof="0" dirty="0">
                          <a:solidFill>
                            <a:srgbClr val="000000"/>
                          </a:solidFill>
                          <a:effectLst/>
                          <a:latin typeface="+mn-lt"/>
                        </a:rPr>
                        <a:t>are crucial for the cohorts of children at St Cuthbert’s</a:t>
                      </a:r>
                      <a:endParaRPr lang="en-GB" sz="1000" b="0" i="0" u="none" strike="noStrike" noProof="0" dirty="0">
                        <a:solidFill>
                          <a:srgbClr val="000000"/>
                        </a:solidFill>
                        <a:effectLst/>
                        <a:latin typeface="+mn-lt"/>
                      </a:endParaRPr>
                    </a:p>
                    <a:p>
                      <a:pPr>
                        <a:lnSpc>
                          <a:spcPct val="107000"/>
                        </a:lnSpc>
                        <a:spcAft>
                          <a:spcPts val="800"/>
                        </a:spcAft>
                      </a:pPr>
                      <a:endParaRPr lang="en-GB" sz="1000" b="1" dirty="0">
                        <a:solidFill>
                          <a:srgbClr val="CC00CC"/>
                        </a:solidFill>
                        <a:effectLst/>
                        <a:latin typeface="Calibri"/>
                        <a:ea typeface="Calibri"/>
                        <a:cs typeface="Times New Roman"/>
                      </a:endParaRPr>
                    </a:p>
                    <a:p>
                      <a:pPr lvl="0">
                        <a:lnSpc>
                          <a:spcPct val="107000"/>
                        </a:lnSpc>
                        <a:spcAft>
                          <a:spcPts val="800"/>
                        </a:spcAft>
                        <a:buNone/>
                      </a:pPr>
                      <a:r>
                        <a:rPr lang="en-GB" sz="1000" b="1" dirty="0">
                          <a:effectLst/>
                          <a:latin typeface="Calibri"/>
                          <a:ea typeface="Calibri"/>
                          <a:cs typeface="Times New Roman"/>
                        </a:rPr>
                        <a:t>*PREVENT Strategy included</a:t>
                      </a:r>
                      <a:endParaRPr lang="en-GB" sz="1100" b="1" dirty="0">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8990856"/>
                  </a:ext>
                </a:extLst>
              </a:tr>
            </a:tbl>
          </a:graphicData>
        </a:graphic>
      </p:graphicFrame>
    </p:spTree>
    <p:extLst>
      <p:ext uri="{BB962C8B-B14F-4D97-AF65-F5344CB8AC3E}">
        <p14:creationId xmlns:p14="http://schemas.microsoft.com/office/powerpoint/2010/main" val="32061341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33b48f5-46e4-4553-beb4-705ead09196b">
      <UserInfo>
        <DisplayName/>
        <AccountId xsi:nil="true"/>
        <AccountType/>
      </UserInfo>
    </SharedWithUsers>
    <MediaLengthInSeconds xmlns="de953981-4120-424b-af90-245b75e4f97e" xsi:nil="true"/>
    <_activity xmlns="de953981-4120-424b-af90-245b75e4f9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9D7FA5F5D4CF48A334A2DC2BDEDFE4" ma:contentTypeVersion="18" ma:contentTypeDescription="Create a new document." ma:contentTypeScope="" ma:versionID="a708d1f7f0e4a5e2c0872329c685f9e0">
  <xsd:schema xmlns:xsd="http://www.w3.org/2001/XMLSchema" xmlns:xs="http://www.w3.org/2001/XMLSchema" xmlns:p="http://schemas.microsoft.com/office/2006/metadata/properties" xmlns:ns3="de953981-4120-424b-af90-245b75e4f97e" xmlns:ns4="a33b48f5-46e4-4553-beb4-705ead09196b" targetNamespace="http://schemas.microsoft.com/office/2006/metadata/properties" ma:root="true" ma:fieldsID="2a44eb3ee50a94d402c5e744819a8567" ns3:_="" ns4:_="">
    <xsd:import namespace="de953981-4120-424b-af90-245b75e4f97e"/>
    <xsd:import namespace="a33b48f5-46e4-4553-beb4-705ead09196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53981-4120-424b-af90-245b75e4f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3b48f5-46e4-4553-beb4-705ead0919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291F4-3B76-4443-891B-AC9BC2940CBF}">
  <ds:schemaRefs>
    <ds:schemaRef ds:uri="http://schemas.openxmlformats.org/package/2006/metadata/core-properties"/>
    <ds:schemaRef ds:uri="http://schemas.microsoft.com/office/2006/documentManagement/types"/>
    <ds:schemaRef ds:uri="http://www.w3.org/XML/1998/namespace"/>
    <ds:schemaRef ds:uri="http://purl.org/dc/terms/"/>
    <ds:schemaRef ds:uri="a33b48f5-46e4-4553-beb4-705ead09196b"/>
    <ds:schemaRef ds:uri="de953981-4120-424b-af90-245b75e4f97e"/>
    <ds:schemaRef ds:uri="http://purl.org/dc/dcmityp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00EA45F-09A3-4C71-9C17-4728BB59C581}">
  <ds:schemaRefs>
    <ds:schemaRef ds:uri="http://schemas.microsoft.com/sharepoint/v3/contenttype/forms"/>
  </ds:schemaRefs>
</ds:datastoreItem>
</file>

<file path=customXml/itemProps3.xml><?xml version="1.0" encoding="utf-8"?>
<ds:datastoreItem xmlns:ds="http://schemas.openxmlformats.org/officeDocument/2006/customXml" ds:itemID="{12312732-755F-4B90-AB02-1E235BC41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53981-4120-424b-af90-245b75e4f97e"/>
    <ds:schemaRef ds:uri="a33b48f5-46e4-4553-beb4-705ead091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116</TotalTime>
  <Words>3510</Words>
  <Application>Microsoft Office PowerPoint</Application>
  <PresentationFormat>Custom</PresentationFormat>
  <Paragraphs>606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Open Sans</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Paula Strachan</cp:lastModifiedBy>
  <cp:revision>7</cp:revision>
  <dcterms:created xsi:type="dcterms:W3CDTF">2023-09-18T13:33:59Z</dcterms:created>
  <dcterms:modified xsi:type="dcterms:W3CDTF">2025-01-16T09:58:21Z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0x0101006A9D7FA5F5D4CF48A334A2DC2BDEDFE4</vt:lpwstr>
  </property>
  <property fmtid="{D5CDD505-2E9C-101B-9397-08002B2CF9AE}" pid="3" name="MediaServiceImageTags">
    <vt:lpwstr/>
  </property>
  <property fmtid="{D5CDD505-2E9C-101B-9397-08002B2CF9AE}" pid="4" name="Order">
    <vt:r8>147900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