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7"/>
  </p:notesMasterIdLst>
  <p:sldIdLst>
    <p:sldId id="262" r:id="rId5"/>
    <p:sldId id="263" r:id="rId6"/>
    <p:sldId id="264" r:id="rId7"/>
    <p:sldId id="265" r:id="rId8"/>
    <p:sldId id="272" r:id="rId9"/>
    <p:sldId id="266" r:id="rId10"/>
    <p:sldId id="267" r:id="rId11"/>
    <p:sldId id="275" r:id="rId12"/>
    <p:sldId id="268" r:id="rId13"/>
    <p:sldId id="269" r:id="rId14"/>
    <p:sldId id="271" r:id="rId15"/>
    <p:sldId id="273" r:id="rId16"/>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484E5"/>
    <a:srgbClr val="D4DA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83D156F-44A8-1C64-C64C-0BF4C38055E9}" v="177" dt="2024-08-02T18:29:51.60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0" d="100"/>
          <a:sy n="100" d="100"/>
        </p:scale>
        <p:origin x="2412" y="-4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041D79-6266-4C44-AC83-61E8EF9CBEC6}" type="datetimeFigureOut">
              <a:rPr lang="en-GB" smtClean="0"/>
              <a:t>16/01/2025</a:t>
            </a:fld>
            <a:endParaRPr lang="en-GB"/>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AF5A77-EE44-4C6E-8CB2-6BF04E9BB1B9}" type="slidenum">
              <a:rPr lang="en-GB" smtClean="0"/>
              <a:t>‹#›</a:t>
            </a:fld>
            <a:endParaRPr lang="en-GB"/>
          </a:p>
        </p:txBody>
      </p:sp>
    </p:spTree>
    <p:extLst>
      <p:ext uri="{BB962C8B-B14F-4D97-AF65-F5344CB8AC3E}">
        <p14:creationId xmlns:p14="http://schemas.microsoft.com/office/powerpoint/2010/main" val="1075838757"/>
      </p:ext>
    </p:extLst>
  </p:cSld>
  <p:clrMap bg1="lt1" tx1="dk1" bg2="lt2" tx2="dk2" accent1="accent1" accent2="accent2" accent3="accent3" accent4="accent4" accent5="accent5" accent6="accent6" hlink="hlink" folHlink="folHlink"/>
  <p:notesStyle>
    <a:lvl1pPr marL="0" algn="l" defTabSz="995507" rtl="0" eaLnBrk="1" latinLnBrk="0" hangingPunct="1">
      <a:defRPr sz="1306" kern="1200">
        <a:solidFill>
          <a:schemeClr val="tx1"/>
        </a:solidFill>
        <a:latin typeface="+mn-lt"/>
        <a:ea typeface="+mn-ea"/>
        <a:cs typeface="+mn-cs"/>
      </a:defRPr>
    </a:lvl1pPr>
    <a:lvl2pPr marL="497754" algn="l" defTabSz="995507" rtl="0" eaLnBrk="1" latinLnBrk="0" hangingPunct="1">
      <a:defRPr sz="1306" kern="1200">
        <a:solidFill>
          <a:schemeClr val="tx1"/>
        </a:solidFill>
        <a:latin typeface="+mn-lt"/>
        <a:ea typeface="+mn-ea"/>
        <a:cs typeface="+mn-cs"/>
      </a:defRPr>
    </a:lvl2pPr>
    <a:lvl3pPr marL="995507" algn="l" defTabSz="995507" rtl="0" eaLnBrk="1" latinLnBrk="0" hangingPunct="1">
      <a:defRPr sz="1306" kern="1200">
        <a:solidFill>
          <a:schemeClr val="tx1"/>
        </a:solidFill>
        <a:latin typeface="+mn-lt"/>
        <a:ea typeface="+mn-ea"/>
        <a:cs typeface="+mn-cs"/>
      </a:defRPr>
    </a:lvl3pPr>
    <a:lvl4pPr marL="1493261" algn="l" defTabSz="995507" rtl="0" eaLnBrk="1" latinLnBrk="0" hangingPunct="1">
      <a:defRPr sz="1306" kern="1200">
        <a:solidFill>
          <a:schemeClr val="tx1"/>
        </a:solidFill>
        <a:latin typeface="+mn-lt"/>
        <a:ea typeface="+mn-ea"/>
        <a:cs typeface="+mn-cs"/>
      </a:defRPr>
    </a:lvl4pPr>
    <a:lvl5pPr marL="1991015" algn="l" defTabSz="995507" rtl="0" eaLnBrk="1" latinLnBrk="0" hangingPunct="1">
      <a:defRPr sz="1306" kern="1200">
        <a:solidFill>
          <a:schemeClr val="tx1"/>
        </a:solidFill>
        <a:latin typeface="+mn-lt"/>
        <a:ea typeface="+mn-ea"/>
        <a:cs typeface="+mn-cs"/>
      </a:defRPr>
    </a:lvl5pPr>
    <a:lvl6pPr marL="2488768" algn="l" defTabSz="995507" rtl="0" eaLnBrk="1" latinLnBrk="0" hangingPunct="1">
      <a:defRPr sz="1306" kern="1200">
        <a:solidFill>
          <a:schemeClr val="tx1"/>
        </a:solidFill>
        <a:latin typeface="+mn-lt"/>
        <a:ea typeface="+mn-ea"/>
        <a:cs typeface="+mn-cs"/>
      </a:defRPr>
    </a:lvl6pPr>
    <a:lvl7pPr marL="2986522" algn="l" defTabSz="995507" rtl="0" eaLnBrk="1" latinLnBrk="0" hangingPunct="1">
      <a:defRPr sz="1306" kern="1200">
        <a:solidFill>
          <a:schemeClr val="tx1"/>
        </a:solidFill>
        <a:latin typeface="+mn-lt"/>
        <a:ea typeface="+mn-ea"/>
        <a:cs typeface="+mn-cs"/>
      </a:defRPr>
    </a:lvl7pPr>
    <a:lvl8pPr marL="3484275" algn="l" defTabSz="995507" rtl="0" eaLnBrk="1" latinLnBrk="0" hangingPunct="1">
      <a:defRPr sz="1306" kern="1200">
        <a:solidFill>
          <a:schemeClr val="tx1"/>
        </a:solidFill>
        <a:latin typeface="+mn-lt"/>
        <a:ea typeface="+mn-ea"/>
        <a:cs typeface="+mn-cs"/>
      </a:defRPr>
    </a:lvl8pPr>
    <a:lvl9pPr marL="3982029" algn="l" defTabSz="995507" rtl="0" eaLnBrk="1" latinLnBrk="0" hangingPunct="1">
      <a:defRPr sz="1306"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en-US"/>
              <a:t>Click to edit Master title style</a:t>
            </a:r>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en-US"/>
              <a:t>Click to edit Master subtitle style</a:t>
            </a:r>
          </a:p>
        </p:txBody>
      </p:sp>
      <p:sp>
        <p:nvSpPr>
          <p:cNvPr id="4" name="Date Placeholder 3"/>
          <p:cNvSpPr>
            <a:spLocks noGrp="1"/>
          </p:cNvSpPr>
          <p:nvPr>
            <p:ph type="dt" sz="half" idx="10"/>
          </p:nvPr>
        </p:nvSpPr>
        <p:spPr/>
        <p:txBody>
          <a:bodyPr/>
          <a:lstStyle/>
          <a:p>
            <a:fld id="{3DDA339C-6CD1-474C-A8A0-AE43F6DFE60D}" type="datetimeFigureOut">
              <a:rPr lang="en-GB" smtClean="0"/>
              <a:t>16/01/2025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396686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DDA339C-6CD1-474C-A8A0-AE43F6DFE60D}" type="datetimeFigureOut">
              <a:rPr lang="en-GB" smtClean="0"/>
              <a:t>16/01/2025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3179262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DDA339C-6CD1-474C-A8A0-AE43F6DFE60D}" type="datetimeFigureOut">
              <a:rPr lang="en-GB" smtClean="0"/>
              <a:t>16/01/2025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1981124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DDA339C-6CD1-474C-A8A0-AE43F6DFE60D}" type="datetimeFigureOut">
              <a:rPr lang="en-GB" smtClean="0"/>
              <a:t>16/01/2025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1653585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en-US"/>
              <a:t>Click to edit Master title style</a:t>
            </a:r>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DA339C-6CD1-474C-A8A0-AE43F6DFE60D}" type="datetimeFigureOut">
              <a:rPr lang="en-GB" smtClean="0"/>
              <a:t>16/01/2025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311874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19728" y="2846200"/>
            <a:ext cx="3212862" cy="6783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827085" y="2846200"/>
            <a:ext cx="3212862" cy="6783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DDA339C-6CD1-474C-A8A0-AE43F6DFE60D}" type="datetimeFigureOut">
              <a:rPr lang="en-GB" smtClean="0"/>
              <a:t>16/01/2025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1968303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en-US"/>
              <a:t>Click to edit Master title style</a:t>
            </a:r>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n-US"/>
              <a:t>Click to edit Master text styles</a:t>
            </a:r>
          </a:p>
        </p:txBody>
      </p:sp>
      <p:sp>
        <p:nvSpPr>
          <p:cNvPr id="4" name="Content Placeholder 3"/>
          <p:cNvSpPr>
            <a:spLocks noGrp="1"/>
          </p:cNvSpPr>
          <p:nvPr>
            <p:ph sz="half" idx="2"/>
          </p:nvPr>
        </p:nvSpPr>
        <p:spPr>
          <a:xfrm>
            <a:off x="520713" y="3905482"/>
            <a:ext cx="3198096" cy="574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n-US"/>
              <a:t>Click to edit Master text styles</a:t>
            </a:r>
          </a:p>
        </p:txBody>
      </p:sp>
      <p:sp>
        <p:nvSpPr>
          <p:cNvPr id="6" name="Content Placeholder 5"/>
          <p:cNvSpPr>
            <a:spLocks noGrp="1"/>
          </p:cNvSpPr>
          <p:nvPr>
            <p:ph sz="quarter" idx="4"/>
          </p:nvPr>
        </p:nvSpPr>
        <p:spPr>
          <a:xfrm>
            <a:off x="3827086" y="3905482"/>
            <a:ext cx="3213847" cy="574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DDA339C-6CD1-474C-A8A0-AE43F6DFE60D}" type="datetimeFigureOut">
              <a:rPr lang="en-GB" smtClean="0"/>
              <a:t>16/01/2025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2698206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DDA339C-6CD1-474C-A8A0-AE43F6DFE60D}" type="datetimeFigureOut">
              <a:rPr lang="en-GB" smtClean="0"/>
              <a:t>16/01/2025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3133304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DA339C-6CD1-474C-A8A0-AE43F6DFE60D}" type="datetimeFigureOut">
              <a:rPr lang="en-GB" smtClean="0"/>
              <a:t>16/01/2025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1834020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en-US"/>
              <a:t>Click to edit Master title style</a:t>
            </a:r>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en-US"/>
              <a:t>Click to edit Master text styles</a:t>
            </a:r>
          </a:p>
        </p:txBody>
      </p:sp>
      <p:sp>
        <p:nvSpPr>
          <p:cNvPr id="5" name="Date Placeholder 4"/>
          <p:cNvSpPr>
            <a:spLocks noGrp="1"/>
          </p:cNvSpPr>
          <p:nvPr>
            <p:ph type="dt" sz="half" idx="10"/>
          </p:nvPr>
        </p:nvSpPr>
        <p:spPr/>
        <p:txBody>
          <a:bodyPr/>
          <a:lstStyle/>
          <a:p>
            <a:fld id="{3DDA339C-6CD1-474C-A8A0-AE43F6DFE60D}" type="datetimeFigureOut">
              <a:rPr lang="en-GB" smtClean="0"/>
              <a:t>16/01/2025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2361547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en-US"/>
              <a:t>Click to edit Master title style</a:t>
            </a:r>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en-US"/>
              <a:t>Click icon to add picture</a:t>
            </a:r>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en-US"/>
              <a:t>Click to edit Master text styles</a:t>
            </a:r>
          </a:p>
        </p:txBody>
      </p:sp>
      <p:sp>
        <p:nvSpPr>
          <p:cNvPr id="5" name="Date Placeholder 4"/>
          <p:cNvSpPr>
            <a:spLocks noGrp="1"/>
          </p:cNvSpPr>
          <p:nvPr>
            <p:ph type="dt" sz="half" idx="10"/>
          </p:nvPr>
        </p:nvSpPr>
        <p:spPr/>
        <p:txBody>
          <a:bodyPr/>
          <a:lstStyle/>
          <a:p>
            <a:fld id="{3DDA339C-6CD1-474C-A8A0-AE43F6DFE60D}" type="datetimeFigureOut">
              <a:rPr lang="en-GB" smtClean="0"/>
              <a:t>16/01/2025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1226163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3DDA339C-6CD1-474C-A8A0-AE43F6DFE60D}" type="datetimeFigureOut">
              <a:rPr lang="en-GB" smtClean="0"/>
              <a:t>16/01/2025</a:t>
            </a:fld>
            <a:endParaRPr lang="en-GB"/>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1808ED91-3BB9-48C7-AFF0-8750AFC91D47}" type="slidenum">
              <a:rPr lang="en-GB" smtClean="0"/>
              <a:t>‹#›</a:t>
            </a:fld>
            <a:endParaRPr lang="en-GB"/>
          </a:p>
        </p:txBody>
      </p:sp>
    </p:spTree>
    <p:extLst>
      <p:ext uri="{BB962C8B-B14F-4D97-AF65-F5344CB8AC3E}">
        <p14:creationId xmlns:p14="http://schemas.microsoft.com/office/powerpoint/2010/main" val="10272683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png"/><Relationship Id="rId16"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29.png"/></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F4F6551-A193-FD0D-0998-C22B9BB0395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5179" y="4032810"/>
            <a:ext cx="7449315" cy="5039784"/>
          </a:xfrm>
          <a:prstGeom prst="rect">
            <a:avLst/>
          </a:prstGeom>
        </p:spPr>
      </p:pic>
      <p:pic>
        <p:nvPicPr>
          <p:cNvPr id="8" name="Picture 7" descr="A blue and black background with a logo&#10;&#10;Description automatically generated">
            <a:extLst>
              <a:ext uri="{FF2B5EF4-FFF2-40B4-BE49-F238E27FC236}">
                <a16:creationId xmlns:a16="http://schemas.microsoft.com/office/drawing/2014/main" id="{84B1C781-EA3E-06C5-4A60-AB9536D358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9" y="-1"/>
            <a:ext cx="7558636" cy="10691813"/>
          </a:xfrm>
          <a:prstGeom prst="rect">
            <a:avLst/>
          </a:prstGeom>
        </p:spPr>
      </p:pic>
      <p:sp>
        <p:nvSpPr>
          <p:cNvPr id="6" name="TextBox 5">
            <a:extLst>
              <a:ext uri="{FF2B5EF4-FFF2-40B4-BE49-F238E27FC236}">
                <a16:creationId xmlns:a16="http://schemas.microsoft.com/office/drawing/2014/main" id="{3E672219-AECE-2E74-AEFB-8058E6F21651}"/>
              </a:ext>
            </a:extLst>
          </p:cNvPr>
          <p:cNvSpPr txBox="1"/>
          <p:nvPr/>
        </p:nvSpPr>
        <p:spPr>
          <a:xfrm>
            <a:off x="1048037" y="4570268"/>
            <a:ext cx="5463597" cy="523220"/>
          </a:xfrm>
          <a:prstGeom prst="rect">
            <a:avLst/>
          </a:prstGeom>
          <a:noFill/>
        </p:spPr>
        <p:txBody>
          <a:bodyPr wrap="square" rtlCol="0">
            <a:spAutoFit/>
          </a:bodyPr>
          <a:lstStyle/>
          <a:p>
            <a:pPr algn="ctr"/>
            <a:r>
              <a:rPr lang="en-GB" sz="2800" b="1">
                <a:solidFill>
                  <a:schemeClr val="bg1"/>
                </a:solidFill>
                <a:latin typeface="Open Sans" panose="020B0606030504020204" pitchFamily="34" charset="0"/>
                <a:ea typeface="Open Sans" panose="020B0606030504020204" pitchFamily="34" charset="0"/>
                <a:cs typeface="Open Sans" panose="020B0606030504020204" pitchFamily="34" charset="0"/>
              </a:rPr>
              <a:t>CURRICULUM: HISTORY</a:t>
            </a:r>
          </a:p>
        </p:txBody>
      </p:sp>
      <p:sp>
        <p:nvSpPr>
          <p:cNvPr id="7" name="TextBox 6">
            <a:extLst>
              <a:ext uri="{FF2B5EF4-FFF2-40B4-BE49-F238E27FC236}">
                <a16:creationId xmlns:a16="http://schemas.microsoft.com/office/drawing/2014/main" id="{77CE0C48-28D3-ABC5-76B0-48B11989B2CB}"/>
              </a:ext>
            </a:extLst>
          </p:cNvPr>
          <p:cNvSpPr txBox="1"/>
          <p:nvPr/>
        </p:nvSpPr>
        <p:spPr>
          <a:xfrm>
            <a:off x="1251235" y="7892472"/>
            <a:ext cx="5057200" cy="369332"/>
          </a:xfrm>
          <a:prstGeom prst="rect">
            <a:avLst/>
          </a:prstGeom>
          <a:noFill/>
        </p:spPr>
        <p:txBody>
          <a:bodyPr wrap="square" rtlCol="0">
            <a:spAutoFit/>
          </a:bodyPr>
          <a:lstStyle/>
          <a:p>
            <a:pPr algn="ctr"/>
            <a:r>
              <a:rPr lang="en-US" b="1" dirty="0">
                <a:solidFill>
                  <a:schemeClr val="bg1"/>
                </a:solidFill>
                <a:latin typeface="Open Sans" panose="020B0606030504020204" pitchFamily="34" charset="0"/>
                <a:ea typeface="Open Sans" panose="020B0606030504020204" pitchFamily="34" charset="0"/>
                <a:cs typeface="Open Sans" panose="020B0606030504020204" pitchFamily="34" charset="0"/>
              </a:rPr>
              <a:t>ST. CUTHBERT’S RC PRIMARY SCHOOL</a:t>
            </a:r>
            <a:endParaRPr lang="en-GB"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TextBox 1">
            <a:extLst>
              <a:ext uri="{FF2B5EF4-FFF2-40B4-BE49-F238E27FC236}">
                <a16:creationId xmlns:a16="http://schemas.microsoft.com/office/drawing/2014/main" id="{9A38FE4A-8B45-BDB1-945C-B57BABD921DA}"/>
              </a:ext>
            </a:extLst>
          </p:cNvPr>
          <p:cNvSpPr txBox="1"/>
          <p:nvPr/>
        </p:nvSpPr>
        <p:spPr>
          <a:xfrm>
            <a:off x="0" y="9996882"/>
            <a:ext cx="7559675" cy="461665"/>
          </a:xfrm>
          <a:prstGeom prst="rect">
            <a:avLst/>
          </a:prstGeom>
          <a:noFill/>
        </p:spPr>
        <p:txBody>
          <a:bodyPr wrap="square" rtlCol="0" anchor="b">
            <a:spAutoFit/>
          </a:bodyPr>
          <a:lstStyle/>
          <a:p>
            <a:pPr algn="ctr"/>
            <a:r>
              <a:rPr lang="en-GB" sz="2400" i="1">
                <a:solidFill>
                  <a:schemeClr val="bg1"/>
                </a:solidFill>
                <a:effectLst>
                  <a:outerShdw blurRad="50800" dist="38100" dir="2700000" algn="tl" rotWithShape="0">
                    <a:prstClr val="black">
                      <a:alpha val="40000"/>
                    </a:prstClr>
                  </a:outerShdw>
                </a:effectLst>
                <a:latin typeface="Open Sans" panose="020B0606030504020204" pitchFamily="34" charset="0"/>
                <a:ea typeface="Open Sans" panose="020B0606030504020204" pitchFamily="34" charset="0"/>
                <a:cs typeface="Open Sans" panose="020B0606030504020204" pitchFamily="34" charset="0"/>
              </a:rPr>
              <a:t>Christ at the Centre, Children at the Heart </a:t>
            </a:r>
          </a:p>
        </p:txBody>
      </p:sp>
    </p:spTree>
    <p:extLst>
      <p:ext uri="{BB962C8B-B14F-4D97-AF65-F5344CB8AC3E}">
        <p14:creationId xmlns:p14="http://schemas.microsoft.com/office/powerpoint/2010/main" val="11730829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ite background with black dots&#10;&#10;Description automatically generated">
            <a:extLst>
              <a:ext uri="{FF2B5EF4-FFF2-40B4-BE49-F238E27FC236}">
                <a16:creationId xmlns:a16="http://schemas.microsoft.com/office/drawing/2014/main" id="{294978F2-DBB6-0F14-2892-AC338F9508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 y="0"/>
            <a:ext cx="7558636" cy="10691813"/>
          </a:xfrm>
          <a:prstGeom prst="rect">
            <a:avLst/>
          </a:prstGeom>
        </p:spPr>
      </p:pic>
      <p:sp>
        <p:nvSpPr>
          <p:cNvPr id="8" name="TextBox 7">
            <a:extLst>
              <a:ext uri="{FF2B5EF4-FFF2-40B4-BE49-F238E27FC236}">
                <a16:creationId xmlns:a16="http://schemas.microsoft.com/office/drawing/2014/main" id="{84FF7A6A-169B-FA56-B532-2E57CEB5FF61}"/>
              </a:ext>
            </a:extLst>
          </p:cNvPr>
          <p:cNvSpPr txBox="1"/>
          <p:nvPr/>
        </p:nvSpPr>
        <p:spPr>
          <a:xfrm>
            <a:off x="1708727" y="489527"/>
            <a:ext cx="4137891" cy="375552"/>
          </a:xfrm>
          <a:prstGeom prst="rect">
            <a:avLst/>
          </a:prstGeom>
          <a:noFill/>
        </p:spPr>
        <p:txBody>
          <a:bodyPr wrap="square" rtlCol="0">
            <a:spAutoFit/>
          </a:bodyPr>
          <a:lstStyle/>
          <a:p>
            <a:pPr algn="ctr">
              <a:lnSpc>
                <a:spcPct val="107000"/>
              </a:lnSpc>
              <a:spcAft>
                <a:spcPts val="800"/>
              </a:spcAft>
            </a:pPr>
            <a:r>
              <a:rPr lang="en-GB" b="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CURRICULUM CONTINUITY – EYFS TO KS1</a:t>
            </a:r>
            <a:endParaRPr lang="en-GB">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CBB98832-A5C4-A6AB-1273-FAC820C7D039}"/>
              </a:ext>
            </a:extLst>
          </p:cNvPr>
          <p:cNvSpPr txBox="1"/>
          <p:nvPr/>
        </p:nvSpPr>
        <p:spPr>
          <a:xfrm>
            <a:off x="0" y="10363198"/>
            <a:ext cx="7559675" cy="307777"/>
          </a:xfrm>
          <a:prstGeom prst="rect">
            <a:avLst/>
          </a:prstGeom>
          <a:noFill/>
        </p:spPr>
        <p:txBody>
          <a:bodyPr wrap="square" rtlCol="0" anchor="b">
            <a:spAutoFit/>
          </a:bodyPr>
          <a:lstStyle/>
          <a:p>
            <a:pPr algn="ctr"/>
            <a:r>
              <a:rPr lang="en-GB" sz="1400" i="1">
                <a:solidFill>
                  <a:schemeClr val="bg1"/>
                </a:solidFill>
                <a:latin typeface="Open Sans" panose="020B0606030504020204" pitchFamily="34" charset="0"/>
                <a:ea typeface="Open Sans" panose="020B0606030504020204" pitchFamily="34" charset="0"/>
                <a:cs typeface="Open Sans" panose="020B0606030504020204" pitchFamily="34" charset="0"/>
              </a:rPr>
              <a:t>Christ at the Centre, Children at the Heart </a:t>
            </a:r>
          </a:p>
        </p:txBody>
      </p:sp>
      <p:graphicFrame>
        <p:nvGraphicFramePr>
          <p:cNvPr id="2" name="Table 2">
            <a:extLst>
              <a:ext uri="{FF2B5EF4-FFF2-40B4-BE49-F238E27FC236}">
                <a16:creationId xmlns:a16="http://schemas.microsoft.com/office/drawing/2014/main" id="{36C8D21B-F8C6-8AA3-26C3-248A3ACE93EC}"/>
              </a:ext>
            </a:extLst>
          </p:cNvPr>
          <p:cNvGraphicFramePr>
            <a:graphicFrameLocks noGrp="1"/>
          </p:cNvGraphicFramePr>
          <p:nvPr>
            <p:extLst>
              <p:ext uri="{D42A27DB-BD31-4B8C-83A1-F6EECF244321}">
                <p14:modId xmlns:p14="http://schemas.microsoft.com/office/powerpoint/2010/main" val="1299502548"/>
              </p:ext>
            </p:extLst>
          </p:nvPr>
        </p:nvGraphicFramePr>
        <p:xfrm>
          <a:off x="135996" y="1970531"/>
          <a:ext cx="7285516" cy="5547360"/>
        </p:xfrm>
        <a:graphic>
          <a:graphicData uri="http://schemas.openxmlformats.org/drawingml/2006/table">
            <a:tbl>
              <a:tblPr firstRow="1" bandRow="1">
                <a:tableStyleId>{6E25E649-3F16-4E02-A733-19D2CDBF48F0}</a:tableStyleId>
              </a:tblPr>
              <a:tblGrid>
                <a:gridCol w="1821379">
                  <a:extLst>
                    <a:ext uri="{9D8B030D-6E8A-4147-A177-3AD203B41FA5}">
                      <a16:colId xmlns:a16="http://schemas.microsoft.com/office/drawing/2014/main" val="4071917207"/>
                    </a:ext>
                  </a:extLst>
                </a:gridCol>
                <a:gridCol w="1821379">
                  <a:extLst>
                    <a:ext uri="{9D8B030D-6E8A-4147-A177-3AD203B41FA5}">
                      <a16:colId xmlns:a16="http://schemas.microsoft.com/office/drawing/2014/main" val="1240094198"/>
                    </a:ext>
                  </a:extLst>
                </a:gridCol>
                <a:gridCol w="1821379">
                  <a:extLst>
                    <a:ext uri="{9D8B030D-6E8A-4147-A177-3AD203B41FA5}">
                      <a16:colId xmlns:a16="http://schemas.microsoft.com/office/drawing/2014/main" val="4190830973"/>
                    </a:ext>
                  </a:extLst>
                </a:gridCol>
                <a:gridCol w="1821379">
                  <a:extLst>
                    <a:ext uri="{9D8B030D-6E8A-4147-A177-3AD203B41FA5}">
                      <a16:colId xmlns:a16="http://schemas.microsoft.com/office/drawing/2014/main" val="287625695"/>
                    </a:ext>
                  </a:extLst>
                </a:gridCol>
              </a:tblGrid>
              <a:tr h="227919">
                <a:tc>
                  <a:txBody>
                    <a:bodyPr/>
                    <a:lstStyle/>
                    <a:p>
                      <a:pPr algn="ctr"/>
                      <a:r>
                        <a:rPr lang="en-GB" sz="1000">
                          <a:latin typeface="Open Sans"/>
                          <a:ea typeface="Open Sans"/>
                          <a:cs typeface="Open Sans"/>
                        </a:rPr>
                        <a:t>Chronology</a:t>
                      </a:r>
                    </a:p>
                  </a:txBody>
                  <a:tcPr anchor="ctr">
                    <a:lnL w="28575">
                      <a:solidFill>
                        <a:schemeClr val="bg1"/>
                      </a:solidFill>
                    </a:lnL>
                    <a:lnR w="28575">
                      <a:solidFill>
                        <a:schemeClr val="bg1"/>
                      </a:solidFill>
                    </a:lnR>
                    <a:lnT w="28575" cmpd="sng">
                      <a:solidFill>
                        <a:schemeClr val="bg1"/>
                      </a:solidFill>
                    </a:lnT>
                    <a:lnB w="28575" cmpd="sng">
                      <a:solidFill>
                        <a:schemeClr val="bg1"/>
                      </a:solidFill>
                    </a:lnB>
                    <a:lnTlToBr w="12700" cmpd="sng">
                      <a:noFill/>
                      <a:prstDash val="solid"/>
                    </a:lnTlToBr>
                    <a:lnBlToTr w="12700" cmpd="sng">
                      <a:noFill/>
                      <a:prstDash val="solid"/>
                    </a:lnBlToTr>
                    <a:solidFill>
                      <a:srgbClr val="7484E5"/>
                    </a:solidFill>
                  </a:tcPr>
                </a:tc>
                <a:tc>
                  <a:txBody>
                    <a:bodyPr/>
                    <a:lstStyle/>
                    <a:p>
                      <a:pPr algn="ctr"/>
                      <a:r>
                        <a:rPr lang="en-GB" sz="1000">
                          <a:latin typeface="Open Sans"/>
                          <a:ea typeface="Open Sans"/>
                          <a:cs typeface="Open Sans"/>
                        </a:rPr>
                        <a:t>Investigating the Past</a:t>
                      </a:r>
                    </a:p>
                  </a:txBody>
                  <a:tcPr anchor="ctr">
                    <a:lnL w="28575">
                      <a:solidFill>
                        <a:schemeClr val="bg1"/>
                      </a:solidFill>
                    </a:lnL>
                    <a:lnR w="28575">
                      <a:solidFill>
                        <a:schemeClr val="bg1"/>
                      </a:solidFill>
                    </a:lnR>
                    <a:lnT w="28575" cmpd="sng">
                      <a:solidFill>
                        <a:schemeClr val="bg1"/>
                      </a:solidFill>
                    </a:lnT>
                    <a:lnB w="28575" cmpd="sng">
                      <a:solidFill>
                        <a:schemeClr val="bg1"/>
                      </a:solidFill>
                    </a:lnB>
                    <a:lnTlToBr w="12700" cmpd="sng">
                      <a:noFill/>
                      <a:prstDash val="solid"/>
                    </a:lnTlToBr>
                    <a:lnBlToTr w="12700" cmpd="sng">
                      <a:noFill/>
                      <a:prstDash val="solid"/>
                    </a:lnBlToTr>
                    <a:solidFill>
                      <a:srgbClr val="7484E5"/>
                    </a:solidFill>
                  </a:tcPr>
                </a:tc>
                <a:tc>
                  <a:txBody>
                    <a:bodyPr/>
                    <a:lstStyle/>
                    <a:p>
                      <a:pPr algn="ctr"/>
                      <a:r>
                        <a:rPr lang="en-GB" sz="1000">
                          <a:latin typeface="Open Sans"/>
                          <a:ea typeface="Open Sans"/>
                          <a:cs typeface="Open Sans"/>
                        </a:rPr>
                        <a:t>Communicating History</a:t>
                      </a:r>
                    </a:p>
                  </a:txBody>
                  <a:tcPr anchor="ctr">
                    <a:lnL w="28575">
                      <a:solidFill>
                        <a:schemeClr val="bg1"/>
                      </a:solidFill>
                    </a:lnL>
                    <a:lnR w="28575">
                      <a:solidFill>
                        <a:schemeClr val="bg1"/>
                      </a:solidFill>
                    </a:lnR>
                    <a:lnT w="28575" cmpd="sng">
                      <a:solidFill>
                        <a:schemeClr val="bg1"/>
                      </a:solidFill>
                    </a:lnT>
                    <a:lnB w="28575" cmpd="sng">
                      <a:solidFill>
                        <a:schemeClr val="bg1"/>
                      </a:solidFill>
                    </a:lnB>
                    <a:lnTlToBr w="12700" cmpd="sng">
                      <a:noFill/>
                      <a:prstDash val="solid"/>
                    </a:lnTlToBr>
                    <a:lnBlToTr w="12700" cmpd="sng">
                      <a:noFill/>
                      <a:prstDash val="solid"/>
                    </a:lnBlToTr>
                    <a:solidFill>
                      <a:srgbClr val="7484E5"/>
                    </a:solidFill>
                  </a:tcPr>
                </a:tc>
                <a:tc>
                  <a:txBody>
                    <a:bodyPr/>
                    <a:lstStyle/>
                    <a:p>
                      <a:pPr algn="ctr"/>
                      <a:r>
                        <a:rPr lang="en-GB" sz="1000">
                          <a:latin typeface="Open Sans"/>
                          <a:ea typeface="Open Sans"/>
                          <a:cs typeface="Open Sans"/>
                        </a:rPr>
                        <a:t>Thinking Like a Historian</a:t>
                      </a:r>
                    </a:p>
                  </a:txBody>
                  <a:tcPr anchor="ctr">
                    <a:lnL w="28575">
                      <a:solidFill>
                        <a:schemeClr val="bg1"/>
                      </a:solidFill>
                    </a:lnL>
                    <a:lnR w="28575">
                      <a:solidFill>
                        <a:schemeClr val="bg1"/>
                      </a:solidFill>
                    </a:lnR>
                    <a:lnT w="28575" cmpd="sng">
                      <a:solidFill>
                        <a:schemeClr val="bg1"/>
                      </a:solidFill>
                    </a:lnT>
                    <a:lnB w="28575" cmpd="sng">
                      <a:solidFill>
                        <a:schemeClr val="bg1"/>
                      </a:solidFill>
                    </a:lnB>
                    <a:lnTlToBr w="12700" cmpd="sng">
                      <a:noFill/>
                      <a:prstDash val="solid"/>
                    </a:lnTlToBr>
                    <a:lnBlToTr w="12700" cmpd="sng">
                      <a:noFill/>
                      <a:prstDash val="solid"/>
                    </a:lnBlToTr>
                    <a:solidFill>
                      <a:srgbClr val="7484E5"/>
                    </a:solidFill>
                  </a:tcPr>
                </a:tc>
                <a:extLst>
                  <a:ext uri="{0D108BD9-81ED-4DB2-BD59-A6C34878D82A}">
                    <a16:rowId xmlns:a16="http://schemas.microsoft.com/office/drawing/2014/main" val="3088175293"/>
                  </a:ext>
                </a:extLst>
              </a:tr>
              <a:tr h="3789155">
                <a:tc>
                  <a:txBody>
                    <a:bodyPr/>
                    <a:lstStyle/>
                    <a:p>
                      <a:pPr algn="just"/>
                      <a:r>
                        <a:rPr lang="en-GB" sz="1000" kern="1200">
                          <a:solidFill>
                            <a:schemeClr val="dk1"/>
                          </a:solidFill>
                          <a:effectLst/>
                          <a:latin typeface="+mn-lt"/>
                          <a:ea typeface="+mn-ea"/>
                          <a:cs typeface="+mn-cs"/>
                        </a:rPr>
                        <a:t>Sequence artefacts and events that are close together in time.</a:t>
                      </a:r>
                    </a:p>
                    <a:p>
                      <a:pPr algn="just"/>
                      <a:endParaRPr lang="en-GB" sz="1000" kern="1200">
                        <a:solidFill>
                          <a:schemeClr val="dk1"/>
                        </a:solidFill>
                        <a:effectLst/>
                        <a:latin typeface="+mn-lt"/>
                        <a:ea typeface="+mn-ea"/>
                        <a:cs typeface="+mn-cs"/>
                      </a:endParaRPr>
                    </a:p>
                    <a:p>
                      <a:pPr algn="just"/>
                      <a:r>
                        <a:rPr lang="en-GB" sz="1000" kern="1200">
                          <a:solidFill>
                            <a:schemeClr val="dk1"/>
                          </a:solidFill>
                          <a:effectLst/>
                          <a:latin typeface="+mn-lt"/>
                          <a:ea typeface="+mn-ea"/>
                          <a:cs typeface="+mn-cs"/>
                        </a:rPr>
                        <a:t>Order dates from the earliest to latest on simple timelines.</a:t>
                      </a:r>
                    </a:p>
                    <a:p>
                      <a:pPr algn="just"/>
                      <a:endParaRPr lang="en-GB" sz="1000" kern="1200">
                        <a:solidFill>
                          <a:schemeClr val="dk1"/>
                        </a:solidFill>
                        <a:effectLst/>
                        <a:latin typeface="+mn-lt"/>
                        <a:ea typeface="+mn-ea"/>
                        <a:cs typeface="+mn-cs"/>
                      </a:endParaRPr>
                    </a:p>
                    <a:p>
                      <a:pPr algn="just"/>
                      <a:r>
                        <a:rPr lang="en-GB" sz="1000" kern="1200">
                          <a:solidFill>
                            <a:schemeClr val="dk1"/>
                          </a:solidFill>
                          <a:effectLst/>
                          <a:latin typeface="+mn-lt"/>
                          <a:ea typeface="+mn-ea"/>
                          <a:cs typeface="+mn-cs"/>
                        </a:rPr>
                        <a:t>Sequence pictures from difference periods.</a:t>
                      </a:r>
                    </a:p>
                    <a:p>
                      <a:pPr algn="just"/>
                      <a:endParaRPr lang="en-GB" sz="1000" kern="1200">
                        <a:solidFill>
                          <a:schemeClr val="dk1"/>
                        </a:solidFill>
                        <a:effectLst/>
                        <a:latin typeface="+mn-lt"/>
                        <a:ea typeface="+mn-ea"/>
                        <a:cs typeface="+mn-cs"/>
                      </a:endParaRPr>
                    </a:p>
                    <a:p>
                      <a:pPr algn="just"/>
                      <a:r>
                        <a:rPr lang="en-GB" sz="1000" kern="1200">
                          <a:solidFill>
                            <a:schemeClr val="dk1"/>
                          </a:solidFill>
                          <a:effectLst/>
                          <a:latin typeface="+mn-lt"/>
                          <a:ea typeface="+mn-ea"/>
                          <a:cs typeface="+mn-cs"/>
                        </a:rPr>
                        <a:t>Describe memories and changes that have happened in their own lives.</a:t>
                      </a:r>
                    </a:p>
                    <a:p>
                      <a:pPr algn="just"/>
                      <a:endParaRPr lang="en-GB" sz="1000" kern="1200">
                        <a:solidFill>
                          <a:schemeClr val="dk1"/>
                        </a:solidFill>
                        <a:effectLst/>
                        <a:latin typeface="+mn-lt"/>
                        <a:ea typeface="+mn-ea"/>
                        <a:cs typeface="+mn-cs"/>
                      </a:endParaRPr>
                    </a:p>
                    <a:p>
                      <a:pPr algn="just"/>
                      <a:r>
                        <a:rPr lang="en-GB" sz="1000" kern="1200">
                          <a:solidFill>
                            <a:schemeClr val="dk1"/>
                          </a:solidFill>
                          <a:effectLst/>
                          <a:latin typeface="+mn-lt"/>
                          <a:ea typeface="+mn-ea"/>
                          <a:cs typeface="+mn-cs"/>
                        </a:rPr>
                        <a:t>Use words and phrases (such as old, new, earliest, latest, past, present, future, century, new, newest, old, oldest, modern, before and after) to show the passing of time.</a:t>
                      </a:r>
                    </a:p>
                  </a:txBody>
                  <a:tcPr>
                    <a:lnL w="28575">
                      <a:solidFill>
                        <a:schemeClr val="bg1"/>
                      </a:solidFill>
                    </a:lnL>
                    <a:lnR w="28575">
                      <a:solidFill>
                        <a:schemeClr val="bg1"/>
                      </a:solidFill>
                    </a:lnR>
                    <a:lnT w="28575" cmpd="sng">
                      <a:solidFill>
                        <a:schemeClr val="bg1"/>
                      </a:solidFill>
                    </a:lnT>
                    <a:lnB w="28575" cmpd="sng">
                      <a:solidFill>
                        <a:schemeClr val="bg1"/>
                      </a:solidFill>
                    </a:lnB>
                    <a:lnTlToBr w="12700" cmpd="sng">
                      <a:noFill/>
                      <a:prstDash val="solid"/>
                    </a:lnTlToBr>
                    <a:lnBlToTr w="12700" cmpd="sng">
                      <a:noFill/>
                      <a:prstDash val="solid"/>
                    </a:lnBlToTr>
                    <a:solidFill>
                      <a:schemeClr val="bg1">
                        <a:lumMod val="95000"/>
                      </a:schemeClr>
                    </a:solidFill>
                  </a:tcPr>
                </a:tc>
                <a:tc>
                  <a:txBody>
                    <a:bodyPr/>
                    <a:lstStyle/>
                    <a:p>
                      <a:pPr algn="just"/>
                      <a:r>
                        <a:rPr lang="en-GB" sz="1000" kern="1200">
                          <a:solidFill>
                            <a:schemeClr val="dk1"/>
                          </a:solidFill>
                          <a:effectLst/>
                          <a:latin typeface="+mn-lt"/>
                          <a:ea typeface="+mn-ea"/>
                          <a:cs typeface="+mn-cs"/>
                        </a:rPr>
                        <a:t>Start to compare two versions of past events.</a:t>
                      </a:r>
                    </a:p>
                    <a:p>
                      <a:pPr algn="just"/>
                      <a:endParaRPr lang="en-GB" sz="1000" kern="1200">
                        <a:solidFill>
                          <a:schemeClr val="dk1"/>
                        </a:solidFill>
                        <a:effectLst/>
                        <a:latin typeface="+mn-lt"/>
                        <a:ea typeface="+mn-ea"/>
                        <a:cs typeface="+mn-cs"/>
                      </a:endParaRPr>
                    </a:p>
                    <a:p>
                      <a:pPr algn="just"/>
                      <a:r>
                        <a:rPr lang="en-GB" sz="1000" kern="1200">
                          <a:solidFill>
                            <a:schemeClr val="dk1"/>
                          </a:solidFill>
                          <a:effectLst/>
                          <a:latin typeface="+mn-lt"/>
                          <a:ea typeface="+mn-ea"/>
                          <a:cs typeface="+mn-cs"/>
                        </a:rPr>
                        <a:t>Start to understand that there can be different versions of the same event from the past.</a:t>
                      </a:r>
                    </a:p>
                    <a:p>
                      <a:pPr algn="just"/>
                      <a:endParaRPr lang="en-GB" sz="1000" kern="1200">
                        <a:solidFill>
                          <a:schemeClr val="dk1"/>
                        </a:solidFill>
                        <a:effectLst/>
                        <a:latin typeface="+mn-lt"/>
                        <a:ea typeface="+mn-ea"/>
                        <a:cs typeface="+mn-cs"/>
                      </a:endParaRPr>
                    </a:p>
                    <a:p>
                      <a:pPr algn="just"/>
                      <a:r>
                        <a:rPr lang="en-GB" sz="1000" kern="1200">
                          <a:solidFill>
                            <a:schemeClr val="dk1"/>
                          </a:solidFill>
                          <a:effectLst/>
                          <a:latin typeface="+mn-lt"/>
                          <a:ea typeface="+mn-ea"/>
                          <a:cs typeface="+mn-cs"/>
                        </a:rPr>
                        <a:t>Observe and use pictures, photographs and artefacts to find out about the past. </a:t>
                      </a:r>
                    </a:p>
                    <a:p>
                      <a:pPr algn="just"/>
                      <a:endParaRPr lang="en-GB" sz="1000" kern="1200">
                        <a:solidFill>
                          <a:schemeClr val="dk1"/>
                        </a:solidFill>
                        <a:effectLst/>
                        <a:latin typeface="+mn-lt"/>
                        <a:ea typeface="+mn-ea"/>
                        <a:cs typeface="+mn-cs"/>
                      </a:endParaRPr>
                    </a:p>
                    <a:p>
                      <a:pPr algn="just"/>
                      <a:r>
                        <a:rPr lang="en-GB" sz="1000" kern="1200">
                          <a:solidFill>
                            <a:schemeClr val="dk1"/>
                          </a:solidFill>
                          <a:effectLst/>
                          <a:latin typeface="+mn-lt"/>
                          <a:ea typeface="+mn-ea"/>
                          <a:cs typeface="+mn-cs"/>
                        </a:rPr>
                        <a:t>Start to use stories or accounts to distinguish between fact and fiction. </a:t>
                      </a:r>
                    </a:p>
                    <a:p>
                      <a:pPr algn="just"/>
                      <a:endParaRPr lang="en-GB" sz="1000" kern="1200">
                        <a:solidFill>
                          <a:schemeClr val="dk1"/>
                        </a:solidFill>
                        <a:effectLst/>
                        <a:latin typeface="+mn-lt"/>
                        <a:ea typeface="+mn-ea"/>
                        <a:cs typeface="+mn-cs"/>
                      </a:endParaRPr>
                    </a:p>
                    <a:p>
                      <a:pPr algn="just"/>
                      <a:r>
                        <a:rPr lang="en-GB" sz="1000" kern="1200">
                          <a:solidFill>
                            <a:schemeClr val="dk1"/>
                          </a:solidFill>
                          <a:effectLst/>
                          <a:latin typeface="+mn-lt"/>
                          <a:ea typeface="+mn-ea"/>
                          <a:cs typeface="+mn-cs"/>
                        </a:rPr>
                        <a:t>Observe or handle evidence to ask simple questions about the past.</a:t>
                      </a:r>
                    </a:p>
                    <a:p>
                      <a:pPr algn="just"/>
                      <a:endParaRPr lang="en-GB" sz="1000" kern="1200">
                        <a:solidFill>
                          <a:schemeClr val="dk1"/>
                        </a:solidFill>
                        <a:effectLst/>
                        <a:latin typeface="+mn-lt"/>
                        <a:ea typeface="+mn-ea"/>
                        <a:cs typeface="+mn-cs"/>
                      </a:endParaRPr>
                    </a:p>
                    <a:p>
                      <a:pPr algn="just"/>
                      <a:r>
                        <a:rPr lang="en-GB" sz="1000" kern="1200">
                          <a:solidFill>
                            <a:schemeClr val="dk1"/>
                          </a:solidFill>
                          <a:effectLst/>
                          <a:latin typeface="+mn-lt"/>
                          <a:ea typeface="+mn-ea"/>
                          <a:cs typeface="+mn-cs"/>
                        </a:rPr>
                        <a:t>Observe or handle evidence to find answers to simple questions about the past on the basis of simple observations. </a:t>
                      </a:r>
                    </a:p>
                    <a:p>
                      <a:pPr algn="just"/>
                      <a:endParaRPr lang="en-GB" sz="1000" kern="1200">
                        <a:solidFill>
                          <a:schemeClr val="dk1"/>
                        </a:solidFill>
                        <a:effectLst/>
                        <a:latin typeface="+mn-lt"/>
                        <a:ea typeface="+mn-ea"/>
                        <a:cs typeface="+mn-cs"/>
                      </a:endParaRPr>
                    </a:p>
                    <a:p>
                      <a:pPr algn="just"/>
                      <a:r>
                        <a:rPr lang="en-GB" sz="1000" kern="1200">
                          <a:solidFill>
                            <a:schemeClr val="dk1"/>
                          </a:solidFill>
                          <a:effectLst/>
                          <a:latin typeface="+mn-lt"/>
                          <a:ea typeface="+mn-ea"/>
                          <a:cs typeface="+mn-cs"/>
                        </a:rPr>
                        <a:t>Sort some objects/artefacts into new and old and then and now. </a:t>
                      </a:r>
                    </a:p>
                    <a:p>
                      <a:pPr algn="just"/>
                      <a:endParaRPr lang="en-GB" sz="1000" kern="1200">
                        <a:solidFill>
                          <a:schemeClr val="dk1"/>
                        </a:solidFill>
                        <a:effectLst/>
                        <a:latin typeface="+mn-lt"/>
                        <a:ea typeface="+mn-ea"/>
                        <a:cs typeface="+mn-cs"/>
                      </a:endParaRPr>
                    </a:p>
                    <a:p>
                      <a:pPr algn="just"/>
                      <a:r>
                        <a:rPr lang="en-GB" sz="1000" kern="1200">
                          <a:solidFill>
                            <a:schemeClr val="dk1"/>
                          </a:solidFill>
                          <a:effectLst/>
                          <a:latin typeface="+mn-lt"/>
                          <a:ea typeface="+mn-ea"/>
                          <a:cs typeface="+mn-cs"/>
                        </a:rPr>
                        <a:t>Identify old and new things across periods of time through pictures, photographs and objects. </a:t>
                      </a:r>
                    </a:p>
                    <a:p>
                      <a:pPr algn="just"/>
                      <a:endParaRPr lang="en-GB" sz="1200"/>
                    </a:p>
                  </a:txBody>
                  <a:tcPr>
                    <a:lnL w="28575">
                      <a:solidFill>
                        <a:schemeClr val="bg1"/>
                      </a:solidFill>
                    </a:lnL>
                    <a:lnR w="28575">
                      <a:solidFill>
                        <a:schemeClr val="bg1"/>
                      </a:solidFill>
                    </a:lnR>
                    <a:lnT w="28575" cmpd="sng">
                      <a:solidFill>
                        <a:schemeClr val="bg1"/>
                      </a:solidFill>
                    </a:lnT>
                    <a:lnB w="28575" cmpd="sng">
                      <a:solidFill>
                        <a:schemeClr val="bg1"/>
                      </a:solidFill>
                    </a:lnB>
                    <a:lnTlToBr w="12700" cmpd="sng">
                      <a:noFill/>
                      <a:prstDash val="solid"/>
                    </a:lnTlToBr>
                    <a:lnBlToTr w="12700" cmpd="sng">
                      <a:noFill/>
                      <a:prstDash val="solid"/>
                    </a:lnBlToTr>
                    <a:solidFill>
                      <a:schemeClr val="bg1">
                        <a:lumMod val="95000"/>
                      </a:schemeClr>
                    </a:solidFill>
                  </a:tcPr>
                </a:tc>
                <a:tc>
                  <a:txBody>
                    <a:bodyPr/>
                    <a:lstStyle/>
                    <a:p>
                      <a:pPr algn="just"/>
                      <a:r>
                        <a:rPr lang="en-GB" sz="1000" kern="1200">
                          <a:solidFill>
                            <a:schemeClr val="dk1"/>
                          </a:solidFill>
                          <a:effectLst/>
                          <a:latin typeface="+mn-lt"/>
                          <a:ea typeface="+mn-ea"/>
                          <a:cs typeface="+mn-cs"/>
                        </a:rPr>
                        <a:t>Talk, write and draw about things from the past.</a:t>
                      </a:r>
                    </a:p>
                    <a:p>
                      <a:pPr algn="just"/>
                      <a:endParaRPr lang="en-GB" sz="1000" kern="1200">
                        <a:solidFill>
                          <a:schemeClr val="dk1"/>
                        </a:solidFill>
                        <a:effectLst/>
                        <a:latin typeface="+mn-lt"/>
                        <a:ea typeface="+mn-ea"/>
                        <a:cs typeface="+mn-cs"/>
                      </a:endParaRPr>
                    </a:p>
                    <a:p>
                      <a:pPr algn="just"/>
                      <a:r>
                        <a:rPr lang="en-GB" sz="1000" kern="1200">
                          <a:solidFill>
                            <a:schemeClr val="dk1"/>
                          </a:solidFill>
                          <a:effectLst/>
                          <a:latin typeface="+mn-lt"/>
                          <a:ea typeface="+mn-ea"/>
                          <a:cs typeface="+mn-cs"/>
                        </a:rPr>
                        <a:t>Use historical vocabulary to retell simple stories about the past. </a:t>
                      </a:r>
                    </a:p>
                    <a:p>
                      <a:pPr algn="just"/>
                      <a:endParaRPr lang="en-GB" sz="1000" kern="1200">
                        <a:solidFill>
                          <a:schemeClr val="dk1"/>
                        </a:solidFill>
                        <a:effectLst/>
                        <a:latin typeface="+mn-lt"/>
                        <a:ea typeface="+mn-ea"/>
                        <a:cs typeface="+mn-cs"/>
                      </a:endParaRPr>
                    </a:p>
                    <a:p>
                      <a:pPr algn="just"/>
                      <a:r>
                        <a:rPr lang="en-GB" sz="1000" kern="1200">
                          <a:solidFill>
                            <a:schemeClr val="dk1"/>
                          </a:solidFill>
                          <a:effectLst/>
                          <a:latin typeface="+mn-lt"/>
                          <a:ea typeface="+mn-ea"/>
                          <a:cs typeface="+mn-cs"/>
                        </a:rPr>
                        <a:t>Know and recount episodes from stories and significant events in history. </a:t>
                      </a:r>
                    </a:p>
                    <a:p>
                      <a:pPr algn="just"/>
                      <a:endParaRPr lang="en-GB" sz="1000" kern="1200">
                        <a:solidFill>
                          <a:schemeClr val="dk1"/>
                        </a:solidFill>
                        <a:effectLst/>
                        <a:latin typeface="+mn-lt"/>
                        <a:ea typeface="+mn-ea"/>
                        <a:cs typeface="+mn-cs"/>
                      </a:endParaRPr>
                    </a:p>
                    <a:p>
                      <a:pPr algn="just"/>
                      <a:r>
                        <a:rPr lang="en-GB" sz="1000" kern="1200">
                          <a:solidFill>
                            <a:schemeClr val="dk1"/>
                          </a:solidFill>
                          <a:effectLst/>
                          <a:latin typeface="+mn-lt"/>
                          <a:ea typeface="+mn-ea"/>
                          <a:cs typeface="+mn-cs"/>
                        </a:rPr>
                        <a:t>Describe significant individuals from the past. </a:t>
                      </a:r>
                    </a:p>
                    <a:p>
                      <a:pPr algn="just"/>
                      <a:endParaRPr lang="en-GB" sz="1000" kern="1200">
                        <a:solidFill>
                          <a:schemeClr val="dk1"/>
                        </a:solidFill>
                        <a:effectLst/>
                        <a:latin typeface="+mn-lt"/>
                        <a:ea typeface="+mn-ea"/>
                        <a:cs typeface="+mn-cs"/>
                      </a:endParaRPr>
                    </a:p>
                    <a:p>
                      <a:pPr algn="just"/>
                      <a:r>
                        <a:rPr lang="en-GB" sz="1000" kern="1200">
                          <a:solidFill>
                            <a:schemeClr val="dk1"/>
                          </a:solidFill>
                          <a:effectLst/>
                          <a:latin typeface="+mn-lt"/>
                          <a:ea typeface="+mn-ea"/>
                          <a:cs typeface="+mn-cs"/>
                        </a:rPr>
                        <a:t>Talk and write about things from the past using some historical vocabulary.  </a:t>
                      </a:r>
                      <a:endParaRPr lang="en-GB" sz="1000"/>
                    </a:p>
                  </a:txBody>
                  <a:tcPr>
                    <a:lnL w="28575">
                      <a:solidFill>
                        <a:schemeClr val="bg1"/>
                      </a:solidFill>
                    </a:lnL>
                    <a:lnR w="28575">
                      <a:solidFill>
                        <a:schemeClr val="bg1"/>
                      </a:solidFill>
                    </a:lnR>
                    <a:lnT w="28575" cmpd="sng">
                      <a:solidFill>
                        <a:schemeClr val="bg1"/>
                      </a:solidFill>
                    </a:lnT>
                    <a:lnB w="28575" cmpd="sng">
                      <a:solidFill>
                        <a:schemeClr val="bg1"/>
                      </a:solidFill>
                    </a:lnB>
                    <a:lnTlToBr w="12700" cmpd="sng">
                      <a:noFill/>
                      <a:prstDash val="solid"/>
                    </a:lnTlToBr>
                    <a:lnBlToTr w="12700" cmpd="sng">
                      <a:noFill/>
                      <a:prstDash val="solid"/>
                    </a:lnBlToTr>
                    <a:solidFill>
                      <a:schemeClr val="bg1">
                        <a:lumMod val="95000"/>
                      </a:schemeClr>
                    </a:solidFill>
                  </a:tcPr>
                </a:tc>
                <a:tc>
                  <a:txBody>
                    <a:bodyPr/>
                    <a:lstStyle/>
                    <a:p>
                      <a:pPr algn="just"/>
                      <a:r>
                        <a:rPr lang="en-GB" sz="1000" b="1" kern="1200">
                          <a:solidFill>
                            <a:schemeClr val="dk1"/>
                          </a:solidFill>
                          <a:effectLst/>
                          <a:latin typeface="+mn-lt"/>
                          <a:ea typeface="+mn-ea"/>
                          <a:cs typeface="+mn-cs"/>
                        </a:rPr>
                        <a:t>Continuity and Change:</a:t>
                      </a:r>
                      <a:endParaRPr lang="en-GB" sz="1000" kern="1200">
                        <a:solidFill>
                          <a:schemeClr val="dk1"/>
                        </a:solidFill>
                        <a:effectLst/>
                        <a:latin typeface="+mn-lt"/>
                        <a:ea typeface="+mn-ea"/>
                        <a:cs typeface="+mn-cs"/>
                      </a:endParaRPr>
                    </a:p>
                    <a:p>
                      <a:pPr lvl="0" algn="just"/>
                      <a:r>
                        <a:rPr lang="en-GB" sz="1000" kern="1200">
                          <a:solidFill>
                            <a:schemeClr val="dk1"/>
                          </a:solidFill>
                          <a:effectLst/>
                          <a:latin typeface="+mn-lt"/>
                          <a:ea typeface="+mn-ea"/>
                          <a:cs typeface="+mn-cs"/>
                        </a:rPr>
                        <a:t>Begin to identify old and new things across periods of time through pictures, photographs and objects.</a:t>
                      </a:r>
                    </a:p>
                    <a:p>
                      <a:pPr lvl="0" algn="just"/>
                      <a:r>
                        <a:rPr lang="en-GB" sz="1000" kern="1200">
                          <a:solidFill>
                            <a:schemeClr val="dk1"/>
                          </a:solidFill>
                          <a:effectLst/>
                          <a:latin typeface="+mn-lt"/>
                          <a:ea typeface="+mn-ea"/>
                          <a:cs typeface="+mn-cs"/>
                        </a:rPr>
                        <a:t>Being to understand that some things change and some things stay nearly the same. </a:t>
                      </a:r>
                    </a:p>
                    <a:p>
                      <a:pPr algn="just"/>
                      <a:endParaRPr lang="en-GB" sz="1000" kern="1200">
                        <a:solidFill>
                          <a:schemeClr val="dk1"/>
                        </a:solidFill>
                        <a:effectLst/>
                        <a:latin typeface="+mn-lt"/>
                        <a:ea typeface="+mn-ea"/>
                        <a:cs typeface="+mn-cs"/>
                      </a:endParaRPr>
                    </a:p>
                    <a:p>
                      <a:pPr algn="just"/>
                      <a:r>
                        <a:rPr lang="en-GB" sz="1000" b="1" kern="1200">
                          <a:solidFill>
                            <a:schemeClr val="dk1"/>
                          </a:solidFill>
                          <a:effectLst/>
                          <a:latin typeface="+mn-lt"/>
                          <a:ea typeface="+mn-ea"/>
                          <a:cs typeface="+mn-cs"/>
                        </a:rPr>
                        <a:t>Cause and Consequence:</a:t>
                      </a:r>
                      <a:endParaRPr lang="en-GB" sz="1000" kern="1200">
                        <a:solidFill>
                          <a:schemeClr val="dk1"/>
                        </a:solidFill>
                        <a:effectLst/>
                        <a:latin typeface="+mn-lt"/>
                        <a:ea typeface="+mn-ea"/>
                        <a:cs typeface="+mn-cs"/>
                      </a:endParaRPr>
                    </a:p>
                    <a:p>
                      <a:pPr lvl="0" algn="just"/>
                      <a:r>
                        <a:rPr lang="en-GB" sz="1000" kern="1200">
                          <a:solidFill>
                            <a:schemeClr val="dk1"/>
                          </a:solidFill>
                          <a:effectLst/>
                          <a:latin typeface="+mn-lt"/>
                          <a:ea typeface="+mn-ea"/>
                          <a:cs typeface="+mn-cs"/>
                        </a:rPr>
                        <a:t>Understand that a cause makes something happen and that historical events have causes</a:t>
                      </a:r>
                    </a:p>
                    <a:p>
                      <a:pPr lvl="0" algn="just"/>
                      <a:r>
                        <a:rPr lang="en-GB" sz="1000" kern="1200">
                          <a:solidFill>
                            <a:schemeClr val="dk1"/>
                          </a:solidFill>
                          <a:effectLst/>
                          <a:latin typeface="+mn-lt"/>
                          <a:ea typeface="+mn-ea"/>
                          <a:cs typeface="+mn-cs"/>
                        </a:rPr>
                        <a:t>Explain that historical events are causes by things that occurred before them </a:t>
                      </a:r>
                    </a:p>
                    <a:p>
                      <a:pPr lvl="0" algn="just"/>
                      <a:r>
                        <a:rPr lang="en-GB" sz="1000" kern="1200">
                          <a:solidFill>
                            <a:schemeClr val="dk1"/>
                          </a:solidFill>
                          <a:effectLst/>
                          <a:latin typeface="+mn-lt"/>
                          <a:ea typeface="+mn-ea"/>
                          <a:cs typeface="+mn-cs"/>
                        </a:rPr>
                        <a:t>Understand that a consequence is something that happens as a result of something else. </a:t>
                      </a:r>
                    </a:p>
                    <a:p>
                      <a:pPr algn="just"/>
                      <a:endParaRPr lang="en-GB" sz="1000" kern="1200">
                        <a:solidFill>
                          <a:schemeClr val="dk1"/>
                        </a:solidFill>
                        <a:effectLst/>
                        <a:latin typeface="+mn-lt"/>
                        <a:ea typeface="+mn-ea"/>
                        <a:cs typeface="+mn-cs"/>
                      </a:endParaRPr>
                    </a:p>
                    <a:p>
                      <a:pPr algn="just"/>
                      <a:r>
                        <a:rPr lang="en-GB" sz="1000" b="1" kern="1200">
                          <a:solidFill>
                            <a:schemeClr val="dk1"/>
                          </a:solidFill>
                          <a:effectLst/>
                          <a:latin typeface="+mn-lt"/>
                          <a:ea typeface="+mn-ea"/>
                          <a:cs typeface="+mn-cs"/>
                        </a:rPr>
                        <a:t>Historical Significance: </a:t>
                      </a:r>
                      <a:endParaRPr lang="en-GB" sz="1000" kern="1200">
                        <a:solidFill>
                          <a:schemeClr val="dk1"/>
                        </a:solidFill>
                        <a:effectLst/>
                        <a:latin typeface="+mn-lt"/>
                        <a:ea typeface="+mn-ea"/>
                        <a:cs typeface="+mn-cs"/>
                      </a:endParaRPr>
                    </a:p>
                    <a:p>
                      <a:pPr lvl="0" algn="just"/>
                      <a:r>
                        <a:rPr lang="en-GB" sz="1000" kern="1200">
                          <a:solidFill>
                            <a:schemeClr val="dk1"/>
                          </a:solidFill>
                          <a:effectLst/>
                          <a:latin typeface="+mn-lt"/>
                          <a:ea typeface="+mn-ea"/>
                          <a:cs typeface="+mn-cs"/>
                        </a:rPr>
                        <a:t>Explain reasons why someone might be significant</a:t>
                      </a:r>
                    </a:p>
                    <a:p>
                      <a:pPr lvl="0" algn="just"/>
                      <a:r>
                        <a:rPr lang="en-GB" sz="1000" kern="1200">
                          <a:solidFill>
                            <a:schemeClr val="dk1"/>
                          </a:solidFill>
                          <a:effectLst/>
                          <a:latin typeface="+mn-lt"/>
                          <a:ea typeface="+mn-ea"/>
                          <a:cs typeface="+mn-cs"/>
                        </a:rPr>
                        <a:t>Talk about why a person was importance</a:t>
                      </a:r>
                    </a:p>
                    <a:p>
                      <a:pPr lvl="0" algn="just"/>
                      <a:r>
                        <a:rPr lang="en-GB" sz="1000" kern="1200">
                          <a:solidFill>
                            <a:schemeClr val="dk1"/>
                          </a:solidFill>
                          <a:effectLst/>
                          <a:latin typeface="+mn-lt"/>
                          <a:ea typeface="+mn-ea"/>
                          <a:cs typeface="+mn-cs"/>
                        </a:rPr>
                        <a:t>Talk about why the events was important and what happened. </a:t>
                      </a:r>
                    </a:p>
                    <a:p>
                      <a:pPr algn="just"/>
                      <a:endParaRPr lang="en-GB" sz="1200"/>
                    </a:p>
                  </a:txBody>
                  <a:tcPr>
                    <a:lnL w="28575">
                      <a:solidFill>
                        <a:schemeClr val="bg1"/>
                      </a:solidFill>
                    </a:lnL>
                    <a:lnR w="28575">
                      <a:solidFill>
                        <a:schemeClr val="bg1"/>
                      </a:solidFill>
                    </a:lnR>
                    <a:lnT w="28575" cmpd="sng">
                      <a:solidFill>
                        <a:schemeClr val="bg1"/>
                      </a:solidFill>
                    </a:lnT>
                    <a:lnB w="28575" cmpd="sng">
                      <a:solidFill>
                        <a:schemeClr val="bg1"/>
                      </a:solid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66337711"/>
                  </a:ext>
                </a:extLst>
              </a:tr>
            </a:tbl>
          </a:graphicData>
        </a:graphic>
      </p:graphicFrame>
      <p:sp>
        <p:nvSpPr>
          <p:cNvPr id="20" name="TextBox 19">
            <a:extLst>
              <a:ext uri="{FF2B5EF4-FFF2-40B4-BE49-F238E27FC236}">
                <a16:creationId xmlns:a16="http://schemas.microsoft.com/office/drawing/2014/main" id="{38FD0BE2-CFC5-5671-78E0-2F18651F8E0C}"/>
              </a:ext>
            </a:extLst>
          </p:cNvPr>
          <p:cNvSpPr txBox="1"/>
          <p:nvPr/>
        </p:nvSpPr>
        <p:spPr>
          <a:xfrm>
            <a:off x="133831" y="1580004"/>
            <a:ext cx="7287681" cy="249684"/>
          </a:xfrm>
          <a:prstGeom prst="rect">
            <a:avLst/>
          </a:prstGeom>
          <a:noFill/>
        </p:spPr>
        <p:txBody>
          <a:bodyPr wrap="square" rtlCol="0">
            <a:spAutoFit/>
          </a:bodyPr>
          <a:lstStyle/>
          <a:p>
            <a:pPr algn="just">
              <a:lnSpc>
                <a:spcPct val="107000"/>
              </a:lnSpc>
              <a:spcAft>
                <a:spcPts val="800"/>
              </a:spcAft>
            </a:pPr>
            <a:r>
              <a:rPr lang="en-GB" sz="1000" b="1">
                <a:effectLst/>
                <a:latin typeface="Calibri" panose="020F0502020204030204" pitchFamily="34" charset="0"/>
                <a:ea typeface="Calibri" panose="020F0502020204030204" pitchFamily="34" charset="0"/>
                <a:cs typeface="Times New Roman" panose="02020603050405020304" pitchFamily="18" charset="0"/>
              </a:rPr>
              <a:t>What are the Key Stage One Historical Skills?</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23442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ite background with black dots&#10;&#10;Description automatically generated">
            <a:extLst>
              <a:ext uri="{FF2B5EF4-FFF2-40B4-BE49-F238E27FC236}">
                <a16:creationId xmlns:a16="http://schemas.microsoft.com/office/drawing/2014/main" id="{294978F2-DBB6-0F14-2892-AC338F9508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 y="0"/>
            <a:ext cx="7558636" cy="10691813"/>
          </a:xfrm>
          <a:prstGeom prst="rect">
            <a:avLst/>
          </a:prstGeom>
        </p:spPr>
      </p:pic>
      <p:sp>
        <p:nvSpPr>
          <p:cNvPr id="8" name="TextBox 7">
            <a:extLst>
              <a:ext uri="{FF2B5EF4-FFF2-40B4-BE49-F238E27FC236}">
                <a16:creationId xmlns:a16="http://schemas.microsoft.com/office/drawing/2014/main" id="{84FF7A6A-169B-FA56-B532-2E57CEB5FF61}"/>
              </a:ext>
            </a:extLst>
          </p:cNvPr>
          <p:cNvSpPr txBox="1"/>
          <p:nvPr/>
        </p:nvSpPr>
        <p:spPr>
          <a:xfrm>
            <a:off x="1708727" y="489527"/>
            <a:ext cx="4137891" cy="407035"/>
          </a:xfrm>
          <a:prstGeom prst="rect">
            <a:avLst/>
          </a:prstGeom>
          <a:noFill/>
        </p:spPr>
        <p:txBody>
          <a:bodyPr wrap="square" lIns="91440" tIns="45720" rIns="91440" bIns="45720" rtlCol="0" anchor="t">
            <a:spAutoFit/>
          </a:bodyPr>
          <a:lstStyle/>
          <a:p>
            <a:pPr algn="ctr">
              <a:lnSpc>
                <a:spcPct val="107000"/>
              </a:lnSpc>
              <a:spcAft>
                <a:spcPts val="800"/>
              </a:spcAft>
            </a:pPr>
            <a:r>
              <a:rPr lang="en-GB" sz="2000" b="1">
                <a:solidFill>
                  <a:schemeClr val="bg1"/>
                </a:solidFill>
                <a:latin typeface="Calibri"/>
                <a:ea typeface="Calibri"/>
                <a:cs typeface="Times New Roman"/>
              </a:rPr>
              <a:t> </a:t>
            </a:r>
            <a:r>
              <a:rPr lang="en-GB" sz="2000" b="1">
                <a:solidFill>
                  <a:schemeClr val="bg1"/>
                </a:solidFill>
                <a:effectLst/>
                <a:latin typeface="Calibri"/>
                <a:ea typeface="Calibri"/>
                <a:cs typeface="Times New Roman"/>
              </a:rPr>
              <a:t>SEND</a:t>
            </a:r>
            <a:endParaRPr lang="en-GB" sz="2000">
              <a:solidFill>
                <a:schemeClr val="bg1"/>
              </a:solidFill>
              <a:effectLst/>
              <a:latin typeface="Calibri"/>
              <a:ea typeface="Calibri"/>
              <a:cs typeface="Times New Roman"/>
            </a:endParaRPr>
          </a:p>
        </p:txBody>
      </p:sp>
      <p:sp>
        <p:nvSpPr>
          <p:cNvPr id="9" name="TextBox 8">
            <a:extLst>
              <a:ext uri="{FF2B5EF4-FFF2-40B4-BE49-F238E27FC236}">
                <a16:creationId xmlns:a16="http://schemas.microsoft.com/office/drawing/2014/main" id="{CBB98832-A5C4-A6AB-1273-FAC820C7D039}"/>
              </a:ext>
            </a:extLst>
          </p:cNvPr>
          <p:cNvSpPr txBox="1"/>
          <p:nvPr/>
        </p:nvSpPr>
        <p:spPr>
          <a:xfrm>
            <a:off x="0" y="10363198"/>
            <a:ext cx="7559675" cy="307777"/>
          </a:xfrm>
          <a:prstGeom prst="rect">
            <a:avLst/>
          </a:prstGeom>
          <a:noFill/>
        </p:spPr>
        <p:txBody>
          <a:bodyPr wrap="square" rtlCol="0" anchor="b">
            <a:spAutoFit/>
          </a:bodyPr>
          <a:lstStyle/>
          <a:p>
            <a:pPr algn="ctr"/>
            <a:r>
              <a:rPr lang="en-GB" sz="1400" i="1">
                <a:solidFill>
                  <a:schemeClr val="bg1"/>
                </a:solidFill>
                <a:latin typeface="Open Sans" panose="020B0606030504020204" pitchFamily="34" charset="0"/>
                <a:ea typeface="Open Sans" panose="020B0606030504020204" pitchFamily="34" charset="0"/>
                <a:cs typeface="Open Sans" panose="020B0606030504020204" pitchFamily="34" charset="0"/>
              </a:rPr>
              <a:t>Christ at the Centre, Children at the Heart </a:t>
            </a:r>
          </a:p>
        </p:txBody>
      </p:sp>
      <p:sp>
        <p:nvSpPr>
          <p:cNvPr id="5" name="Rectangle 4">
            <a:extLst>
              <a:ext uri="{FF2B5EF4-FFF2-40B4-BE49-F238E27FC236}">
                <a16:creationId xmlns:a16="http://schemas.microsoft.com/office/drawing/2014/main" id="{33001FF6-37DA-4A7C-B0AC-7EF10662CDF8}"/>
              </a:ext>
            </a:extLst>
          </p:cNvPr>
          <p:cNvSpPr/>
          <p:nvPr/>
        </p:nvSpPr>
        <p:spPr>
          <a:xfrm>
            <a:off x="128789" y="1158037"/>
            <a:ext cx="7315200" cy="8425383"/>
          </a:xfrm>
          <a:prstGeom prst="rect">
            <a:avLst/>
          </a:prstGeom>
        </p:spPr>
        <p:txBody>
          <a:bodyPr wrap="square">
            <a:spAutoFit/>
          </a:bodyPr>
          <a:lstStyle/>
          <a:p>
            <a:pPr algn="just" fontAlgn="base"/>
            <a:r>
              <a:rPr lang="en-GB" sz="1050">
                <a:solidFill>
                  <a:srgbClr val="000000"/>
                </a:solidFill>
              </a:rPr>
              <a:t>The BHCET History curriculum has been designed to be delivered to the whole class. However, the tasks are adapted by class teachers to meet the needs of individual children. To ensure pupils with SEND achieve well, they should be exposed to the same learning as their peers; however, the way they evidence their learning through the tasks can be adapted. </a:t>
            </a:r>
            <a:r>
              <a:rPr lang="en-US" sz="1050">
                <a:solidFill>
                  <a:srgbClr val="000000"/>
                </a:solidFill>
              </a:rPr>
              <a:t>​</a:t>
            </a:r>
          </a:p>
          <a:p>
            <a:pPr algn="just" fontAlgn="base"/>
            <a:r>
              <a:rPr lang="en-GB" sz="1050">
                <a:solidFill>
                  <a:srgbClr val="000000"/>
                </a:solidFill>
              </a:rPr>
              <a:t>​</a:t>
            </a:r>
          </a:p>
          <a:p>
            <a:pPr algn="just" fontAlgn="base"/>
            <a:r>
              <a:rPr lang="en-GB" sz="1050">
                <a:solidFill>
                  <a:srgbClr val="000000"/>
                </a:solidFill>
              </a:rPr>
              <a:t>Through scaffolding, tasks can be adapted to ensure all learners can access and evidence the same threshold concepts and learning objectives as their non-SEND counterparts. Scaffolding strategies can include providing sentence starters, a writing frame, vocabulary banks, sorting and matching cards or visual prompts. Reactive or proactive adaptations can make the BHCET curriculum accessible and achievable for all. ​</a:t>
            </a:r>
          </a:p>
          <a:p>
            <a:pPr algn="just" fontAlgn="base"/>
            <a:r>
              <a:rPr lang="en-GB" sz="1050">
                <a:solidFill>
                  <a:srgbClr val="000000"/>
                </a:solidFill>
              </a:rPr>
              <a:t>​</a:t>
            </a:r>
          </a:p>
          <a:p>
            <a:pPr algn="just" fontAlgn="base"/>
            <a:r>
              <a:rPr lang="en-GB" sz="1050">
                <a:solidFill>
                  <a:srgbClr val="000000"/>
                </a:solidFill>
              </a:rPr>
              <a:t>Other strategies of adaptation are outlined through the EEF’s Five-a-Day principles, which include explicit instruction, metacognitive strategies, flexible grouping and the use of technology:</a:t>
            </a:r>
            <a:r>
              <a:rPr lang="en-US" sz="1050">
                <a:solidFill>
                  <a:srgbClr val="000000"/>
                </a:solidFill>
              </a:rPr>
              <a:t>​</a:t>
            </a:r>
          </a:p>
          <a:p>
            <a:pPr algn="just" fontAlgn="base"/>
            <a:endParaRPr lang="en-US" sz="1050">
              <a:solidFill>
                <a:srgbClr val="000000"/>
              </a:solidFill>
            </a:endParaRPr>
          </a:p>
          <a:p>
            <a:pPr algn="just" fontAlgn="base"/>
            <a:r>
              <a:rPr lang="en-GB" sz="1200" b="1">
                <a:solidFill>
                  <a:srgbClr val="000000"/>
                </a:solidFill>
              </a:rPr>
              <a:t>Scaffolding</a:t>
            </a:r>
            <a:r>
              <a:rPr lang="en-GB" sz="1200">
                <a:solidFill>
                  <a:srgbClr val="000000"/>
                </a:solidFill>
              </a:rPr>
              <a:t>​</a:t>
            </a:r>
          </a:p>
          <a:p>
            <a:pPr algn="just" fontAlgn="base"/>
            <a:r>
              <a:rPr lang="en-GB" sz="1050">
                <a:solidFill>
                  <a:srgbClr val="000000"/>
                </a:solidFill>
              </a:rPr>
              <a:t>‘Scaffolding’ is a metaphor for temporary support that is removed when it is no longer required. Initially, a teacher would provide enough support so that pupils can successfully complete tasks that they could not do independently. This requires effective assessment to gain a precise understanding of the pupil’s current capabilities.​</a:t>
            </a:r>
          </a:p>
          <a:p>
            <a:pPr algn="just" fontAlgn="base"/>
            <a:r>
              <a:rPr lang="en-GB" sz="1050">
                <a:solidFill>
                  <a:srgbClr val="000000"/>
                </a:solidFill>
              </a:rPr>
              <a:t>Examples: Support could be visual, verbal, or written. Writing frames, partially completed examples, knowledge organisers,  sentence starters can all be useful. Reminders of what equipment is needed for each lesson and classroom routines can be useful. Scaffolding discussion of texts: promoting prediction, questioning, clarification and summarising. </a:t>
            </a:r>
            <a:r>
              <a:rPr lang="en-US" sz="1050">
                <a:solidFill>
                  <a:srgbClr val="000000"/>
                </a:solidFill>
              </a:rPr>
              <a:t>​</a:t>
            </a:r>
          </a:p>
          <a:p>
            <a:pPr algn="just" fontAlgn="base"/>
            <a:r>
              <a:rPr lang="en-GB" sz="1050">
                <a:solidFill>
                  <a:srgbClr val="000000"/>
                </a:solidFill>
              </a:rPr>
              <a:t>​</a:t>
            </a:r>
            <a:endParaRPr lang="en-GB" sz="1200" u="sng">
              <a:solidFill>
                <a:srgbClr val="000000"/>
              </a:solidFill>
            </a:endParaRPr>
          </a:p>
          <a:p>
            <a:pPr algn="just" fontAlgn="base"/>
            <a:r>
              <a:rPr lang="en-GB" sz="1200" b="1">
                <a:solidFill>
                  <a:srgbClr val="000000"/>
                </a:solidFill>
              </a:rPr>
              <a:t>Explicit Instruction</a:t>
            </a:r>
            <a:r>
              <a:rPr lang="en-GB" sz="1200">
                <a:solidFill>
                  <a:srgbClr val="000000"/>
                </a:solidFill>
              </a:rPr>
              <a:t>​</a:t>
            </a:r>
          </a:p>
          <a:p>
            <a:pPr algn="just" fontAlgn="base"/>
            <a:r>
              <a:rPr lang="en-GB" sz="1050">
                <a:solidFill>
                  <a:srgbClr val="000000"/>
                </a:solidFill>
              </a:rPr>
              <a:t>Explicit instruction refers to a range of teacher-led approaches, focused on teacher demonstration followed by guided practice and independent practice. Explicit instruction is not just  “teaching by telling” or  “transmission teaching” One popular approach to explicit instruction is </a:t>
            </a:r>
            <a:r>
              <a:rPr lang="en-GB" sz="1050" err="1">
                <a:solidFill>
                  <a:srgbClr val="000000"/>
                </a:solidFill>
              </a:rPr>
              <a:t>Rosenshine’s</a:t>
            </a:r>
            <a:r>
              <a:rPr lang="en-GB" sz="1050">
                <a:solidFill>
                  <a:srgbClr val="000000"/>
                </a:solidFill>
              </a:rPr>
              <a:t>  ‘Principles of Instruction’.</a:t>
            </a:r>
            <a:r>
              <a:rPr lang="en-US" sz="1050">
                <a:solidFill>
                  <a:srgbClr val="000000"/>
                </a:solidFill>
              </a:rPr>
              <a:t>​</a:t>
            </a:r>
          </a:p>
          <a:p>
            <a:pPr algn="just" fontAlgn="base"/>
            <a:r>
              <a:rPr lang="en-GB" sz="1050">
                <a:solidFill>
                  <a:srgbClr val="000000"/>
                </a:solidFill>
              </a:rPr>
              <a:t>Examples: Worked examples with the teacher modelling self-regulation and thought processes is helpful. A teacher might teach a pupil a strategy for summarising a paragraph by initially  ‘thinking aloud’ while identifying the topic of the paragraph to model this process to the pupil. They would then give the pupil the opportunity to practise this skill. Using visual aids and concrete examples promotes discussion and links in learning.</a:t>
            </a:r>
            <a:r>
              <a:rPr lang="en-US" sz="1050">
                <a:solidFill>
                  <a:srgbClr val="000000"/>
                </a:solidFill>
              </a:rPr>
              <a:t>​</a:t>
            </a:r>
          </a:p>
          <a:p>
            <a:pPr algn="just" fontAlgn="base"/>
            <a:r>
              <a:rPr lang="en-GB" sz="1050">
                <a:solidFill>
                  <a:srgbClr val="000000"/>
                </a:solidFill>
              </a:rPr>
              <a:t>​</a:t>
            </a:r>
          </a:p>
          <a:p>
            <a:pPr algn="just" fontAlgn="base"/>
            <a:r>
              <a:rPr lang="en-GB" sz="1200" b="1">
                <a:solidFill>
                  <a:srgbClr val="000000"/>
                </a:solidFill>
              </a:rPr>
              <a:t>Cognitive and Metacognitive Strategies</a:t>
            </a:r>
            <a:r>
              <a:rPr lang="en-GB" sz="1200">
                <a:solidFill>
                  <a:srgbClr val="000000"/>
                </a:solidFill>
              </a:rPr>
              <a:t>​</a:t>
            </a:r>
          </a:p>
          <a:p>
            <a:pPr algn="just" fontAlgn="base"/>
            <a:r>
              <a:rPr lang="en-GB" sz="1050">
                <a:solidFill>
                  <a:srgbClr val="000000"/>
                </a:solidFill>
              </a:rPr>
              <a:t>Cognitive strategies are skills like memorisation techniques or subject specific strategies like methods to solve problems in maths. Metacognitive strategies help pupils plan, monitor and evaluate their learning</a:t>
            </a:r>
            <a:r>
              <a:rPr lang="en-US" sz="1050">
                <a:solidFill>
                  <a:srgbClr val="000000"/>
                </a:solidFill>
              </a:rPr>
              <a:t>​</a:t>
            </a:r>
          </a:p>
          <a:p>
            <a:pPr algn="just" fontAlgn="base"/>
            <a:r>
              <a:rPr lang="en-GB" sz="1050">
                <a:solidFill>
                  <a:srgbClr val="000000"/>
                </a:solidFill>
              </a:rPr>
              <a:t>Examples: Chunking the task will support pupils with SEND – this may be through provision of checklists, instructions on a whiteboard or providing one question at a time. This helps reduce distractions to avoid overloading working memory.</a:t>
            </a:r>
            <a:r>
              <a:rPr lang="en-US" sz="1050">
                <a:solidFill>
                  <a:srgbClr val="000000"/>
                </a:solidFill>
              </a:rPr>
              <a:t>​</a:t>
            </a:r>
          </a:p>
          <a:p>
            <a:pPr algn="just" fontAlgn="base"/>
            <a:r>
              <a:rPr lang="en-GB" sz="1050">
                <a:solidFill>
                  <a:srgbClr val="000000"/>
                </a:solidFill>
              </a:rPr>
              <a:t>Prompt sheets that help pupils to evaluate their progress, with ideas for further support.</a:t>
            </a:r>
            <a:r>
              <a:rPr lang="en-US" sz="1050">
                <a:solidFill>
                  <a:srgbClr val="000000"/>
                </a:solidFill>
              </a:rPr>
              <a:t>​</a:t>
            </a:r>
          </a:p>
          <a:p>
            <a:pPr algn="just" fontAlgn="base"/>
            <a:r>
              <a:rPr lang="en-GB" sz="1050">
                <a:solidFill>
                  <a:srgbClr val="000000"/>
                </a:solidFill>
              </a:rPr>
              <a:t>​</a:t>
            </a:r>
          </a:p>
          <a:p>
            <a:pPr algn="just" fontAlgn="base"/>
            <a:r>
              <a:rPr lang="en-GB" sz="1200" b="1">
                <a:solidFill>
                  <a:srgbClr val="000000"/>
                </a:solidFill>
              </a:rPr>
              <a:t>Flexible Grouping</a:t>
            </a:r>
            <a:r>
              <a:rPr lang="en-GB" sz="1200">
                <a:solidFill>
                  <a:srgbClr val="000000"/>
                </a:solidFill>
              </a:rPr>
              <a:t>​</a:t>
            </a:r>
          </a:p>
          <a:p>
            <a:pPr algn="just" fontAlgn="base"/>
            <a:r>
              <a:rPr lang="en-GB" sz="1050">
                <a:solidFill>
                  <a:srgbClr val="000000"/>
                </a:solidFill>
              </a:rPr>
              <a:t>Flexible grouping describes when pupils are allocated to smaller groups based on the individual needs that they currently share with other pupils. Such groups can be formed for an explicit purpose and disbanded when that purpose is met</a:t>
            </a:r>
            <a:r>
              <a:rPr lang="en-US" sz="1050">
                <a:solidFill>
                  <a:srgbClr val="000000"/>
                </a:solidFill>
              </a:rPr>
              <a:t>​</a:t>
            </a:r>
          </a:p>
          <a:p>
            <a:pPr algn="just" fontAlgn="base"/>
            <a:r>
              <a:rPr lang="en-GB" sz="1050">
                <a:solidFill>
                  <a:srgbClr val="000000"/>
                </a:solidFill>
              </a:rPr>
              <a:t>Examples: Allocating temporary groups can allow teachers to set up opportunities for collaborative learning, for example to read and analyse source texts, complete graphic organisers, independently carry out a skill, remember a fact, or understand a concept. Pre-teaching key vocabulary, is a useful technique.</a:t>
            </a:r>
            <a:r>
              <a:rPr lang="en-US" sz="1050">
                <a:solidFill>
                  <a:srgbClr val="000000"/>
                </a:solidFill>
              </a:rPr>
              <a:t>​</a:t>
            </a:r>
          </a:p>
          <a:p>
            <a:pPr algn="just" fontAlgn="base"/>
            <a:r>
              <a:rPr lang="en-GB" sz="1200">
                <a:solidFill>
                  <a:srgbClr val="000000"/>
                </a:solidFill>
              </a:rPr>
              <a:t>​</a:t>
            </a:r>
          </a:p>
          <a:p>
            <a:pPr algn="just" fontAlgn="base"/>
            <a:r>
              <a:rPr lang="en-GB" sz="1200" b="1">
                <a:solidFill>
                  <a:srgbClr val="000000"/>
                </a:solidFill>
              </a:rPr>
              <a:t>Use of Technology</a:t>
            </a:r>
            <a:r>
              <a:rPr lang="en-GB" sz="1200">
                <a:solidFill>
                  <a:srgbClr val="000000"/>
                </a:solidFill>
              </a:rPr>
              <a:t>​</a:t>
            </a:r>
          </a:p>
          <a:p>
            <a:pPr algn="just" fontAlgn="base"/>
            <a:r>
              <a:rPr lang="en-GB" sz="1050">
                <a:solidFill>
                  <a:srgbClr val="000000"/>
                </a:solidFill>
              </a:rPr>
              <a:t>Technology can assist teacher modelling. Technology, as a method to provide feedback to pupils and/ or parents can be effective, especially when the pupil can act on this feedback. </a:t>
            </a:r>
            <a:r>
              <a:rPr lang="en-US" sz="1050">
                <a:solidFill>
                  <a:srgbClr val="000000"/>
                </a:solidFill>
              </a:rPr>
              <a:t>​</a:t>
            </a:r>
          </a:p>
          <a:p>
            <a:pPr algn="just" fontAlgn="base"/>
            <a:r>
              <a:rPr lang="en-GB" sz="1050">
                <a:solidFill>
                  <a:srgbClr val="000000"/>
                </a:solidFill>
              </a:rPr>
              <a:t>Examples: Use a visualizer to model worked examples. Technology applications, such as online quizzes can prove effective. Speech generating apps to enable note-taking and extended writing can be helpful.</a:t>
            </a:r>
            <a:endParaRPr lang="en-GB" sz="1050" b="0" i="0">
              <a:solidFill>
                <a:srgbClr val="000000"/>
              </a:solidFill>
              <a:effectLst/>
            </a:endParaRPr>
          </a:p>
        </p:txBody>
      </p:sp>
    </p:spTree>
    <p:extLst>
      <p:ext uri="{BB962C8B-B14F-4D97-AF65-F5344CB8AC3E}">
        <p14:creationId xmlns:p14="http://schemas.microsoft.com/office/powerpoint/2010/main" val="6268647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ite background with black dots&#10;&#10;Description automatically generated">
            <a:extLst>
              <a:ext uri="{FF2B5EF4-FFF2-40B4-BE49-F238E27FC236}">
                <a16:creationId xmlns:a16="http://schemas.microsoft.com/office/drawing/2014/main" id="{294978F2-DBB6-0F14-2892-AC338F9508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 y="0"/>
            <a:ext cx="7558636" cy="10691813"/>
          </a:xfrm>
          <a:prstGeom prst="rect">
            <a:avLst/>
          </a:prstGeom>
        </p:spPr>
      </p:pic>
      <p:sp>
        <p:nvSpPr>
          <p:cNvPr id="8" name="TextBox 7">
            <a:extLst>
              <a:ext uri="{FF2B5EF4-FFF2-40B4-BE49-F238E27FC236}">
                <a16:creationId xmlns:a16="http://schemas.microsoft.com/office/drawing/2014/main" id="{84FF7A6A-169B-FA56-B532-2E57CEB5FF61}"/>
              </a:ext>
            </a:extLst>
          </p:cNvPr>
          <p:cNvSpPr txBox="1"/>
          <p:nvPr/>
        </p:nvSpPr>
        <p:spPr>
          <a:xfrm>
            <a:off x="1659181" y="476648"/>
            <a:ext cx="4241312" cy="407035"/>
          </a:xfrm>
          <a:prstGeom prst="rect">
            <a:avLst/>
          </a:prstGeom>
          <a:noFill/>
        </p:spPr>
        <p:txBody>
          <a:bodyPr wrap="square" lIns="91440" tIns="45720" rIns="91440" bIns="45720" rtlCol="0" anchor="t">
            <a:spAutoFit/>
          </a:bodyPr>
          <a:lstStyle/>
          <a:p>
            <a:pPr algn="ctr">
              <a:lnSpc>
                <a:spcPct val="107000"/>
              </a:lnSpc>
              <a:spcAft>
                <a:spcPts val="800"/>
              </a:spcAft>
            </a:pPr>
            <a:r>
              <a:rPr lang="en-GB" sz="2000" b="1">
                <a:solidFill>
                  <a:schemeClr val="bg1"/>
                </a:solidFill>
                <a:effectLst/>
                <a:latin typeface="Calibri"/>
                <a:ea typeface="Calibri"/>
                <a:cs typeface="Times New Roman"/>
              </a:rPr>
              <a:t>ASSESSMENT</a:t>
            </a:r>
            <a:endParaRPr lang="en-GB" sz="2000">
              <a:solidFill>
                <a:schemeClr val="bg1"/>
              </a:solidFill>
              <a:effectLst/>
              <a:latin typeface="Calibri"/>
              <a:ea typeface="Calibri"/>
              <a:cs typeface="Times New Roman"/>
            </a:endParaRPr>
          </a:p>
        </p:txBody>
      </p:sp>
      <p:sp>
        <p:nvSpPr>
          <p:cNvPr id="9" name="TextBox 8">
            <a:extLst>
              <a:ext uri="{FF2B5EF4-FFF2-40B4-BE49-F238E27FC236}">
                <a16:creationId xmlns:a16="http://schemas.microsoft.com/office/drawing/2014/main" id="{CBB98832-A5C4-A6AB-1273-FAC820C7D039}"/>
              </a:ext>
            </a:extLst>
          </p:cNvPr>
          <p:cNvSpPr txBox="1"/>
          <p:nvPr/>
        </p:nvSpPr>
        <p:spPr>
          <a:xfrm>
            <a:off x="0" y="10363198"/>
            <a:ext cx="7559675" cy="307777"/>
          </a:xfrm>
          <a:prstGeom prst="rect">
            <a:avLst/>
          </a:prstGeom>
          <a:noFill/>
        </p:spPr>
        <p:txBody>
          <a:bodyPr wrap="square" rtlCol="0" anchor="b">
            <a:spAutoFit/>
          </a:bodyPr>
          <a:lstStyle/>
          <a:p>
            <a:pPr algn="ctr"/>
            <a:r>
              <a:rPr lang="en-GB" sz="1400" i="1">
                <a:solidFill>
                  <a:schemeClr val="bg1"/>
                </a:solidFill>
                <a:latin typeface="Open Sans" panose="020B0606030504020204" pitchFamily="34" charset="0"/>
                <a:ea typeface="Open Sans" panose="020B0606030504020204" pitchFamily="34" charset="0"/>
                <a:cs typeface="Open Sans" panose="020B0606030504020204" pitchFamily="34" charset="0"/>
              </a:rPr>
              <a:t>Christ at the Centre, Children at the Heart </a:t>
            </a:r>
          </a:p>
        </p:txBody>
      </p:sp>
      <p:sp>
        <p:nvSpPr>
          <p:cNvPr id="3" name="TextBox 2">
            <a:extLst>
              <a:ext uri="{FF2B5EF4-FFF2-40B4-BE49-F238E27FC236}">
                <a16:creationId xmlns:a16="http://schemas.microsoft.com/office/drawing/2014/main" id="{7395E8A6-7179-D446-79C5-C15AA865F2F8}"/>
              </a:ext>
            </a:extLst>
          </p:cNvPr>
          <p:cNvSpPr txBox="1"/>
          <p:nvPr/>
        </p:nvSpPr>
        <p:spPr>
          <a:xfrm>
            <a:off x="192918" y="1303691"/>
            <a:ext cx="7178742" cy="65556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GB" sz="1200" b="1" dirty="0">
                <a:ea typeface="Arial"/>
                <a:cs typeface="Calibri"/>
              </a:rPr>
              <a:t>Assessment comprises two </a:t>
            </a:r>
            <a:r>
              <a:rPr lang="en-GB" sz="1200" b="1" u="sng" dirty="0">
                <a:ea typeface="Arial"/>
                <a:cs typeface="Calibri"/>
              </a:rPr>
              <a:t>linked</a:t>
            </a:r>
            <a:r>
              <a:rPr lang="en-GB" sz="1200" b="1" dirty="0">
                <a:ea typeface="Arial"/>
                <a:cs typeface="Calibri"/>
              </a:rPr>
              <a:t> processes:</a:t>
            </a:r>
          </a:p>
          <a:p>
            <a:pPr algn="just"/>
            <a:endParaRPr lang="en-GB" sz="1200" b="1" dirty="0">
              <a:ea typeface="Arial"/>
              <a:cs typeface="Calibri"/>
            </a:endParaRPr>
          </a:p>
          <a:p>
            <a:pPr algn="just"/>
            <a:r>
              <a:rPr lang="en-GB" sz="1200" b="1" dirty="0">
                <a:ea typeface="Arial"/>
                <a:cs typeface="Calibri"/>
              </a:rPr>
              <a:t>Formative Assessment:</a:t>
            </a:r>
            <a:r>
              <a:rPr lang="en-GB" sz="1200" dirty="0">
                <a:ea typeface="Arial"/>
                <a:cs typeface="Calibri"/>
              </a:rPr>
              <a:t> provides Assessment </a:t>
            </a:r>
            <a:r>
              <a:rPr lang="en-GB" sz="1200" b="1" u="sng" dirty="0">
                <a:ea typeface="Arial"/>
                <a:cs typeface="Calibri"/>
              </a:rPr>
              <a:t>for</a:t>
            </a:r>
            <a:r>
              <a:rPr lang="en-GB" sz="1200" b="1" dirty="0">
                <a:ea typeface="Arial"/>
                <a:cs typeface="Calibri"/>
              </a:rPr>
              <a:t> </a:t>
            </a:r>
            <a:r>
              <a:rPr lang="en-GB" sz="1200" dirty="0">
                <a:ea typeface="Arial"/>
                <a:cs typeface="Calibri"/>
              </a:rPr>
              <a:t>Learning. Is a continuous process and an integral part of teaching and learning; informal observations, dialogue/effective use of questioning, consolidation activities, low stakes quizzing, routine marking; and pupil/peer assessment all contribute to the developing profile of progress. When pupils make changes and consider actions to their work, based on the activity, they are ‘self-regulating’ their work.  Self-regulating activities can be termed Assessment </a:t>
            </a:r>
            <a:r>
              <a:rPr lang="en-GB" sz="1200" b="1" u="sng" dirty="0">
                <a:solidFill>
                  <a:srgbClr val="000000"/>
                </a:solidFill>
                <a:ea typeface="Arial"/>
                <a:cs typeface="Calibri"/>
              </a:rPr>
              <a:t>as</a:t>
            </a:r>
            <a:r>
              <a:rPr lang="en-GB" sz="1200" b="1" u="sng" dirty="0">
                <a:solidFill>
                  <a:srgbClr val="FF0000"/>
                </a:solidFill>
                <a:ea typeface="Arial"/>
                <a:cs typeface="Calibri"/>
              </a:rPr>
              <a:t> </a:t>
            </a:r>
            <a:r>
              <a:rPr lang="en-GB" sz="1200" dirty="0">
                <a:ea typeface="Arial"/>
                <a:cs typeface="Calibri"/>
              </a:rPr>
              <a:t>Learning.  Self-regulated learners are aware of their strengths and weaknesses, and can motivate themselves to engage in, and improve, their learning. Pupils start by </a:t>
            </a:r>
            <a:r>
              <a:rPr lang="en-GB" sz="1200" b="1" dirty="0">
                <a:ea typeface="Arial"/>
                <a:cs typeface="Calibri"/>
              </a:rPr>
              <a:t>planning</a:t>
            </a:r>
            <a:r>
              <a:rPr lang="en-GB" sz="1200" dirty="0">
                <a:ea typeface="Arial"/>
                <a:cs typeface="Calibri"/>
              </a:rPr>
              <a:t> how to undertake a task, working on it while </a:t>
            </a:r>
            <a:r>
              <a:rPr lang="en-GB" sz="1200" b="1" dirty="0">
                <a:ea typeface="Arial"/>
                <a:cs typeface="Calibri"/>
              </a:rPr>
              <a:t>monitoring</a:t>
            </a:r>
            <a:r>
              <a:rPr lang="en-GB" sz="1200" dirty="0">
                <a:ea typeface="Arial"/>
                <a:cs typeface="Calibri"/>
              </a:rPr>
              <a:t> the strategy to check progress, then </a:t>
            </a:r>
            <a:r>
              <a:rPr lang="en-GB" sz="1200" b="1" dirty="0">
                <a:ea typeface="Arial"/>
                <a:cs typeface="Calibri"/>
              </a:rPr>
              <a:t>evaluating</a:t>
            </a:r>
            <a:r>
              <a:rPr lang="en-GB" sz="1200" dirty="0">
                <a:ea typeface="Arial"/>
                <a:cs typeface="Calibri"/>
              </a:rPr>
              <a:t> the overall success.</a:t>
            </a:r>
            <a:endParaRPr lang="en-GB" sz="1200" dirty="0">
              <a:cs typeface="Calibri" panose="020F0502020204030204"/>
            </a:endParaRPr>
          </a:p>
          <a:p>
            <a:endParaRPr lang="en-GB" sz="1200" dirty="0">
              <a:cs typeface="Calibri" panose="020F0502020204030204"/>
            </a:endParaRPr>
          </a:p>
          <a:p>
            <a:endParaRPr lang="en-GB" sz="1200" dirty="0">
              <a:ea typeface="Arial"/>
              <a:cs typeface="Calibri"/>
            </a:endParaRPr>
          </a:p>
          <a:p>
            <a:pPr algn="just"/>
            <a:endParaRPr lang="en-GB" sz="1200" dirty="0">
              <a:ea typeface="Arial"/>
              <a:cs typeface="Calibri"/>
            </a:endParaRPr>
          </a:p>
          <a:p>
            <a:pPr algn="just"/>
            <a:endParaRPr lang="en-GB" sz="1200" b="1" dirty="0">
              <a:ea typeface="Arial"/>
              <a:cs typeface="Calibri"/>
            </a:endParaRPr>
          </a:p>
          <a:p>
            <a:pPr algn="just"/>
            <a:endParaRPr lang="en-GB" sz="1200" b="1" dirty="0">
              <a:ea typeface="Arial"/>
              <a:cs typeface="Calibri"/>
            </a:endParaRPr>
          </a:p>
          <a:p>
            <a:pPr algn="just"/>
            <a:endParaRPr lang="en-GB" sz="1200" b="1" dirty="0">
              <a:ea typeface="Arial"/>
              <a:cs typeface="Calibri"/>
            </a:endParaRPr>
          </a:p>
          <a:p>
            <a:pPr algn="just"/>
            <a:endParaRPr lang="en-GB" sz="1200" b="1" dirty="0">
              <a:ea typeface="Arial"/>
              <a:cs typeface="Calibri"/>
            </a:endParaRPr>
          </a:p>
          <a:p>
            <a:pPr algn="just"/>
            <a:endParaRPr lang="en-GB" sz="1200" b="1" dirty="0">
              <a:ea typeface="Arial"/>
              <a:cs typeface="Calibri"/>
            </a:endParaRPr>
          </a:p>
          <a:p>
            <a:pPr algn="just"/>
            <a:endParaRPr lang="en-GB" sz="1200" b="1" dirty="0">
              <a:ea typeface="Arial"/>
              <a:cs typeface="Calibri"/>
            </a:endParaRPr>
          </a:p>
          <a:p>
            <a:pPr algn="just"/>
            <a:endParaRPr lang="en-GB" sz="1200" b="1" dirty="0">
              <a:ea typeface="Arial"/>
              <a:cs typeface="Calibri"/>
            </a:endParaRPr>
          </a:p>
          <a:p>
            <a:pPr algn="just"/>
            <a:endParaRPr lang="en-GB" sz="1200" b="1" dirty="0">
              <a:ea typeface="Arial"/>
              <a:cs typeface="Calibri"/>
            </a:endParaRPr>
          </a:p>
          <a:p>
            <a:pPr algn="just"/>
            <a:endParaRPr lang="en-GB" sz="1200" b="1" dirty="0">
              <a:ea typeface="Arial"/>
              <a:cs typeface="Calibri"/>
            </a:endParaRPr>
          </a:p>
          <a:p>
            <a:pPr algn="just" rtl="0" fontAlgn="base"/>
            <a:r>
              <a:rPr lang="en-GB" sz="1200" b="0" i="0" dirty="0">
                <a:solidFill>
                  <a:srgbClr val="000000"/>
                </a:solidFill>
                <a:effectLst/>
                <a:latin typeface="Calibri" panose="020F0502020204030204" pitchFamily="34" charset="0"/>
              </a:rPr>
              <a:t>​</a:t>
            </a:r>
            <a:endParaRPr lang="en-GB" sz="1200" b="0" i="0" dirty="0">
              <a:solidFill>
                <a:srgbClr val="000000"/>
              </a:solidFill>
              <a:effectLst/>
              <a:latin typeface="Segoe UI" panose="020B0502040204020203" pitchFamily="34" charset="0"/>
            </a:endParaRPr>
          </a:p>
          <a:p>
            <a:pPr algn="just" rtl="0" fontAlgn="base"/>
            <a:r>
              <a:rPr lang="en-GB" sz="1200" b="1" i="0" u="none" strike="noStrike" dirty="0">
                <a:solidFill>
                  <a:srgbClr val="000000"/>
                </a:solidFill>
                <a:effectLst/>
                <a:latin typeface="Calibri" panose="020F0502020204030204" pitchFamily="34" charset="0"/>
              </a:rPr>
              <a:t>Summative Assessment:</a:t>
            </a:r>
            <a:r>
              <a:rPr lang="en-GB" sz="1200" b="0" i="0" u="none" strike="noStrike" dirty="0">
                <a:solidFill>
                  <a:srgbClr val="000000"/>
                </a:solidFill>
                <a:effectLst/>
                <a:latin typeface="Calibri" panose="020F0502020204030204" pitchFamily="34" charset="0"/>
              </a:rPr>
              <a:t> provides Assessment </a:t>
            </a:r>
            <a:r>
              <a:rPr lang="en-GB" sz="1200" b="1" i="0" dirty="0">
                <a:solidFill>
                  <a:srgbClr val="000000"/>
                </a:solidFill>
                <a:effectLst/>
                <a:latin typeface="Calibri" panose="020F0502020204030204" pitchFamily="34" charset="0"/>
              </a:rPr>
              <a:t>of</a:t>
            </a:r>
            <a:r>
              <a:rPr lang="en-GB" sz="1200" b="0" i="0" u="none" strike="noStrike" dirty="0">
                <a:solidFill>
                  <a:srgbClr val="000000"/>
                </a:solidFill>
                <a:effectLst/>
                <a:latin typeface="Calibri" panose="020F0502020204030204" pitchFamily="34" charset="0"/>
              </a:rPr>
              <a:t> Learning and is a judgement of attainment at key points throughout the year- using past knowledge to measure attainment and progress. Examples of this are end of unit tasks which include a sample of pupil’s prior learning.</a:t>
            </a:r>
            <a:r>
              <a:rPr lang="en-GB" sz="1200" b="0" i="0" dirty="0">
                <a:solidFill>
                  <a:srgbClr val="000000"/>
                </a:solidFill>
                <a:effectLst/>
                <a:latin typeface="Calibri" panose="020F0502020204030204" pitchFamily="34" charset="0"/>
              </a:rPr>
              <a:t>​</a:t>
            </a:r>
            <a:endParaRPr lang="en-GB" sz="1200" b="0" i="0" dirty="0">
              <a:solidFill>
                <a:srgbClr val="000000"/>
              </a:solidFill>
              <a:effectLst/>
              <a:latin typeface="Segoe UI" panose="020B0502040204020203" pitchFamily="34" charset="0"/>
            </a:endParaRPr>
          </a:p>
          <a:p>
            <a:pPr algn="just" rtl="0" fontAlgn="base"/>
            <a:r>
              <a:rPr lang="en-GB" sz="1200" b="0" i="0" dirty="0">
                <a:solidFill>
                  <a:srgbClr val="000000"/>
                </a:solidFill>
                <a:effectLst/>
                <a:latin typeface="Calibri" panose="020F0502020204030204" pitchFamily="34" charset="0"/>
              </a:rPr>
              <a:t>​</a:t>
            </a:r>
            <a:endParaRPr lang="en-GB" sz="1200" b="0" i="0" dirty="0">
              <a:solidFill>
                <a:srgbClr val="000000"/>
              </a:solidFill>
              <a:effectLst/>
              <a:latin typeface="Segoe UI" panose="020B0502040204020203" pitchFamily="34" charset="0"/>
            </a:endParaRPr>
          </a:p>
          <a:p>
            <a:pPr algn="just" rtl="0" fontAlgn="base"/>
            <a:r>
              <a:rPr lang="en-GB" sz="1200" b="1" i="0" u="none" strike="noStrike" dirty="0">
                <a:solidFill>
                  <a:srgbClr val="000000"/>
                </a:solidFill>
                <a:effectLst/>
                <a:latin typeface="Calibri" panose="020F0502020204030204" pitchFamily="34" charset="0"/>
              </a:rPr>
              <a:t>Assessment</a:t>
            </a:r>
            <a:r>
              <a:rPr lang="en-GB" sz="1200" b="0" i="0" u="none" strike="noStrike" dirty="0">
                <a:solidFill>
                  <a:srgbClr val="000000"/>
                </a:solidFill>
                <a:effectLst/>
                <a:latin typeface="Calibri" panose="020F0502020204030204" pitchFamily="34" charset="0"/>
              </a:rPr>
              <a:t> is a continuous process which is integral to teaching and learning and:</a:t>
            </a:r>
            <a:r>
              <a:rPr lang="en-US" sz="1200" b="0" i="0" dirty="0">
                <a:solidFill>
                  <a:srgbClr val="000000"/>
                </a:solidFill>
                <a:effectLst/>
                <a:latin typeface="Calibri" panose="020F0502020204030204" pitchFamily="34" charset="0"/>
              </a:rPr>
              <a:t>​</a:t>
            </a:r>
            <a:endParaRPr lang="en-US" sz="1200" b="0" i="0" dirty="0">
              <a:solidFill>
                <a:srgbClr val="000000"/>
              </a:solidFill>
              <a:effectLst/>
              <a:latin typeface="Segoe UI" panose="020B0502040204020203" pitchFamily="34" charset="0"/>
            </a:endParaRPr>
          </a:p>
          <a:p>
            <a:pPr algn="just" rtl="0" fontAlgn="base">
              <a:buFont typeface="Arial" panose="020B0604020202020204" pitchFamily="34" charset="0"/>
              <a:buChar char="•"/>
            </a:pPr>
            <a:r>
              <a:rPr lang="en-GB" sz="1200" b="0" i="0" u="none" strike="noStrike" dirty="0">
                <a:solidFill>
                  <a:srgbClr val="000000"/>
                </a:solidFill>
                <a:effectLst/>
                <a:latin typeface="Calibri" panose="020F0502020204030204" pitchFamily="34" charset="0"/>
              </a:rPr>
              <a:t>Enables an informed judgement to be made about a pupil’s understanding, skills, attitude to learning and successful acquisition of knowledge as they move through the curriculum. </a:t>
            </a:r>
            <a:r>
              <a:rPr lang="en-US" sz="1200" b="0" i="0" dirty="0">
                <a:solidFill>
                  <a:srgbClr val="000000"/>
                </a:solidFill>
                <a:effectLst/>
                <a:latin typeface="Calibri" panose="020F0502020204030204" pitchFamily="34" charset="0"/>
              </a:rPr>
              <a:t>​</a:t>
            </a:r>
            <a:endParaRPr lang="en-US" sz="1200" b="0" i="0" dirty="0">
              <a:solidFill>
                <a:srgbClr val="000000"/>
              </a:solidFill>
              <a:effectLst/>
              <a:latin typeface="Arial" panose="020B0604020202020204" pitchFamily="34" charset="0"/>
            </a:endParaRPr>
          </a:p>
          <a:p>
            <a:pPr algn="just" rtl="0" fontAlgn="base">
              <a:buFont typeface="Arial" panose="020B0604020202020204" pitchFamily="34" charset="0"/>
              <a:buChar char="•"/>
            </a:pPr>
            <a:r>
              <a:rPr lang="en-GB" sz="1200" b="0" i="0" u="none" strike="noStrike" dirty="0">
                <a:solidFill>
                  <a:srgbClr val="000000"/>
                </a:solidFill>
                <a:effectLst/>
                <a:latin typeface="Calibri" panose="020F0502020204030204" pitchFamily="34" charset="0"/>
              </a:rPr>
              <a:t>Incorporates a wide range of assessment techniques to be used in different contexts/purposes. </a:t>
            </a:r>
            <a:r>
              <a:rPr lang="en-US" sz="1200" b="0" i="0" dirty="0">
                <a:solidFill>
                  <a:srgbClr val="000000"/>
                </a:solidFill>
                <a:effectLst/>
                <a:latin typeface="Calibri" panose="020F0502020204030204" pitchFamily="34" charset="0"/>
              </a:rPr>
              <a:t>​</a:t>
            </a:r>
            <a:endParaRPr lang="en-US" sz="1200" b="0" i="0" dirty="0">
              <a:solidFill>
                <a:srgbClr val="000000"/>
              </a:solidFill>
              <a:effectLst/>
              <a:latin typeface="Arial" panose="020B0604020202020204" pitchFamily="34" charset="0"/>
            </a:endParaRPr>
          </a:p>
          <a:p>
            <a:pPr algn="just" rtl="0" fontAlgn="base">
              <a:buFont typeface="Arial" panose="020B0604020202020204" pitchFamily="34" charset="0"/>
              <a:buChar char="•"/>
            </a:pPr>
            <a:r>
              <a:rPr lang="en-GB" sz="1200" b="0" i="0" u="none" strike="noStrike" dirty="0">
                <a:solidFill>
                  <a:srgbClr val="000000"/>
                </a:solidFill>
                <a:effectLst/>
                <a:latin typeface="Calibri" panose="020F0502020204030204" pitchFamily="34" charset="0"/>
              </a:rPr>
              <a:t>Provides feedback recognising achievement, increasing pupil confidence/motivation. </a:t>
            </a:r>
            <a:r>
              <a:rPr lang="en-US" sz="1200" b="0" i="0" dirty="0">
                <a:solidFill>
                  <a:srgbClr val="000000"/>
                </a:solidFill>
                <a:effectLst/>
                <a:latin typeface="Calibri" panose="020F0502020204030204" pitchFamily="34" charset="0"/>
              </a:rPr>
              <a:t>​</a:t>
            </a:r>
            <a:endParaRPr lang="en-US" sz="1200" b="0" i="0" dirty="0">
              <a:solidFill>
                <a:srgbClr val="000000"/>
              </a:solidFill>
              <a:effectLst/>
              <a:latin typeface="Arial" panose="020B0604020202020204" pitchFamily="34" charset="0"/>
            </a:endParaRPr>
          </a:p>
          <a:p>
            <a:pPr algn="just" rtl="0" fontAlgn="base">
              <a:buFont typeface="Arial" panose="020B0604020202020204" pitchFamily="34" charset="0"/>
              <a:buChar char="•"/>
            </a:pPr>
            <a:r>
              <a:rPr lang="en-GB" sz="1200" b="0" i="0" u="none" strike="noStrike" dirty="0">
                <a:solidFill>
                  <a:srgbClr val="000000"/>
                </a:solidFill>
                <a:effectLst/>
                <a:latin typeface="Calibri" panose="020F0502020204030204" pitchFamily="34" charset="0"/>
              </a:rPr>
              <a:t>Supports learning by making clear to pupils: what they are trying to achieve; what they have achieved; what the learning gaps and misconceptions are and what the next steps in learning are.</a:t>
            </a:r>
            <a:r>
              <a:rPr lang="en-US" sz="1200" b="0" i="0" dirty="0">
                <a:solidFill>
                  <a:srgbClr val="000000"/>
                </a:solidFill>
                <a:effectLst/>
                <a:latin typeface="Calibri" panose="020F0502020204030204" pitchFamily="34" charset="0"/>
              </a:rPr>
              <a:t>​</a:t>
            </a:r>
            <a:endParaRPr lang="en-US" sz="1200" b="0" i="0" dirty="0">
              <a:solidFill>
                <a:srgbClr val="000000"/>
              </a:solidFill>
              <a:effectLst/>
              <a:latin typeface="Arial" panose="020B0604020202020204" pitchFamily="34" charset="0"/>
            </a:endParaRPr>
          </a:p>
          <a:p>
            <a:pPr algn="just" rtl="0" fontAlgn="base">
              <a:buFont typeface="Arial" panose="020B0604020202020204" pitchFamily="34" charset="0"/>
              <a:buChar char="•"/>
            </a:pPr>
            <a:r>
              <a:rPr lang="en-GB" sz="1200" b="0" i="0" u="none" strike="noStrike" dirty="0">
                <a:solidFill>
                  <a:srgbClr val="000000"/>
                </a:solidFill>
                <a:effectLst/>
                <a:latin typeface="Calibri" panose="020F0502020204030204" pitchFamily="34" charset="0"/>
              </a:rPr>
              <a:t>Allows regular subject specific extended writing and access to high quality text/ reading.</a:t>
            </a:r>
            <a:endParaRPr lang="en-US" sz="1200" b="0" i="0" dirty="0">
              <a:solidFill>
                <a:srgbClr val="000000"/>
              </a:solidFill>
              <a:effectLst/>
              <a:latin typeface="Arial" panose="020B0604020202020204" pitchFamily="34" charset="0"/>
            </a:endParaRPr>
          </a:p>
        </p:txBody>
      </p:sp>
      <p:pic>
        <p:nvPicPr>
          <p:cNvPr id="6" name="Picture 5" descr="A screen shot of a device&#10;&#10;Description automatically generated">
            <a:extLst>
              <a:ext uri="{FF2B5EF4-FFF2-40B4-BE49-F238E27FC236}">
                <a16:creationId xmlns:a16="http://schemas.microsoft.com/office/drawing/2014/main" id="{11D18141-E479-76F6-95F4-A8BD7C81F808}"/>
              </a:ext>
            </a:extLst>
          </p:cNvPr>
          <p:cNvPicPr>
            <a:picLocks noChangeAspect="1"/>
          </p:cNvPicPr>
          <p:nvPr/>
        </p:nvPicPr>
        <p:blipFill>
          <a:blip r:embed="rId3"/>
          <a:stretch>
            <a:fillRect/>
          </a:stretch>
        </p:blipFill>
        <p:spPr>
          <a:xfrm>
            <a:off x="2439133" y="3387549"/>
            <a:ext cx="2250425" cy="1430418"/>
          </a:xfrm>
          <a:prstGeom prst="rect">
            <a:avLst/>
          </a:prstGeom>
        </p:spPr>
      </p:pic>
      <p:pic>
        <p:nvPicPr>
          <p:cNvPr id="10" name="Picture 9">
            <a:extLst>
              <a:ext uri="{FF2B5EF4-FFF2-40B4-BE49-F238E27FC236}">
                <a16:creationId xmlns:a16="http://schemas.microsoft.com/office/drawing/2014/main" id="{4DEAC2F0-FF81-7509-0322-91A8ED376C49}"/>
              </a:ext>
            </a:extLst>
          </p:cNvPr>
          <p:cNvPicPr>
            <a:picLocks noChangeAspect="1"/>
          </p:cNvPicPr>
          <p:nvPr/>
        </p:nvPicPr>
        <p:blipFill>
          <a:blip r:embed="rId4"/>
          <a:stretch>
            <a:fillRect/>
          </a:stretch>
        </p:blipFill>
        <p:spPr>
          <a:xfrm>
            <a:off x="2654624" y="4934881"/>
            <a:ext cx="1819445" cy="323284"/>
          </a:xfrm>
          <a:prstGeom prst="rect">
            <a:avLst/>
          </a:prstGeom>
        </p:spPr>
      </p:pic>
    </p:spTree>
    <p:extLst>
      <p:ext uri="{BB962C8B-B14F-4D97-AF65-F5344CB8AC3E}">
        <p14:creationId xmlns:p14="http://schemas.microsoft.com/office/powerpoint/2010/main" val="27531139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ite background with black dots&#10;&#10;Description automatically generated">
            <a:extLst>
              <a:ext uri="{FF2B5EF4-FFF2-40B4-BE49-F238E27FC236}">
                <a16:creationId xmlns:a16="http://schemas.microsoft.com/office/drawing/2014/main" id="{294978F2-DBB6-0F14-2892-AC338F9508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 y="0"/>
            <a:ext cx="7558636" cy="10691813"/>
          </a:xfrm>
          <a:prstGeom prst="rect">
            <a:avLst/>
          </a:prstGeom>
        </p:spPr>
      </p:pic>
      <p:sp>
        <p:nvSpPr>
          <p:cNvPr id="8" name="TextBox 7">
            <a:extLst>
              <a:ext uri="{FF2B5EF4-FFF2-40B4-BE49-F238E27FC236}">
                <a16:creationId xmlns:a16="http://schemas.microsoft.com/office/drawing/2014/main" id="{84FF7A6A-169B-FA56-B532-2E57CEB5FF61}"/>
              </a:ext>
            </a:extLst>
          </p:cNvPr>
          <p:cNvSpPr txBox="1"/>
          <p:nvPr/>
        </p:nvSpPr>
        <p:spPr>
          <a:xfrm>
            <a:off x="1708727" y="489527"/>
            <a:ext cx="4137891" cy="400110"/>
          </a:xfrm>
          <a:prstGeom prst="rect">
            <a:avLst/>
          </a:prstGeom>
          <a:noFill/>
        </p:spPr>
        <p:txBody>
          <a:bodyPr wrap="square" rtlCol="0">
            <a:spAutoFit/>
          </a:bodyPr>
          <a:lstStyle/>
          <a:p>
            <a:pPr algn="ctr"/>
            <a:r>
              <a:rPr lang="en-GB" sz="2000" b="1">
                <a:solidFill>
                  <a:schemeClr val="bg1"/>
                </a:solidFill>
                <a:latin typeface="Open Sans" panose="020B0606030504020204" pitchFamily="34" charset="0"/>
                <a:ea typeface="Open Sans" panose="020B0606030504020204" pitchFamily="34" charset="0"/>
                <a:cs typeface="Open Sans" panose="020B0606030504020204" pitchFamily="34" charset="0"/>
              </a:rPr>
              <a:t>CURRICULUM NARRATIVE</a:t>
            </a:r>
          </a:p>
        </p:txBody>
      </p:sp>
      <p:sp>
        <p:nvSpPr>
          <p:cNvPr id="9" name="TextBox 8">
            <a:extLst>
              <a:ext uri="{FF2B5EF4-FFF2-40B4-BE49-F238E27FC236}">
                <a16:creationId xmlns:a16="http://schemas.microsoft.com/office/drawing/2014/main" id="{CBB98832-A5C4-A6AB-1273-FAC820C7D039}"/>
              </a:ext>
            </a:extLst>
          </p:cNvPr>
          <p:cNvSpPr txBox="1"/>
          <p:nvPr/>
        </p:nvSpPr>
        <p:spPr>
          <a:xfrm>
            <a:off x="0" y="10363198"/>
            <a:ext cx="7559675" cy="307777"/>
          </a:xfrm>
          <a:prstGeom prst="rect">
            <a:avLst/>
          </a:prstGeom>
          <a:noFill/>
        </p:spPr>
        <p:txBody>
          <a:bodyPr wrap="square" rtlCol="0" anchor="b">
            <a:spAutoFit/>
          </a:bodyPr>
          <a:lstStyle/>
          <a:p>
            <a:pPr algn="ctr"/>
            <a:r>
              <a:rPr lang="en-GB" sz="1400" i="1">
                <a:solidFill>
                  <a:schemeClr val="bg1"/>
                </a:solidFill>
                <a:latin typeface="Open Sans" panose="020B0606030504020204" pitchFamily="34" charset="0"/>
                <a:ea typeface="Open Sans" panose="020B0606030504020204" pitchFamily="34" charset="0"/>
                <a:cs typeface="Open Sans" panose="020B0606030504020204" pitchFamily="34" charset="0"/>
              </a:rPr>
              <a:t>Christ at the Centre, Children at the Heart </a:t>
            </a:r>
          </a:p>
        </p:txBody>
      </p:sp>
      <p:pic>
        <p:nvPicPr>
          <p:cNvPr id="11" name="Picture 10" descr="A blue spiral with white text&#10;&#10;Description automatically generated">
            <a:extLst>
              <a:ext uri="{FF2B5EF4-FFF2-40B4-BE49-F238E27FC236}">
                <a16:creationId xmlns:a16="http://schemas.microsoft.com/office/drawing/2014/main" id="{63452B91-A052-9C6B-B8C3-DA3F87F895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 y="0"/>
            <a:ext cx="7558636" cy="10691813"/>
          </a:xfrm>
          <a:prstGeom prst="rect">
            <a:avLst/>
          </a:prstGeom>
        </p:spPr>
      </p:pic>
      <p:sp>
        <p:nvSpPr>
          <p:cNvPr id="12" name="TextBox 11">
            <a:extLst>
              <a:ext uri="{FF2B5EF4-FFF2-40B4-BE49-F238E27FC236}">
                <a16:creationId xmlns:a16="http://schemas.microsoft.com/office/drawing/2014/main" id="{5DC875F9-9BC1-C48A-A1CA-082C4AAEA040}"/>
              </a:ext>
            </a:extLst>
          </p:cNvPr>
          <p:cNvSpPr txBox="1"/>
          <p:nvPr/>
        </p:nvSpPr>
        <p:spPr>
          <a:xfrm>
            <a:off x="2364509" y="8756073"/>
            <a:ext cx="3389746" cy="646331"/>
          </a:xfrm>
          <a:prstGeom prst="rect">
            <a:avLst/>
          </a:prstGeom>
          <a:noFill/>
        </p:spPr>
        <p:txBody>
          <a:bodyPr wrap="square" rtlCol="0">
            <a:spAutoFit/>
          </a:bodyPr>
          <a:lstStyle/>
          <a:p>
            <a:r>
              <a:rPr lang="en-GB" sz="900" b="1">
                <a:solidFill>
                  <a:schemeClr val="bg1"/>
                </a:solidFill>
              </a:rPr>
              <a:t>Past and Present: </a:t>
            </a:r>
            <a:r>
              <a:rPr lang="en-GB" sz="900">
                <a:solidFill>
                  <a:schemeClr val="bg1"/>
                </a:solidFill>
              </a:rPr>
              <a:t>Pupils talk about and describe familiar people, including, members of their family and community. They comment on familiar past events. They compare characters from the past, using story books. </a:t>
            </a:r>
          </a:p>
        </p:txBody>
      </p:sp>
      <p:pic>
        <p:nvPicPr>
          <p:cNvPr id="23" name="Picture 22" descr="A black background with white text&#10;&#10;Description automatically generated">
            <a:extLst>
              <a:ext uri="{FF2B5EF4-FFF2-40B4-BE49-F238E27FC236}">
                <a16:creationId xmlns:a16="http://schemas.microsoft.com/office/drawing/2014/main" id="{9D1201F4-F61F-58BF-BE8B-12DBE51BDE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48685" y="5382776"/>
            <a:ext cx="1679451" cy="478537"/>
          </a:xfrm>
          <a:prstGeom prst="rect">
            <a:avLst/>
          </a:prstGeom>
        </p:spPr>
      </p:pic>
      <p:pic>
        <p:nvPicPr>
          <p:cNvPr id="25" name="Picture 24" descr="A blue circle with white text&#10;&#10;Description automatically generated">
            <a:extLst>
              <a:ext uri="{FF2B5EF4-FFF2-40B4-BE49-F238E27FC236}">
                <a16:creationId xmlns:a16="http://schemas.microsoft.com/office/drawing/2014/main" id="{D7D818EC-B298-89FE-7C46-46FAD1621CE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59382" y="5387105"/>
            <a:ext cx="1341123" cy="478537"/>
          </a:xfrm>
          <a:prstGeom prst="rect">
            <a:avLst/>
          </a:prstGeom>
        </p:spPr>
      </p:pic>
      <p:pic>
        <p:nvPicPr>
          <p:cNvPr id="27" name="Picture 26" descr="A blue and white circle with white text&#10;&#10;Description automatically generated">
            <a:extLst>
              <a:ext uri="{FF2B5EF4-FFF2-40B4-BE49-F238E27FC236}">
                <a16:creationId xmlns:a16="http://schemas.microsoft.com/office/drawing/2014/main" id="{7CCB6B3D-A607-1B37-60B0-E209717F08F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02946" y="4223113"/>
            <a:ext cx="1335027" cy="478537"/>
          </a:xfrm>
          <a:prstGeom prst="rect">
            <a:avLst/>
          </a:prstGeom>
        </p:spPr>
      </p:pic>
      <p:pic>
        <p:nvPicPr>
          <p:cNvPr id="31" name="Picture 30" descr="A black background with white text&#10;&#10;Description automatically generated">
            <a:extLst>
              <a:ext uri="{FF2B5EF4-FFF2-40B4-BE49-F238E27FC236}">
                <a16:creationId xmlns:a16="http://schemas.microsoft.com/office/drawing/2014/main" id="{25316523-BDB7-7678-50E3-EBF54328386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26537" y="3059245"/>
            <a:ext cx="1911100" cy="478537"/>
          </a:xfrm>
          <a:prstGeom prst="rect">
            <a:avLst/>
          </a:prstGeom>
        </p:spPr>
      </p:pic>
      <p:pic>
        <p:nvPicPr>
          <p:cNvPr id="33" name="Picture 32" descr="A blue and white circle with white text&#10;&#10;Description automatically generated">
            <a:extLst>
              <a:ext uri="{FF2B5EF4-FFF2-40B4-BE49-F238E27FC236}">
                <a16:creationId xmlns:a16="http://schemas.microsoft.com/office/drawing/2014/main" id="{783723C0-EF90-3FD8-7F65-3772AA83535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25329" y="3058530"/>
            <a:ext cx="1322835" cy="478537"/>
          </a:xfrm>
          <a:prstGeom prst="rect">
            <a:avLst/>
          </a:prstGeom>
        </p:spPr>
      </p:pic>
      <p:pic>
        <p:nvPicPr>
          <p:cNvPr id="35" name="Picture 34" descr="A black background with white text&#10;&#10;Description automatically generated">
            <a:extLst>
              <a:ext uri="{FF2B5EF4-FFF2-40B4-BE49-F238E27FC236}">
                <a16:creationId xmlns:a16="http://schemas.microsoft.com/office/drawing/2014/main" id="{7EC0E4E2-6EA4-3677-9564-49B87E92912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742610" y="1941399"/>
            <a:ext cx="1639827" cy="478537"/>
          </a:xfrm>
          <a:prstGeom prst="rect">
            <a:avLst/>
          </a:prstGeom>
        </p:spPr>
      </p:pic>
      <p:pic>
        <p:nvPicPr>
          <p:cNvPr id="37" name="Picture 36" descr="A black background with white text&#10;&#10;Description automatically generated">
            <a:extLst>
              <a:ext uri="{FF2B5EF4-FFF2-40B4-BE49-F238E27FC236}">
                <a16:creationId xmlns:a16="http://schemas.microsoft.com/office/drawing/2014/main" id="{BDADE490-51DC-6AB8-D52B-6931831BFB8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507923" y="1904266"/>
            <a:ext cx="1737364" cy="478537"/>
          </a:xfrm>
          <a:prstGeom prst="rect">
            <a:avLst/>
          </a:prstGeom>
        </p:spPr>
      </p:pic>
      <p:pic>
        <p:nvPicPr>
          <p:cNvPr id="5" name="Picture 4">
            <a:extLst>
              <a:ext uri="{FF2B5EF4-FFF2-40B4-BE49-F238E27FC236}">
                <a16:creationId xmlns:a16="http://schemas.microsoft.com/office/drawing/2014/main" id="{5931DC73-BA0F-401C-854C-865EA7B3A65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015117" y="6524781"/>
            <a:ext cx="1673355" cy="478537"/>
          </a:xfrm>
          <a:prstGeom prst="rect">
            <a:avLst/>
          </a:prstGeom>
        </p:spPr>
      </p:pic>
      <p:pic>
        <p:nvPicPr>
          <p:cNvPr id="7" name="Picture 6">
            <a:extLst>
              <a:ext uri="{FF2B5EF4-FFF2-40B4-BE49-F238E27FC236}">
                <a16:creationId xmlns:a16="http://schemas.microsoft.com/office/drawing/2014/main" id="{F65AC5EE-0418-4687-8814-F039AD02CBF0}"/>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002946" y="6515471"/>
            <a:ext cx="1911100" cy="478537"/>
          </a:xfrm>
          <a:prstGeom prst="rect">
            <a:avLst/>
          </a:prstGeom>
        </p:spPr>
      </p:pic>
      <p:pic>
        <p:nvPicPr>
          <p:cNvPr id="13" name="Picture 12">
            <a:extLst>
              <a:ext uri="{FF2B5EF4-FFF2-40B4-BE49-F238E27FC236}">
                <a16:creationId xmlns:a16="http://schemas.microsoft.com/office/drawing/2014/main" id="{096CCB24-74B2-4C7A-8269-87D807D3F070}"/>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015117" y="7666786"/>
            <a:ext cx="1313691" cy="478537"/>
          </a:xfrm>
          <a:prstGeom prst="rect">
            <a:avLst/>
          </a:prstGeom>
        </p:spPr>
      </p:pic>
      <p:pic>
        <p:nvPicPr>
          <p:cNvPr id="16" name="Picture 15">
            <a:extLst>
              <a:ext uri="{FF2B5EF4-FFF2-40B4-BE49-F238E27FC236}">
                <a16:creationId xmlns:a16="http://schemas.microsoft.com/office/drawing/2014/main" id="{3C8B2D93-6B3C-4427-83BC-CB9BAF68CC7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002946" y="7666786"/>
            <a:ext cx="1511811" cy="478537"/>
          </a:xfrm>
          <a:prstGeom prst="rect">
            <a:avLst/>
          </a:prstGeom>
        </p:spPr>
      </p:pic>
      <p:pic>
        <p:nvPicPr>
          <p:cNvPr id="2" name="Picture 1" descr="A black background with white text&#10;&#10;Description automatically generated">
            <a:extLst>
              <a:ext uri="{FF2B5EF4-FFF2-40B4-BE49-F238E27FC236}">
                <a16:creationId xmlns:a16="http://schemas.microsoft.com/office/drawing/2014/main" id="{62AAC751-A876-757A-19CD-4E274B8B936A}"/>
              </a:ext>
            </a:extLst>
          </p:cNvPr>
          <p:cNvPicPr>
            <a:picLocks noChangeAspect="1"/>
          </p:cNvPicPr>
          <p:nvPr/>
        </p:nvPicPr>
        <p:blipFill>
          <a:blip r:embed="rId15"/>
          <a:stretch>
            <a:fillRect/>
          </a:stretch>
        </p:blipFill>
        <p:spPr>
          <a:xfrm>
            <a:off x="1919802" y="4224202"/>
            <a:ext cx="1838202" cy="480181"/>
          </a:xfrm>
          <a:prstGeom prst="rect">
            <a:avLst/>
          </a:prstGeom>
        </p:spPr>
      </p:pic>
      <p:pic>
        <p:nvPicPr>
          <p:cNvPr id="10" name="Picture 9">
            <a:extLst>
              <a:ext uri="{FF2B5EF4-FFF2-40B4-BE49-F238E27FC236}">
                <a16:creationId xmlns:a16="http://schemas.microsoft.com/office/drawing/2014/main" id="{2CC6B89D-B73A-0998-0E77-EA4BC76235E4}"/>
              </a:ext>
            </a:extLst>
          </p:cNvPr>
          <p:cNvPicPr>
            <a:picLocks noChangeAspect="1"/>
          </p:cNvPicPr>
          <p:nvPr/>
        </p:nvPicPr>
        <p:blipFill>
          <a:blip r:embed="rId16"/>
          <a:stretch>
            <a:fillRect/>
          </a:stretch>
        </p:blipFill>
        <p:spPr>
          <a:xfrm>
            <a:off x="1050214" y="2382803"/>
            <a:ext cx="566910" cy="566910"/>
          </a:xfrm>
          <a:prstGeom prst="rect">
            <a:avLst/>
          </a:prstGeom>
        </p:spPr>
      </p:pic>
      <p:pic>
        <p:nvPicPr>
          <p:cNvPr id="14" name="Picture 13">
            <a:extLst>
              <a:ext uri="{FF2B5EF4-FFF2-40B4-BE49-F238E27FC236}">
                <a16:creationId xmlns:a16="http://schemas.microsoft.com/office/drawing/2014/main" id="{8E5FBD40-BA8E-A3BD-13C4-C6A662B61859}"/>
              </a:ext>
            </a:extLst>
          </p:cNvPr>
          <p:cNvPicPr>
            <a:picLocks noChangeAspect="1"/>
          </p:cNvPicPr>
          <p:nvPr/>
        </p:nvPicPr>
        <p:blipFill>
          <a:blip r:embed="rId16"/>
          <a:stretch>
            <a:fillRect/>
          </a:stretch>
        </p:blipFill>
        <p:spPr>
          <a:xfrm>
            <a:off x="1050214" y="7052115"/>
            <a:ext cx="566910" cy="566910"/>
          </a:xfrm>
          <a:prstGeom prst="rect">
            <a:avLst/>
          </a:prstGeom>
        </p:spPr>
      </p:pic>
      <p:pic>
        <p:nvPicPr>
          <p:cNvPr id="15" name="Picture 14">
            <a:extLst>
              <a:ext uri="{FF2B5EF4-FFF2-40B4-BE49-F238E27FC236}">
                <a16:creationId xmlns:a16="http://schemas.microsoft.com/office/drawing/2014/main" id="{F81A0530-1AF7-0BBF-260D-5A05C84E2CE0}"/>
              </a:ext>
            </a:extLst>
          </p:cNvPr>
          <p:cNvPicPr>
            <a:picLocks noChangeAspect="1"/>
          </p:cNvPicPr>
          <p:nvPr/>
        </p:nvPicPr>
        <p:blipFill>
          <a:blip r:embed="rId16"/>
          <a:stretch>
            <a:fillRect/>
          </a:stretch>
        </p:blipFill>
        <p:spPr>
          <a:xfrm>
            <a:off x="1050214" y="4710433"/>
            <a:ext cx="566910" cy="566910"/>
          </a:xfrm>
          <a:prstGeom prst="rect">
            <a:avLst/>
          </a:prstGeom>
        </p:spPr>
      </p:pic>
      <p:sp>
        <p:nvSpPr>
          <p:cNvPr id="17" name="TextBox 16">
            <a:extLst>
              <a:ext uri="{FF2B5EF4-FFF2-40B4-BE49-F238E27FC236}">
                <a16:creationId xmlns:a16="http://schemas.microsoft.com/office/drawing/2014/main" id="{6CFB2465-BF19-29EB-C8CD-CF5DB227D06B}"/>
              </a:ext>
            </a:extLst>
          </p:cNvPr>
          <p:cNvSpPr txBox="1"/>
          <p:nvPr/>
        </p:nvSpPr>
        <p:spPr>
          <a:xfrm>
            <a:off x="5888453" y="8278394"/>
            <a:ext cx="530276" cy="369332"/>
          </a:xfrm>
          <a:prstGeom prst="rect">
            <a:avLst/>
          </a:prstGeom>
          <a:solidFill>
            <a:schemeClr val="bg1"/>
          </a:solidFill>
        </p:spPr>
        <p:txBody>
          <a:bodyPr wrap="square" rtlCol="0">
            <a:spAutoFit/>
          </a:bodyPr>
          <a:lstStyle/>
          <a:p>
            <a:pPr algn="ctr"/>
            <a:r>
              <a:rPr lang="en-GB" dirty="0"/>
              <a:t>KS1</a:t>
            </a:r>
          </a:p>
        </p:txBody>
      </p:sp>
      <p:sp>
        <p:nvSpPr>
          <p:cNvPr id="18" name="TextBox 17">
            <a:extLst>
              <a:ext uri="{FF2B5EF4-FFF2-40B4-BE49-F238E27FC236}">
                <a16:creationId xmlns:a16="http://schemas.microsoft.com/office/drawing/2014/main" id="{84D1A214-5F62-8E0E-86C4-0E4A8C37AC9E}"/>
              </a:ext>
            </a:extLst>
          </p:cNvPr>
          <p:cNvSpPr txBox="1"/>
          <p:nvPr/>
        </p:nvSpPr>
        <p:spPr>
          <a:xfrm>
            <a:off x="5754255" y="6039801"/>
            <a:ext cx="622639" cy="369332"/>
          </a:xfrm>
          <a:prstGeom prst="rect">
            <a:avLst/>
          </a:prstGeom>
          <a:solidFill>
            <a:schemeClr val="bg1"/>
          </a:solidFill>
        </p:spPr>
        <p:txBody>
          <a:bodyPr wrap="square" rtlCol="0">
            <a:spAutoFit/>
          </a:bodyPr>
          <a:lstStyle/>
          <a:p>
            <a:pPr algn="ctr"/>
            <a:r>
              <a:rPr lang="en-GB" dirty="0"/>
              <a:t>LKS2</a:t>
            </a:r>
          </a:p>
        </p:txBody>
      </p:sp>
      <p:sp>
        <p:nvSpPr>
          <p:cNvPr id="19" name="TextBox 18">
            <a:extLst>
              <a:ext uri="{FF2B5EF4-FFF2-40B4-BE49-F238E27FC236}">
                <a16:creationId xmlns:a16="http://schemas.microsoft.com/office/drawing/2014/main" id="{32193513-FB97-9007-168A-9B4D9BAFBF14}"/>
              </a:ext>
            </a:extLst>
          </p:cNvPr>
          <p:cNvSpPr txBox="1"/>
          <p:nvPr/>
        </p:nvSpPr>
        <p:spPr>
          <a:xfrm>
            <a:off x="5796090" y="3682660"/>
            <a:ext cx="690435" cy="369332"/>
          </a:xfrm>
          <a:prstGeom prst="rect">
            <a:avLst/>
          </a:prstGeom>
          <a:solidFill>
            <a:schemeClr val="bg1"/>
          </a:solidFill>
        </p:spPr>
        <p:txBody>
          <a:bodyPr wrap="square" rtlCol="0">
            <a:spAutoFit/>
          </a:bodyPr>
          <a:lstStyle/>
          <a:p>
            <a:pPr algn="ctr"/>
            <a:r>
              <a:rPr lang="en-GB" dirty="0"/>
              <a:t>UKS2</a:t>
            </a:r>
          </a:p>
        </p:txBody>
      </p:sp>
    </p:spTree>
    <p:extLst>
      <p:ext uri="{BB962C8B-B14F-4D97-AF65-F5344CB8AC3E}">
        <p14:creationId xmlns:p14="http://schemas.microsoft.com/office/powerpoint/2010/main" val="39649721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ite background with black dots&#10;&#10;Description automatically generated">
            <a:extLst>
              <a:ext uri="{FF2B5EF4-FFF2-40B4-BE49-F238E27FC236}">
                <a16:creationId xmlns:a16="http://schemas.microsoft.com/office/drawing/2014/main" id="{294978F2-DBB6-0F14-2892-AC338F9508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 y="0"/>
            <a:ext cx="7558636" cy="10691813"/>
          </a:xfrm>
          <a:prstGeom prst="rect">
            <a:avLst/>
          </a:prstGeom>
        </p:spPr>
      </p:pic>
      <p:sp>
        <p:nvSpPr>
          <p:cNvPr id="8" name="TextBox 7">
            <a:extLst>
              <a:ext uri="{FF2B5EF4-FFF2-40B4-BE49-F238E27FC236}">
                <a16:creationId xmlns:a16="http://schemas.microsoft.com/office/drawing/2014/main" id="{84FF7A6A-169B-FA56-B532-2E57CEB5FF61}"/>
              </a:ext>
            </a:extLst>
          </p:cNvPr>
          <p:cNvSpPr txBox="1"/>
          <p:nvPr/>
        </p:nvSpPr>
        <p:spPr>
          <a:xfrm>
            <a:off x="1708727" y="489527"/>
            <a:ext cx="4137891" cy="400110"/>
          </a:xfrm>
          <a:prstGeom prst="rect">
            <a:avLst/>
          </a:prstGeom>
          <a:noFill/>
        </p:spPr>
        <p:txBody>
          <a:bodyPr wrap="square" rtlCol="0">
            <a:spAutoFit/>
          </a:bodyPr>
          <a:lstStyle/>
          <a:p>
            <a:pPr algn="ctr"/>
            <a:r>
              <a:rPr lang="en-GB" sz="2000" b="1">
                <a:solidFill>
                  <a:schemeClr val="bg1"/>
                </a:solidFill>
                <a:latin typeface="Open Sans" panose="020B0606030504020204" pitchFamily="34" charset="0"/>
                <a:ea typeface="Open Sans" panose="020B0606030504020204" pitchFamily="34" charset="0"/>
                <a:cs typeface="Open Sans" panose="020B0606030504020204" pitchFamily="34" charset="0"/>
              </a:rPr>
              <a:t>CURRICULUM NARRATIVE</a:t>
            </a:r>
          </a:p>
        </p:txBody>
      </p:sp>
      <p:sp>
        <p:nvSpPr>
          <p:cNvPr id="9" name="TextBox 8">
            <a:extLst>
              <a:ext uri="{FF2B5EF4-FFF2-40B4-BE49-F238E27FC236}">
                <a16:creationId xmlns:a16="http://schemas.microsoft.com/office/drawing/2014/main" id="{CBB98832-A5C4-A6AB-1273-FAC820C7D039}"/>
              </a:ext>
            </a:extLst>
          </p:cNvPr>
          <p:cNvSpPr txBox="1"/>
          <p:nvPr/>
        </p:nvSpPr>
        <p:spPr>
          <a:xfrm>
            <a:off x="0" y="10363198"/>
            <a:ext cx="7559675" cy="307777"/>
          </a:xfrm>
          <a:prstGeom prst="rect">
            <a:avLst/>
          </a:prstGeom>
          <a:noFill/>
        </p:spPr>
        <p:txBody>
          <a:bodyPr wrap="square" rtlCol="0" anchor="b">
            <a:spAutoFit/>
          </a:bodyPr>
          <a:lstStyle/>
          <a:p>
            <a:pPr algn="ctr"/>
            <a:r>
              <a:rPr lang="en-GB" sz="1400" i="1">
                <a:solidFill>
                  <a:schemeClr val="bg1"/>
                </a:solidFill>
                <a:latin typeface="Open Sans" panose="020B0606030504020204" pitchFamily="34" charset="0"/>
                <a:ea typeface="Open Sans" panose="020B0606030504020204" pitchFamily="34" charset="0"/>
                <a:cs typeface="Open Sans" panose="020B0606030504020204" pitchFamily="34" charset="0"/>
              </a:rPr>
              <a:t>Christ at the Centre, Children at the Heart </a:t>
            </a:r>
          </a:p>
        </p:txBody>
      </p:sp>
      <p:graphicFrame>
        <p:nvGraphicFramePr>
          <p:cNvPr id="2" name="Table 2">
            <a:extLst>
              <a:ext uri="{FF2B5EF4-FFF2-40B4-BE49-F238E27FC236}">
                <a16:creationId xmlns:a16="http://schemas.microsoft.com/office/drawing/2014/main" id="{36C8D21B-F8C6-8AA3-26C3-248A3ACE93EC}"/>
              </a:ext>
            </a:extLst>
          </p:cNvPr>
          <p:cNvGraphicFramePr>
            <a:graphicFrameLocks noGrp="1"/>
          </p:cNvGraphicFramePr>
          <p:nvPr>
            <p:extLst>
              <p:ext uri="{D42A27DB-BD31-4B8C-83A1-F6EECF244321}">
                <p14:modId xmlns:p14="http://schemas.microsoft.com/office/powerpoint/2010/main" val="1280069621"/>
              </p:ext>
            </p:extLst>
          </p:nvPr>
        </p:nvGraphicFramePr>
        <p:xfrm>
          <a:off x="135997" y="1580004"/>
          <a:ext cx="1842718" cy="3912112"/>
        </p:xfrm>
        <a:graphic>
          <a:graphicData uri="http://schemas.openxmlformats.org/drawingml/2006/table">
            <a:tbl>
              <a:tblPr firstRow="1" bandRow="1">
                <a:tableStyleId>{6E25E649-3F16-4E02-A733-19D2CDBF48F0}</a:tableStyleId>
              </a:tblPr>
              <a:tblGrid>
                <a:gridCol w="1842718">
                  <a:extLst>
                    <a:ext uri="{9D8B030D-6E8A-4147-A177-3AD203B41FA5}">
                      <a16:colId xmlns:a16="http://schemas.microsoft.com/office/drawing/2014/main" val="4071917207"/>
                    </a:ext>
                  </a:extLst>
                </a:gridCol>
              </a:tblGrid>
              <a:tr h="315928">
                <a:tc>
                  <a:txBody>
                    <a:bodyPr/>
                    <a:lstStyle/>
                    <a:p>
                      <a:pPr algn="ctr"/>
                      <a:r>
                        <a:rPr lang="en-GB" sz="1000">
                          <a:latin typeface="Open Sans" panose="020B0606030504020204" pitchFamily="34" charset="0"/>
                          <a:ea typeface="Open Sans" panose="020B0606030504020204" pitchFamily="34" charset="0"/>
                          <a:cs typeface="Open Sans" panose="020B0606030504020204" pitchFamily="34" charset="0"/>
                        </a:rPr>
                        <a:t>Why do historians read?</a:t>
                      </a:r>
                    </a:p>
                  </a:txBody>
                  <a:tcPr anchor="ctr">
                    <a:lnL>
                      <a:noFill/>
                    </a:lnL>
                    <a:lnR>
                      <a:noFill/>
                    </a:lnR>
                    <a:lnT w="25400" cmpd="sng">
                      <a:noFill/>
                    </a:lnT>
                    <a:lnB w="25400" cmpd="sng">
                      <a:noFill/>
                    </a:lnB>
                    <a:lnTlToBr w="12700" cmpd="sng">
                      <a:noFill/>
                      <a:prstDash val="solid"/>
                    </a:lnTlToBr>
                    <a:lnBlToTr w="12700" cmpd="sng">
                      <a:noFill/>
                      <a:prstDash val="solid"/>
                    </a:lnBlToTr>
                    <a:solidFill>
                      <a:srgbClr val="7484E5"/>
                    </a:solidFill>
                  </a:tcPr>
                </a:tc>
                <a:extLst>
                  <a:ext uri="{0D108BD9-81ED-4DB2-BD59-A6C34878D82A}">
                    <a16:rowId xmlns:a16="http://schemas.microsoft.com/office/drawing/2014/main" val="3088175293"/>
                  </a:ext>
                </a:extLst>
              </a:tr>
              <a:tr h="3596184">
                <a:tc>
                  <a:txBody>
                    <a:bodyPr/>
                    <a:lstStyle/>
                    <a:p>
                      <a:pPr algn="just"/>
                      <a:r>
                        <a:rPr lang="en-GB" sz="1000"/>
                        <a:t>To find evidence and gather information</a:t>
                      </a:r>
                    </a:p>
                    <a:p>
                      <a:pPr algn="just"/>
                      <a:endParaRPr lang="en-GB" sz="1000"/>
                    </a:p>
                    <a:p>
                      <a:pPr algn="just"/>
                      <a:r>
                        <a:rPr lang="en-GB" sz="1000"/>
                        <a:t>To learn about past events</a:t>
                      </a:r>
                    </a:p>
                    <a:p>
                      <a:pPr algn="just"/>
                      <a:endParaRPr lang="en-GB" sz="1000"/>
                    </a:p>
                    <a:p>
                      <a:pPr algn="just"/>
                      <a:r>
                        <a:rPr lang="en-GB" sz="1000"/>
                        <a:t>To analyse  and make predictions</a:t>
                      </a:r>
                    </a:p>
                    <a:p>
                      <a:endParaRPr lang="en-GB" sz="1200"/>
                    </a:p>
                    <a:p>
                      <a:endParaRPr lang="en-GB" sz="1200"/>
                    </a:p>
                    <a:p>
                      <a:endParaRPr lang="en-GB" sz="1200"/>
                    </a:p>
                    <a:p>
                      <a:endParaRPr lang="en-GB" sz="1200"/>
                    </a:p>
                    <a:p>
                      <a:endParaRPr lang="en-GB" sz="1200"/>
                    </a:p>
                    <a:p>
                      <a:endParaRPr lang="en-GB" sz="1200"/>
                    </a:p>
                    <a:p>
                      <a:endParaRPr lang="en-GB" sz="1200"/>
                    </a:p>
                    <a:p>
                      <a:endParaRPr lang="en-GB" sz="1200"/>
                    </a:p>
                    <a:p>
                      <a:endParaRPr lang="en-GB" sz="1200"/>
                    </a:p>
                    <a:p>
                      <a:endParaRPr lang="en-GB" sz="1200"/>
                    </a:p>
                  </a:txBody>
                  <a:tcPr>
                    <a:lnL>
                      <a:noFill/>
                    </a:lnL>
                    <a:lnR>
                      <a:noFill/>
                    </a:lnR>
                    <a:lnT w="25400" cmpd="sng">
                      <a:noFill/>
                    </a:lnT>
                    <a:lnB w="254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66337711"/>
                  </a:ext>
                </a:extLst>
              </a:tr>
            </a:tbl>
          </a:graphicData>
        </a:graphic>
      </p:graphicFrame>
      <p:pic>
        <p:nvPicPr>
          <p:cNvPr id="6" name="Picture 5" descr="A blue and white rectangles&#10;&#10;Description automatically generated">
            <a:extLst>
              <a:ext uri="{FF2B5EF4-FFF2-40B4-BE49-F238E27FC236}">
                <a16:creationId xmlns:a16="http://schemas.microsoft.com/office/drawing/2014/main" id="{9558BB37-8144-F6C1-FB36-ABC587B7B2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8214" y="4461762"/>
            <a:ext cx="1478283" cy="841250"/>
          </a:xfrm>
          <a:prstGeom prst="rect">
            <a:avLst/>
          </a:prstGeom>
        </p:spPr>
      </p:pic>
      <p:graphicFrame>
        <p:nvGraphicFramePr>
          <p:cNvPr id="7" name="Table 2">
            <a:extLst>
              <a:ext uri="{FF2B5EF4-FFF2-40B4-BE49-F238E27FC236}">
                <a16:creationId xmlns:a16="http://schemas.microsoft.com/office/drawing/2014/main" id="{327EC4C5-0C21-D8D3-D06A-42722F72797B}"/>
              </a:ext>
            </a:extLst>
          </p:cNvPr>
          <p:cNvGraphicFramePr>
            <a:graphicFrameLocks noGrp="1"/>
          </p:cNvGraphicFramePr>
          <p:nvPr>
            <p:extLst>
              <p:ext uri="{D42A27DB-BD31-4B8C-83A1-F6EECF244321}">
                <p14:modId xmlns:p14="http://schemas.microsoft.com/office/powerpoint/2010/main" val="2776048578"/>
              </p:ext>
            </p:extLst>
          </p:nvPr>
        </p:nvGraphicFramePr>
        <p:xfrm>
          <a:off x="2105026" y="1580002"/>
          <a:ext cx="2400300" cy="3912113"/>
        </p:xfrm>
        <a:graphic>
          <a:graphicData uri="http://schemas.openxmlformats.org/drawingml/2006/table">
            <a:tbl>
              <a:tblPr firstRow="1" bandRow="1">
                <a:tableStyleId>{6E25E649-3F16-4E02-A733-19D2CDBF48F0}</a:tableStyleId>
              </a:tblPr>
              <a:tblGrid>
                <a:gridCol w="2400300">
                  <a:extLst>
                    <a:ext uri="{9D8B030D-6E8A-4147-A177-3AD203B41FA5}">
                      <a16:colId xmlns:a16="http://schemas.microsoft.com/office/drawing/2014/main" val="4071917207"/>
                    </a:ext>
                  </a:extLst>
                </a:gridCol>
              </a:tblGrid>
              <a:tr h="295788">
                <a:tc>
                  <a:txBody>
                    <a:bodyPr/>
                    <a:lstStyle/>
                    <a:p>
                      <a:pPr algn="ctr"/>
                      <a:r>
                        <a:rPr lang="en-GB" sz="1000">
                          <a:latin typeface="Open Sans" panose="020B0606030504020204" pitchFamily="34" charset="0"/>
                          <a:ea typeface="Open Sans" panose="020B0606030504020204" pitchFamily="34" charset="0"/>
                          <a:cs typeface="Open Sans" panose="020B0606030504020204" pitchFamily="34" charset="0"/>
                        </a:rPr>
                        <a:t>Write like a historian</a:t>
                      </a:r>
                    </a:p>
                  </a:txBody>
                  <a:tcPr anchor="ctr">
                    <a:lnL>
                      <a:noFill/>
                    </a:lnL>
                    <a:lnR>
                      <a:noFill/>
                    </a:lnR>
                    <a:lnT w="25400" cmpd="sng">
                      <a:noFill/>
                    </a:lnT>
                    <a:lnB w="25400" cmpd="sng">
                      <a:noFill/>
                    </a:lnB>
                    <a:lnTlToBr w="12700" cmpd="sng">
                      <a:noFill/>
                      <a:prstDash val="solid"/>
                    </a:lnTlToBr>
                    <a:lnBlToTr w="12700" cmpd="sng">
                      <a:noFill/>
                      <a:prstDash val="solid"/>
                    </a:lnBlToTr>
                    <a:solidFill>
                      <a:srgbClr val="7484E5"/>
                    </a:solidFill>
                  </a:tcPr>
                </a:tc>
                <a:extLst>
                  <a:ext uri="{0D108BD9-81ED-4DB2-BD59-A6C34878D82A}">
                    <a16:rowId xmlns:a16="http://schemas.microsoft.com/office/drawing/2014/main" val="3088175293"/>
                  </a:ext>
                </a:extLst>
              </a:tr>
              <a:tr h="3616325">
                <a:tc>
                  <a:txBody>
                    <a:bodyPr/>
                    <a:lstStyle/>
                    <a:p>
                      <a:pPr algn="just"/>
                      <a:r>
                        <a:rPr lang="en-GB" sz="1000" b="1"/>
                        <a:t>Cause</a:t>
                      </a:r>
                      <a:r>
                        <a:rPr lang="en-GB" sz="1000"/>
                        <a:t> - This relates to the art of causal reasoning: how or why events or states of affairs occurred or emerged.</a:t>
                      </a:r>
                    </a:p>
                    <a:p>
                      <a:pPr algn="just"/>
                      <a:endParaRPr lang="en-GB" sz="1000"/>
                    </a:p>
                    <a:p>
                      <a:pPr algn="just"/>
                      <a:r>
                        <a:rPr lang="en-GB" sz="1000" b="1"/>
                        <a:t>Consequence </a:t>
                      </a:r>
                      <a:r>
                        <a:rPr lang="en-GB" sz="1000"/>
                        <a:t>- This relates to the consequences of an event or </a:t>
                      </a:r>
                    </a:p>
                    <a:p>
                      <a:pPr algn="just"/>
                      <a:r>
                        <a:rPr lang="en-GB" sz="1000"/>
                        <a:t>development.</a:t>
                      </a:r>
                    </a:p>
                    <a:p>
                      <a:pPr algn="just"/>
                      <a:endParaRPr lang="en-GB" sz="1000"/>
                    </a:p>
                    <a:p>
                      <a:pPr algn="just"/>
                      <a:r>
                        <a:rPr lang="en-GB" sz="1000" b="1"/>
                        <a:t>Change and continuity </a:t>
                      </a:r>
                      <a:r>
                        <a:rPr lang="en-GB" sz="1000"/>
                        <a:t>- This relates to historical analysis of the pace, nature and extent of change.</a:t>
                      </a:r>
                    </a:p>
                    <a:p>
                      <a:pPr algn="just"/>
                      <a:endParaRPr lang="en-GB" sz="1000"/>
                    </a:p>
                    <a:p>
                      <a:pPr algn="just"/>
                      <a:r>
                        <a:rPr lang="en-GB" sz="1000" b="1"/>
                        <a:t>Similarity and difference</a:t>
                      </a:r>
                      <a:r>
                        <a:rPr lang="en-GB" sz="1000"/>
                        <a:t> - This relates to historical analysis of the extent and type of difference between people, groups, experiences or places usually in the same historical period. </a:t>
                      </a:r>
                    </a:p>
                    <a:p>
                      <a:pPr algn="just"/>
                      <a:endParaRPr lang="en-GB" sz="1000"/>
                    </a:p>
                    <a:p>
                      <a:pPr algn="just"/>
                      <a:r>
                        <a:rPr lang="en-GB" sz="1000" b="1"/>
                        <a:t>Significance</a:t>
                      </a:r>
                      <a:r>
                        <a:rPr lang="en-GB" sz="1000"/>
                        <a:t> - This focuses on how and why historical events, trends and individuals are ascribed historical significance.</a:t>
                      </a:r>
                    </a:p>
                  </a:txBody>
                  <a:tcPr>
                    <a:lnL>
                      <a:noFill/>
                    </a:lnL>
                    <a:lnR>
                      <a:noFill/>
                    </a:lnR>
                    <a:lnT w="25400" cmpd="sng">
                      <a:noFill/>
                    </a:lnT>
                    <a:lnB w="254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66337711"/>
                  </a:ext>
                </a:extLst>
              </a:tr>
            </a:tbl>
          </a:graphicData>
        </a:graphic>
      </p:graphicFrame>
      <p:graphicFrame>
        <p:nvGraphicFramePr>
          <p:cNvPr id="10" name="Table 2">
            <a:extLst>
              <a:ext uri="{FF2B5EF4-FFF2-40B4-BE49-F238E27FC236}">
                <a16:creationId xmlns:a16="http://schemas.microsoft.com/office/drawing/2014/main" id="{84BC5239-453F-7BC9-7CE0-27E34CB0F830}"/>
              </a:ext>
            </a:extLst>
          </p:cNvPr>
          <p:cNvGraphicFramePr>
            <a:graphicFrameLocks noGrp="1"/>
          </p:cNvGraphicFramePr>
          <p:nvPr>
            <p:extLst>
              <p:ext uri="{D42A27DB-BD31-4B8C-83A1-F6EECF244321}">
                <p14:modId xmlns:p14="http://schemas.microsoft.com/office/powerpoint/2010/main" val="154166397"/>
              </p:ext>
            </p:extLst>
          </p:nvPr>
        </p:nvGraphicFramePr>
        <p:xfrm>
          <a:off x="4631636" y="1580003"/>
          <a:ext cx="2792042" cy="3759712"/>
        </p:xfrm>
        <a:graphic>
          <a:graphicData uri="http://schemas.openxmlformats.org/drawingml/2006/table">
            <a:tbl>
              <a:tblPr firstRow="1" bandRow="1">
                <a:tableStyleId>{6E25E649-3F16-4E02-A733-19D2CDBF48F0}</a:tableStyleId>
              </a:tblPr>
              <a:tblGrid>
                <a:gridCol w="602056">
                  <a:extLst>
                    <a:ext uri="{9D8B030D-6E8A-4147-A177-3AD203B41FA5}">
                      <a16:colId xmlns:a16="http://schemas.microsoft.com/office/drawing/2014/main" val="4071917207"/>
                    </a:ext>
                  </a:extLst>
                </a:gridCol>
                <a:gridCol w="2189986">
                  <a:extLst>
                    <a:ext uri="{9D8B030D-6E8A-4147-A177-3AD203B41FA5}">
                      <a16:colId xmlns:a16="http://schemas.microsoft.com/office/drawing/2014/main" val="2522831374"/>
                    </a:ext>
                  </a:extLst>
                </a:gridCol>
              </a:tblGrid>
              <a:tr h="315472">
                <a:tc gridSpan="2">
                  <a:txBody>
                    <a:bodyPr/>
                    <a:lstStyle/>
                    <a:p>
                      <a:pPr algn="ctr"/>
                      <a:r>
                        <a:rPr lang="en-GB" sz="1000">
                          <a:latin typeface="Open Sans" panose="020B0606030504020204" pitchFamily="34" charset="0"/>
                          <a:ea typeface="Open Sans" panose="020B0606030504020204" pitchFamily="34" charset="0"/>
                          <a:cs typeface="Open Sans" panose="020B0606030504020204" pitchFamily="34" charset="0"/>
                        </a:rPr>
                        <a:t>Threshold Concepts</a:t>
                      </a:r>
                    </a:p>
                  </a:txBody>
                  <a:tcPr anchor="ctr">
                    <a:lnL>
                      <a:noFill/>
                    </a:lnL>
                    <a:lnR>
                      <a:noFill/>
                    </a:lnR>
                    <a:lnT w="25400" cmpd="sng">
                      <a:noFill/>
                    </a:lnT>
                    <a:lnB w="25400" cmpd="sng">
                      <a:noFill/>
                    </a:lnB>
                    <a:lnTlToBr w="12700" cmpd="sng">
                      <a:noFill/>
                      <a:prstDash val="solid"/>
                    </a:lnTlToBr>
                    <a:lnBlToTr w="12700" cmpd="sng">
                      <a:noFill/>
                      <a:prstDash val="solid"/>
                    </a:lnBlToTr>
                    <a:solidFill>
                      <a:srgbClr val="7484E5"/>
                    </a:solidFill>
                  </a:tcPr>
                </a:tc>
                <a:tc hMerge="1">
                  <a:txBody>
                    <a:bodyPr/>
                    <a:lstStyle/>
                    <a:p>
                      <a:endParaRPr lang="en-GB"/>
                    </a:p>
                  </a:txBody>
                  <a:tcPr/>
                </a:tc>
                <a:extLst>
                  <a:ext uri="{0D108BD9-81ED-4DB2-BD59-A6C34878D82A}">
                    <a16:rowId xmlns:a16="http://schemas.microsoft.com/office/drawing/2014/main" val="3088175293"/>
                  </a:ext>
                </a:extLst>
              </a:tr>
              <a:tr h="370840">
                <a:tc>
                  <a:txBody>
                    <a:bodyPr/>
                    <a:lstStyle/>
                    <a:p>
                      <a:pPr algn="just"/>
                      <a:endParaRPr lang="en-GB" sz="1050"/>
                    </a:p>
                  </a:txBody>
                  <a:tcPr>
                    <a:lnL>
                      <a:noFill/>
                    </a:lnL>
                    <a:lnR>
                      <a:noFill/>
                    </a:lnR>
                    <a:lnT w="25400" cmpd="sng">
                      <a:noFill/>
                    </a:lnT>
                    <a:lnB w="25400" cmpd="sng">
                      <a:noFill/>
                    </a:lnB>
                    <a:lnTlToBr w="12700" cmpd="sng">
                      <a:noFill/>
                      <a:prstDash val="solid"/>
                    </a:lnTlToBr>
                    <a:lnBlToTr w="12700" cmpd="sng">
                      <a:noFill/>
                      <a:prstDash val="solid"/>
                    </a:lnBlToTr>
                    <a:solidFill>
                      <a:schemeClr val="bg1">
                        <a:lumMod val="95000"/>
                      </a:schemeClr>
                    </a:solidFill>
                  </a:tcPr>
                </a:tc>
                <a:tc>
                  <a:txBody>
                    <a:bodyPr/>
                    <a:lstStyle/>
                    <a:p>
                      <a:pPr algn="just"/>
                      <a:r>
                        <a:rPr lang="en-GB" sz="1000" b="1"/>
                        <a:t>CHRONOLOGY</a:t>
                      </a:r>
                    </a:p>
                    <a:p>
                      <a:pPr algn="just"/>
                      <a:r>
                        <a:rPr lang="en-GB" sz="1000"/>
                        <a:t>Place historical periods in time and discussing their chronology on a timeline in relation to other time periods.</a:t>
                      </a:r>
                    </a:p>
                    <a:p>
                      <a:pPr algn="just"/>
                      <a:endParaRPr lang="en-GB" sz="1000"/>
                    </a:p>
                    <a:p>
                      <a:pPr algn="just"/>
                      <a:r>
                        <a:rPr lang="en-GB" sz="1000" b="1"/>
                        <a:t>INVESTIGATING THE PAST</a:t>
                      </a:r>
                    </a:p>
                    <a:p>
                      <a:pPr algn="just"/>
                      <a:r>
                        <a:rPr lang="en-GB" sz="1000"/>
                        <a:t>Understand and evaluate how the past is constructed using contemporary source material.</a:t>
                      </a:r>
                    </a:p>
                    <a:p>
                      <a:pPr algn="just"/>
                      <a:endParaRPr lang="en-GB" sz="1000"/>
                    </a:p>
                    <a:p>
                      <a:pPr algn="just"/>
                      <a:r>
                        <a:rPr lang="en-GB" sz="1000" b="1"/>
                        <a:t>COMMUNICATING HISTORY</a:t>
                      </a:r>
                    </a:p>
                    <a:p>
                      <a:pPr algn="just"/>
                      <a:r>
                        <a:rPr lang="en-GB" sz="1000"/>
                        <a:t>Use historical terms and vocabulary, ask and answer questions, construct argument and reach a conclusion.</a:t>
                      </a:r>
                    </a:p>
                    <a:p>
                      <a:pPr algn="just"/>
                      <a:endParaRPr lang="en-GB" sz="1000"/>
                    </a:p>
                    <a:p>
                      <a:pPr algn="just"/>
                      <a:r>
                        <a:rPr lang="en-GB" sz="1000" b="1"/>
                        <a:t>THINKING LIKE A HISTORIAN</a:t>
                      </a:r>
                      <a:r>
                        <a:rPr lang="en-GB" sz="1000"/>
                        <a:t> </a:t>
                      </a:r>
                    </a:p>
                    <a:p>
                      <a:pPr algn="just"/>
                      <a:r>
                        <a:rPr lang="en-GB" sz="1000"/>
                        <a:t>Explain change and continuity, cause and consequence, similarity and difference and the significance of events and people.</a:t>
                      </a:r>
                    </a:p>
                    <a:p>
                      <a:pPr algn="just"/>
                      <a:endParaRPr lang="en-GB" sz="1000"/>
                    </a:p>
                  </a:txBody>
                  <a:tcPr>
                    <a:lnL>
                      <a:noFill/>
                    </a:lnL>
                    <a:lnR>
                      <a:noFill/>
                    </a:lnR>
                    <a:lnT w="25400" cmpd="sng">
                      <a:noFill/>
                    </a:lnT>
                    <a:lnB w="254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66337711"/>
                  </a:ext>
                </a:extLst>
              </a:tr>
            </a:tbl>
          </a:graphicData>
        </a:graphic>
      </p:graphicFrame>
      <p:pic>
        <p:nvPicPr>
          <p:cNvPr id="12" name="Picture 11" descr="A blue and white circle with a brain in the head&#10;&#10;Description automatically generated">
            <a:extLst>
              <a:ext uri="{FF2B5EF4-FFF2-40B4-BE49-F238E27FC236}">
                <a16:creationId xmlns:a16="http://schemas.microsoft.com/office/drawing/2014/main" id="{1CA1CF2E-4256-76D4-5F50-FD32D522E9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7556" y="4424753"/>
            <a:ext cx="480622" cy="480622"/>
          </a:xfrm>
          <a:prstGeom prst="rect">
            <a:avLst/>
          </a:prstGeom>
        </p:spPr>
      </p:pic>
      <p:pic>
        <p:nvPicPr>
          <p:cNvPr id="14" name="Picture 13" descr="A blue and white clock&#10;&#10;Description automatically generated">
            <a:extLst>
              <a:ext uri="{FF2B5EF4-FFF2-40B4-BE49-F238E27FC236}">
                <a16:creationId xmlns:a16="http://schemas.microsoft.com/office/drawing/2014/main" id="{29460519-527B-F5E8-1104-FE786014EAE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27556" y="1989234"/>
            <a:ext cx="480622" cy="480622"/>
          </a:xfrm>
          <a:prstGeom prst="rect">
            <a:avLst/>
          </a:prstGeom>
        </p:spPr>
      </p:pic>
      <p:pic>
        <p:nvPicPr>
          <p:cNvPr id="16" name="Picture 15" descr="A blue and white circle with a magnifying glass&#10;&#10;Description automatically generated">
            <a:extLst>
              <a:ext uri="{FF2B5EF4-FFF2-40B4-BE49-F238E27FC236}">
                <a16:creationId xmlns:a16="http://schemas.microsoft.com/office/drawing/2014/main" id="{16620EF0-95E8-BCB3-F786-622FC8C3A7C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27556" y="2894558"/>
            <a:ext cx="480622" cy="480622"/>
          </a:xfrm>
          <a:prstGeom prst="rect">
            <a:avLst/>
          </a:prstGeom>
        </p:spPr>
      </p:pic>
      <p:pic>
        <p:nvPicPr>
          <p:cNvPr id="18" name="Picture 17" descr="A blue and white circle with a chat bubble&#10;&#10;Description automatically generated">
            <a:extLst>
              <a:ext uri="{FF2B5EF4-FFF2-40B4-BE49-F238E27FC236}">
                <a16:creationId xmlns:a16="http://schemas.microsoft.com/office/drawing/2014/main" id="{2B668E8D-6145-1719-CC2F-31E777FE68F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27556" y="3660473"/>
            <a:ext cx="480622" cy="480622"/>
          </a:xfrm>
          <a:prstGeom prst="rect">
            <a:avLst/>
          </a:prstGeom>
        </p:spPr>
      </p:pic>
      <p:sp>
        <p:nvSpPr>
          <p:cNvPr id="20" name="TextBox 19">
            <a:extLst>
              <a:ext uri="{FF2B5EF4-FFF2-40B4-BE49-F238E27FC236}">
                <a16:creationId xmlns:a16="http://schemas.microsoft.com/office/drawing/2014/main" id="{38FD0BE2-CFC5-5671-78E0-2F18651F8E0C}"/>
              </a:ext>
            </a:extLst>
          </p:cNvPr>
          <p:cNvSpPr txBox="1"/>
          <p:nvPr/>
        </p:nvSpPr>
        <p:spPr>
          <a:xfrm>
            <a:off x="135997" y="5581650"/>
            <a:ext cx="7287681" cy="5001369"/>
          </a:xfrm>
          <a:prstGeom prst="rect">
            <a:avLst/>
          </a:prstGeom>
          <a:noFill/>
        </p:spPr>
        <p:txBody>
          <a:bodyPr wrap="square" lIns="91440" tIns="45720" rIns="91440" bIns="45720" rtlCol="0" anchor="t">
            <a:spAutoFit/>
          </a:bodyPr>
          <a:lstStyle/>
          <a:p>
            <a:pPr algn="just"/>
            <a:r>
              <a:rPr lang="en-GB" sz="1000" dirty="0"/>
              <a:t>The study of history can bring pupils into a rich dialogue with the past and with the traditions of historical enquiry. Through history, pupils come to understand their place in the world, and in the long story of human development. The study of history challenges pupils to make sense of the striking similarities and vast differences in human experiences across time and place. Pupils learn how historians and others construct accounts about the past.</a:t>
            </a:r>
            <a:endParaRPr lang="en-US" sz="1000" dirty="0"/>
          </a:p>
          <a:p>
            <a:endParaRPr lang="en-GB" sz="1000" dirty="0">
              <a:cs typeface="Calibri"/>
            </a:endParaRPr>
          </a:p>
          <a:p>
            <a:r>
              <a:rPr lang="en-GB" sz="1100" b="1" dirty="0">
                <a:ea typeface="Open Sans"/>
                <a:cs typeface="Open Sans"/>
              </a:rPr>
              <a:t>The Journey Begins…</a:t>
            </a:r>
          </a:p>
          <a:p>
            <a:endParaRPr lang="en-GB" sz="1000" dirty="0">
              <a:cs typeface="Calibri"/>
            </a:endParaRPr>
          </a:p>
          <a:p>
            <a:pPr algn="just" fontAlgn="base"/>
            <a:r>
              <a:rPr lang="en-GB" sz="1000" dirty="0"/>
              <a:t>In </a:t>
            </a:r>
            <a:r>
              <a:rPr lang="en-GB" sz="1000" b="1" dirty="0"/>
              <a:t>EYFS</a:t>
            </a:r>
            <a:r>
              <a:rPr lang="en-GB" sz="1000" dirty="0"/>
              <a:t>, history is included within “Understanding of the World”, where pupils learn about history through the Early Learning Goal ‘</a:t>
            </a:r>
            <a:r>
              <a:rPr lang="en-GB" sz="1000" b="1" dirty="0"/>
              <a:t>Past and Present</a:t>
            </a:r>
            <a:r>
              <a:rPr lang="en-GB" sz="1000" dirty="0"/>
              <a:t>’. Pupils are encouraged to talk about members of their immediate family and community, name and describe people who are familiar to them, comment on images of familiar situations in the past and compare and contrast characters from stories including figures from the past. This helps pupils to develop awareness of the past, which is then built upon in Year 1 when pupils’ understanding of the past starts to develop into an awareness of a chronological framework in which people and events can be placed. They do this through looking at changes within and beyond living memory such as </a:t>
            </a:r>
            <a:r>
              <a:rPr lang="en-GB" sz="1000" b="1" dirty="0"/>
              <a:t>Toys and Transport Through Time. </a:t>
            </a:r>
            <a:r>
              <a:rPr lang="en-GB" sz="1000" dirty="0"/>
              <a:t>Their understanding of transport and changes beyond living memory continues to develop through investigating the life of </a:t>
            </a:r>
            <a:r>
              <a:rPr lang="en-GB" sz="1000" b="1" dirty="0"/>
              <a:t>George Stephenson </a:t>
            </a:r>
            <a:r>
              <a:rPr lang="en-GB" sz="1000" dirty="0"/>
              <a:t>and then </a:t>
            </a:r>
            <a:r>
              <a:rPr lang="en-GB" sz="1000" b="1" dirty="0"/>
              <a:t>Captain Cook and Dr Nicholas Patrick</a:t>
            </a:r>
            <a:r>
              <a:rPr lang="en-GB" sz="1000" dirty="0"/>
              <a:t>. Pupils’ chronological framework is further enhanced in KS1 when they study key events such as the </a:t>
            </a:r>
            <a:r>
              <a:rPr lang="en-GB" sz="1000" b="1" dirty="0"/>
              <a:t>Great Fire of London and the Great Fire of Gateshead</a:t>
            </a:r>
            <a:r>
              <a:rPr lang="en-GB" sz="1000" dirty="0"/>
              <a:t>, building upon their understanding of how we find out about the past by asking and answering questions. A common theme across these units is locality. Pupils will develop an understanding of significant individuals from the Northeast and how their local achievements have had national and even international impact. </a:t>
            </a:r>
            <a:endParaRPr lang="en-GB" sz="1000" dirty="0">
              <a:cs typeface="Calibri"/>
            </a:endParaRPr>
          </a:p>
          <a:p>
            <a:pPr algn="just" fontAlgn="base"/>
            <a:r>
              <a:rPr lang="en-GB" sz="1000" dirty="0"/>
              <a:t>​</a:t>
            </a:r>
            <a:endParaRPr lang="en-GB" sz="1000" dirty="0">
              <a:cs typeface="Calibri"/>
            </a:endParaRPr>
          </a:p>
          <a:p>
            <a:pPr algn="just" fontAlgn="base"/>
            <a:r>
              <a:rPr lang="en-GB" sz="1000" b="1" dirty="0"/>
              <a:t>Key Stage 2 </a:t>
            </a:r>
            <a:r>
              <a:rPr lang="en-GB" sz="1000" dirty="0"/>
              <a:t>is sequenced chronologically, to help pupils build a rich understanding of change and continuity in British, local and world </a:t>
            </a:r>
            <a:r>
              <a:rPr lang="en-US" sz="1000" dirty="0"/>
              <a:t>​</a:t>
            </a:r>
            <a:endParaRPr lang="en-US" sz="1000" dirty="0">
              <a:cs typeface="Calibri"/>
            </a:endParaRPr>
          </a:p>
          <a:p>
            <a:pPr algn="just" fontAlgn="base"/>
            <a:r>
              <a:rPr lang="en-GB" sz="1000" dirty="0"/>
              <a:t>history. Pupils study local and British history, and a history of the wider world in parallel. Starting with a study of the </a:t>
            </a:r>
            <a:r>
              <a:rPr lang="en-GB" sz="1000" b="1" dirty="0"/>
              <a:t>Stone and Iron Age </a:t>
            </a:r>
            <a:r>
              <a:rPr lang="en-GB" sz="1000" dirty="0"/>
              <a:t>in </a:t>
            </a:r>
            <a:r>
              <a:rPr lang="en-GB" sz="1000" b="1" dirty="0"/>
              <a:t>LKS2</a:t>
            </a:r>
            <a:r>
              <a:rPr lang="en-GB" sz="1000" dirty="0"/>
              <a:t>, leading on to the impact that the </a:t>
            </a:r>
            <a:r>
              <a:rPr lang="en-GB" sz="1000" b="1" dirty="0"/>
              <a:t>Roman Empire </a:t>
            </a:r>
            <a:r>
              <a:rPr lang="en-GB" sz="1000" dirty="0"/>
              <a:t>had, and changes under the </a:t>
            </a:r>
            <a:r>
              <a:rPr lang="en-GB" sz="1000" b="1" dirty="0"/>
              <a:t>Anglo-Saxon and Vikings </a:t>
            </a:r>
            <a:r>
              <a:rPr lang="en-GB" sz="1000" dirty="0"/>
              <a:t>in </a:t>
            </a:r>
            <a:r>
              <a:rPr lang="en-GB" sz="1000" b="1" dirty="0"/>
              <a:t>UKS2</a:t>
            </a:r>
            <a:r>
              <a:rPr lang="en-GB" sz="1000" dirty="0"/>
              <a:t>. This allows pupils to understand history as a coherent, chronological narrative. Throughout </a:t>
            </a:r>
            <a:r>
              <a:rPr lang="en-GB" sz="1000" b="1" dirty="0"/>
              <a:t>Key Stage 2</a:t>
            </a:r>
            <a:r>
              <a:rPr lang="en-GB" sz="1000" dirty="0"/>
              <a:t>, pupils also study ancient civilisations and aspects of the wider world starting in </a:t>
            </a:r>
            <a:r>
              <a:rPr lang="en-GB" sz="1000" b="1" dirty="0"/>
              <a:t>LKS2</a:t>
            </a:r>
            <a:r>
              <a:rPr lang="en-GB" sz="1000" dirty="0"/>
              <a:t> with </a:t>
            </a:r>
            <a:r>
              <a:rPr lang="en-GB" sz="1000" b="1" dirty="0"/>
              <a:t>Comparing Ancient Civilisations</a:t>
            </a:r>
            <a:r>
              <a:rPr lang="en-GB" sz="1000" dirty="0"/>
              <a:t>, including Greece and Egypt, and this links with the </a:t>
            </a:r>
            <a:r>
              <a:rPr lang="en-GB" sz="1000" b="1" dirty="0"/>
              <a:t>Roman Empire </a:t>
            </a:r>
            <a:r>
              <a:rPr lang="en-GB" sz="1000" dirty="0"/>
              <a:t>which is also explored in </a:t>
            </a:r>
            <a:r>
              <a:rPr lang="en-GB" sz="1000" b="1" dirty="0"/>
              <a:t>LKS2</a:t>
            </a:r>
            <a:r>
              <a:rPr lang="en-GB" sz="1000" dirty="0"/>
              <a:t>.  Pupils then move back in time on to </a:t>
            </a:r>
            <a:r>
              <a:rPr lang="en-GB" sz="1000" b="1" dirty="0"/>
              <a:t>Early Islamic Civilisation</a:t>
            </a:r>
            <a:r>
              <a:rPr lang="en-GB" sz="1000" dirty="0"/>
              <a:t>. Following the Romans, pupils go on to study a </a:t>
            </a:r>
            <a:r>
              <a:rPr lang="en-GB" sz="1000" b="1" dirty="0"/>
              <a:t>non-European society that contrasts with British History</a:t>
            </a:r>
            <a:r>
              <a:rPr lang="en-GB" sz="1000" dirty="0"/>
              <a:t>. In </a:t>
            </a:r>
            <a:r>
              <a:rPr lang="en-GB" sz="1000" b="1" dirty="0"/>
              <a:t>UKS2</a:t>
            </a:r>
            <a:r>
              <a:rPr lang="en-GB" sz="1000" dirty="0"/>
              <a:t>, pupils will extend their chronological knowledge beyond 1066 by studying a significant turning point in British History, the </a:t>
            </a:r>
            <a:r>
              <a:rPr lang="en-GB" sz="1000" b="1" dirty="0"/>
              <a:t>Home Front </a:t>
            </a:r>
            <a:r>
              <a:rPr lang="en-GB" sz="1000" dirty="0"/>
              <a:t>during World War II.  Pupils complete thematic studies of </a:t>
            </a:r>
            <a:r>
              <a:rPr lang="en-GB" sz="1000" b="1" dirty="0"/>
              <a:t>Changing Power of the Monarchy </a:t>
            </a:r>
            <a:r>
              <a:rPr lang="en-GB" sz="1000" dirty="0"/>
              <a:t>and </a:t>
            </a:r>
            <a:r>
              <a:rPr lang="en-GB" sz="1000" b="1" dirty="0"/>
              <a:t>Victorian Britain and the Industrial Revolution </a:t>
            </a:r>
            <a:r>
              <a:rPr lang="en-GB" sz="1000" dirty="0"/>
              <a:t>which allows them to establish clear narratives across the periods studies, and note connections, contrasts and trends over time. </a:t>
            </a:r>
            <a:endParaRPr lang="en-US" sz="1000" dirty="0">
              <a:cs typeface="Calibri"/>
            </a:endParaRPr>
          </a:p>
          <a:p>
            <a:endParaRPr lang="en-GB" dirty="0">
              <a:cs typeface="Calibri"/>
            </a:endParaRPr>
          </a:p>
        </p:txBody>
      </p:sp>
    </p:spTree>
    <p:extLst>
      <p:ext uri="{BB962C8B-B14F-4D97-AF65-F5344CB8AC3E}">
        <p14:creationId xmlns:p14="http://schemas.microsoft.com/office/powerpoint/2010/main" val="5044432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ite background with black dots&#10;&#10;Description automatically generated">
            <a:extLst>
              <a:ext uri="{FF2B5EF4-FFF2-40B4-BE49-F238E27FC236}">
                <a16:creationId xmlns:a16="http://schemas.microsoft.com/office/drawing/2014/main" id="{294978F2-DBB6-0F14-2892-AC338F9508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 y="0"/>
            <a:ext cx="7558636" cy="10691813"/>
          </a:xfrm>
          <a:prstGeom prst="rect">
            <a:avLst/>
          </a:prstGeom>
        </p:spPr>
      </p:pic>
      <p:sp>
        <p:nvSpPr>
          <p:cNvPr id="8" name="TextBox 7">
            <a:extLst>
              <a:ext uri="{FF2B5EF4-FFF2-40B4-BE49-F238E27FC236}">
                <a16:creationId xmlns:a16="http://schemas.microsoft.com/office/drawing/2014/main" id="{84FF7A6A-169B-FA56-B532-2E57CEB5FF61}"/>
              </a:ext>
            </a:extLst>
          </p:cNvPr>
          <p:cNvSpPr txBox="1"/>
          <p:nvPr/>
        </p:nvSpPr>
        <p:spPr>
          <a:xfrm>
            <a:off x="1708727" y="489527"/>
            <a:ext cx="4137891" cy="400110"/>
          </a:xfrm>
          <a:prstGeom prst="rect">
            <a:avLst/>
          </a:prstGeom>
          <a:noFill/>
        </p:spPr>
        <p:txBody>
          <a:bodyPr wrap="square" rtlCol="0">
            <a:spAutoFit/>
          </a:bodyPr>
          <a:lstStyle/>
          <a:p>
            <a:pPr algn="ctr"/>
            <a:r>
              <a:rPr lang="en-GB" sz="2000" b="1">
                <a:solidFill>
                  <a:schemeClr val="bg1"/>
                </a:solidFill>
                <a:latin typeface="Open Sans" panose="020B0606030504020204" pitchFamily="34" charset="0"/>
                <a:ea typeface="Open Sans" panose="020B0606030504020204" pitchFamily="34" charset="0"/>
                <a:cs typeface="Open Sans" panose="020B0606030504020204" pitchFamily="34" charset="0"/>
              </a:rPr>
              <a:t>CURRICULUM NARRATIVE</a:t>
            </a:r>
          </a:p>
        </p:txBody>
      </p:sp>
      <p:sp>
        <p:nvSpPr>
          <p:cNvPr id="9" name="TextBox 8">
            <a:extLst>
              <a:ext uri="{FF2B5EF4-FFF2-40B4-BE49-F238E27FC236}">
                <a16:creationId xmlns:a16="http://schemas.microsoft.com/office/drawing/2014/main" id="{CBB98832-A5C4-A6AB-1273-FAC820C7D039}"/>
              </a:ext>
            </a:extLst>
          </p:cNvPr>
          <p:cNvSpPr txBox="1"/>
          <p:nvPr/>
        </p:nvSpPr>
        <p:spPr>
          <a:xfrm>
            <a:off x="0" y="10363198"/>
            <a:ext cx="7559675" cy="307777"/>
          </a:xfrm>
          <a:prstGeom prst="rect">
            <a:avLst/>
          </a:prstGeom>
          <a:noFill/>
        </p:spPr>
        <p:txBody>
          <a:bodyPr wrap="square" rtlCol="0" anchor="b">
            <a:spAutoFit/>
          </a:bodyPr>
          <a:lstStyle/>
          <a:p>
            <a:pPr algn="ctr"/>
            <a:r>
              <a:rPr lang="en-GB" sz="1400" i="1">
                <a:solidFill>
                  <a:schemeClr val="bg1"/>
                </a:solidFill>
                <a:latin typeface="Open Sans" panose="020B0606030504020204" pitchFamily="34" charset="0"/>
                <a:ea typeface="Open Sans" panose="020B0606030504020204" pitchFamily="34" charset="0"/>
                <a:cs typeface="Open Sans" panose="020B0606030504020204" pitchFamily="34" charset="0"/>
              </a:rPr>
              <a:t>Christ at the Centre, Children at the Heart </a:t>
            </a:r>
          </a:p>
        </p:txBody>
      </p:sp>
      <p:pic>
        <p:nvPicPr>
          <p:cNvPr id="12" name="Picture 11" descr="A blue and white circle with a brain in the head&#10;&#10;Description automatically generated">
            <a:extLst>
              <a:ext uri="{FF2B5EF4-FFF2-40B4-BE49-F238E27FC236}">
                <a16:creationId xmlns:a16="http://schemas.microsoft.com/office/drawing/2014/main" id="{1CA1CF2E-4256-76D4-5F50-FD32D522E9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302" y="7478284"/>
            <a:ext cx="480622" cy="480622"/>
          </a:xfrm>
          <a:prstGeom prst="rect">
            <a:avLst/>
          </a:prstGeom>
        </p:spPr>
      </p:pic>
      <p:pic>
        <p:nvPicPr>
          <p:cNvPr id="14" name="Picture 13" descr="A blue and white clock&#10;&#10;Description automatically generated">
            <a:extLst>
              <a:ext uri="{FF2B5EF4-FFF2-40B4-BE49-F238E27FC236}">
                <a16:creationId xmlns:a16="http://schemas.microsoft.com/office/drawing/2014/main" id="{29460519-527B-F5E8-1104-FE786014EA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302" y="2651990"/>
            <a:ext cx="480622" cy="480622"/>
          </a:xfrm>
          <a:prstGeom prst="rect">
            <a:avLst/>
          </a:prstGeom>
        </p:spPr>
      </p:pic>
      <p:pic>
        <p:nvPicPr>
          <p:cNvPr id="16" name="Picture 15" descr="A blue and white circle with a magnifying glass&#10;&#10;Description automatically generated">
            <a:extLst>
              <a:ext uri="{FF2B5EF4-FFF2-40B4-BE49-F238E27FC236}">
                <a16:creationId xmlns:a16="http://schemas.microsoft.com/office/drawing/2014/main" id="{16620EF0-95E8-BCB3-F786-622FC8C3A7C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6302" y="3976414"/>
            <a:ext cx="480622" cy="480622"/>
          </a:xfrm>
          <a:prstGeom prst="rect">
            <a:avLst/>
          </a:prstGeom>
        </p:spPr>
      </p:pic>
      <p:pic>
        <p:nvPicPr>
          <p:cNvPr id="18" name="Picture 17" descr="A blue and white circle with a chat bubble&#10;&#10;Description automatically generated">
            <a:extLst>
              <a:ext uri="{FF2B5EF4-FFF2-40B4-BE49-F238E27FC236}">
                <a16:creationId xmlns:a16="http://schemas.microsoft.com/office/drawing/2014/main" id="{2B668E8D-6145-1719-CC2F-31E777FE68F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6302" y="5656729"/>
            <a:ext cx="480622" cy="480622"/>
          </a:xfrm>
          <a:prstGeom prst="rect">
            <a:avLst/>
          </a:prstGeom>
        </p:spPr>
      </p:pic>
      <p:sp>
        <p:nvSpPr>
          <p:cNvPr id="20" name="TextBox 19">
            <a:extLst>
              <a:ext uri="{FF2B5EF4-FFF2-40B4-BE49-F238E27FC236}">
                <a16:creationId xmlns:a16="http://schemas.microsoft.com/office/drawing/2014/main" id="{38FD0BE2-CFC5-5671-78E0-2F18651F8E0C}"/>
              </a:ext>
            </a:extLst>
          </p:cNvPr>
          <p:cNvSpPr txBox="1"/>
          <p:nvPr/>
        </p:nvSpPr>
        <p:spPr>
          <a:xfrm>
            <a:off x="291522" y="1186038"/>
            <a:ext cx="6972300" cy="1200329"/>
          </a:xfrm>
          <a:prstGeom prst="rect">
            <a:avLst/>
          </a:prstGeom>
          <a:noFill/>
        </p:spPr>
        <p:txBody>
          <a:bodyPr wrap="square" rtlCol="0">
            <a:spAutoFit/>
          </a:bodyPr>
          <a:lstStyle/>
          <a:p>
            <a:pPr algn="just"/>
            <a:r>
              <a:rPr lang="en-GB" sz="1200" b="1">
                <a:ea typeface="Open Sans" panose="020B0606030504020204" pitchFamily="34" charset="0"/>
                <a:cs typeface="Open Sans" panose="020B0606030504020204" pitchFamily="34" charset="0"/>
              </a:rPr>
              <a:t>Progression through the Threshold Concepts</a:t>
            </a:r>
          </a:p>
          <a:p>
            <a:pPr algn="just"/>
            <a:endParaRPr lang="en-GB" sz="1000"/>
          </a:p>
          <a:p>
            <a:pPr algn="just"/>
            <a:r>
              <a:rPr lang="en-GB" sz="1000"/>
              <a:t>Within history, there are 4 key elements, which combined, ensure that our pupils can access a deep understanding of the subject. Pupils make progress in history by developing their knowledge about the past (this knowledge is often described as ‘substantive knowledge’) and their knowledge about how historians investigate the past, and how they construct historical claims, arguments and accounts (often described as ‘disciplinary knowledge’). The threshold concepts relate to different aspects of disciplinary knowledge, and substantive knowledge is vital to all of them. </a:t>
            </a:r>
          </a:p>
        </p:txBody>
      </p:sp>
      <p:sp>
        <p:nvSpPr>
          <p:cNvPr id="3" name="TextBox 2">
            <a:extLst>
              <a:ext uri="{FF2B5EF4-FFF2-40B4-BE49-F238E27FC236}">
                <a16:creationId xmlns:a16="http://schemas.microsoft.com/office/drawing/2014/main" id="{6474DCD7-F17E-DC9F-0030-1832720C26D7}"/>
              </a:ext>
            </a:extLst>
          </p:cNvPr>
          <p:cNvSpPr txBox="1"/>
          <p:nvPr/>
        </p:nvSpPr>
        <p:spPr>
          <a:xfrm>
            <a:off x="1101146" y="2592094"/>
            <a:ext cx="6162676" cy="6063198"/>
          </a:xfrm>
          <a:prstGeom prst="rect">
            <a:avLst/>
          </a:prstGeom>
          <a:noFill/>
        </p:spPr>
        <p:txBody>
          <a:bodyPr wrap="square" rtlCol="0">
            <a:spAutoFit/>
          </a:bodyPr>
          <a:lstStyle/>
          <a:p>
            <a:pPr algn="just"/>
            <a:r>
              <a:rPr lang="en-GB" sz="1200" b="1"/>
              <a:t>Chronology</a:t>
            </a:r>
          </a:p>
          <a:p>
            <a:pPr algn="just"/>
            <a:r>
              <a:rPr lang="en-GB" sz="1000"/>
              <a:t>Developing pupils’ chronological understanding underpins the sequencing of the history curriculum, as indicated above. Pupils develop their understanding of the past as a concept in EYFS, by placing people and events in a historical framework in Key Stage 1. This historical framework becomes more comprehensive at Key Stage 2 where pupils develop a chronologically secure knowledge and understanding of the broad characteristics and features of British, local and world history from the Stone Age to beyond 1066.</a:t>
            </a:r>
          </a:p>
          <a:p>
            <a:pPr algn="just"/>
            <a:endParaRPr lang="en-GB" sz="1000"/>
          </a:p>
          <a:p>
            <a:pPr algn="just"/>
            <a:endParaRPr lang="en-GB" sz="1000"/>
          </a:p>
          <a:p>
            <a:pPr algn="just"/>
            <a:r>
              <a:rPr lang="en-GB" sz="1200" b="1"/>
              <a:t>Thinking like a Historian</a:t>
            </a:r>
          </a:p>
          <a:p>
            <a:pPr algn="just"/>
            <a:r>
              <a:rPr lang="en-GB" sz="1000"/>
              <a:t>Progressing from understanding themselves and their families at EYFS, at Key Stage 1 pupils start to ask questions about historical events and people. Through this pupils learn about and understand key features of events in the past. Consequently, they are also then able to compare aspects of life in different historical periods through significant individuals in the past. This evolves at Key Stage 2 into pupils developing their understanding of the disciplinary concepts of cause, consequence, change and continuity, similarity and difference, and historical significance. Pupils learn how to explain how or why events happen, their consequences, the extent, nature and pace of historical change, similarities and differences between people, groups, experiences or places, and why historical events and individuals are significant. </a:t>
            </a:r>
          </a:p>
          <a:p>
            <a:pPr algn="just"/>
            <a:endParaRPr lang="en-GB" sz="1000"/>
          </a:p>
          <a:p>
            <a:pPr algn="just"/>
            <a:endParaRPr lang="en-GB" sz="1000"/>
          </a:p>
          <a:p>
            <a:pPr algn="just"/>
            <a:r>
              <a:rPr lang="en-GB" sz="1200" b="1"/>
              <a:t>Investigating the Past</a:t>
            </a:r>
          </a:p>
          <a:p>
            <a:pPr algn="just"/>
            <a:r>
              <a:rPr lang="en-GB" sz="1000"/>
              <a:t>This Threshold Concept is concerned with how historians investigate the past. Through EYFS and Key Stage 1 pupils will understand some of the ways in which we find out about the past and identify different ways it is represented. As pupils progress to Key Stage 2 they will develop an understanding of how interpretations of the past are constructed, making inferences about the past through analysis of contemporary historical sources and conducting historical enquiry about the reliability of sources. Pupils will identify the difference between a source and an interpretation, and recognise how historians use sources as evidence to construct, challenge or test claims about the past. While making inferences about the past from sources, pupils will use their contextual knowledge to support inferences and analyse and evaluate the reliability/usefulness of sources based on their provenance and the pupils’ knowledge of the context. Pupils will also learn the idea of misconceptions about sources and evidence.</a:t>
            </a:r>
          </a:p>
          <a:p>
            <a:pPr algn="just"/>
            <a:endParaRPr lang="en-GB" sz="1000"/>
          </a:p>
          <a:p>
            <a:pPr algn="just"/>
            <a:endParaRPr lang="en-GB" sz="1000"/>
          </a:p>
          <a:p>
            <a:pPr algn="just"/>
            <a:r>
              <a:rPr lang="en-GB" sz="1200" b="1"/>
              <a:t>Communicating History</a:t>
            </a:r>
          </a:p>
          <a:p>
            <a:pPr algn="just"/>
            <a:r>
              <a:rPr lang="en-GB" sz="1000"/>
              <a:t>This Threshold Concept is concerned with how to write about the past. This includes using historical terms and vocabulary; in EYFS pupils will use common words and phrases to describe the past and the passing of time. In Key Stage 1 pupils will begin to use a wide range of vocabulary of everyday historical terms and be able to select sources to recall events of the past. Through Key Stage 2 pupils will select historical terms appropriately, including tier 2 and tier 3 vocabulary, as well as use abstract terms. Pupils will ask and answer questions and construct arguments and reach conclusions. </a:t>
            </a:r>
          </a:p>
        </p:txBody>
      </p:sp>
    </p:spTree>
    <p:extLst>
      <p:ext uri="{BB962C8B-B14F-4D97-AF65-F5344CB8AC3E}">
        <p14:creationId xmlns:p14="http://schemas.microsoft.com/office/powerpoint/2010/main" val="20348116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ite background with black dots&#10;&#10;Description automatically generated">
            <a:extLst>
              <a:ext uri="{FF2B5EF4-FFF2-40B4-BE49-F238E27FC236}">
                <a16:creationId xmlns:a16="http://schemas.microsoft.com/office/drawing/2014/main" id="{294978F2-DBB6-0F14-2892-AC338F9508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 y="0"/>
            <a:ext cx="7558636" cy="10691813"/>
          </a:xfrm>
          <a:prstGeom prst="rect">
            <a:avLst/>
          </a:prstGeom>
        </p:spPr>
      </p:pic>
      <p:sp>
        <p:nvSpPr>
          <p:cNvPr id="8" name="TextBox 7">
            <a:extLst>
              <a:ext uri="{FF2B5EF4-FFF2-40B4-BE49-F238E27FC236}">
                <a16:creationId xmlns:a16="http://schemas.microsoft.com/office/drawing/2014/main" id="{84FF7A6A-169B-FA56-B532-2E57CEB5FF61}"/>
              </a:ext>
            </a:extLst>
          </p:cNvPr>
          <p:cNvSpPr txBox="1"/>
          <p:nvPr/>
        </p:nvSpPr>
        <p:spPr>
          <a:xfrm>
            <a:off x="1708727" y="489527"/>
            <a:ext cx="4137891" cy="400110"/>
          </a:xfrm>
          <a:prstGeom prst="rect">
            <a:avLst/>
          </a:prstGeom>
          <a:noFill/>
        </p:spPr>
        <p:txBody>
          <a:bodyPr wrap="square" rtlCol="0">
            <a:spAutoFit/>
          </a:bodyPr>
          <a:lstStyle/>
          <a:p>
            <a:pPr algn="ctr"/>
            <a:r>
              <a:rPr lang="en-GB" sz="2000" b="1">
                <a:solidFill>
                  <a:schemeClr val="bg1"/>
                </a:solidFill>
                <a:latin typeface="Open Sans" panose="020B0606030504020204" pitchFamily="34" charset="0"/>
                <a:ea typeface="Open Sans" panose="020B0606030504020204" pitchFamily="34" charset="0"/>
                <a:cs typeface="Open Sans" panose="020B0606030504020204" pitchFamily="34" charset="0"/>
              </a:rPr>
              <a:t>CURRICULUM NARRATIVE</a:t>
            </a:r>
          </a:p>
        </p:txBody>
      </p:sp>
      <p:sp>
        <p:nvSpPr>
          <p:cNvPr id="9" name="TextBox 8">
            <a:extLst>
              <a:ext uri="{FF2B5EF4-FFF2-40B4-BE49-F238E27FC236}">
                <a16:creationId xmlns:a16="http://schemas.microsoft.com/office/drawing/2014/main" id="{CBB98832-A5C4-A6AB-1273-FAC820C7D039}"/>
              </a:ext>
            </a:extLst>
          </p:cNvPr>
          <p:cNvSpPr txBox="1"/>
          <p:nvPr/>
        </p:nvSpPr>
        <p:spPr>
          <a:xfrm>
            <a:off x="0" y="10363198"/>
            <a:ext cx="7559675" cy="307777"/>
          </a:xfrm>
          <a:prstGeom prst="rect">
            <a:avLst/>
          </a:prstGeom>
          <a:noFill/>
        </p:spPr>
        <p:txBody>
          <a:bodyPr wrap="square" rtlCol="0" anchor="b">
            <a:spAutoFit/>
          </a:bodyPr>
          <a:lstStyle/>
          <a:p>
            <a:pPr algn="ctr"/>
            <a:r>
              <a:rPr lang="en-GB" sz="1400" i="1">
                <a:solidFill>
                  <a:schemeClr val="bg1"/>
                </a:solidFill>
                <a:latin typeface="Open Sans" panose="020B0606030504020204" pitchFamily="34" charset="0"/>
                <a:ea typeface="Open Sans" panose="020B0606030504020204" pitchFamily="34" charset="0"/>
                <a:cs typeface="Open Sans" panose="020B0606030504020204" pitchFamily="34" charset="0"/>
              </a:rPr>
              <a:t>Christ at the Centre, Children at the Heart </a:t>
            </a:r>
          </a:p>
        </p:txBody>
      </p:sp>
      <p:sp>
        <p:nvSpPr>
          <p:cNvPr id="11" name="TextBox 10">
            <a:extLst>
              <a:ext uri="{FF2B5EF4-FFF2-40B4-BE49-F238E27FC236}">
                <a16:creationId xmlns:a16="http://schemas.microsoft.com/office/drawing/2014/main" id="{14857EBE-A960-42B0-A13E-B573AF211041}"/>
              </a:ext>
            </a:extLst>
          </p:cNvPr>
          <p:cNvSpPr txBox="1"/>
          <p:nvPr/>
        </p:nvSpPr>
        <p:spPr>
          <a:xfrm>
            <a:off x="283374" y="891675"/>
            <a:ext cx="6890328" cy="1415772"/>
          </a:xfrm>
          <a:prstGeom prst="rect">
            <a:avLst/>
          </a:prstGeom>
          <a:noFill/>
        </p:spPr>
        <p:txBody>
          <a:bodyPr wrap="square" lIns="91440" tIns="45720" rIns="91440" bIns="45720" rtlCol="0" anchor="t">
            <a:spAutoFit/>
          </a:bodyPr>
          <a:lstStyle/>
          <a:p>
            <a:pPr algn="just"/>
            <a:r>
              <a:rPr lang="en-GB" sz="1200" b="1">
                <a:ea typeface="Open Sans"/>
                <a:cs typeface="Open Sans"/>
              </a:rPr>
              <a:t>Common Threads</a:t>
            </a:r>
          </a:p>
          <a:p>
            <a:pPr algn="just"/>
            <a:endParaRPr lang="en-GB" sz="1000"/>
          </a:p>
          <a:p>
            <a:pPr algn="just"/>
            <a:r>
              <a:rPr lang="en-GB" sz="1050"/>
              <a:t>The curriculum has been developed with key threads underpinning the different units. These threads run through the different units to ensure children build an in-depth knowledge and can compare different periods of time,  events and significant people.    </a:t>
            </a:r>
            <a:endParaRPr lang="en-GB" sz="1050">
              <a:cs typeface="Calibri"/>
            </a:endParaRPr>
          </a:p>
          <a:p>
            <a:pPr algn="just"/>
            <a:endParaRPr lang="en-GB" sz="1050">
              <a:cs typeface="Calibri"/>
            </a:endParaRPr>
          </a:p>
          <a:p>
            <a:pPr algn="just"/>
            <a:endParaRPr lang="en-GB" sz="1200" b="1">
              <a:cs typeface="Calibri"/>
            </a:endParaRPr>
          </a:p>
          <a:p>
            <a:pPr algn="just"/>
            <a:endParaRPr lang="en-GB" sz="1000">
              <a:cs typeface="Calibri"/>
            </a:endParaRPr>
          </a:p>
        </p:txBody>
      </p:sp>
      <p:pic>
        <p:nvPicPr>
          <p:cNvPr id="3" name="Picture 2">
            <a:extLst>
              <a:ext uri="{FF2B5EF4-FFF2-40B4-BE49-F238E27FC236}">
                <a16:creationId xmlns:a16="http://schemas.microsoft.com/office/drawing/2014/main" id="{8B5D6E08-845F-4D90-B1DA-8B4C646D26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5887" y="6290578"/>
            <a:ext cx="793566" cy="793566"/>
          </a:xfrm>
          <a:prstGeom prst="rect">
            <a:avLst/>
          </a:prstGeom>
        </p:spPr>
      </p:pic>
      <p:pic>
        <p:nvPicPr>
          <p:cNvPr id="10" name="Picture 9">
            <a:extLst>
              <a:ext uri="{FF2B5EF4-FFF2-40B4-BE49-F238E27FC236}">
                <a16:creationId xmlns:a16="http://schemas.microsoft.com/office/drawing/2014/main" id="{A73C3C08-DC82-4B9D-AD47-AFFC4368E3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3376" y="5438666"/>
            <a:ext cx="795807" cy="795807"/>
          </a:xfrm>
          <a:prstGeom prst="rect">
            <a:avLst/>
          </a:prstGeom>
        </p:spPr>
      </p:pic>
      <p:pic>
        <p:nvPicPr>
          <p:cNvPr id="13" name="Picture 12">
            <a:extLst>
              <a:ext uri="{FF2B5EF4-FFF2-40B4-BE49-F238E27FC236}">
                <a16:creationId xmlns:a16="http://schemas.microsoft.com/office/drawing/2014/main" id="{4FC48109-9A8F-495E-9DB0-07119DC45D4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8241" y="4563592"/>
            <a:ext cx="795808" cy="795808"/>
          </a:xfrm>
          <a:prstGeom prst="rect">
            <a:avLst/>
          </a:prstGeom>
        </p:spPr>
      </p:pic>
      <p:pic>
        <p:nvPicPr>
          <p:cNvPr id="15" name="Picture 14">
            <a:extLst>
              <a:ext uri="{FF2B5EF4-FFF2-40B4-BE49-F238E27FC236}">
                <a16:creationId xmlns:a16="http://schemas.microsoft.com/office/drawing/2014/main" id="{71A27210-123D-4139-B2B1-2BB3695B3AD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7444" y="2770545"/>
            <a:ext cx="795195" cy="795195"/>
          </a:xfrm>
          <a:prstGeom prst="rect">
            <a:avLst/>
          </a:prstGeom>
        </p:spPr>
      </p:pic>
      <p:pic>
        <p:nvPicPr>
          <p:cNvPr id="17" name="Picture 16">
            <a:extLst>
              <a:ext uri="{FF2B5EF4-FFF2-40B4-BE49-F238E27FC236}">
                <a16:creationId xmlns:a16="http://schemas.microsoft.com/office/drawing/2014/main" id="{559B5693-070E-4A60-8664-43F670F89BC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8259" y="1894939"/>
            <a:ext cx="793566" cy="793566"/>
          </a:xfrm>
          <a:prstGeom prst="rect">
            <a:avLst/>
          </a:prstGeom>
        </p:spPr>
      </p:pic>
      <p:pic>
        <p:nvPicPr>
          <p:cNvPr id="19" name="Picture 18">
            <a:extLst>
              <a:ext uri="{FF2B5EF4-FFF2-40B4-BE49-F238E27FC236}">
                <a16:creationId xmlns:a16="http://schemas.microsoft.com/office/drawing/2014/main" id="{CDD4E8E5-BF3E-4142-B189-A8FB6EBA3BF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60748" y="3635899"/>
            <a:ext cx="816077" cy="816077"/>
          </a:xfrm>
          <a:prstGeom prst="rect">
            <a:avLst/>
          </a:prstGeom>
        </p:spPr>
      </p:pic>
      <p:sp>
        <p:nvSpPr>
          <p:cNvPr id="20" name="Rectangle 19">
            <a:extLst>
              <a:ext uri="{FF2B5EF4-FFF2-40B4-BE49-F238E27FC236}">
                <a16:creationId xmlns:a16="http://schemas.microsoft.com/office/drawing/2014/main" id="{1EC64FBF-5089-4BF0-9D77-EE4570718D2F}"/>
              </a:ext>
            </a:extLst>
          </p:cNvPr>
          <p:cNvSpPr/>
          <p:nvPr/>
        </p:nvSpPr>
        <p:spPr>
          <a:xfrm>
            <a:off x="1090640" y="2153848"/>
            <a:ext cx="674287" cy="276999"/>
          </a:xfrm>
          <a:prstGeom prst="rect">
            <a:avLst/>
          </a:prstGeom>
        </p:spPr>
        <p:txBody>
          <a:bodyPr wrap="none">
            <a:spAutoFit/>
          </a:bodyPr>
          <a:lstStyle/>
          <a:p>
            <a:pPr algn="just"/>
            <a:r>
              <a:rPr lang="en-GB" sz="1200" b="1"/>
              <a:t>Locality</a:t>
            </a:r>
          </a:p>
        </p:txBody>
      </p:sp>
      <p:sp>
        <p:nvSpPr>
          <p:cNvPr id="22" name="Rectangle 21">
            <a:extLst>
              <a:ext uri="{FF2B5EF4-FFF2-40B4-BE49-F238E27FC236}">
                <a16:creationId xmlns:a16="http://schemas.microsoft.com/office/drawing/2014/main" id="{5AC44412-299B-4A38-85BF-54A52C7C738F}"/>
              </a:ext>
            </a:extLst>
          </p:cNvPr>
          <p:cNvSpPr/>
          <p:nvPr/>
        </p:nvSpPr>
        <p:spPr>
          <a:xfrm>
            <a:off x="1090640" y="2951056"/>
            <a:ext cx="798552" cy="276999"/>
          </a:xfrm>
          <a:prstGeom prst="rect">
            <a:avLst/>
          </a:prstGeom>
        </p:spPr>
        <p:txBody>
          <a:bodyPr wrap="none">
            <a:spAutoFit/>
          </a:bodyPr>
          <a:lstStyle/>
          <a:p>
            <a:pPr algn="just"/>
            <a:r>
              <a:rPr lang="en-GB" sz="1200" b="1"/>
              <a:t>Transport</a:t>
            </a:r>
          </a:p>
        </p:txBody>
      </p:sp>
      <p:sp>
        <p:nvSpPr>
          <p:cNvPr id="23" name="Rectangle 22">
            <a:extLst>
              <a:ext uri="{FF2B5EF4-FFF2-40B4-BE49-F238E27FC236}">
                <a16:creationId xmlns:a16="http://schemas.microsoft.com/office/drawing/2014/main" id="{9A234642-A26B-4AEF-9396-87B23F6FE368}"/>
              </a:ext>
            </a:extLst>
          </p:cNvPr>
          <p:cNvSpPr/>
          <p:nvPr/>
        </p:nvSpPr>
        <p:spPr>
          <a:xfrm>
            <a:off x="1094950" y="3899518"/>
            <a:ext cx="1324402" cy="276999"/>
          </a:xfrm>
          <a:prstGeom prst="rect">
            <a:avLst/>
          </a:prstGeom>
        </p:spPr>
        <p:txBody>
          <a:bodyPr wrap="none">
            <a:spAutoFit/>
          </a:bodyPr>
          <a:lstStyle/>
          <a:p>
            <a:pPr algn="just"/>
            <a:r>
              <a:rPr lang="en-GB" sz="1200" b="1"/>
              <a:t>Significant People</a:t>
            </a:r>
          </a:p>
        </p:txBody>
      </p:sp>
      <p:sp>
        <p:nvSpPr>
          <p:cNvPr id="24" name="Rectangle 23">
            <a:extLst>
              <a:ext uri="{FF2B5EF4-FFF2-40B4-BE49-F238E27FC236}">
                <a16:creationId xmlns:a16="http://schemas.microsoft.com/office/drawing/2014/main" id="{07CB0FEE-FE7D-4CC1-A5A5-A3BDAF06C888}"/>
              </a:ext>
            </a:extLst>
          </p:cNvPr>
          <p:cNvSpPr/>
          <p:nvPr/>
        </p:nvSpPr>
        <p:spPr>
          <a:xfrm>
            <a:off x="1118268" y="4749231"/>
            <a:ext cx="2453685" cy="2923877"/>
          </a:xfrm>
          <a:prstGeom prst="rect">
            <a:avLst/>
          </a:prstGeom>
        </p:spPr>
        <p:txBody>
          <a:bodyPr wrap="none" lIns="91440" tIns="45720" rIns="91440" bIns="45720" anchor="t">
            <a:spAutoFit/>
          </a:bodyPr>
          <a:lstStyle/>
          <a:p>
            <a:r>
              <a:rPr lang="en-GB" sz="1200" b="1"/>
              <a:t>Religion and Beliefs</a:t>
            </a:r>
          </a:p>
          <a:p>
            <a:pPr algn="just"/>
            <a:endParaRPr lang="en-GB" sz="1200" b="1"/>
          </a:p>
          <a:p>
            <a:pPr algn="just"/>
            <a:endParaRPr lang="en-GB" sz="1200" b="1"/>
          </a:p>
          <a:p>
            <a:pPr algn="just"/>
            <a:endParaRPr lang="en-GB" sz="1200" b="1"/>
          </a:p>
          <a:p>
            <a:pPr algn="just"/>
            <a:endParaRPr lang="en-GB" sz="1200" b="1"/>
          </a:p>
          <a:p>
            <a:r>
              <a:rPr lang="en-GB" sz="1200" b="1"/>
              <a:t>Housing and Settlements </a:t>
            </a:r>
            <a:endParaRPr lang="en-GB" sz="1200" b="1">
              <a:cs typeface="Calibri"/>
            </a:endParaRPr>
          </a:p>
          <a:p>
            <a:endParaRPr lang="en-GB" sz="1200" b="1"/>
          </a:p>
          <a:p>
            <a:endParaRPr lang="en-GB" sz="1100" b="1"/>
          </a:p>
          <a:p>
            <a:endParaRPr lang="en-GB" sz="1200" b="1"/>
          </a:p>
          <a:p>
            <a:endParaRPr lang="en-GB" sz="1200" b="1"/>
          </a:p>
          <a:p>
            <a:r>
              <a:rPr lang="en-GB" sz="1200" b="1"/>
              <a:t>Empire and Rulers</a:t>
            </a:r>
            <a:endParaRPr lang="en-GB" sz="1200" b="1">
              <a:cs typeface="Calibri"/>
            </a:endParaRPr>
          </a:p>
          <a:p>
            <a:endParaRPr lang="en-GB" sz="1200" b="1"/>
          </a:p>
          <a:p>
            <a:endParaRPr lang="en-GB" sz="1200" b="1"/>
          </a:p>
          <a:p>
            <a:endParaRPr lang="en-GB" sz="500" b="1"/>
          </a:p>
          <a:p>
            <a:endParaRPr lang="en-GB" sz="1200" b="1"/>
          </a:p>
          <a:p>
            <a:r>
              <a:rPr lang="en-GB" sz="1200" b="1"/>
              <a:t>Roles of Women, Men and Children</a:t>
            </a:r>
          </a:p>
        </p:txBody>
      </p:sp>
      <p:pic>
        <p:nvPicPr>
          <p:cNvPr id="2" name="Picture 1" descr="A blue and white circle with a couple of people and a child&#10;&#10;Description automatically generated">
            <a:extLst>
              <a:ext uri="{FF2B5EF4-FFF2-40B4-BE49-F238E27FC236}">
                <a16:creationId xmlns:a16="http://schemas.microsoft.com/office/drawing/2014/main" id="{4FE3648F-29D0-B99B-2CDB-7AE0716A6589}"/>
              </a:ext>
            </a:extLst>
          </p:cNvPr>
          <p:cNvPicPr>
            <a:picLocks noChangeAspect="1"/>
          </p:cNvPicPr>
          <p:nvPr/>
        </p:nvPicPr>
        <p:blipFill>
          <a:blip r:embed="rId9"/>
          <a:stretch>
            <a:fillRect/>
          </a:stretch>
        </p:blipFill>
        <p:spPr>
          <a:xfrm>
            <a:off x="314418" y="7155619"/>
            <a:ext cx="848558" cy="806717"/>
          </a:xfrm>
          <a:prstGeom prst="rect">
            <a:avLst/>
          </a:prstGeom>
        </p:spPr>
      </p:pic>
      <p:sp>
        <p:nvSpPr>
          <p:cNvPr id="5" name="TextBox 4">
            <a:extLst>
              <a:ext uri="{FF2B5EF4-FFF2-40B4-BE49-F238E27FC236}">
                <a16:creationId xmlns:a16="http://schemas.microsoft.com/office/drawing/2014/main" id="{8289AC57-41C2-9466-6BE3-AA82C9756161}"/>
              </a:ext>
            </a:extLst>
          </p:cNvPr>
          <p:cNvSpPr txBox="1"/>
          <p:nvPr/>
        </p:nvSpPr>
        <p:spPr>
          <a:xfrm>
            <a:off x="401831" y="8184997"/>
            <a:ext cx="6890328" cy="1100301"/>
          </a:xfrm>
          <a:prstGeom prst="rect">
            <a:avLst/>
          </a:prstGeom>
          <a:noFill/>
        </p:spPr>
        <p:txBody>
          <a:bodyPr wrap="square" lIns="91440" tIns="45720" rIns="91440" bIns="45720" rtlCol="0" anchor="t">
            <a:spAutoFit/>
          </a:bodyPr>
          <a:lstStyle/>
          <a:p>
            <a:pPr algn="just"/>
            <a:r>
              <a:rPr lang="en-GB" sz="1050">
                <a:ea typeface="Open Sans"/>
                <a:cs typeface="Open Sans"/>
              </a:rPr>
              <a:t>The threads that are commonly woven through the Key Stage One units are locality, transport and significant people. Religion and beliefs, housing, empire and rules and the roles of women, men and children are commonly woven throughout the Key Stage Two units. </a:t>
            </a:r>
            <a:endParaRPr lang="en-US" sz="1050">
              <a:ea typeface="Open Sans"/>
              <a:cs typeface="Open Sans"/>
            </a:endParaRPr>
          </a:p>
          <a:p>
            <a:pPr algn="just"/>
            <a:endParaRPr lang="en-GB" sz="1200"/>
          </a:p>
          <a:p>
            <a:pPr algn="just"/>
            <a:endParaRPr lang="en-GB" sz="1200" b="1">
              <a:cs typeface="Calibri"/>
            </a:endParaRPr>
          </a:p>
          <a:p>
            <a:pPr algn="just"/>
            <a:endParaRPr lang="en-GB" sz="1000">
              <a:cs typeface="Calibri"/>
            </a:endParaRPr>
          </a:p>
        </p:txBody>
      </p:sp>
    </p:spTree>
    <p:extLst>
      <p:ext uri="{BB962C8B-B14F-4D97-AF65-F5344CB8AC3E}">
        <p14:creationId xmlns:p14="http://schemas.microsoft.com/office/powerpoint/2010/main" val="29264753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ite background with black dots&#10;&#10;Description automatically generated">
            <a:extLst>
              <a:ext uri="{FF2B5EF4-FFF2-40B4-BE49-F238E27FC236}">
                <a16:creationId xmlns:a16="http://schemas.microsoft.com/office/drawing/2014/main" id="{294978F2-DBB6-0F14-2892-AC338F9508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 y="0"/>
            <a:ext cx="7558636" cy="10691813"/>
          </a:xfrm>
          <a:prstGeom prst="rect">
            <a:avLst/>
          </a:prstGeom>
        </p:spPr>
      </p:pic>
      <p:sp>
        <p:nvSpPr>
          <p:cNvPr id="8" name="TextBox 7">
            <a:extLst>
              <a:ext uri="{FF2B5EF4-FFF2-40B4-BE49-F238E27FC236}">
                <a16:creationId xmlns:a16="http://schemas.microsoft.com/office/drawing/2014/main" id="{84FF7A6A-169B-FA56-B532-2E57CEB5FF61}"/>
              </a:ext>
            </a:extLst>
          </p:cNvPr>
          <p:cNvSpPr txBox="1"/>
          <p:nvPr/>
        </p:nvSpPr>
        <p:spPr>
          <a:xfrm>
            <a:off x="1708727" y="489527"/>
            <a:ext cx="4137891" cy="400110"/>
          </a:xfrm>
          <a:prstGeom prst="rect">
            <a:avLst/>
          </a:prstGeom>
          <a:noFill/>
        </p:spPr>
        <p:txBody>
          <a:bodyPr wrap="square" rtlCol="0">
            <a:spAutoFit/>
          </a:bodyPr>
          <a:lstStyle/>
          <a:p>
            <a:pPr algn="ctr"/>
            <a:r>
              <a:rPr lang="en-GB" sz="2000" b="1">
                <a:solidFill>
                  <a:schemeClr val="bg1"/>
                </a:solidFill>
                <a:latin typeface="Open Sans" panose="020B0606030504020204" pitchFamily="34" charset="0"/>
                <a:ea typeface="Open Sans" panose="020B0606030504020204" pitchFamily="34" charset="0"/>
                <a:cs typeface="Open Sans" panose="020B0606030504020204" pitchFamily="34" charset="0"/>
              </a:rPr>
              <a:t>CURRICULUM NARRATIVE</a:t>
            </a:r>
          </a:p>
        </p:txBody>
      </p:sp>
      <p:sp>
        <p:nvSpPr>
          <p:cNvPr id="9" name="TextBox 8">
            <a:extLst>
              <a:ext uri="{FF2B5EF4-FFF2-40B4-BE49-F238E27FC236}">
                <a16:creationId xmlns:a16="http://schemas.microsoft.com/office/drawing/2014/main" id="{CBB98832-A5C4-A6AB-1273-FAC820C7D039}"/>
              </a:ext>
            </a:extLst>
          </p:cNvPr>
          <p:cNvSpPr txBox="1"/>
          <p:nvPr/>
        </p:nvSpPr>
        <p:spPr>
          <a:xfrm>
            <a:off x="0" y="10363198"/>
            <a:ext cx="7559675" cy="307777"/>
          </a:xfrm>
          <a:prstGeom prst="rect">
            <a:avLst/>
          </a:prstGeom>
          <a:noFill/>
        </p:spPr>
        <p:txBody>
          <a:bodyPr wrap="square" rtlCol="0" anchor="b">
            <a:spAutoFit/>
          </a:bodyPr>
          <a:lstStyle/>
          <a:p>
            <a:pPr algn="ctr"/>
            <a:r>
              <a:rPr lang="en-GB" sz="1400" i="1">
                <a:solidFill>
                  <a:schemeClr val="bg1"/>
                </a:solidFill>
                <a:latin typeface="Open Sans" panose="020B0606030504020204" pitchFamily="34" charset="0"/>
                <a:ea typeface="Open Sans" panose="020B0606030504020204" pitchFamily="34" charset="0"/>
                <a:cs typeface="Open Sans" panose="020B0606030504020204" pitchFamily="34" charset="0"/>
              </a:rPr>
              <a:t>Christ at the Centre, Children at the Heart </a:t>
            </a:r>
          </a:p>
        </p:txBody>
      </p:sp>
      <p:graphicFrame>
        <p:nvGraphicFramePr>
          <p:cNvPr id="2" name="Table 2">
            <a:extLst>
              <a:ext uri="{FF2B5EF4-FFF2-40B4-BE49-F238E27FC236}">
                <a16:creationId xmlns:a16="http://schemas.microsoft.com/office/drawing/2014/main" id="{36C8D21B-F8C6-8AA3-26C3-248A3ACE93EC}"/>
              </a:ext>
            </a:extLst>
          </p:cNvPr>
          <p:cNvGraphicFramePr>
            <a:graphicFrameLocks noGrp="1"/>
          </p:cNvGraphicFramePr>
          <p:nvPr>
            <p:extLst>
              <p:ext uri="{D42A27DB-BD31-4B8C-83A1-F6EECF244321}">
                <p14:modId xmlns:p14="http://schemas.microsoft.com/office/powerpoint/2010/main" val="4294427323"/>
              </p:ext>
            </p:extLst>
          </p:nvPr>
        </p:nvGraphicFramePr>
        <p:xfrm>
          <a:off x="135998" y="1909524"/>
          <a:ext cx="7151906" cy="4458241"/>
        </p:xfrm>
        <a:graphic>
          <a:graphicData uri="http://schemas.openxmlformats.org/drawingml/2006/table">
            <a:tbl>
              <a:tblPr firstRow="1" bandRow="1">
                <a:tableStyleId>{6E25E649-3F16-4E02-A733-19D2CDBF48F0}</a:tableStyleId>
              </a:tblPr>
              <a:tblGrid>
                <a:gridCol w="789355">
                  <a:extLst>
                    <a:ext uri="{9D8B030D-6E8A-4147-A177-3AD203B41FA5}">
                      <a16:colId xmlns:a16="http://schemas.microsoft.com/office/drawing/2014/main" val="4189815118"/>
                    </a:ext>
                  </a:extLst>
                </a:gridCol>
                <a:gridCol w="733906">
                  <a:extLst>
                    <a:ext uri="{9D8B030D-6E8A-4147-A177-3AD203B41FA5}">
                      <a16:colId xmlns:a16="http://schemas.microsoft.com/office/drawing/2014/main" val="2882456411"/>
                    </a:ext>
                  </a:extLst>
                </a:gridCol>
                <a:gridCol w="2971532">
                  <a:extLst>
                    <a:ext uri="{9D8B030D-6E8A-4147-A177-3AD203B41FA5}">
                      <a16:colId xmlns:a16="http://schemas.microsoft.com/office/drawing/2014/main" val="3146045241"/>
                    </a:ext>
                  </a:extLst>
                </a:gridCol>
                <a:gridCol w="2657113">
                  <a:extLst>
                    <a:ext uri="{9D8B030D-6E8A-4147-A177-3AD203B41FA5}">
                      <a16:colId xmlns:a16="http://schemas.microsoft.com/office/drawing/2014/main" val="96208107"/>
                    </a:ext>
                  </a:extLst>
                </a:gridCol>
              </a:tblGrid>
              <a:tr h="360031">
                <a:tc gridSpan="4">
                  <a:txBody>
                    <a:bodyPr/>
                    <a:lstStyle/>
                    <a:p>
                      <a:r>
                        <a:rPr lang="en-US" dirty="0"/>
                        <a:t>                                                          Topic 1                                                        Topic 2</a:t>
                      </a:r>
                      <a:endParaRPr lang="en-GB" dirty="0"/>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088175293"/>
                  </a:ext>
                </a:extLst>
              </a:tr>
              <a:tr h="683035">
                <a:tc rowSpan="2">
                  <a:txBody>
                    <a:bodyPr/>
                    <a:lstStyle/>
                    <a:p>
                      <a:pPr algn="ctr"/>
                      <a:r>
                        <a:rPr lang="en-US" sz="1200" b="1" dirty="0"/>
                        <a:t>Class 5</a:t>
                      </a:r>
                      <a:endParaRPr lang="en-GB" sz="1200" b="1"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200" dirty="0"/>
                    </a:p>
                    <a:p>
                      <a:r>
                        <a:rPr lang="en-US" sz="1200" dirty="0"/>
                        <a:t>Cycle A</a:t>
                      </a:r>
                      <a:endParaRPr lang="en-GB" sz="12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dirty="0"/>
                        <a:t>Crime and Punishment</a:t>
                      </a:r>
                      <a:endParaRPr lang="en-GB" sz="12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dirty="0"/>
                        <a:t>Victorian Britain and </a:t>
                      </a:r>
                    </a:p>
                    <a:p>
                      <a:pPr algn="ctr"/>
                      <a:r>
                        <a:rPr lang="en-US" sz="1200" dirty="0"/>
                        <a:t>the Industrial Revolution</a:t>
                      </a:r>
                      <a:endParaRPr lang="en-GB" sz="12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66337711"/>
                  </a:ext>
                </a:extLst>
              </a:tr>
              <a:tr h="683035">
                <a:tc vMerge="1">
                  <a:txBody>
                    <a:bodyPr/>
                    <a:lstStyle/>
                    <a:p>
                      <a:pPr algn="ctr"/>
                      <a:endParaRPr lang="en-GB" sz="1200" b="1"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sz="1200" dirty="0"/>
                    </a:p>
                    <a:p>
                      <a:r>
                        <a:rPr lang="en-US" sz="1200" dirty="0"/>
                        <a:t>Cycle B</a:t>
                      </a:r>
                      <a:endParaRPr lang="en-GB" sz="12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200" dirty="0"/>
                        <a:t>Changing Power of the Monarchy</a:t>
                      </a:r>
                      <a:endParaRPr lang="en-GB" sz="12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GB" sz="1200" dirty="0"/>
                        <a:t>The Home Front WW2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643286614"/>
                  </a:ext>
                </a:extLst>
              </a:tr>
              <a:tr h="683035">
                <a:tc rowSpan="2">
                  <a:txBody>
                    <a:bodyPr/>
                    <a:lstStyle/>
                    <a:p>
                      <a:pPr algn="ctr"/>
                      <a:r>
                        <a:rPr lang="en-US" sz="1200" b="1" dirty="0"/>
                        <a:t>Class 4</a:t>
                      </a:r>
                      <a:endParaRPr lang="en-GB" sz="1200" b="1"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200" dirty="0"/>
                    </a:p>
                    <a:p>
                      <a:r>
                        <a:rPr lang="en-US" sz="1200" dirty="0"/>
                        <a:t>Cycle A</a:t>
                      </a:r>
                      <a:endParaRPr lang="en-GB" sz="12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dirty="0"/>
                        <a:t>V</a:t>
                      </a:r>
                      <a:r>
                        <a:rPr lang="en-GB" sz="1200" dirty="0" err="1"/>
                        <a:t>ikings</a:t>
                      </a:r>
                      <a:endParaRPr lang="en-GB" sz="12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dirty="0"/>
                        <a:t>W</a:t>
                      </a:r>
                      <a:r>
                        <a:rPr lang="en-GB" sz="1200" dirty="0"/>
                        <a:t>W1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151148411"/>
                  </a:ext>
                </a:extLst>
              </a:tr>
              <a:tr h="683035">
                <a:tc vMerge="1">
                  <a:txBody>
                    <a:bodyPr/>
                    <a:lstStyle/>
                    <a:p>
                      <a:pPr algn="ctr"/>
                      <a:endParaRPr lang="en-GB" sz="1200" b="1"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sz="1200" dirty="0"/>
                    </a:p>
                    <a:p>
                      <a:r>
                        <a:rPr lang="en-US" sz="1200" dirty="0"/>
                        <a:t>Cycle B</a:t>
                      </a:r>
                      <a:endParaRPr lang="en-GB" sz="12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200" dirty="0"/>
                        <a:t>E</a:t>
                      </a:r>
                      <a:r>
                        <a:rPr lang="en-GB" sz="1200" dirty="0" err="1"/>
                        <a:t>arly</a:t>
                      </a:r>
                      <a:r>
                        <a:rPr lang="en-GB" sz="1200" dirty="0"/>
                        <a:t> Islamic Civilisation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200" dirty="0"/>
                        <a:t>A</a:t>
                      </a:r>
                      <a:r>
                        <a:rPr lang="en-GB" sz="1200" dirty="0" err="1"/>
                        <a:t>nglo</a:t>
                      </a:r>
                      <a:r>
                        <a:rPr lang="en-GB" sz="1200" dirty="0"/>
                        <a:t> Saxon and Viking Britain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602947492"/>
                  </a:ext>
                </a:extLst>
              </a:tr>
              <a:tr h="683035">
                <a:tc rowSpan="2">
                  <a:txBody>
                    <a:bodyPr/>
                    <a:lstStyle/>
                    <a:p>
                      <a:pPr algn="ctr"/>
                      <a:r>
                        <a:rPr lang="en-US" sz="1200" b="1" dirty="0"/>
                        <a:t>C</a:t>
                      </a:r>
                      <a:r>
                        <a:rPr lang="en-GB" sz="1200" b="1" dirty="0"/>
                        <a:t>lass 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200" dirty="0"/>
                    </a:p>
                    <a:p>
                      <a:r>
                        <a:rPr lang="en-US" sz="1200" dirty="0"/>
                        <a:t>Cycle A</a:t>
                      </a:r>
                      <a:endParaRPr lang="en-GB" sz="12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dirty="0"/>
                        <a:t>S</a:t>
                      </a:r>
                      <a:r>
                        <a:rPr lang="en-GB" sz="1200" dirty="0"/>
                        <a:t>tone Age to Iron Age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dirty="0"/>
                        <a:t>R</a:t>
                      </a:r>
                      <a:r>
                        <a:rPr lang="en-GB" sz="1200" dirty="0" err="1"/>
                        <a:t>oman</a:t>
                      </a:r>
                      <a:r>
                        <a:rPr lang="en-GB" sz="1200" dirty="0"/>
                        <a:t> Empire and its impact on Britain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933988441"/>
                  </a:ext>
                </a:extLst>
              </a:tr>
              <a:tr h="683035">
                <a:tc vMerge="1">
                  <a:txBody>
                    <a:bodyPr/>
                    <a:lstStyle/>
                    <a:p>
                      <a:pPr algn="ctr"/>
                      <a:endParaRPr lang="en-GB" sz="1200" b="1"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sz="1200" dirty="0"/>
                    </a:p>
                    <a:p>
                      <a:r>
                        <a:rPr lang="en-GB" sz="1200" dirty="0"/>
                        <a:t>Cycle B</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200" dirty="0"/>
                        <a:t>C</a:t>
                      </a:r>
                      <a:r>
                        <a:rPr lang="en-GB" sz="1200" dirty="0" err="1"/>
                        <a:t>omparing</a:t>
                      </a:r>
                      <a:r>
                        <a:rPr lang="en-GB" sz="1200" dirty="0"/>
                        <a:t> Ancient Civilisations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GB" sz="1200" dirty="0"/>
                        <a:t>Mayans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611609948"/>
                  </a:ext>
                </a:extLst>
              </a:tr>
            </a:tbl>
          </a:graphicData>
        </a:graphic>
      </p:graphicFrame>
      <p:sp>
        <p:nvSpPr>
          <p:cNvPr id="3" name="TextBox 2">
            <a:extLst>
              <a:ext uri="{FF2B5EF4-FFF2-40B4-BE49-F238E27FC236}">
                <a16:creationId xmlns:a16="http://schemas.microsoft.com/office/drawing/2014/main" id="{9DAA6775-15D2-0FBC-8F72-CEDE3ED5C752}"/>
              </a:ext>
            </a:extLst>
          </p:cNvPr>
          <p:cNvSpPr txBox="1"/>
          <p:nvPr/>
        </p:nvSpPr>
        <p:spPr>
          <a:xfrm>
            <a:off x="0" y="1047750"/>
            <a:ext cx="7558636" cy="861774"/>
          </a:xfrm>
          <a:prstGeom prst="rect">
            <a:avLst/>
          </a:prstGeom>
          <a:noFill/>
        </p:spPr>
        <p:txBody>
          <a:bodyPr wrap="square" rtlCol="0">
            <a:spAutoFit/>
          </a:bodyPr>
          <a:lstStyle/>
          <a:p>
            <a:pPr algn="ctr"/>
            <a:r>
              <a:rPr lang="en-GB" sz="1000" b="1" i="1">
                <a:solidFill>
                  <a:srgbClr val="7484E5"/>
                </a:solidFill>
                <a:latin typeface="Open Sans" panose="020B0606030504020204" pitchFamily="34" charset="0"/>
                <a:ea typeface="Open Sans" panose="020B0606030504020204" pitchFamily="34" charset="0"/>
                <a:cs typeface="Open Sans" panose="020B0606030504020204" pitchFamily="34" charset="0"/>
              </a:rPr>
              <a:t>“Studying history helps children to understand their place in the world, and in </a:t>
            </a:r>
          </a:p>
          <a:p>
            <a:pPr algn="ctr"/>
            <a:r>
              <a:rPr lang="en-GB" sz="1000" b="1" i="1">
                <a:solidFill>
                  <a:srgbClr val="7484E5"/>
                </a:solidFill>
                <a:latin typeface="Open Sans" panose="020B0606030504020204" pitchFamily="34" charset="0"/>
                <a:ea typeface="Open Sans" panose="020B0606030504020204" pitchFamily="34" charset="0"/>
                <a:cs typeface="Open Sans" panose="020B0606030504020204" pitchFamily="34" charset="0"/>
              </a:rPr>
              <a:t>the long story of human development. And it challenges them to make sense of </a:t>
            </a:r>
          </a:p>
          <a:p>
            <a:pPr algn="ctr"/>
            <a:r>
              <a:rPr lang="en-GB" sz="1000" b="1" i="1">
                <a:solidFill>
                  <a:srgbClr val="7484E5"/>
                </a:solidFill>
                <a:latin typeface="Open Sans" panose="020B0606030504020204" pitchFamily="34" charset="0"/>
                <a:ea typeface="Open Sans" panose="020B0606030504020204" pitchFamily="34" charset="0"/>
                <a:cs typeface="Open Sans" panose="020B0606030504020204" pitchFamily="34" charset="0"/>
              </a:rPr>
              <a:t>the similarities and differences in human experiences across time and place.” </a:t>
            </a:r>
          </a:p>
          <a:p>
            <a:pPr algn="ctr"/>
            <a:endParaRPr lang="en-GB" sz="1000" b="1">
              <a:solidFill>
                <a:srgbClr val="7484E5"/>
              </a:solidFill>
              <a:latin typeface="Open Sans" panose="020B0606030504020204" pitchFamily="34" charset="0"/>
              <a:ea typeface="Open Sans" panose="020B0606030504020204" pitchFamily="34" charset="0"/>
              <a:cs typeface="Open Sans" panose="020B0606030504020204" pitchFamily="34" charset="0"/>
            </a:endParaRPr>
          </a:p>
          <a:p>
            <a:pPr algn="ctr"/>
            <a:r>
              <a:rPr lang="en-GB" sz="1000" b="1">
                <a:solidFill>
                  <a:srgbClr val="7484E5"/>
                </a:solidFill>
                <a:latin typeface="Open Sans" panose="020B0606030504020204" pitchFamily="34" charset="0"/>
                <a:ea typeface="Open Sans" panose="020B0606030504020204" pitchFamily="34" charset="0"/>
                <a:cs typeface="Open Sans" panose="020B0606030504020204" pitchFamily="34" charset="0"/>
              </a:rPr>
              <a:t>- Amanda Spielman</a:t>
            </a:r>
          </a:p>
        </p:txBody>
      </p:sp>
      <p:graphicFrame>
        <p:nvGraphicFramePr>
          <p:cNvPr id="6" name="Table 5">
            <a:extLst>
              <a:ext uri="{FF2B5EF4-FFF2-40B4-BE49-F238E27FC236}">
                <a16:creationId xmlns:a16="http://schemas.microsoft.com/office/drawing/2014/main" id="{A1CE82B4-CF55-D7FF-39F7-BB4311B9BDEF}"/>
              </a:ext>
            </a:extLst>
          </p:cNvPr>
          <p:cNvGraphicFramePr>
            <a:graphicFrameLocks noGrp="1"/>
          </p:cNvGraphicFramePr>
          <p:nvPr>
            <p:extLst>
              <p:ext uri="{D42A27DB-BD31-4B8C-83A1-F6EECF244321}">
                <p14:modId xmlns:p14="http://schemas.microsoft.com/office/powerpoint/2010/main" val="3334162272"/>
              </p:ext>
            </p:extLst>
          </p:nvPr>
        </p:nvGraphicFramePr>
        <p:xfrm>
          <a:off x="135998" y="6367765"/>
          <a:ext cx="7151906" cy="2732140"/>
        </p:xfrm>
        <a:graphic>
          <a:graphicData uri="http://schemas.openxmlformats.org/drawingml/2006/table">
            <a:tbl>
              <a:tblPr firstRow="1" bandRow="1">
                <a:tableStyleId>{6E25E649-3F16-4E02-A733-19D2CDBF48F0}</a:tableStyleId>
              </a:tblPr>
              <a:tblGrid>
                <a:gridCol w="789355">
                  <a:extLst>
                    <a:ext uri="{9D8B030D-6E8A-4147-A177-3AD203B41FA5}">
                      <a16:colId xmlns:a16="http://schemas.microsoft.com/office/drawing/2014/main" val="2600870010"/>
                    </a:ext>
                  </a:extLst>
                </a:gridCol>
                <a:gridCol w="733906">
                  <a:extLst>
                    <a:ext uri="{9D8B030D-6E8A-4147-A177-3AD203B41FA5}">
                      <a16:colId xmlns:a16="http://schemas.microsoft.com/office/drawing/2014/main" val="658004438"/>
                    </a:ext>
                  </a:extLst>
                </a:gridCol>
                <a:gridCol w="2971532">
                  <a:extLst>
                    <a:ext uri="{9D8B030D-6E8A-4147-A177-3AD203B41FA5}">
                      <a16:colId xmlns:a16="http://schemas.microsoft.com/office/drawing/2014/main" val="483767508"/>
                    </a:ext>
                  </a:extLst>
                </a:gridCol>
                <a:gridCol w="2657113">
                  <a:extLst>
                    <a:ext uri="{9D8B030D-6E8A-4147-A177-3AD203B41FA5}">
                      <a16:colId xmlns:a16="http://schemas.microsoft.com/office/drawing/2014/main" val="2236356856"/>
                    </a:ext>
                  </a:extLst>
                </a:gridCol>
              </a:tblGrid>
              <a:tr h="683035">
                <a:tc rowSpan="2">
                  <a:txBody>
                    <a:bodyPr/>
                    <a:lstStyle/>
                    <a:p>
                      <a:pPr algn="ctr"/>
                      <a:r>
                        <a:rPr lang="en-US" sz="1200" b="1" dirty="0">
                          <a:solidFill>
                            <a:schemeClr val="tx1"/>
                          </a:solidFill>
                        </a:rPr>
                        <a:t>Class 2</a:t>
                      </a:r>
                      <a:endParaRPr lang="en-GB" sz="1200" b="1" dirty="0">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200" dirty="0"/>
                    </a:p>
                    <a:p>
                      <a:r>
                        <a:rPr lang="en-US" sz="1200" b="0" dirty="0">
                          <a:solidFill>
                            <a:schemeClr val="tx1"/>
                          </a:solidFill>
                        </a:rPr>
                        <a:t>Cycle A</a:t>
                      </a:r>
                      <a:endParaRPr lang="en-GB" sz="1200" b="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b="0" dirty="0">
                          <a:solidFill>
                            <a:schemeClr val="tx1"/>
                          </a:solidFill>
                        </a:rPr>
                        <a:t>The Great Fire of London and The Great Fire of Gateshead</a:t>
                      </a:r>
                      <a:endParaRPr lang="en-GB" sz="1200" b="0" dirty="0">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b="0" dirty="0">
                          <a:solidFill>
                            <a:schemeClr val="tx1"/>
                          </a:solidFill>
                        </a:rPr>
                        <a:t>Comparing Monarchs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289309872"/>
                  </a:ext>
                </a:extLst>
              </a:tr>
              <a:tr h="683035">
                <a:tc vMerge="1">
                  <a:txBody>
                    <a:bodyPr/>
                    <a:lstStyle/>
                    <a:p>
                      <a:pPr algn="ctr"/>
                      <a:endParaRPr lang="en-GB" sz="1200" b="1" dirty="0">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200" dirty="0"/>
                    </a:p>
                    <a:p>
                      <a:r>
                        <a:rPr lang="en-US" sz="1200" dirty="0"/>
                        <a:t>Cycle B</a:t>
                      </a:r>
                      <a:endParaRPr lang="en-GB" sz="12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200" dirty="0"/>
                        <a:t>Toys and Transport through time</a:t>
                      </a:r>
                      <a:endParaRPr lang="en-GB" sz="12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200" dirty="0"/>
                        <a:t>C</a:t>
                      </a:r>
                      <a:r>
                        <a:rPr lang="en-GB" sz="1200" dirty="0" err="1"/>
                        <a:t>aptain</a:t>
                      </a:r>
                      <a:r>
                        <a:rPr lang="en-GB" sz="1200" dirty="0"/>
                        <a:t> Cook and Dr Nicholas Patrick</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87611357"/>
                  </a:ext>
                </a:extLst>
              </a:tr>
              <a:tr h="1366070">
                <a:tc>
                  <a:txBody>
                    <a:bodyPr/>
                    <a:lstStyle/>
                    <a:p>
                      <a:pPr algn="ctr"/>
                      <a:r>
                        <a:rPr lang="en-US" sz="1200" b="1" dirty="0"/>
                        <a:t>EYFS</a:t>
                      </a:r>
                      <a:endParaRPr lang="en-GB" sz="1200" b="1"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3">
                  <a:txBody>
                    <a:bodyPr/>
                    <a:lstStyle/>
                    <a:p>
                      <a:pPr algn="ctr"/>
                      <a:endParaRPr lang="en-US" sz="1200" dirty="0"/>
                    </a:p>
                    <a:p>
                      <a:pPr algn="ctr"/>
                      <a:r>
                        <a:rPr lang="en-US" sz="1400" b="1" dirty="0"/>
                        <a:t>Past and Present</a:t>
                      </a:r>
                      <a:r>
                        <a:rPr lang="en-US" sz="1400" dirty="0"/>
                        <a:t>: Pupils talk about and describe familiar people, including members of their family and community.  They comment on familiar past events.  They compare characters from the past, using story books.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a:endParaRPr lang="en-GB" sz="12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a:endParaRPr lang="en-GB" sz="12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22445097"/>
                  </a:ext>
                </a:extLst>
              </a:tr>
            </a:tbl>
          </a:graphicData>
        </a:graphic>
      </p:graphicFrame>
    </p:spTree>
    <p:extLst>
      <p:ext uri="{BB962C8B-B14F-4D97-AF65-F5344CB8AC3E}">
        <p14:creationId xmlns:p14="http://schemas.microsoft.com/office/powerpoint/2010/main" val="33057550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ite background with black dots&#10;&#10;Description automatically generated">
            <a:extLst>
              <a:ext uri="{FF2B5EF4-FFF2-40B4-BE49-F238E27FC236}">
                <a16:creationId xmlns:a16="http://schemas.microsoft.com/office/drawing/2014/main" id="{294978F2-DBB6-0F14-2892-AC338F9508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 y="0"/>
            <a:ext cx="7558636" cy="10691813"/>
          </a:xfrm>
          <a:prstGeom prst="rect">
            <a:avLst/>
          </a:prstGeom>
        </p:spPr>
      </p:pic>
      <p:sp>
        <p:nvSpPr>
          <p:cNvPr id="8" name="TextBox 7">
            <a:extLst>
              <a:ext uri="{FF2B5EF4-FFF2-40B4-BE49-F238E27FC236}">
                <a16:creationId xmlns:a16="http://schemas.microsoft.com/office/drawing/2014/main" id="{84FF7A6A-169B-FA56-B532-2E57CEB5FF61}"/>
              </a:ext>
            </a:extLst>
          </p:cNvPr>
          <p:cNvSpPr txBox="1"/>
          <p:nvPr/>
        </p:nvSpPr>
        <p:spPr>
          <a:xfrm>
            <a:off x="1708727" y="489527"/>
            <a:ext cx="4137891" cy="400110"/>
          </a:xfrm>
          <a:prstGeom prst="rect">
            <a:avLst/>
          </a:prstGeom>
          <a:noFill/>
        </p:spPr>
        <p:txBody>
          <a:bodyPr wrap="square" rtlCol="0">
            <a:spAutoFit/>
          </a:bodyPr>
          <a:lstStyle/>
          <a:p>
            <a:pPr algn="ctr"/>
            <a:r>
              <a:rPr lang="en-GB" sz="2000" b="1">
                <a:solidFill>
                  <a:schemeClr val="bg1"/>
                </a:solidFill>
                <a:latin typeface="Open Sans" panose="020B0606030504020204" pitchFamily="34" charset="0"/>
                <a:ea typeface="Open Sans" panose="020B0606030504020204" pitchFamily="34" charset="0"/>
                <a:cs typeface="Open Sans" panose="020B0606030504020204" pitchFamily="34" charset="0"/>
              </a:rPr>
              <a:t>CURRICULUM NARRATIVE</a:t>
            </a:r>
          </a:p>
        </p:txBody>
      </p:sp>
      <p:sp>
        <p:nvSpPr>
          <p:cNvPr id="9" name="TextBox 8">
            <a:extLst>
              <a:ext uri="{FF2B5EF4-FFF2-40B4-BE49-F238E27FC236}">
                <a16:creationId xmlns:a16="http://schemas.microsoft.com/office/drawing/2014/main" id="{CBB98832-A5C4-A6AB-1273-FAC820C7D039}"/>
              </a:ext>
            </a:extLst>
          </p:cNvPr>
          <p:cNvSpPr txBox="1"/>
          <p:nvPr/>
        </p:nvSpPr>
        <p:spPr>
          <a:xfrm>
            <a:off x="0" y="10363198"/>
            <a:ext cx="7559675" cy="307777"/>
          </a:xfrm>
          <a:prstGeom prst="rect">
            <a:avLst/>
          </a:prstGeom>
          <a:noFill/>
        </p:spPr>
        <p:txBody>
          <a:bodyPr wrap="square" rtlCol="0" anchor="b">
            <a:spAutoFit/>
          </a:bodyPr>
          <a:lstStyle/>
          <a:p>
            <a:pPr algn="ctr"/>
            <a:r>
              <a:rPr lang="en-GB" sz="1400" i="1">
                <a:solidFill>
                  <a:schemeClr val="bg1"/>
                </a:solidFill>
                <a:latin typeface="Open Sans" panose="020B0606030504020204" pitchFamily="34" charset="0"/>
                <a:ea typeface="Open Sans" panose="020B0606030504020204" pitchFamily="34" charset="0"/>
                <a:cs typeface="Open Sans" panose="020B0606030504020204" pitchFamily="34" charset="0"/>
              </a:rPr>
              <a:t>Christ at the Centre, Children at the Heart </a:t>
            </a:r>
          </a:p>
        </p:txBody>
      </p:sp>
      <p:sp>
        <p:nvSpPr>
          <p:cNvPr id="20" name="TextBox 19">
            <a:extLst>
              <a:ext uri="{FF2B5EF4-FFF2-40B4-BE49-F238E27FC236}">
                <a16:creationId xmlns:a16="http://schemas.microsoft.com/office/drawing/2014/main" id="{38FD0BE2-CFC5-5671-78E0-2F18651F8E0C}"/>
              </a:ext>
            </a:extLst>
          </p:cNvPr>
          <p:cNvSpPr txBox="1"/>
          <p:nvPr/>
        </p:nvSpPr>
        <p:spPr>
          <a:xfrm>
            <a:off x="219121" y="4430804"/>
            <a:ext cx="7287681" cy="6086282"/>
          </a:xfrm>
          <a:prstGeom prst="rect">
            <a:avLst/>
          </a:prstGeom>
          <a:noFill/>
        </p:spPr>
        <p:txBody>
          <a:bodyPr wrap="square" lIns="91440" tIns="45720" rIns="91440" bIns="45720" rtlCol="0" anchor="t">
            <a:spAutoFit/>
          </a:bodyPr>
          <a:lstStyle/>
          <a:p>
            <a:pPr algn="just"/>
            <a:r>
              <a:rPr lang="en-GB" sz="1200" b="1" dirty="0">
                <a:ea typeface="Open Sans"/>
                <a:cs typeface="Open Sans"/>
              </a:rPr>
              <a:t>Implementation</a:t>
            </a:r>
            <a:endParaRPr lang="en-GB" sz="1200" dirty="0">
              <a:ea typeface="Open Sans"/>
              <a:cs typeface="Open Sans"/>
            </a:endParaRPr>
          </a:p>
          <a:p>
            <a:pPr algn="just"/>
            <a:endParaRPr lang="en-GB" sz="1000" dirty="0"/>
          </a:p>
          <a:p>
            <a:pPr algn="just"/>
            <a:r>
              <a:rPr lang="en-GB" sz="1050" dirty="0"/>
              <a:t>The planning of each unit has been rooted in the four key concepts of: Chronology, Communicating History, Investigating the past and Thinking like a Historian. High quality input from experts and educational resources, including detailed CPD, complement the delivery of specialist learning, just as high-quality teaching responds to the needs of children. Collaborative planning created by both Primary and Secondary colleagues, provides units of work, rooted in historical content, which focus on embedding challenge, metacognition, retrieval and practice.</a:t>
            </a:r>
            <a:endParaRPr lang="en-GB" sz="1050" dirty="0">
              <a:cs typeface="Calibri"/>
            </a:endParaRPr>
          </a:p>
          <a:p>
            <a:pPr algn="just"/>
            <a:endParaRPr lang="en-GB" sz="1050" dirty="0">
              <a:cs typeface="Calibri"/>
            </a:endParaRPr>
          </a:p>
          <a:p>
            <a:pPr algn="just"/>
            <a:r>
              <a:rPr lang="en-GB" sz="1050" dirty="0"/>
              <a:t>Research around cognitive science is used to help children learn and remember more. Understanding is checked through spaced retrieval exercises. Throughout units of work teachers will make links and encourage children to connect past learning and historical knowledge and skills. Lessons are clearly linked to the threshold concepts of the National Curriculum and are planned in sequences that provide children with the opportunities to review, remember, deepen and apply their understanding. Formative assessments are used within lessons to gain understanding and shape teaching and learning. Wider opportunities are provided to enhance children’s experiences both inside and outside the classroom.</a:t>
            </a:r>
            <a:endParaRPr lang="en-GB" sz="1050" dirty="0">
              <a:cs typeface="Calibri"/>
            </a:endParaRPr>
          </a:p>
          <a:p>
            <a:pPr algn="just"/>
            <a:endParaRPr lang="en-GB" sz="1000" b="1" dirty="0">
              <a:ea typeface="Open Sans" panose="020B0606030504020204" pitchFamily="34" charset="0"/>
              <a:cs typeface="Open Sans" panose="020B0606030504020204" pitchFamily="34" charset="0"/>
            </a:endParaRPr>
          </a:p>
          <a:p>
            <a:pPr algn="just"/>
            <a:r>
              <a:rPr lang="en-GB" sz="1200" b="1" dirty="0">
                <a:ea typeface="Open Sans"/>
                <a:cs typeface="Open Sans"/>
              </a:rPr>
              <a:t>Impact</a:t>
            </a:r>
          </a:p>
          <a:p>
            <a:pPr algn="just"/>
            <a:endParaRPr lang="en-GB" sz="1050" dirty="0">
              <a:cs typeface="Calibri"/>
            </a:endParaRPr>
          </a:p>
          <a:p>
            <a:pPr algn="just"/>
            <a:r>
              <a:rPr lang="en-GB" sz="1050" dirty="0"/>
              <a:t>Pupils develop knowledge of History over time and explore their own locality through local history topics. They investigate and interpret the past, recognising that our understanding of the past comes from an interpretation of the available evidence. They build an overview of world history with an appreciation of the characteristic features of the past and that these features are similar and different across time periods and for different sections of society. Pupils understand chronology, how to chart the passing of time and how some aspects of history happened at similar times in different places. They can communicate historically using historical vocabulary and techniques to convey information about the past. </a:t>
            </a:r>
            <a:endParaRPr lang="en-GB" sz="1050" dirty="0">
              <a:cs typeface="Calibri"/>
            </a:endParaRPr>
          </a:p>
          <a:p>
            <a:pPr algn="just"/>
            <a:endParaRPr lang="en-GB" sz="1050" dirty="0">
              <a:cs typeface="Calibri"/>
            </a:endParaRPr>
          </a:p>
          <a:p>
            <a:pPr algn="just"/>
            <a:r>
              <a:rPr lang="en-GB" sz="1050" dirty="0"/>
              <a:t>Pupil dialogue and work in books shows a high standard of history being taught. Pupils are able to talk and are able to demonstrate their learning with historical language and vocabulary about a particular period. They can make links and connections to what they have been taught previously. Historical learning and enjoyment is visible. Pupils will have experienced a wide breadth of study and cultural capital, be able to think, reflect upon, write and debate about the past. They will have an in-depth, long-lasting knowledge of historical people and periods and be able to think like historians, ready for KS3 and the wider world.</a:t>
            </a:r>
            <a:endParaRPr lang="en-GB" sz="1050" dirty="0">
              <a:cs typeface="Calibri"/>
            </a:endParaRPr>
          </a:p>
          <a:p>
            <a:endParaRPr lang="en-GB" sz="1000" dirty="0"/>
          </a:p>
          <a:p>
            <a:endParaRPr lang="en-GB" sz="1200" b="1" dirty="0">
              <a:cs typeface="Calibri" panose="020F0502020204030204"/>
            </a:endParaRPr>
          </a:p>
          <a:p>
            <a:r>
              <a:rPr lang="en-GB" sz="1200" b="1" dirty="0">
                <a:cs typeface="Calibri" panose="020F0502020204030204"/>
              </a:rPr>
              <a:t>Mixed Age Classes</a:t>
            </a:r>
          </a:p>
          <a:p>
            <a:endParaRPr lang="en-GB" sz="1000" dirty="0">
              <a:latin typeface="Calibri"/>
              <a:cs typeface="Calibri" panose="020F0502020204030204"/>
            </a:endParaRPr>
          </a:p>
          <a:p>
            <a:r>
              <a:rPr lang="en-GB" sz="1050" dirty="0">
                <a:latin typeface="Calibri"/>
                <a:cs typeface="Times New Roman"/>
              </a:rPr>
              <a:t>For mixed age classes, cycles of learning (rolling programmes) ensure that pupils meet threshold concepts for their year group without repeating the same theme of learning.</a:t>
            </a:r>
            <a:endParaRPr lang="en-GB" sz="1050" dirty="0">
              <a:latin typeface="Calibri"/>
              <a:cs typeface="Calibri Light"/>
            </a:endParaRPr>
          </a:p>
          <a:p>
            <a:endParaRPr lang="en-GB" dirty="0">
              <a:cs typeface="Calibri" panose="020F0502020204030204"/>
            </a:endParaRPr>
          </a:p>
        </p:txBody>
      </p:sp>
      <p:sp>
        <p:nvSpPr>
          <p:cNvPr id="2" name="TextBox 1">
            <a:extLst>
              <a:ext uri="{FF2B5EF4-FFF2-40B4-BE49-F238E27FC236}">
                <a16:creationId xmlns:a16="http://schemas.microsoft.com/office/drawing/2014/main" id="{38FD0BE2-CFC5-5671-78E0-2F18651F8E0C}"/>
              </a:ext>
            </a:extLst>
          </p:cNvPr>
          <p:cNvSpPr txBox="1"/>
          <p:nvPr/>
        </p:nvSpPr>
        <p:spPr>
          <a:xfrm>
            <a:off x="219120" y="921283"/>
            <a:ext cx="7287681" cy="3477875"/>
          </a:xfrm>
          <a:prstGeom prst="rect">
            <a:avLst/>
          </a:prstGeom>
          <a:noFill/>
        </p:spPr>
        <p:txBody>
          <a:bodyPr wrap="square" rtlCol="0">
            <a:spAutoFit/>
          </a:bodyPr>
          <a:lstStyle/>
          <a:p>
            <a:r>
              <a:rPr lang="en-GB" sz="1200" b="1" dirty="0">
                <a:ea typeface="Open Sans" panose="020B0606030504020204" pitchFamily="34" charset="0"/>
                <a:cs typeface="Open Sans" panose="020B0606030504020204" pitchFamily="34" charset="0"/>
              </a:rPr>
              <a:t>Intent</a:t>
            </a:r>
          </a:p>
          <a:p>
            <a:endParaRPr lang="en-GB" sz="1000" dirty="0"/>
          </a:p>
          <a:p>
            <a:pPr algn="just"/>
            <a:r>
              <a:rPr lang="en-GB" sz="1000" dirty="0"/>
              <a:t>Our intention is that every child will be an interested and inquisitive learner of History. We follow the National Curriculum programmes of study for each year group, aiming to create the very best historians, well equipped to continue their studies in history as they move throughout their education. We challenge pupils to think, act and speak like those working in the field would, by developing a consistent approach across all year groups. Substantive knowledge and disciplinary knowledge are explicitly taught. By substantive knowledge we mean the people, events and developments from the past that children will learn about. By disciplinary knowledge, we mean all the various processes that children need to develop if they are to get better at a subject. This can both refer to a process of doing something (e.g. interpreting a source) but also a thought process in order to understand big concepts such as change, continuity and consequence.</a:t>
            </a:r>
          </a:p>
          <a:p>
            <a:pPr algn="just"/>
            <a:endParaRPr lang="en-GB" sz="1000" dirty="0"/>
          </a:p>
          <a:p>
            <a:pPr algn="just"/>
            <a:r>
              <a:rPr lang="en-GB" sz="1000" dirty="0"/>
              <a:t>High quality history teaching in primary school is our ultimate goal. This forms part of a larger progressive curriculum from EYFS to Year 6 and into KS3 and KS4. Our units are cohesive and sequential, accounting for prior knowledge and key skills for meaningful progression. We recognise it is fundamental that pupils develop chronological knowledge, both in terms of sequencing periods of history and of having a clear sense of the characteristics of a particular period. Linking learning within and across key stages is essential to developing the bigger picture of history. In order to communicate their understanding, key historical terms are taught well and in context. The explicit teaching of the precise and subtly changing meanings of vocabulary linked to each topic has been developed over time with careful planning and revisiting allowing for long-term retention.</a:t>
            </a:r>
          </a:p>
          <a:p>
            <a:pPr algn="just"/>
            <a:endParaRPr lang="en-GB" sz="1000" dirty="0"/>
          </a:p>
          <a:p>
            <a:pPr algn="just"/>
            <a:r>
              <a:rPr lang="en-GB" sz="1000" dirty="0"/>
              <a:t>Historical concepts need to be rooted in the study of actual historical people, events, and development, which allows for the flow of the immediate narrative of learning and brings it to life and serves to build up an unseen and almost instinctive layer that forms our longer-term knowledge. It is this that underpins all future learning, giving us a chronological framework, historical terms and key concepts that enhance our learning across the curriculum. </a:t>
            </a:r>
            <a:endParaRPr lang="en-GB" dirty="0"/>
          </a:p>
        </p:txBody>
      </p:sp>
    </p:spTree>
    <p:extLst>
      <p:ext uri="{BB962C8B-B14F-4D97-AF65-F5344CB8AC3E}">
        <p14:creationId xmlns:p14="http://schemas.microsoft.com/office/powerpoint/2010/main" val="22531562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3E09D0-1675-548D-6BB1-FFA70A47F69B}"/>
            </a:ext>
          </a:extLst>
        </p:cNvPr>
        <p:cNvGrpSpPr/>
        <p:nvPr/>
      </p:nvGrpSpPr>
      <p:grpSpPr>
        <a:xfrm>
          <a:off x="0" y="0"/>
          <a:ext cx="0" cy="0"/>
          <a:chOff x="0" y="0"/>
          <a:chExt cx="0" cy="0"/>
        </a:xfrm>
      </p:grpSpPr>
      <p:pic>
        <p:nvPicPr>
          <p:cNvPr id="4" name="Picture 3" descr="A white background with black dots&#10;&#10;Description automatically generated">
            <a:extLst>
              <a:ext uri="{FF2B5EF4-FFF2-40B4-BE49-F238E27FC236}">
                <a16:creationId xmlns:a16="http://schemas.microsoft.com/office/drawing/2014/main" id="{1923E214-175F-772D-CC0B-783652249F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 y="0"/>
            <a:ext cx="7558636" cy="10691813"/>
          </a:xfrm>
          <a:prstGeom prst="rect">
            <a:avLst/>
          </a:prstGeom>
        </p:spPr>
      </p:pic>
      <p:sp>
        <p:nvSpPr>
          <p:cNvPr id="8" name="TextBox 7">
            <a:extLst>
              <a:ext uri="{FF2B5EF4-FFF2-40B4-BE49-F238E27FC236}">
                <a16:creationId xmlns:a16="http://schemas.microsoft.com/office/drawing/2014/main" id="{1013D8E5-14F1-62EA-35CD-DDB8F972D6FD}"/>
              </a:ext>
            </a:extLst>
          </p:cNvPr>
          <p:cNvSpPr txBox="1"/>
          <p:nvPr/>
        </p:nvSpPr>
        <p:spPr>
          <a:xfrm>
            <a:off x="1659181" y="476648"/>
            <a:ext cx="4241312" cy="407035"/>
          </a:xfrm>
          <a:prstGeom prst="rect">
            <a:avLst/>
          </a:prstGeom>
          <a:noFill/>
        </p:spPr>
        <p:txBody>
          <a:bodyPr wrap="square" lIns="91440" tIns="45720" rIns="91440" bIns="45720" rtlCol="0" anchor="t">
            <a:spAutoFit/>
          </a:bodyPr>
          <a:lstStyle/>
          <a:p>
            <a:pPr algn="ctr">
              <a:lnSpc>
                <a:spcPct val="107000"/>
              </a:lnSpc>
              <a:spcAft>
                <a:spcPts val="800"/>
              </a:spcAft>
            </a:pPr>
            <a:r>
              <a:rPr lang="en-GB" sz="2000" b="1">
                <a:solidFill>
                  <a:schemeClr val="bg1"/>
                </a:solidFill>
                <a:latin typeface="Calibri"/>
                <a:ea typeface="Calibri"/>
                <a:cs typeface="Times New Roman"/>
              </a:rPr>
              <a:t>CURRICULUM COVERAGE</a:t>
            </a:r>
            <a:endParaRPr lang="en-GB" sz="2000">
              <a:solidFill>
                <a:schemeClr val="bg1"/>
              </a:solidFill>
              <a:effectLst/>
              <a:latin typeface="Calibri"/>
              <a:ea typeface="Calibri" panose="020F0502020204030204" pitchFamily="34" charset="0"/>
              <a:cs typeface="Times New Roman"/>
            </a:endParaRPr>
          </a:p>
        </p:txBody>
      </p:sp>
      <p:sp>
        <p:nvSpPr>
          <p:cNvPr id="9" name="TextBox 8">
            <a:extLst>
              <a:ext uri="{FF2B5EF4-FFF2-40B4-BE49-F238E27FC236}">
                <a16:creationId xmlns:a16="http://schemas.microsoft.com/office/drawing/2014/main" id="{3D4A485B-252D-F1FA-5CF1-81FB3925FA30}"/>
              </a:ext>
            </a:extLst>
          </p:cNvPr>
          <p:cNvSpPr txBox="1"/>
          <p:nvPr/>
        </p:nvSpPr>
        <p:spPr>
          <a:xfrm>
            <a:off x="0" y="10363198"/>
            <a:ext cx="7559675" cy="307777"/>
          </a:xfrm>
          <a:prstGeom prst="rect">
            <a:avLst/>
          </a:prstGeom>
          <a:noFill/>
        </p:spPr>
        <p:txBody>
          <a:bodyPr wrap="square" rtlCol="0" anchor="b">
            <a:spAutoFit/>
          </a:bodyPr>
          <a:lstStyle/>
          <a:p>
            <a:pPr algn="ctr"/>
            <a:r>
              <a:rPr lang="en-GB" sz="1400" i="1">
                <a:solidFill>
                  <a:schemeClr val="bg1"/>
                </a:solidFill>
                <a:latin typeface="Open Sans" panose="020B0606030504020204" pitchFamily="34" charset="0"/>
                <a:ea typeface="Open Sans" panose="020B0606030504020204" pitchFamily="34" charset="0"/>
                <a:cs typeface="Open Sans" panose="020B0606030504020204" pitchFamily="34" charset="0"/>
              </a:rPr>
              <a:t>Christ at the Centre, Children at the Heart </a:t>
            </a:r>
          </a:p>
        </p:txBody>
      </p:sp>
      <p:graphicFrame>
        <p:nvGraphicFramePr>
          <p:cNvPr id="5" name="Table 4">
            <a:extLst>
              <a:ext uri="{FF2B5EF4-FFF2-40B4-BE49-F238E27FC236}">
                <a16:creationId xmlns:a16="http://schemas.microsoft.com/office/drawing/2014/main" id="{244F7D66-BBD7-3F60-4E82-176F41F90F58}"/>
              </a:ext>
            </a:extLst>
          </p:cNvPr>
          <p:cNvGraphicFramePr>
            <a:graphicFrameLocks noGrp="1"/>
          </p:cNvGraphicFramePr>
          <p:nvPr>
            <p:extLst>
              <p:ext uri="{D42A27DB-BD31-4B8C-83A1-F6EECF244321}">
                <p14:modId xmlns:p14="http://schemas.microsoft.com/office/powerpoint/2010/main" val="1983721046"/>
              </p:ext>
            </p:extLst>
          </p:nvPr>
        </p:nvGraphicFramePr>
        <p:xfrm>
          <a:off x="363669" y="1115139"/>
          <a:ext cx="6877701" cy="8789103"/>
        </p:xfrm>
        <a:graphic>
          <a:graphicData uri="http://schemas.openxmlformats.org/drawingml/2006/table">
            <a:tbl>
              <a:tblPr firstRow="1" bandRow="1">
                <a:tableStyleId>{5C22544A-7EE6-4342-B048-85BDC9FD1C3A}</a:tableStyleId>
              </a:tblPr>
              <a:tblGrid>
                <a:gridCol w="346015">
                  <a:extLst>
                    <a:ext uri="{9D8B030D-6E8A-4147-A177-3AD203B41FA5}">
                      <a16:colId xmlns:a16="http://schemas.microsoft.com/office/drawing/2014/main" val="199502684"/>
                    </a:ext>
                  </a:extLst>
                </a:gridCol>
                <a:gridCol w="3907812">
                  <a:extLst>
                    <a:ext uri="{9D8B030D-6E8A-4147-A177-3AD203B41FA5}">
                      <a16:colId xmlns:a16="http://schemas.microsoft.com/office/drawing/2014/main" val="2358853367"/>
                    </a:ext>
                  </a:extLst>
                </a:gridCol>
                <a:gridCol w="2623874">
                  <a:extLst>
                    <a:ext uri="{9D8B030D-6E8A-4147-A177-3AD203B41FA5}">
                      <a16:colId xmlns:a16="http://schemas.microsoft.com/office/drawing/2014/main" val="296685857"/>
                    </a:ext>
                  </a:extLst>
                </a:gridCol>
              </a:tblGrid>
              <a:tr h="313737">
                <a:tc>
                  <a:txBody>
                    <a:bodyPr/>
                    <a:lstStyle/>
                    <a:p>
                      <a:endParaRPr lang="en-GB"/>
                    </a:p>
                  </a:txBody>
                  <a:tcPr>
                    <a:lnL w="28575">
                      <a:solidFill>
                        <a:schemeClr val="bg1"/>
                      </a:solidFill>
                    </a:lnL>
                    <a:lnR w="28575">
                      <a:solidFill>
                        <a:schemeClr val="bg1"/>
                      </a:solidFill>
                    </a:lnR>
                    <a:lnT w="28575">
                      <a:solidFill>
                        <a:schemeClr val="bg1"/>
                      </a:solidFill>
                    </a:lnT>
                    <a:lnB w="28575">
                      <a:solidFill>
                        <a:schemeClr val="bg1"/>
                      </a:solidFill>
                    </a:lnB>
                    <a:solidFill>
                      <a:srgbClr val="7484E5"/>
                    </a:solidFill>
                  </a:tcPr>
                </a:tc>
                <a:tc>
                  <a:txBody>
                    <a:bodyPr/>
                    <a:lstStyle/>
                    <a:p>
                      <a:pPr algn="ctr"/>
                      <a:r>
                        <a:rPr lang="en-GB" dirty="0"/>
                        <a:t>National Curriculum Statement</a:t>
                      </a:r>
                      <a:endParaRPr lang="en-GB" dirty="0" err="1"/>
                    </a:p>
                  </a:txBody>
                  <a:tcPr>
                    <a:lnL w="28575">
                      <a:solidFill>
                        <a:schemeClr val="bg1"/>
                      </a:solidFill>
                    </a:lnL>
                    <a:lnR w="28575">
                      <a:solidFill>
                        <a:schemeClr val="bg1"/>
                      </a:solidFill>
                    </a:lnR>
                    <a:lnT w="28575">
                      <a:solidFill>
                        <a:schemeClr val="bg1"/>
                      </a:solidFill>
                    </a:lnT>
                    <a:lnB w="28575">
                      <a:solidFill>
                        <a:schemeClr val="bg1"/>
                      </a:solidFill>
                    </a:lnB>
                    <a:solidFill>
                      <a:srgbClr val="7484E5"/>
                    </a:solidFill>
                  </a:tcPr>
                </a:tc>
                <a:tc>
                  <a:txBody>
                    <a:bodyPr/>
                    <a:lstStyle/>
                    <a:p>
                      <a:pPr algn="ctr"/>
                      <a:r>
                        <a:rPr lang="en-GB" dirty="0"/>
                        <a:t>BHCET History Unit </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a:solidFill>
                        <a:schemeClr val="bg1"/>
                      </a:solidFill>
                    </a:lnT>
                    <a:lnB w="28575" cap="flat" cmpd="sng" algn="ctr">
                      <a:solidFill>
                        <a:schemeClr val="bg1"/>
                      </a:solidFill>
                      <a:prstDash val="solid"/>
                      <a:round/>
                      <a:headEnd type="none" w="med" len="med"/>
                      <a:tailEnd type="none" w="med" len="med"/>
                    </a:lnB>
                    <a:solidFill>
                      <a:srgbClr val="7484E5"/>
                    </a:solidFill>
                  </a:tcPr>
                </a:tc>
                <a:extLst>
                  <a:ext uri="{0D108BD9-81ED-4DB2-BD59-A6C34878D82A}">
                    <a16:rowId xmlns:a16="http://schemas.microsoft.com/office/drawing/2014/main" val="3690174067"/>
                  </a:ext>
                </a:extLst>
              </a:tr>
              <a:tr h="600193">
                <a:tc rowSpan="4">
                  <a:txBody>
                    <a:bodyPr/>
                    <a:lstStyle/>
                    <a:p>
                      <a:pPr algn="ctr"/>
                      <a:r>
                        <a:rPr lang="en-GB" sz="1000" b="1" dirty="0"/>
                        <a:t>Key Stage One </a:t>
                      </a:r>
                    </a:p>
                  </a:txBody>
                  <a:tcPr vert="vert270" anchor="ctr">
                    <a:lnL w="28575">
                      <a:solidFill>
                        <a:schemeClr val="bg1"/>
                      </a:solidFill>
                    </a:lnL>
                    <a:lnR w="28575">
                      <a:solidFill>
                        <a:schemeClr val="bg1"/>
                      </a:solidFill>
                    </a:lnR>
                    <a:lnT w="28575">
                      <a:solidFill>
                        <a:schemeClr val="bg1"/>
                      </a:solidFill>
                    </a:lnT>
                    <a:lnB w="28575">
                      <a:solidFill>
                        <a:schemeClr val="bg1"/>
                      </a:solidFill>
                    </a:lnB>
                  </a:tcPr>
                </a:tc>
                <a:tc>
                  <a:txBody>
                    <a:bodyPr/>
                    <a:lstStyle/>
                    <a:p>
                      <a:pPr algn="just"/>
                      <a:r>
                        <a:rPr lang="en-GB" sz="1000" dirty="0"/>
                        <a:t>Changes within living memory. Where appropriate, these should be used to reveal aspect of change in national life. </a:t>
                      </a:r>
                    </a:p>
                  </a:txBody>
                  <a:tcPr>
                    <a:lnL w="28575">
                      <a:solidFill>
                        <a:schemeClr val="bg1"/>
                      </a:solidFill>
                    </a:lnL>
                    <a:lnR w="28575">
                      <a:solidFill>
                        <a:schemeClr val="bg1"/>
                      </a:solidFill>
                    </a:lnR>
                    <a:lnT w="28575">
                      <a:solidFill>
                        <a:schemeClr val="bg1"/>
                      </a:solidFill>
                    </a:lnT>
                    <a:lnB w="28575">
                      <a:solidFill>
                        <a:schemeClr val="bg1"/>
                      </a:solidFill>
                    </a:lnB>
                    <a:solidFill>
                      <a:schemeClr val="bg1">
                        <a:lumMod val="95000"/>
                      </a:schemeClr>
                    </a:solidFill>
                  </a:tcPr>
                </a:tc>
                <a:tc>
                  <a:txBody>
                    <a:bodyPr/>
                    <a:lstStyle/>
                    <a:p>
                      <a:pPr algn="just"/>
                      <a:r>
                        <a:rPr lang="en-GB" sz="1000" dirty="0"/>
                        <a:t>Toys and Transport Through Time </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738978845"/>
                  </a:ext>
                </a:extLst>
              </a:tr>
              <a:tr h="600193">
                <a:tc vMerge="1">
                  <a:txBody>
                    <a:bodyPr/>
                    <a:lstStyle/>
                    <a:p>
                      <a:endParaRPr lang="en-US"/>
                    </a:p>
                  </a:txBody>
                  <a:tcPr/>
                </a:tc>
                <a:tc>
                  <a:txBody>
                    <a:bodyPr/>
                    <a:lstStyle/>
                    <a:p>
                      <a:pPr algn="just"/>
                      <a:r>
                        <a:rPr lang="en-GB" sz="1000" dirty="0"/>
                        <a:t>Events beyond living memory that are significant nationally or globally.</a:t>
                      </a:r>
                    </a:p>
                  </a:txBody>
                  <a:tcPr>
                    <a:lnL w="28575">
                      <a:solidFill>
                        <a:schemeClr val="bg1"/>
                      </a:solidFill>
                    </a:lnL>
                    <a:lnR w="28575">
                      <a:solidFill>
                        <a:schemeClr val="bg1"/>
                      </a:solidFill>
                    </a:lnR>
                    <a:lnT w="28575">
                      <a:solidFill>
                        <a:schemeClr val="bg1"/>
                      </a:solidFill>
                    </a:lnT>
                    <a:lnB w="28575">
                      <a:solidFill>
                        <a:schemeClr val="bg1"/>
                      </a:solidFill>
                    </a:lnB>
                    <a:solidFill>
                      <a:schemeClr val="bg1">
                        <a:lumMod val="85000"/>
                      </a:schemeClr>
                    </a:solidFill>
                  </a:tcPr>
                </a:tc>
                <a:tc>
                  <a:txBody>
                    <a:bodyPr/>
                    <a:lstStyle/>
                    <a:p>
                      <a:pPr algn="just"/>
                      <a:r>
                        <a:rPr lang="en-GB" sz="1000" dirty="0"/>
                        <a:t>The Great Fire of London and the Great Fire of Gateshead and Newcastle </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420709688"/>
                  </a:ext>
                </a:extLst>
              </a:tr>
              <a:tr h="818444">
                <a:tc vMerge="1">
                  <a:txBody>
                    <a:bodyPr/>
                    <a:lstStyle/>
                    <a:p>
                      <a:endParaRPr lang="en-US"/>
                    </a:p>
                  </a:txBody>
                  <a:tcPr/>
                </a:tc>
                <a:tc>
                  <a:txBody>
                    <a:bodyPr/>
                    <a:lstStyle/>
                    <a:p>
                      <a:pPr algn="just"/>
                      <a:r>
                        <a:rPr lang="en-GB" sz="1000" dirty="0"/>
                        <a:t>The lives of significant individuals in the past who have contributed to national and international achievements. Some should be used to compare aspects of life in different periods. </a:t>
                      </a:r>
                    </a:p>
                  </a:txBody>
                  <a:tcPr>
                    <a:lnL w="28575">
                      <a:solidFill>
                        <a:schemeClr val="bg1"/>
                      </a:solidFill>
                    </a:lnL>
                    <a:lnR w="28575">
                      <a:solidFill>
                        <a:schemeClr val="bg1"/>
                      </a:solidFill>
                    </a:lnR>
                    <a:lnT w="28575">
                      <a:solidFill>
                        <a:schemeClr val="bg1"/>
                      </a:solidFill>
                    </a:lnT>
                    <a:lnB w="28575">
                      <a:solidFill>
                        <a:schemeClr val="bg1"/>
                      </a:solidFill>
                    </a:lnB>
                    <a:solidFill>
                      <a:schemeClr val="bg1">
                        <a:lumMod val="95000"/>
                      </a:schemeClr>
                    </a:solidFill>
                  </a:tcPr>
                </a:tc>
                <a:tc>
                  <a:txBody>
                    <a:bodyPr/>
                    <a:lstStyle/>
                    <a:p>
                      <a:pPr algn="just"/>
                      <a:r>
                        <a:rPr lang="en-GB" sz="1000" dirty="0"/>
                        <a:t>George Stephenson and the Railway</a:t>
                      </a:r>
                    </a:p>
                    <a:p>
                      <a:pPr lvl="0" algn="just">
                        <a:buNone/>
                      </a:pPr>
                      <a:r>
                        <a:rPr lang="en-GB" sz="1000" dirty="0"/>
                        <a:t>Captain Cook and Dr Nicholas Patrick </a:t>
                      </a:r>
                    </a:p>
                    <a:p>
                      <a:pPr lvl="0" algn="just">
                        <a:buNone/>
                      </a:pPr>
                      <a:endParaRPr lang="en-GB" sz="1000"/>
                    </a:p>
                    <a:p>
                      <a:pPr lvl="0" algn="just">
                        <a:buNone/>
                      </a:pPr>
                      <a:endParaRPr lang="en-GB" sz="100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976803567"/>
                  </a:ext>
                </a:extLst>
              </a:tr>
              <a:tr h="600193">
                <a:tc vMerge="1">
                  <a:txBody>
                    <a:bodyPr/>
                    <a:lstStyle/>
                    <a:p>
                      <a:endParaRPr lang="en-US"/>
                    </a:p>
                  </a:txBody>
                  <a:tcPr/>
                </a:tc>
                <a:tc>
                  <a:txBody>
                    <a:bodyPr/>
                    <a:lstStyle/>
                    <a:p>
                      <a:pPr algn="just"/>
                      <a:r>
                        <a:rPr lang="en-GB" sz="1000" dirty="0"/>
                        <a:t>Significant historical events, people and places in their own locality. </a:t>
                      </a:r>
                    </a:p>
                  </a:txBody>
                  <a:tcPr>
                    <a:lnL w="28575">
                      <a:solidFill>
                        <a:schemeClr val="bg1"/>
                      </a:solidFill>
                    </a:lnL>
                    <a:lnR w="28575">
                      <a:solidFill>
                        <a:schemeClr val="bg1"/>
                      </a:solidFill>
                    </a:lnR>
                    <a:lnT w="28575">
                      <a:solidFill>
                        <a:schemeClr val="bg1"/>
                      </a:solidFill>
                    </a:lnT>
                    <a:lnB w="28575">
                      <a:solidFill>
                        <a:schemeClr val="bg1"/>
                      </a:solidFill>
                    </a:lnB>
                    <a:solidFill>
                      <a:schemeClr val="bg1">
                        <a:lumMod val="85000"/>
                      </a:schemeClr>
                    </a:solidFill>
                  </a:tcPr>
                </a:tc>
                <a:tc>
                  <a:txBody>
                    <a:bodyPr/>
                    <a:lstStyle/>
                    <a:p>
                      <a:pPr algn="just"/>
                      <a:r>
                        <a:rPr lang="en-GB" sz="1000" dirty="0"/>
                        <a:t>George Stephenson and the Railway</a:t>
                      </a:r>
                      <a:endParaRPr lang="en-US" dirty="0"/>
                    </a:p>
                    <a:p>
                      <a:pPr lvl="0" algn="just">
                        <a:buNone/>
                      </a:pPr>
                      <a:r>
                        <a:rPr lang="en-GB" sz="1000" dirty="0"/>
                        <a:t>Captain Cook and Dr Nicholas Patrick </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162364139"/>
                  </a:ext>
                </a:extLst>
              </a:tr>
              <a:tr h="600193">
                <a:tc rowSpan="9">
                  <a:txBody>
                    <a:bodyPr/>
                    <a:lstStyle/>
                    <a:p>
                      <a:pPr lvl="0" algn="ctr">
                        <a:buNone/>
                      </a:pPr>
                      <a:r>
                        <a:rPr lang="en-GB" sz="1000" b="1" dirty="0"/>
                        <a:t>Key Stage Two </a:t>
                      </a:r>
                    </a:p>
                  </a:txBody>
                  <a:tcPr vert="vert270" anchor="ctr">
                    <a:lnL w="28575">
                      <a:solidFill>
                        <a:schemeClr val="bg1"/>
                      </a:solidFill>
                    </a:lnL>
                    <a:lnR w="28575">
                      <a:solidFill>
                        <a:schemeClr val="bg1"/>
                      </a:solidFill>
                    </a:lnR>
                    <a:lnT w="28575">
                      <a:solidFill>
                        <a:schemeClr val="bg1"/>
                      </a:solidFill>
                    </a:lnT>
                    <a:lnB w="28575">
                      <a:solidFill>
                        <a:schemeClr val="bg1"/>
                      </a:solidFill>
                    </a:lnB>
                  </a:tcPr>
                </a:tc>
                <a:tc>
                  <a:txBody>
                    <a:bodyPr/>
                    <a:lstStyle/>
                    <a:p>
                      <a:pPr lvl="0" algn="just">
                        <a:buNone/>
                      </a:pPr>
                      <a:r>
                        <a:rPr lang="en-GB" sz="1000" b="0" i="0" u="none" strike="noStrike" noProof="0" dirty="0">
                          <a:solidFill>
                            <a:srgbClr val="000000"/>
                          </a:solidFill>
                          <a:latin typeface="Calibri"/>
                        </a:rPr>
                        <a:t>Changes in Britain from the Stone Age to Iron Age </a:t>
                      </a:r>
                      <a:endParaRPr lang="en-GB" sz="1000" dirty="0"/>
                    </a:p>
                  </a:txBody>
                  <a:tcPr>
                    <a:lnL w="28575">
                      <a:solidFill>
                        <a:schemeClr val="bg1"/>
                      </a:solidFill>
                    </a:lnL>
                    <a:lnR w="28575">
                      <a:solidFill>
                        <a:schemeClr val="bg1"/>
                      </a:solidFill>
                    </a:lnR>
                    <a:lnT w="28575">
                      <a:solidFill>
                        <a:schemeClr val="bg1"/>
                      </a:solidFill>
                    </a:lnT>
                    <a:lnB w="28575">
                      <a:solidFill>
                        <a:schemeClr val="bg1"/>
                      </a:solidFill>
                    </a:lnB>
                    <a:solidFill>
                      <a:schemeClr val="bg1">
                        <a:lumMod val="95000"/>
                      </a:schemeClr>
                    </a:solidFill>
                  </a:tcPr>
                </a:tc>
                <a:tc>
                  <a:txBody>
                    <a:bodyPr/>
                    <a:lstStyle/>
                    <a:p>
                      <a:pPr lvl="0" algn="just">
                        <a:buNone/>
                      </a:pPr>
                      <a:r>
                        <a:rPr lang="en-GB" sz="1000" b="0" i="0" u="none" strike="noStrike" noProof="0" dirty="0">
                          <a:solidFill>
                            <a:srgbClr val="000000"/>
                          </a:solidFill>
                          <a:latin typeface="Calibri"/>
                        </a:rPr>
                        <a:t>Stone Age to Iron Age </a:t>
                      </a:r>
                      <a:endParaRPr lang="en-US" sz="1000"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7588280"/>
                  </a:ext>
                </a:extLst>
              </a:tr>
              <a:tr h="600193">
                <a:tc vMerge="1">
                  <a:txBody>
                    <a:bodyPr/>
                    <a:lstStyle/>
                    <a:p>
                      <a:endParaRPr lang="en-US"/>
                    </a:p>
                  </a:txBody>
                  <a:tcPr anchor="ctr"/>
                </a:tc>
                <a:tc>
                  <a:txBody>
                    <a:bodyPr/>
                    <a:lstStyle/>
                    <a:p>
                      <a:pPr lvl="0" algn="just">
                        <a:buNone/>
                      </a:pPr>
                      <a:r>
                        <a:rPr lang="en-GB" sz="1000" b="0" i="0" u="none" strike="noStrike" noProof="0" dirty="0">
                          <a:solidFill>
                            <a:srgbClr val="000000"/>
                          </a:solidFill>
                          <a:latin typeface="Calibri"/>
                        </a:rPr>
                        <a:t>The Roman Empires and its impact on Britain </a:t>
                      </a:r>
                      <a:endParaRPr lang="en-US" sz="1000" dirty="0"/>
                    </a:p>
                  </a:txBody>
                  <a:tcPr>
                    <a:lnL w="28575">
                      <a:solidFill>
                        <a:schemeClr val="bg1"/>
                      </a:solidFill>
                    </a:lnL>
                    <a:lnR w="28575">
                      <a:solidFill>
                        <a:schemeClr val="bg1"/>
                      </a:solidFill>
                    </a:lnR>
                    <a:lnT w="28575">
                      <a:solidFill>
                        <a:schemeClr val="bg1"/>
                      </a:solidFill>
                    </a:lnT>
                    <a:lnB w="28575">
                      <a:solidFill>
                        <a:schemeClr val="bg1"/>
                      </a:solidFill>
                    </a:lnB>
                    <a:solidFill>
                      <a:schemeClr val="bg1">
                        <a:lumMod val="85000"/>
                      </a:schemeClr>
                    </a:solidFill>
                  </a:tcPr>
                </a:tc>
                <a:tc>
                  <a:txBody>
                    <a:bodyPr/>
                    <a:lstStyle/>
                    <a:p>
                      <a:pPr lvl="0" algn="just">
                        <a:buNone/>
                      </a:pPr>
                      <a:r>
                        <a:rPr lang="en-GB" sz="1000" dirty="0"/>
                        <a:t>Roman Empire and its Impact on Britain </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531286847"/>
                  </a:ext>
                </a:extLst>
              </a:tr>
              <a:tr h="600193">
                <a:tc vMerge="1">
                  <a:txBody>
                    <a:bodyPr/>
                    <a:lstStyle/>
                    <a:p>
                      <a:endParaRPr lang="en-US"/>
                    </a:p>
                  </a:txBody>
                  <a:tcPr anchor="ctr"/>
                </a:tc>
                <a:tc>
                  <a:txBody>
                    <a:bodyPr/>
                    <a:lstStyle/>
                    <a:p>
                      <a:pPr lvl="0" algn="just">
                        <a:buNone/>
                      </a:pPr>
                      <a:r>
                        <a:rPr lang="en-GB" sz="1000" dirty="0"/>
                        <a:t>Britain's settlement by Ango-Saxons and Scots</a:t>
                      </a:r>
                    </a:p>
                  </a:txBody>
                  <a:tcPr>
                    <a:lnL w="28575">
                      <a:solidFill>
                        <a:schemeClr val="bg1"/>
                      </a:solidFill>
                    </a:lnL>
                    <a:lnR w="28575">
                      <a:solidFill>
                        <a:schemeClr val="bg1"/>
                      </a:solidFill>
                    </a:lnR>
                    <a:lnT w="28575">
                      <a:solidFill>
                        <a:schemeClr val="bg1"/>
                      </a:solidFill>
                    </a:lnT>
                    <a:lnB w="28575">
                      <a:solidFill>
                        <a:schemeClr val="bg1"/>
                      </a:solidFill>
                    </a:lnB>
                    <a:solidFill>
                      <a:schemeClr val="bg1">
                        <a:lumMod val="95000"/>
                      </a:schemeClr>
                    </a:solidFill>
                  </a:tcPr>
                </a:tc>
                <a:tc>
                  <a:txBody>
                    <a:bodyPr/>
                    <a:lstStyle/>
                    <a:p>
                      <a:pPr lvl="0" algn="just">
                        <a:buNone/>
                      </a:pPr>
                      <a:r>
                        <a:rPr lang="en-GB" sz="1000" dirty="0"/>
                        <a:t>Ango-Saxon and Viking Britain </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28168717"/>
                  </a:ext>
                </a:extLst>
              </a:tr>
              <a:tr h="600193">
                <a:tc vMerge="1">
                  <a:txBody>
                    <a:bodyPr/>
                    <a:lstStyle/>
                    <a:p>
                      <a:endParaRPr lang="en-US"/>
                    </a:p>
                  </a:txBody>
                  <a:tcPr anchor="ctr"/>
                </a:tc>
                <a:tc>
                  <a:txBody>
                    <a:bodyPr/>
                    <a:lstStyle/>
                    <a:p>
                      <a:pPr lvl="0" algn="just">
                        <a:buNone/>
                      </a:pPr>
                      <a:r>
                        <a:rPr lang="en-GB" sz="1000" dirty="0"/>
                        <a:t>The Viking and Anglo-Saxon struggle for the Kingdom of England to the time of Edward the Confessor</a:t>
                      </a:r>
                    </a:p>
                  </a:txBody>
                  <a:tcPr>
                    <a:lnL w="28575">
                      <a:solidFill>
                        <a:schemeClr val="bg1"/>
                      </a:solidFill>
                    </a:lnL>
                    <a:lnR w="28575">
                      <a:solidFill>
                        <a:schemeClr val="bg1"/>
                      </a:solidFill>
                    </a:lnR>
                    <a:lnT w="28575">
                      <a:solidFill>
                        <a:schemeClr val="bg1"/>
                      </a:solidFill>
                    </a:lnT>
                    <a:lnB w="28575">
                      <a:solidFill>
                        <a:schemeClr val="bg1"/>
                      </a:solidFill>
                    </a:lnB>
                    <a:solidFill>
                      <a:schemeClr val="bg1">
                        <a:lumMod val="85000"/>
                      </a:schemeClr>
                    </a:solidFill>
                  </a:tcPr>
                </a:tc>
                <a:tc>
                  <a:txBody>
                    <a:bodyPr/>
                    <a:lstStyle/>
                    <a:p>
                      <a:pPr lvl="0" algn="just">
                        <a:buNone/>
                      </a:pPr>
                      <a:r>
                        <a:rPr lang="en-GB" sz="1000" b="0" i="0" u="none" strike="noStrike" noProof="0" dirty="0">
                          <a:solidFill>
                            <a:srgbClr val="000000"/>
                          </a:solidFill>
                          <a:latin typeface="Calibri"/>
                        </a:rPr>
                        <a:t>Ango-Saxon and Viking Britain </a:t>
                      </a:r>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038044072"/>
                  </a:ext>
                </a:extLst>
              </a:tr>
              <a:tr h="600193">
                <a:tc vMerge="1">
                  <a:txBody>
                    <a:bodyPr/>
                    <a:lstStyle/>
                    <a:p>
                      <a:endParaRPr lang="en-US"/>
                    </a:p>
                  </a:txBody>
                  <a:tcPr anchor="ctr"/>
                </a:tc>
                <a:tc>
                  <a:txBody>
                    <a:bodyPr/>
                    <a:lstStyle/>
                    <a:p>
                      <a:pPr lvl="0" algn="just">
                        <a:buNone/>
                      </a:pPr>
                      <a:r>
                        <a:rPr lang="en-GB" sz="1000" dirty="0"/>
                        <a:t>A local history study </a:t>
                      </a:r>
                    </a:p>
                  </a:txBody>
                  <a:tcPr>
                    <a:lnL w="28575">
                      <a:solidFill>
                        <a:schemeClr val="bg1"/>
                      </a:solidFill>
                    </a:lnL>
                    <a:lnR w="28575">
                      <a:solidFill>
                        <a:schemeClr val="bg1"/>
                      </a:solidFill>
                    </a:lnR>
                    <a:lnT w="28575">
                      <a:solidFill>
                        <a:schemeClr val="bg1"/>
                      </a:solidFill>
                    </a:lnT>
                    <a:lnB w="28575">
                      <a:solidFill>
                        <a:schemeClr val="bg1"/>
                      </a:solidFill>
                    </a:lnB>
                    <a:solidFill>
                      <a:schemeClr val="bg1">
                        <a:lumMod val="95000"/>
                      </a:schemeClr>
                    </a:solidFill>
                  </a:tcPr>
                </a:tc>
                <a:tc>
                  <a:txBody>
                    <a:bodyPr/>
                    <a:lstStyle/>
                    <a:p>
                      <a:pPr lvl="0" algn="just">
                        <a:buNone/>
                      </a:pPr>
                      <a:r>
                        <a:rPr lang="en-GB" sz="1000" dirty="0"/>
                        <a:t>Roman Empire and its Impact on Britain </a:t>
                      </a:r>
                    </a:p>
                    <a:p>
                      <a:pPr lvl="0" algn="just">
                        <a:buNone/>
                      </a:pPr>
                      <a:r>
                        <a:rPr lang="en-GB" sz="1000" dirty="0"/>
                        <a:t>Anglo-Saxon and Viking Britain</a:t>
                      </a:r>
                    </a:p>
                    <a:p>
                      <a:pPr lvl="0" algn="just">
                        <a:buNone/>
                      </a:pPr>
                      <a:r>
                        <a:rPr lang="en-GB" sz="1000" dirty="0"/>
                        <a:t>Victorian Britain &amp; the Industrial Revolution</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444497170"/>
                  </a:ext>
                </a:extLst>
              </a:tr>
              <a:tr h="682037">
                <a:tc vMerge="1">
                  <a:txBody>
                    <a:bodyPr/>
                    <a:lstStyle/>
                    <a:p>
                      <a:endParaRPr lang="en-US"/>
                    </a:p>
                  </a:txBody>
                  <a:tcPr anchor="ctr"/>
                </a:tc>
                <a:tc>
                  <a:txBody>
                    <a:bodyPr/>
                    <a:lstStyle/>
                    <a:p>
                      <a:pPr lvl="0" algn="just">
                        <a:buNone/>
                      </a:pPr>
                      <a:r>
                        <a:rPr lang="en-GB" sz="1000" dirty="0"/>
                        <a:t>A study of an aspect or theme in British history that extends pupils' chronological knowledge beyond 1066. </a:t>
                      </a:r>
                    </a:p>
                  </a:txBody>
                  <a:tcPr>
                    <a:lnL w="28575">
                      <a:solidFill>
                        <a:schemeClr val="bg1"/>
                      </a:solidFill>
                    </a:lnL>
                    <a:lnR w="28575">
                      <a:solidFill>
                        <a:schemeClr val="bg1"/>
                      </a:solidFill>
                    </a:lnR>
                    <a:lnT w="28575">
                      <a:solidFill>
                        <a:schemeClr val="bg1"/>
                      </a:solidFill>
                    </a:lnT>
                    <a:lnB w="28575">
                      <a:solidFill>
                        <a:schemeClr val="bg1"/>
                      </a:solidFill>
                    </a:lnB>
                    <a:solidFill>
                      <a:schemeClr val="bg1">
                        <a:lumMod val="95000"/>
                      </a:schemeClr>
                    </a:solidFill>
                  </a:tcPr>
                </a:tc>
                <a:tc>
                  <a:txBody>
                    <a:bodyPr/>
                    <a:lstStyle/>
                    <a:p>
                      <a:pPr lvl="0" algn="just">
                        <a:buNone/>
                      </a:pPr>
                      <a:r>
                        <a:rPr lang="en-GB" sz="1000" dirty="0"/>
                        <a:t>Changing Power of the Monarchy </a:t>
                      </a:r>
                    </a:p>
                    <a:p>
                      <a:pPr lvl="0" algn="just">
                        <a:buNone/>
                      </a:pPr>
                      <a:r>
                        <a:rPr lang="en-GB" sz="1000" dirty="0"/>
                        <a:t>Home Front </a:t>
                      </a:r>
                    </a:p>
                    <a:p>
                      <a:pPr lvl="0" algn="just">
                        <a:buNone/>
                      </a:pPr>
                      <a:r>
                        <a:rPr lang="en-GB" sz="1000" dirty="0"/>
                        <a:t>Victorian Britain &amp; the Industrial Revolution </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986294487"/>
                  </a:ext>
                </a:extLst>
              </a:tr>
              <a:tr h="968493">
                <a:tc vMerge="1">
                  <a:txBody>
                    <a:bodyPr/>
                    <a:lstStyle/>
                    <a:p>
                      <a:endParaRPr lang="en-US"/>
                    </a:p>
                  </a:txBody>
                  <a:tcPr anchor="ctr"/>
                </a:tc>
                <a:tc>
                  <a:txBody>
                    <a:bodyPr/>
                    <a:lstStyle/>
                    <a:p>
                      <a:pPr lvl="0" algn="just">
                        <a:buNone/>
                      </a:pPr>
                      <a:r>
                        <a:rPr lang="en-GB" sz="1000" dirty="0"/>
                        <a:t>The achievements of the earliest civilisations – an overview of where and when the first civilisations appeared and a depth study of one of the following: Ancient Sumer,; the Indus Valley; Ancient Egypt; The Shang Dynasty of Ancient China </a:t>
                      </a:r>
                    </a:p>
                  </a:txBody>
                  <a:tcPr>
                    <a:lnL w="28575">
                      <a:solidFill>
                        <a:schemeClr val="bg1"/>
                      </a:solidFill>
                    </a:lnL>
                    <a:lnR w="28575">
                      <a:solidFill>
                        <a:schemeClr val="bg1"/>
                      </a:solidFill>
                    </a:lnR>
                    <a:lnT w="28575">
                      <a:solidFill>
                        <a:schemeClr val="bg1"/>
                      </a:solidFill>
                    </a:lnT>
                    <a:lnB w="28575">
                      <a:solidFill>
                        <a:schemeClr val="bg1"/>
                      </a:solidFill>
                    </a:lnB>
                    <a:solidFill>
                      <a:schemeClr val="bg1">
                        <a:lumMod val="85000"/>
                      </a:schemeClr>
                    </a:solidFill>
                  </a:tcPr>
                </a:tc>
                <a:tc>
                  <a:txBody>
                    <a:bodyPr/>
                    <a:lstStyle/>
                    <a:p>
                      <a:pPr lvl="0" algn="just">
                        <a:buNone/>
                      </a:pPr>
                      <a:r>
                        <a:rPr lang="en-GB" sz="1000" dirty="0"/>
                        <a:t>Comparing Ancient Civilisations </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57767837"/>
                  </a:ext>
                </a:extLst>
              </a:tr>
              <a:tr h="600193">
                <a:tc vMerge="1">
                  <a:txBody>
                    <a:bodyPr/>
                    <a:lstStyle/>
                    <a:p>
                      <a:endParaRPr lang="en-US"/>
                    </a:p>
                  </a:txBody>
                  <a:tcPr anchor="ctr"/>
                </a:tc>
                <a:tc>
                  <a:txBody>
                    <a:bodyPr/>
                    <a:lstStyle/>
                    <a:p>
                      <a:pPr lvl="0" algn="just">
                        <a:buNone/>
                      </a:pPr>
                      <a:r>
                        <a:rPr lang="en-GB" sz="1000" dirty="0"/>
                        <a:t>Ancient Greece – a study of Greek life and achievements and their influence on the western world. </a:t>
                      </a:r>
                    </a:p>
                  </a:txBody>
                  <a:tcPr>
                    <a:lnL w="28575">
                      <a:solidFill>
                        <a:schemeClr val="bg1"/>
                      </a:solidFill>
                    </a:lnL>
                    <a:lnR w="28575">
                      <a:solidFill>
                        <a:schemeClr val="bg1"/>
                      </a:solidFill>
                    </a:lnR>
                    <a:lnT w="28575">
                      <a:solidFill>
                        <a:schemeClr val="bg1"/>
                      </a:solidFill>
                    </a:lnT>
                    <a:lnB w="28575">
                      <a:solidFill>
                        <a:schemeClr val="bg1"/>
                      </a:solidFill>
                    </a:lnB>
                    <a:solidFill>
                      <a:schemeClr val="bg1">
                        <a:lumMod val="95000"/>
                      </a:schemeClr>
                    </a:solidFill>
                  </a:tcPr>
                </a:tc>
                <a:tc>
                  <a:txBody>
                    <a:bodyPr/>
                    <a:lstStyle/>
                    <a:p>
                      <a:pPr lvl="0" algn="just">
                        <a:buNone/>
                      </a:pPr>
                      <a:r>
                        <a:rPr lang="en-GB" sz="1000" dirty="0"/>
                        <a:t>Comparing Ancient Civilisations </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81101416"/>
                  </a:ext>
                </a:extLst>
              </a:tr>
              <a:tr h="600193">
                <a:tc vMerge="1">
                  <a:txBody>
                    <a:bodyPr/>
                    <a:lstStyle/>
                    <a:p>
                      <a:endParaRPr lang="en-US"/>
                    </a:p>
                  </a:txBody>
                  <a:tcPr anchor="ctr"/>
                </a:tc>
                <a:tc>
                  <a:txBody>
                    <a:bodyPr/>
                    <a:lstStyle/>
                    <a:p>
                      <a:pPr lvl="0" algn="just">
                        <a:buNone/>
                      </a:pPr>
                      <a:r>
                        <a:rPr lang="en-GB" sz="1000" dirty="0"/>
                        <a:t>A non-European society that provides contrasts with British history. </a:t>
                      </a:r>
                    </a:p>
                  </a:txBody>
                  <a:tcPr>
                    <a:lnL w="28575">
                      <a:solidFill>
                        <a:schemeClr val="bg1"/>
                      </a:solidFill>
                    </a:lnL>
                    <a:lnR w="28575">
                      <a:solidFill>
                        <a:schemeClr val="bg1"/>
                      </a:solidFill>
                    </a:lnR>
                    <a:lnT w="28575">
                      <a:solidFill>
                        <a:schemeClr val="bg1"/>
                      </a:solidFill>
                    </a:lnT>
                    <a:lnB w="28575">
                      <a:solidFill>
                        <a:schemeClr val="bg1"/>
                      </a:solidFill>
                    </a:lnB>
                    <a:solidFill>
                      <a:schemeClr val="bg1">
                        <a:lumMod val="85000"/>
                      </a:schemeClr>
                    </a:solidFill>
                  </a:tcPr>
                </a:tc>
                <a:tc>
                  <a:txBody>
                    <a:bodyPr/>
                    <a:lstStyle/>
                    <a:p>
                      <a:pPr lvl="0" algn="just">
                        <a:buNone/>
                      </a:pPr>
                      <a:r>
                        <a:rPr lang="en-GB" sz="1000" dirty="0"/>
                        <a:t>Early Islamic Civilisation</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a:solidFill>
                        <a:schemeClr val="bg1"/>
                      </a:solidFill>
                    </a:lnB>
                    <a:solidFill>
                      <a:schemeClr val="bg1">
                        <a:lumMod val="85000"/>
                      </a:schemeClr>
                    </a:solidFill>
                  </a:tcPr>
                </a:tc>
                <a:extLst>
                  <a:ext uri="{0D108BD9-81ED-4DB2-BD59-A6C34878D82A}">
                    <a16:rowId xmlns:a16="http://schemas.microsoft.com/office/drawing/2014/main" val="2654803389"/>
                  </a:ext>
                </a:extLst>
              </a:tr>
            </a:tbl>
          </a:graphicData>
        </a:graphic>
      </p:graphicFrame>
    </p:spTree>
    <p:extLst>
      <p:ext uri="{BB962C8B-B14F-4D97-AF65-F5344CB8AC3E}">
        <p14:creationId xmlns:p14="http://schemas.microsoft.com/office/powerpoint/2010/main" val="24110614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ite background with black dots&#10;&#10;Description automatically generated">
            <a:extLst>
              <a:ext uri="{FF2B5EF4-FFF2-40B4-BE49-F238E27FC236}">
                <a16:creationId xmlns:a16="http://schemas.microsoft.com/office/drawing/2014/main" id="{294978F2-DBB6-0F14-2892-AC338F9508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 y="0"/>
            <a:ext cx="7558636" cy="10691813"/>
          </a:xfrm>
          <a:prstGeom prst="rect">
            <a:avLst/>
          </a:prstGeom>
        </p:spPr>
      </p:pic>
      <p:sp>
        <p:nvSpPr>
          <p:cNvPr id="8" name="TextBox 7">
            <a:extLst>
              <a:ext uri="{FF2B5EF4-FFF2-40B4-BE49-F238E27FC236}">
                <a16:creationId xmlns:a16="http://schemas.microsoft.com/office/drawing/2014/main" id="{84FF7A6A-169B-FA56-B532-2E57CEB5FF61}"/>
              </a:ext>
            </a:extLst>
          </p:cNvPr>
          <p:cNvSpPr txBox="1"/>
          <p:nvPr/>
        </p:nvSpPr>
        <p:spPr>
          <a:xfrm>
            <a:off x="1708727" y="489527"/>
            <a:ext cx="4137891" cy="375552"/>
          </a:xfrm>
          <a:prstGeom prst="rect">
            <a:avLst/>
          </a:prstGeom>
          <a:noFill/>
        </p:spPr>
        <p:txBody>
          <a:bodyPr wrap="square" rtlCol="0">
            <a:spAutoFit/>
          </a:bodyPr>
          <a:lstStyle/>
          <a:p>
            <a:pPr algn="ctr">
              <a:lnSpc>
                <a:spcPct val="107000"/>
              </a:lnSpc>
              <a:spcAft>
                <a:spcPts val="800"/>
              </a:spcAft>
            </a:pPr>
            <a:r>
              <a:rPr lang="en-GB" b="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CURRICULUM CONTINUITY – EYFS TO KS1</a:t>
            </a:r>
            <a:endParaRPr lang="en-GB">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CBB98832-A5C4-A6AB-1273-FAC820C7D039}"/>
              </a:ext>
            </a:extLst>
          </p:cNvPr>
          <p:cNvSpPr txBox="1"/>
          <p:nvPr/>
        </p:nvSpPr>
        <p:spPr>
          <a:xfrm>
            <a:off x="0" y="10363198"/>
            <a:ext cx="7559675" cy="307777"/>
          </a:xfrm>
          <a:prstGeom prst="rect">
            <a:avLst/>
          </a:prstGeom>
          <a:noFill/>
        </p:spPr>
        <p:txBody>
          <a:bodyPr wrap="square" rtlCol="0" anchor="b">
            <a:spAutoFit/>
          </a:bodyPr>
          <a:lstStyle/>
          <a:p>
            <a:pPr algn="ctr"/>
            <a:r>
              <a:rPr lang="en-GB" sz="1400" i="1">
                <a:solidFill>
                  <a:schemeClr val="bg1"/>
                </a:solidFill>
                <a:latin typeface="Open Sans" panose="020B0606030504020204" pitchFamily="34" charset="0"/>
                <a:ea typeface="Open Sans" panose="020B0606030504020204" pitchFamily="34" charset="0"/>
                <a:cs typeface="Open Sans" panose="020B0606030504020204" pitchFamily="34" charset="0"/>
              </a:rPr>
              <a:t>Christ at the Centre, Children at the Heart </a:t>
            </a:r>
          </a:p>
        </p:txBody>
      </p:sp>
      <p:graphicFrame>
        <p:nvGraphicFramePr>
          <p:cNvPr id="2" name="Table 2">
            <a:extLst>
              <a:ext uri="{FF2B5EF4-FFF2-40B4-BE49-F238E27FC236}">
                <a16:creationId xmlns:a16="http://schemas.microsoft.com/office/drawing/2014/main" id="{36C8D21B-F8C6-8AA3-26C3-248A3ACE93EC}"/>
              </a:ext>
            </a:extLst>
          </p:cNvPr>
          <p:cNvGraphicFramePr>
            <a:graphicFrameLocks noGrp="1"/>
          </p:cNvGraphicFramePr>
          <p:nvPr>
            <p:extLst>
              <p:ext uri="{D42A27DB-BD31-4B8C-83A1-F6EECF244321}">
                <p14:modId xmlns:p14="http://schemas.microsoft.com/office/powerpoint/2010/main" val="3968617860"/>
              </p:ext>
            </p:extLst>
          </p:nvPr>
        </p:nvGraphicFramePr>
        <p:xfrm>
          <a:off x="135996" y="3456431"/>
          <a:ext cx="7285516" cy="6398895"/>
        </p:xfrm>
        <a:graphic>
          <a:graphicData uri="http://schemas.openxmlformats.org/drawingml/2006/table">
            <a:tbl>
              <a:tblPr firstRow="1" bandRow="1">
                <a:tableStyleId>{6E25E649-3F16-4E02-A733-19D2CDBF48F0}</a:tableStyleId>
              </a:tblPr>
              <a:tblGrid>
                <a:gridCol w="1821379">
                  <a:extLst>
                    <a:ext uri="{9D8B030D-6E8A-4147-A177-3AD203B41FA5}">
                      <a16:colId xmlns:a16="http://schemas.microsoft.com/office/drawing/2014/main" val="4071917207"/>
                    </a:ext>
                  </a:extLst>
                </a:gridCol>
                <a:gridCol w="1821379">
                  <a:extLst>
                    <a:ext uri="{9D8B030D-6E8A-4147-A177-3AD203B41FA5}">
                      <a16:colId xmlns:a16="http://schemas.microsoft.com/office/drawing/2014/main" val="1240094198"/>
                    </a:ext>
                  </a:extLst>
                </a:gridCol>
                <a:gridCol w="1821379">
                  <a:extLst>
                    <a:ext uri="{9D8B030D-6E8A-4147-A177-3AD203B41FA5}">
                      <a16:colId xmlns:a16="http://schemas.microsoft.com/office/drawing/2014/main" val="4190830973"/>
                    </a:ext>
                  </a:extLst>
                </a:gridCol>
                <a:gridCol w="1821379">
                  <a:extLst>
                    <a:ext uri="{9D8B030D-6E8A-4147-A177-3AD203B41FA5}">
                      <a16:colId xmlns:a16="http://schemas.microsoft.com/office/drawing/2014/main" val="287625695"/>
                    </a:ext>
                  </a:extLst>
                </a:gridCol>
              </a:tblGrid>
              <a:tr h="227919">
                <a:tc>
                  <a:txBody>
                    <a:bodyPr/>
                    <a:lstStyle/>
                    <a:p>
                      <a:pPr algn="ctr"/>
                      <a:r>
                        <a:rPr lang="en-GB" sz="1000">
                          <a:latin typeface="Open Sans"/>
                          <a:ea typeface="Open Sans"/>
                          <a:cs typeface="Open Sans"/>
                        </a:rPr>
                        <a:t>Chronology</a:t>
                      </a:r>
                    </a:p>
                  </a:txBody>
                  <a:tcPr anchor="ctr">
                    <a:lnL w="12700">
                      <a:solidFill>
                        <a:schemeClr val="bg1"/>
                      </a:solidFill>
                    </a:lnL>
                    <a:lnR w="12700">
                      <a:solidFill>
                        <a:schemeClr val="bg1"/>
                      </a:solidFill>
                    </a:lnR>
                    <a:lnT w="12700" cmpd="sng">
                      <a:solidFill>
                        <a:schemeClr val="bg1"/>
                      </a:solidFill>
                    </a:lnT>
                    <a:lnB w="12700" cmpd="sng">
                      <a:solidFill>
                        <a:schemeClr val="bg1"/>
                      </a:solidFill>
                    </a:lnB>
                    <a:lnTlToBr w="12700" cmpd="sng">
                      <a:noFill/>
                      <a:prstDash val="solid"/>
                    </a:lnTlToBr>
                    <a:lnBlToTr w="12700" cmpd="sng">
                      <a:noFill/>
                      <a:prstDash val="solid"/>
                    </a:lnBlToTr>
                    <a:solidFill>
                      <a:srgbClr val="7484E5"/>
                    </a:solidFill>
                  </a:tcPr>
                </a:tc>
                <a:tc>
                  <a:txBody>
                    <a:bodyPr/>
                    <a:lstStyle/>
                    <a:p>
                      <a:pPr algn="ctr"/>
                      <a:r>
                        <a:rPr lang="en-GB" sz="1000">
                          <a:latin typeface="Open Sans"/>
                          <a:ea typeface="Open Sans"/>
                          <a:cs typeface="Open Sans"/>
                        </a:rPr>
                        <a:t>Investigating the Past</a:t>
                      </a:r>
                    </a:p>
                  </a:txBody>
                  <a:tcPr anchor="ctr">
                    <a:lnL w="12700">
                      <a:solidFill>
                        <a:schemeClr val="bg1"/>
                      </a:solidFill>
                    </a:lnL>
                    <a:lnR w="12700">
                      <a:solidFill>
                        <a:schemeClr val="bg1"/>
                      </a:solidFill>
                    </a:lnR>
                    <a:lnT w="12700" cmpd="sng">
                      <a:solidFill>
                        <a:schemeClr val="bg1"/>
                      </a:solidFill>
                    </a:lnT>
                    <a:lnB w="12700" cmpd="sng">
                      <a:solidFill>
                        <a:schemeClr val="bg1"/>
                      </a:solidFill>
                    </a:lnB>
                    <a:lnTlToBr w="12700" cmpd="sng">
                      <a:noFill/>
                      <a:prstDash val="solid"/>
                    </a:lnTlToBr>
                    <a:lnBlToTr w="12700" cmpd="sng">
                      <a:noFill/>
                      <a:prstDash val="solid"/>
                    </a:lnBlToTr>
                    <a:solidFill>
                      <a:srgbClr val="7484E5"/>
                    </a:solidFill>
                  </a:tcPr>
                </a:tc>
                <a:tc>
                  <a:txBody>
                    <a:bodyPr/>
                    <a:lstStyle/>
                    <a:p>
                      <a:pPr algn="ctr"/>
                      <a:r>
                        <a:rPr lang="en-GB" sz="1000">
                          <a:latin typeface="Open Sans"/>
                          <a:ea typeface="Open Sans"/>
                          <a:cs typeface="Open Sans"/>
                        </a:rPr>
                        <a:t>Communicating History</a:t>
                      </a:r>
                    </a:p>
                  </a:txBody>
                  <a:tcPr anchor="ctr">
                    <a:lnL w="12700">
                      <a:solidFill>
                        <a:schemeClr val="bg1"/>
                      </a:solidFill>
                    </a:lnL>
                    <a:lnR w="12700">
                      <a:solidFill>
                        <a:schemeClr val="bg1"/>
                      </a:solidFill>
                    </a:lnR>
                    <a:lnT w="12700" cmpd="sng">
                      <a:solidFill>
                        <a:schemeClr val="bg1"/>
                      </a:solidFill>
                    </a:lnT>
                    <a:lnB w="12700" cmpd="sng">
                      <a:solidFill>
                        <a:schemeClr val="bg1"/>
                      </a:solidFill>
                    </a:lnB>
                    <a:lnTlToBr w="12700" cmpd="sng">
                      <a:noFill/>
                      <a:prstDash val="solid"/>
                    </a:lnTlToBr>
                    <a:lnBlToTr w="12700" cmpd="sng">
                      <a:noFill/>
                      <a:prstDash val="solid"/>
                    </a:lnBlToTr>
                    <a:solidFill>
                      <a:srgbClr val="7484E5"/>
                    </a:solidFill>
                  </a:tcPr>
                </a:tc>
                <a:tc>
                  <a:txBody>
                    <a:bodyPr/>
                    <a:lstStyle/>
                    <a:p>
                      <a:pPr algn="ctr"/>
                      <a:r>
                        <a:rPr lang="en-GB" sz="1000">
                          <a:latin typeface="Open Sans"/>
                          <a:ea typeface="Open Sans"/>
                          <a:cs typeface="Open Sans"/>
                        </a:rPr>
                        <a:t>Thinking Like a Historian</a:t>
                      </a:r>
                    </a:p>
                  </a:txBody>
                  <a:tcPr anchor="ctr">
                    <a:lnL w="12700">
                      <a:solidFill>
                        <a:schemeClr val="bg1"/>
                      </a:solidFill>
                    </a:lnL>
                    <a:lnR w="12700">
                      <a:solidFill>
                        <a:schemeClr val="bg1"/>
                      </a:solidFill>
                    </a:lnR>
                    <a:lnT w="12700" cmpd="sng">
                      <a:solidFill>
                        <a:schemeClr val="bg1"/>
                      </a:solidFill>
                    </a:lnT>
                    <a:lnB w="12700" cmpd="sng">
                      <a:solidFill>
                        <a:schemeClr val="bg1"/>
                      </a:solidFill>
                    </a:lnB>
                    <a:lnTlToBr w="12700" cmpd="sng">
                      <a:noFill/>
                      <a:prstDash val="solid"/>
                    </a:lnTlToBr>
                    <a:lnBlToTr w="12700" cmpd="sng">
                      <a:noFill/>
                      <a:prstDash val="solid"/>
                    </a:lnBlToTr>
                    <a:solidFill>
                      <a:srgbClr val="7484E5"/>
                    </a:solidFill>
                  </a:tcPr>
                </a:tc>
                <a:extLst>
                  <a:ext uri="{0D108BD9-81ED-4DB2-BD59-A6C34878D82A}">
                    <a16:rowId xmlns:a16="http://schemas.microsoft.com/office/drawing/2014/main" val="3088175293"/>
                  </a:ext>
                </a:extLst>
              </a:tr>
              <a:tr h="227919">
                <a:tc gridSpan="4">
                  <a:txBody>
                    <a:bodyPr/>
                    <a:lstStyle/>
                    <a:p>
                      <a:pPr algn="ctr"/>
                      <a:r>
                        <a:rPr lang="en-GB" sz="1000" b="1">
                          <a:latin typeface="+mn-lt"/>
                          <a:ea typeface="Open Sans"/>
                          <a:cs typeface="Open Sans"/>
                        </a:rPr>
                        <a:t>Understanding the World, Past and Present</a:t>
                      </a:r>
                    </a:p>
                  </a:txBody>
                  <a:tcPr anchor="ctr">
                    <a:lnL w="12700">
                      <a:solidFill>
                        <a:schemeClr val="bg1"/>
                      </a:solidFill>
                    </a:lnL>
                    <a:lnR w="12700">
                      <a:solidFill>
                        <a:schemeClr val="bg1"/>
                      </a:solidFill>
                    </a:lnR>
                    <a:lnT w="12700" cmpd="sng">
                      <a:solidFill>
                        <a:schemeClr val="bg1"/>
                      </a:solidFill>
                    </a:lnT>
                    <a:lnB w="12700" cmpd="sng">
                      <a:solidFill>
                        <a:schemeClr val="bg1"/>
                      </a:solidFill>
                    </a:lnB>
                    <a:lnTlToBr w="12700" cmpd="sng">
                      <a:noFill/>
                      <a:prstDash val="solid"/>
                    </a:lnTlToBr>
                    <a:lnBlToTr w="12700" cmpd="sng">
                      <a:noFill/>
                      <a:prstDash val="solid"/>
                    </a:lnBlToTr>
                    <a:solidFill>
                      <a:srgbClr val="D4DAFF"/>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010350033"/>
                  </a:ext>
                </a:extLst>
              </a:tr>
              <a:tr h="3789155">
                <a:tc>
                  <a:txBody>
                    <a:bodyPr/>
                    <a:lstStyle/>
                    <a:p>
                      <a:pPr algn="just"/>
                      <a:r>
                        <a:rPr lang="en-GB" sz="1000" kern="1200">
                          <a:solidFill>
                            <a:schemeClr val="dk1"/>
                          </a:solidFill>
                          <a:effectLst/>
                          <a:latin typeface="+mn-lt"/>
                          <a:ea typeface="+mn-ea"/>
                          <a:cs typeface="+mn-cs"/>
                        </a:rPr>
                        <a:t>Know some similarities and differences between things in the past and now, drawing in on their experiences and what has been read in class. </a:t>
                      </a:r>
                    </a:p>
                    <a:p>
                      <a:pPr algn="just"/>
                      <a:endParaRPr lang="en-GB" sz="1000" kern="1200">
                        <a:solidFill>
                          <a:schemeClr val="dk1"/>
                        </a:solidFill>
                        <a:effectLst/>
                        <a:latin typeface="+mn-lt"/>
                        <a:ea typeface="+mn-ea"/>
                        <a:cs typeface="+mn-cs"/>
                      </a:endParaRPr>
                    </a:p>
                    <a:p>
                      <a:pPr algn="just" fontAlgn="base"/>
                      <a:r>
                        <a:rPr lang="en-GB" sz="1000" kern="1200">
                          <a:solidFill>
                            <a:schemeClr val="dk1"/>
                          </a:solidFill>
                          <a:effectLst/>
                          <a:latin typeface="+mn-lt"/>
                          <a:ea typeface="+mn-ea"/>
                          <a:cs typeface="+mn-cs"/>
                        </a:rPr>
                        <a:t>Appreciate the difference between old and dirty or worn. </a:t>
                      </a:r>
                    </a:p>
                    <a:p>
                      <a:pPr algn="just" fontAlgn="base"/>
                      <a:endParaRPr lang="en-GB" sz="1000" kern="1200">
                        <a:solidFill>
                          <a:schemeClr val="dk1"/>
                        </a:solidFill>
                        <a:effectLst/>
                        <a:latin typeface="+mn-lt"/>
                        <a:ea typeface="+mn-ea"/>
                        <a:cs typeface="+mn-cs"/>
                      </a:endParaRPr>
                    </a:p>
                    <a:p>
                      <a:pPr algn="just" fontAlgn="base"/>
                      <a:r>
                        <a:rPr lang="en-GB" sz="1000" kern="1200">
                          <a:solidFill>
                            <a:schemeClr val="dk1"/>
                          </a:solidFill>
                          <a:effectLst/>
                          <a:latin typeface="+mn-lt"/>
                          <a:ea typeface="+mn-ea"/>
                          <a:cs typeface="+mn-cs"/>
                        </a:rPr>
                        <a:t>Know the difference between old and new. </a:t>
                      </a:r>
                    </a:p>
                    <a:p>
                      <a:pPr algn="just" fontAlgn="base"/>
                      <a:endParaRPr lang="en-GB" sz="1000" kern="1200">
                        <a:solidFill>
                          <a:schemeClr val="dk1"/>
                        </a:solidFill>
                        <a:effectLst/>
                        <a:latin typeface="+mn-lt"/>
                        <a:ea typeface="+mn-ea"/>
                        <a:cs typeface="+mn-cs"/>
                      </a:endParaRPr>
                    </a:p>
                    <a:p>
                      <a:pPr algn="just" fontAlgn="base"/>
                      <a:r>
                        <a:rPr lang="en-GB" sz="1000" kern="1200">
                          <a:solidFill>
                            <a:schemeClr val="dk1"/>
                          </a:solidFill>
                          <a:effectLst/>
                          <a:latin typeface="+mn-lt"/>
                          <a:ea typeface="+mn-ea"/>
                          <a:cs typeface="+mn-cs"/>
                        </a:rPr>
                        <a:t>Know the difference between long ago and now </a:t>
                      </a:r>
                    </a:p>
                    <a:p>
                      <a:pPr algn="just" fontAlgn="base"/>
                      <a:endParaRPr lang="en-GB" sz="1000" kern="1200">
                        <a:solidFill>
                          <a:schemeClr val="dk1"/>
                        </a:solidFill>
                        <a:effectLst/>
                        <a:latin typeface="+mn-lt"/>
                        <a:ea typeface="+mn-ea"/>
                        <a:cs typeface="+mn-cs"/>
                      </a:endParaRPr>
                    </a:p>
                    <a:p>
                      <a:pPr algn="just" fontAlgn="base"/>
                      <a:r>
                        <a:rPr lang="en-GB" sz="1000" kern="1200">
                          <a:solidFill>
                            <a:schemeClr val="dk1"/>
                          </a:solidFill>
                          <a:effectLst/>
                          <a:latin typeface="+mn-lt"/>
                          <a:ea typeface="+mn-ea"/>
                          <a:cs typeface="+mn-cs"/>
                        </a:rPr>
                        <a:t>Compare old and new objects/ artefacts be able to put up to two artefacts or events in order. </a:t>
                      </a:r>
                    </a:p>
                    <a:p>
                      <a:pPr algn="just" fontAlgn="base"/>
                      <a:endParaRPr lang="en-GB" sz="1000" kern="1200">
                        <a:solidFill>
                          <a:schemeClr val="dk1"/>
                        </a:solidFill>
                        <a:effectLst/>
                        <a:latin typeface="+mn-lt"/>
                        <a:ea typeface="+mn-ea"/>
                        <a:cs typeface="+mn-cs"/>
                      </a:endParaRPr>
                    </a:p>
                    <a:p>
                      <a:pPr algn="just" fontAlgn="base"/>
                      <a:r>
                        <a:rPr lang="en-GB" sz="1000" kern="1200">
                          <a:solidFill>
                            <a:schemeClr val="dk1"/>
                          </a:solidFill>
                          <a:effectLst/>
                          <a:latin typeface="+mn-lt"/>
                          <a:ea typeface="+mn-ea"/>
                          <a:cs typeface="+mn-cs"/>
                        </a:rPr>
                        <a:t>Begin to appreciate that their life is different to the lives of people in the past. </a:t>
                      </a:r>
                    </a:p>
                    <a:p>
                      <a:pPr algn="just" fontAlgn="base"/>
                      <a:endParaRPr lang="en-GB" sz="1000" kern="1200">
                        <a:solidFill>
                          <a:schemeClr val="dk1"/>
                        </a:solidFill>
                        <a:effectLst/>
                        <a:latin typeface="+mn-lt"/>
                        <a:ea typeface="+mn-ea"/>
                        <a:cs typeface="+mn-cs"/>
                      </a:endParaRPr>
                    </a:p>
                    <a:p>
                      <a:pPr algn="just"/>
                      <a:r>
                        <a:rPr lang="en-GB" sz="1000" kern="1200">
                          <a:solidFill>
                            <a:schemeClr val="dk1"/>
                          </a:solidFill>
                          <a:effectLst/>
                          <a:latin typeface="+mn-lt"/>
                          <a:ea typeface="+mn-ea"/>
                          <a:cs typeface="+mn-cs"/>
                        </a:rPr>
                        <a:t>Use words like yesterday, last week, old and new. </a:t>
                      </a:r>
                    </a:p>
                  </a:txBody>
                  <a:tcPr>
                    <a:lnL w="12700">
                      <a:solidFill>
                        <a:schemeClr val="bg1"/>
                      </a:solidFill>
                    </a:lnL>
                    <a:lnR w="12700">
                      <a:solidFill>
                        <a:schemeClr val="bg1"/>
                      </a:solidFill>
                    </a:lnR>
                    <a:lnT w="12700" cmpd="sng">
                      <a:solidFill>
                        <a:schemeClr val="bg1"/>
                      </a:solidFill>
                    </a:lnT>
                    <a:lnB w="12700" cmpd="sng">
                      <a:solidFill>
                        <a:schemeClr val="bg1"/>
                      </a:solidFill>
                    </a:lnB>
                    <a:lnTlToBr w="12700" cmpd="sng">
                      <a:noFill/>
                      <a:prstDash val="solid"/>
                    </a:lnTlToBr>
                    <a:lnBlToTr w="12700" cmpd="sng">
                      <a:noFill/>
                      <a:prstDash val="solid"/>
                    </a:lnBlToTr>
                    <a:solidFill>
                      <a:schemeClr val="bg1">
                        <a:lumMod val="95000"/>
                      </a:schemeClr>
                    </a:solidFill>
                  </a:tcPr>
                </a:tc>
                <a:tc>
                  <a:txBody>
                    <a:bodyPr/>
                    <a:lstStyle/>
                    <a:p>
                      <a:pPr algn="just"/>
                      <a:r>
                        <a:rPr lang="en-GB" sz="1000" kern="1200">
                          <a:solidFill>
                            <a:schemeClr val="dk1"/>
                          </a:solidFill>
                          <a:effectLst/>
                          <a:latin typeface="+mn-lt"/>
                          <a:ea typeface="+mn-ea"/>
                          <a:cs typeface="+mn-cs"/>
                        </a:rPr>
                        <a:t>Begin making sense of their own life-story and family’s history.</a:t>
                      </a:r>
                      <a:r>
                        <a:rPr lang="en-GB" sz="1000" b="1" kern="1200">
                          <a:solidFill>
                            <a:schemeClr val="dk1"/>
                          </a:solidFill>
                          <a:effectLst/>
                          <a:latin typeface="+mn-lt"/>
                          <a:ea typeface="+mn-ea"/>
                          <a:cs typeface="+mn-cs"/>
                        </a:rPr>
                        <a:t> </a:t>
                      </a:r>
                      <a:endParaRPr lang="en-GB" sz="1000" kern="1200">
                        <a:solidFill>
                          <a:schemeClr val="dk1"/>
                        </a:solidFill>
                        <a:effectLst/>
                        <a:latin typeface="+mn-lt"/>
                        <a:ea typeface="+mn-ea"/>
                        <a:cs typeface="+mn-cs"/>
                      </a:endParaRPr>
                    </a:p>
                    <a:p>
                      <a:pPr algn="just"/>
                      <a:endParaRPr lang="en-GB" sz="1000" kern="1200">
                        <a:solidFill>
                          <a:schemeClr val="dk1"/>
                        </a:solidFill>
                        <a:effectLst/>
                        <a:latin typeface="+mn-lt"/>
                        <a:ea typeface="+mn-ea"/>
                        <a:cs typeface="+mn-cs"/>
                      </a:endParaRPr>
                    </a:p>
                    <a:p>
                      <a:pPr algn="just"/>
                      <a:r>
                        <a:rPr lang="en-GB" sz="1000" kern="1200">
                          <a:solidFill>
                            <a:schemeClr val="dk1"/>
                          </a:solidFill>
                          <a:effectLst/>
                          <a:latin typeface="+mn-lt"/>
                          <a:ea typeface="+mn-ea"/>
                          <a:cs typeface="+mn-cs"/>
                        </a:rPr>
                        <a:t>Talk about the lives of the people around them and their roles in society. </a:t>
                      </a:r>
                    </a:p>
                    <a:p>
                      <a:pPr algn="just"/>
                      <a:endParaRPr lang="en-GB" sz="1000" kern="1200">
                        <a:solidFill>
                          <a:schemeClr val="dk1"/>
                        </a:solidFill>
                        <a:effectLst/>
                        <a:latin typeface="+mn-lt"/>
                        <a:ea typeface="+mn-ea"/>
                        <a:cs typeface="+mn-cs"/>
                      </a:endParaRPr>
                    </a:p>
                    <a:p>
                      <a:pPr algn="just" fontAlgn="base"/>
                      <a:r>
                        <a:rPr lang="en-GB" sz="1000" kern="1200">
                          <a:solidFill>
                            <a:schemeClr val="dk1"/>
                          </a:solidFill>
                          <a:effectLst/>
                          <a:latin typeface="+mn-lt"/>
                          <a:ea typeface="+mn-ea"/>
                          <a:cs typeface="+mn-cs"/>
                        </a:rPr>
                        <a:t>Ask questions or make remarks about illustrations in a book they are reading which may be set in the past. </a:t>
                      </a:r>
                    </a:p>
                    <a:p>
                      <a:pPr algn="just" fontAlgn="base"/>
                      <a:endParaRPr lang="en-GB" sz="1000" kern="1200">
                        <a:solidFill>
                          <a:schemeClr val="dk1"/>
                        </a:solidFill>
                        <a:effectLst/>
                        <a:latin typeface="+mn-lt"/>
                        <a:ea typeface="+mn-ea"/>
                        <a:cs typeface="+mn-cs"/>
                      </a:endParaRPr>
                    </a:p>
                    <a:p>
                      <a:pPr algn="just" fontAlgn="base"/>
                      <a:r>
                        <a:rPr lang="en-GB" sz="1000" kern="1200">
                          <a:solidFill>
                            <a:schemeClr val="dk1"/>
                          </a:solidFill>
                          <a:effectLst/>
                          <a:latin typeface="+mn-lt"/>
                          <a:ea typeface="+mn-ea"/>
                          <a:cs typeface="+mn-cs"/>
                        </a:rPr>
                        <a:t>Begin to recognise that characters in a book they know acted as they did because it was a long time ago. </a:t>
                      </a:r>
                    </a:p>
                    <a:p>
                      <a:pPr algn="just"/>
                      <a:endParaRPr lang="en-GB" sz="1200"/>
                    </a:p>
                  </a:txBody>
                  <a:tcPr>
                    <a:lnL w="12700">
                      <a:solidFill>
                        <a:schemeClr val="bg1"/>
                      </a:solidFill>
                    </a:lnL>
                    <a:lnR w="12700">
                      <a:solidFill>
                        <a:schemeClr val="bg1"/>
                      </a:solidFill>
                    </a:lnR>
                    <a:lnT w="12700" cmpd="sng">
                      <a:solidFill>
                        <a:schemeClr val="bg1"/>
                      </a:solidFill>
                    </a:lnT>
                    <a:lnB w="12700" cmpd="sng">
                      <a:solidFill>
                        <a:schemeClr val="bg1"/>
                      </a:solidFill>
                    </a:lnB>
                    <a:lnTlToBr w="12700" cmpd="sng">
                      <a:noFill/>
                      <a:prstDash val="solid"/>
                    </a:lnTlToBr>
                    <a:lnBlToTr w="12700" cmpd="sng">
                      <a:noFill/>
                      <a:prstDash val="solid"/>
                    </a:lnBlToTr>
                    <a:solidFill>
                      <a:schemeClr val="bg1">
                        <a:lumMod val="95000"/>
                      </a:schemeClr>
                    </a:solidFill>
                  </a:tcPr>
                </a:tc>
                <a:tc>
                  <a:txBody>
                    <a:bodyPr/>
                    <a:lstStyle/>
                    <a:p>
                      <a:pPr algn="just"/>
                      <a:r>
                        <a:rPr lang="en-GB" sz="1000" kern="1200">
                          <a:solidFill>
                            <a:schemeClr val="dk1"/>
                          </a:solidFill>
                          <a:effectLst/>
                          <a:latin typeface="+mn-lt"/>
                          <a:ea typeface="+mn-ea"/>
                          <a:cs typeface="+mn-cs"/>
                        </a:rPr>
                        <a:t>Understand the past through settings, characters and events encountered in books read in class and storytelling. </a:t>
                      </a:r>
                    </a:p>
                    <a:p>
                      <a:pPr algn="just"/>
                      <a:endParaRPr lang="en-GB" sz="1000" kern="1200">
                        <a:solidFill>
                          <a:schemeClr val="dk1"/>
                        </a:solidFill>
                        <a:effectLst/>
                        <a:latin typeface="+mn-lt"/>
                        <a:ea typeface="+mn-ea"/>
                        <a:cs typeface="+mn-cs"/>
                      </a:endParaRPr>
                    </a:p>
                    <a:p>
                      <a:pPr algn="just" fontAlgn="base"/>
                      <a:r>
                        <a:rPr lang="en-GB" sz="1000" kern="1200">
                          <a:solidFill>
                            <a:schemeClr val="dk1"/>
                          </a:solidFill>
                          <a:effectLst/>
                          <a:latin typeface="+mn-lt"/>
                          <a:ea typeface="+mn-ea"/>
                          <a:cs typeface="+mn-cs"/>
                        </a:rPr>
                        <a:t>Talk about the lives of people around them and their roles in society. </a:t>
                      </a:r>
                    </a:p>
                    <a:p>
                      <a:pPr algn="just" fontAlgn="base"/>
                      <a:endParaRPr lang="en-GB" sz="1000" kern="1200">
                        <a:solidFill>
                          <a:schemeClr val="dk1"/>
                        </a:solidFill>
                        <a:effectLst/>
                        <a:latin typeface="+mn-lt"/>
                        <a:ea typeface="+mn-ea"/>
                        <a:cs typeface="+mn-cs"/>
                      </a:endParaRPr>
                    </a:p>
                    <a:p>
                      <a:pPr algn="just" fontAlgn="base"/>
                      <a:r>
                        <a:rPr lang="en-GB" sz="1000" kern="1200">
                          <a:solidFill>
                            <a:schemeClr val="dk1"/>
                          </a:solidFill>
                          <a:effectLst/>
                          <a:latin typeface="+mn-lt"/>
                          <a:ea typeface="+mn-ea"/>
                          <a:cs typeface="+mn-cs"/>
                        </a:rPr>
                        <a:t>Talk, draw and write to show ideas/communicate understanding. </a:t>
                      </a:r>
                    </a:p>
                    <a:p>
                      <a:pPr algn="just" fontAlgn="base"/>
                      <a:endParaRPr lang="en-GB" sz="1000" kern="1200">
                        <a:solidFill>
                          <a:schemeClr val="dk1"/>
                        </a:solidFill>
                        <a:effectLst/>
                        <a:latin typeface="+mn-lt"/>
                        <a:ea typeface="+mn-ea"/>
                        <a:cs typeface="+mn-cs"/>
                      </a:endParaRPr>
                    </a:p>
                    <a:p>
                      <a:pPr algn="just"/>
                      <a:r>
                        <a:rPr lang="en-GB" sz="1000" kern="1200">
                          <a:solidFill>
                            <a:schemeClr val="dk1"/>
                          </a:solidFill>
                          <a:effectLst/>
                          <a:latin typeface="+mn-lt"/>
                          <a:ea typeface="+mn-ea"/>
                          <a:cs typeface="+mn-cs"/>
                        </a:rPr>
                        <a:t>Begin to sequence pictures to show time order.  </a:t>
                      </a:r>
                      <a:endParaRPr lang="en-GB" sz="1000"/>
                    </a:p>
                  </a:txBody>
                  <a:tcPr>
                    <a:lnL w="12700">
                      <a:solidFill>
                        <a:schemeClr val="bg1"/>
                      </a:solidFill>
                    </a:lnL>
                    <a:lnR w="12700">
                      <a:solidFill>
                        <a:schemeClr val="bg1"/>
                      </a:solidFill>
                    </a:lnR>
                    <a:lnT w="12700" cmpd="sng">
                      <a:solidFill>
                        <a:schemeClr val="bg1"/>
                      </a:solidFill>
                    </a:lnT>
                    <a:lnB w="12700" cmpd="sng">
                      <a:solidFill>
                        <a:schemeClr val="bg1"/>
                      </a:solidFill>
                    </a:lnB>
                    <a:lnTlToBr w="12700" cmpd="sng">
                      <a:noFill/>
                      <a:prstDash val="solid"/>
                    </a:lnTlToBr>
                    <a:lnBlToTr w="12700" cmpd="sng">
                      <a:noFill/>
                      <a:prstDash val="solid"/>
                    </a:lnBlToTr>
                    <a:solidFill>
                      <a:schemeClr val="bg1">
                        <a:lumMod val="95000"/>
                      </a:schemeClr>
                    </a:solidFill>
                  </a:tcPr>
                </a:tc>
                <a:tc>
                  <a:txBody>
                    <a:bodyPr/>
                    <a:lstStyle/>
                    <a:p>
                      <a:pPr algn="just"/>
                      <a:r>
                        <a:rPr lang="en-GB" sz="1000" kern="1200">
                          <a:solidFill>
                            <a:schemeClr val="dk1"/>
                          </a:solidFill>
                          <a:effectLst/>
                          <a:latin typeface="+mn-lt"/>
                          <a:ea typeface="+mn-ea"/>
                          <a:cs typeface="+mn-cs"/>
                        </a:rPr>
                        <a:t>Comment on images of familiar situations in the past. </a:t>
                      </a:r>
                    </a:p>
                    <a:p>
                      <a:pPr algn="just"/>
                      <a:endParaRPr lang="en-GB" sz="1000" kern="1200">
                        <a:solidFill>
                          <a:schemeClr val="dk1"/>
                        </a:solidFill>
                        <a:effectLst/>
                        <a:latin typeface="+mn-lt"/>
                        <a:ea typeface="+mn-ea"/>
                        <a:cs typeface="+mn-cs"/>
                      </a:endParaRPr>
                    </a:p>
                    <a:p>
                      <a:pPr algn="just"/>
                      <a:r>
                        <a:rPr lang="en-GB" sz="1000" kern="1200">
                          <a:solidFill>
                            <a:schemeClr val="dk1"/>
                          </a:solidFill>
                          <a:effectLst/>
                          <a:latin typeface="+mn-lt"/>
                          <a:ea typeface="+mn-ea"/>
                          <a:cs typeface="+mn-cs"/>
                        </a:rPr>
                        <a:t>Compare and contrast characters from stories, including figures from the past.  </a:t>
                      </a:r>
                    </a:p>
                    <a:p>
                      <a:pPr algn="just"/>
                      <a:endParaRPr lang="en-GB" sz="1000" kern="1200">
                        <a:solidFill>
                          <a:schemeClr val="dk1"/>
                        </a:solidFill>
                        <a:effectLst/>
                        <a:latin typeface="+mn-lt"/>
                        <a:ea typeface="+mn-ea"/>
                        <a:cs typeface="+mn-cs"/>
                      </a:endParaRPr>
                    </a:p>
                    <a:p>
                      <a:pPr algn="just" fontAlgn="base"/>
                      <a:r>
                        <a:rPr lang="en-GB" sz="1000" kern="1200">
                          <a:solidFill>
                            <a:schemeClr val="dk1"/>
                          </a:solidFill>
                          <a:effectLst/>
                          <a:latin typeface="+mn-lt"/>
                          <a:ea typeface="+mn-ea"/>
                          <a:cs typeface="+mn-cs"/>
                        </a:rPr>
                        <a:t>Give a reason for why something has changed between now and the past. </a:t>
                      </a:r>
                    </a:p>
                    <a:p>
                      <a:pPr algn="just" fontAlgn="base"/>
                      <a:endParaRPr lang="en-GB" sz="1000" kern="1200">
                        <a:solidFill>
                          <a:schemeClr val="dk1"/>
                        </a:solidFill>
                        <a:effectLst/>
                        <a:latin typeface="+mn-lt"/>
                        <a:ea typeface="+mn-ea"/>
                        <a:cs typeface="+mn-cs"/>
                      </a:endParaRPr>
                    </a:p>
                    <a:p>
                      <a:pPr algn="just" fontAlgn="base"/>
                      <a:r>
                        <a:rPr lang="en-GB" sz="1000" kern="1200">
                          <a:solidFill>
                            <a:schemeClr val="dk1"/>
                          </a:solidFill>
                          <a:effectLst/>
                          <a:latin typeface="+mn-lt"/>
                          <a:ea typeface="+mn-ea"/>
                          <a:cs typeface="+mn-cs"/>
                        </a:rPr>
                        <a:t>Look at or touch objects from the past and comment on appearance. </a:t>
                      </a:r>
                    </a:p>
                    <a:p>
                      <a:pPr algn="just" fontAlgn="base"/>
                      <a:endParaRPr lang="en-GB" sz="1000" kern="1200">
                        <a:solidFill>
                          <a:schemeClr val="dk1"/>
                        </a:solidFill>
                        <a:effectLst/>
                        <a:latin typeface="+mn-lt"/>
                        <a:ea typeface="+mn-ea"/>
                        <a:cs typeface="+mn-cs"/>
                      </a:endParaRPr>
                    </a:p>
                    <a:p>
                      <a:pPr algn="just" fontAlgn="base"/>
                      <a:r>
                        <a:rPr lang="en-GB" sz="1000" kern="1200">
                          <a:solidFill>
                            <a:schemeClr val="dk1"/>
                          </a:solidFill>
                          <a:effectLst/>
                          <a:latin typeface="+mn-lt"/>
                          <a:ea typeface="+mn-ea"/>
                          <a:cs typeface="+mn-cs"/>
                        </a:rPr>
                        <a:t>Recognise that the past is different from today. </a:t>
                      </a:r>
                    </a:p>
                    <a:p>
                      <a:pPr algn="just"/>
                      <a:endParaRPr lang="en-GB" sz="1200"/>
                    </a:p>
                  </a:txBody>
                  <a:tcPr>
                    <a:lnL w="12700">
                      <a:solidFill>
                        <a:schemeClr val="bg1"/>
                      </a:solidFill>
                    </a:lnL>
                    <a:lnR w="12700">
                      <a:solidFill>
                        <a:schemeClr val="bg1"/>
                      </a:solidFill>
                    </a:lnR>
                    <a:lnT w="12700" cmpd="sng">
                      <a:solidFill>
                        <a:schemeClr val="bg1"/>
                      </a:solidFill>
                    </a:lnT>
                    <a:lnB w="12700" cmpd="sng">
                      <a:solidFill>
                        <a:schemeClr val="bg1"/>
                      </a:solid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66337711"/>
                  </a:ext>
                </a:extLst>
              </a:tr>
              <a:tr h="623427">
                <a:tc gridSpan="4">
                  <a:txBody>
                    <a:bodyPr/>
                    <a:lstStyle/>
                    <a:p>
                      <a:pPr algn="ctr">
                        <a:lnSpc>
                          <a:spcPct val="107000"/>
                        </a:lnSpc>
                        <a:spcAft>
                          <a:spcPts val="800"/>
                        </a:spcAft>
                      </a:pPr>
                      <a:endParaRPr lang="en-GB" sz="1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en-GB" sz="1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en-GB" sz="1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en-GB" sz="1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en-GB" sz="1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en-GB" sz="1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en-GB" sz="1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mpd="sng">
                      <a:solidFill>
                        <a:schemeClr val="bg1"/>
                      </a:solidFill>
                    </a:lnT>
                    <a:lnB w="25400" cmpd="sng">
                      <a:noFill/>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16160419"/>
                  </a:ext>
                </a:extLst>
              </a:tr>
            </a:tbl>
          </a:graphicData>
        </a:graphic>
      </p:graphicFrame>
      <p:sp>
        <p:nvSpPr>
          <p:cNvPr id="20" name="TextBox 19">
            <a:extLst>
              <a:ext uri="{FF2B5EF4-FFF2-40B4-BE49-F238E27FC236}">
                <a16:creationId xmlns:a16="http://schemas.microsoft.com/office/drawing/2014/main" id="{38FD0BE2-CFC5-5671-78E0-2F18651F8E0C}"/>
              </a:ext>
            </a:extLst>
          </p:cNvPr>
          <p:cNvSpPr txBox="1"/>
          <p:nvPr/>
        </p:nvSpPr>
        <p:spPr>
          <a:xfrm>
            <a:off x="133831" y="1580004"/>
            <a:ext cx="7287681" cy="1743041"/>
          </a:xfrm>
          <a:prstGeom prst="rect">
            <a:avLst/>
          </a:prstGeom>
          <a:noFill/>
        </p:spPr>
        <p:txBody>
          <a:bodyPr wrap="square" rtlCol="0">
            <a:spAutoFit/>
          </a:bodyPr>
          <a:lstStyle/>
          <a:p>
            <a:pPr algn="just">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A team of Primary teachers and Secondary Heads of Department within BHCET have worked together to produce high quality units, following the threshold concepts. An effective history curriculum must cover all four of these concepts and within one lesson, at least three of these concepts should be covered. Writers of these units have worked to identify sufficient breadth of content and ensure that pupils learn in sufficient depth. The units are written for Year 1 pupils up to Year 6. This document captures the progression from EYFS into Key Stage One and gives suggested texts that could be explored with Early Years pupils to support the history threshold concepts.</a:t>
            </a:r>
          </a:p>
          <a:p>
            <a:pPr>
              <a:lnSpc>
                <a:spcPct val="107000"/>
              </a:lnSpc>
              <a:spcAft>
                <a:spcPts val="800"/>
              </a:spcAft>
            </a:pPr>
            <a:endParaRPr lang="en-GB" sz="10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b="1">
                <a:effectLst/>
                <a:ea typeface="Open Sans" panose="020B0606030504020204" pitchFamily="34" charset="0"/>
                <a:cs typeface="Open Sans" panose="020B0606030504020204" pitchFamily="34" charset="0"/>
              </a:rPr>
              <a:t>Threshold Concepts</a:t>
            </a:r>
          </a:p>
          <a:p>
            <a:pPr algn="just">
              <a:lnSpc>
                <a:spcPct val="107000"/>
              </a:lnSpc>
              <a:spcAft>
                <a:spcPts val="800"/>
              </a:spcAft>
            </a:pPr>
            <a:r>
              <a:rPr lang="en-GB" sz="1000" b="1">
                <a:effectLst/>
                <a:latin typeface="Calibri" panose="020F0502020204030204" pitchFamily="34" charset="0"/>
                <a:ea typeface="Calibri" panose="020F0502020204030204" pitchFamily="34" charset="0"/>
                <a:cs typeface="Times New Roman" panose="02020603050405020304" pitchFamily="18" charset="0"/>
              </a:rPr>
              <a:t>How does the Early Years Framework fit within the four threshold concepts?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842618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a33b48f5-46e4-4553-beb4-705ead09196b">
      <UserInfo>
        <DisplayName/>
        <AccountId xsi:nil="true"/>
        <AccountType/>
      </UserInfo>
    </SharedWithUsers>
    <_activity xmlns="de953981-4120-424b-af90-245b75e4f97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A9D7FA5F5D4CF48A334A2DC2BDEDFE4" ma:contentTypeVersion="18" ma:contentTypeDescription="Create a new document." ma:contentTypeScope="" ma:versionID="a708d1f7f0e4a5e2c0872329c685f9e0">
  <xsd:schema xmlns:xsd="http://www.w3.org/2001/XMLSchema" xmlns:xs="http://www.w3.org/2001/XMLSchema" xmlns:p="http://schemas.microsoft.com/office/2006/metadata/properties" xmlns:ns3="de953981-4120-424b-af90-245b75e4f97e" xmlns:ns4="a33b48f5-46e4-4553-beb4-705ead09196b" targetNamespace="http://schemas.microsoft.com/office/2006/metadata/properties" ma:root="true" ma:fieldsID="2a44eb3ee50a94d402c5e744819a8567" ns3:_="" ns4:_="">
    <xsd:import namespace="de953981-4120-424b-af90-245b75e4f97e"/>
    <xsd:import namespace="a33b48f5-46e4-4553-beb4-705ead09196b"/>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4:SharedWithUsers" minOccurs="0"/>
                <xsd:element ref="ns4:SharedWithDetails" minOccurs="0"/>
                <xsd:element ref="ns4:SharingHintHash" minOccurs="0"/>
                <xsd:element ref="ns3:MediaServiceAutoKeyPoints" minOccurs="0"/>
                <xsd:element ref="ns3:MediaServiceKeyPoints" minOccurs="0"/>
                <xsd:element ref="ns3:MediaServiceGenerationTime" minOccurs="0"/>
                <xsd:element ref="ns3:MediaServiceEventHashCode" minOccurs="0"/>
                <xsd:element ref="ns3:MediaServiceOCR" minOccurs="0"/>
                <xsd:element ref="ns3:MediaLengthInSeconds" minOccurs="0"/>
                <xsd:element ref="ns3:MediaServiceLocation"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953981-4120-424b-af90-245b75e4f9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MediaServiceLocation" ma:index="21" nillable="true" ma:displayName="Location" ma:indexed="true" ma:internalName="MediaServiceLocation" ma:readOnly="true">
      <xsd:simpleType>
        <xsd:restriction base="dms:Text"/>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33b48f5-46e4-4553-beb4-705ead09196b"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6406285-1AD2-40D8-A7E8-2241787CFA1A}">
  <ds:schemaRefs>
    <ds:schemaRef ds:uri="de953981-4120-424b-af90-245b75e4f97e"/>
    <ds:schemaRef ds:uri="a33b48f5-46e4-4553-beb4-705ead09196b"/>
    <ds:schemaRef ds:uri="http://schemas.microsoft.com/office/2006/documentManagement/types"/>
    <ds:schemaRef ds:uri="http://schemas.microsoft.com/office/infopath/2007/PartnerControls"/>
    <ds:schemaRef ds:uri="http://purl.org/dc/dcmitype/"/>
    <ds:schemaRef ds:uri="http://www.w3.org/XML/1998/namespace"/>
    <ds:schemaRef ds:uri="http://schemas.microsoft.com/office/2006/metadata/properties"/>
    <ds:schemaRef ds:uri="http://schemas.openxmlformats.org/package/2006/metadata/core-properties"/>
    <ds:schemaRef ds:uri="http://purl.org/dc/terms/"/>
    <ds:schemaRef ds:uri="http://purl.org/dc/elements/1.1/"/>
  </ds:schemaRefs>
</ds:datastoreItem>
</file>

<file path=customXml/itemProps2.xml><?xml version="1.0" encoding="utf-8"?>
<ds:datastoreItem xmlns:ds="http://schemas.openxmlformats.org/officeDocument/2006/customXml" ds:itemID="{83B89C09-3A38-43AC-8BF0-356009FA7351}">
  <ds:schemaRefs>
    <ds:schemaRef ds:uri="http://schemas.microsoft.com/sharepoint/v3/contenttype/forms"/>
  </ds:schemaRefs>
</ds:datastoreItem>
</file>

<file path=customXml/itemProps3.xml><?xml version="1.0" encoding="utf-8"?>
<ds:datastoreItem xmlns:ds="http://schemas.openxmlformats.org/officeDocument/2006/customXml" ds:itemID="{86546DBF-E975-435F-880D-D7F21D2F73C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e953981-4120-424b-af90-245b75e4f97e"/>
    <ds:schemaRef ds:uri="a33b48f5-46e4-4553-beb4-705ead0919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0</TotalTime>
  <Words>4873</Words>
  <Application>Microsoft Office PowerPoint</Application>
  <PresentationFormat>Custom</PresentationFormat>
  <Paragraphs>372</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Open Sans</vt:lpstr>
      <vt:lpstr>Segoe UI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Verity Cannings (i7679086)</dc:creator>
  <cp:lastModifiedBy>Paula Strachan</cp:lastModifiedBy>
  <cp:revision>23</cp:revision>
  <dcterms:created xsi:type="dcterms:W3CDTF">2023-09-18T13:33:59Z</dcterms:created>
  <dcterms:modified xsi:type="dcterms:W3CDTF">2025-01-16T14:29:56Z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0x0101006A9D7FA5F5D4CF48A334A2DC2BDEDFE4</vt:lpwstr>
  </property>
  <property fmtid="{D5CDD505-2E9C-101B-9397-08002B2CF9AE}" pid="3" name="MediaServiceImageTags">
    <vt:lpwstr/>
  </property>
  <property fmtid="{D5CDD505-2E9C-101B-9397-08002B2CF9AE}" pid="4" name="Order">
    <vt:r8>52400</vt:r8>
  </property>
  <property fmtid="{D5CDD505-2E9C-101B-9397-08002B2CF9AE}" pid="5" name="xd_Signature">
    <vt:bool>false</vt:bool>
  </property>
  <property fmtid="{D5CDD505-2E9C-101B-9397-08002B2CF9AE}" pid="6" name="xd_ProgID">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y fmtid="{D5CDD505-2E9C-101B-9397-08002B2CF9AE}" pid="12" name="TriggerFlowInfo">
    <vt:lpwstr/>
  </property>
</Properties>
</file>