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62" r:id="rId5"/>
    <p:sldId id="263" r:id="rId6"/>
    <p:sldId id="264" r:id="rId7"/>
    <p:sldId id="265" r:id="rId8"/>
    <p:sldId id="266" r:id="rId9"/>
    <p:sldId id="267" r:id="rId10"/>
    <p:sldId id="270" r:id="rId11"/>
    <p:sldId id="268" r:id="rId12"/>
    <p:sldId id="269" r:id="rId13"/>
  </p:sldIdLst>
  <p:sldSz cx="7559675" cy="1069181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DB94"/>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5B627-7D22-DFDB-6F68-ECA72C5A68EA}" v="470" dt="2023-10-12T19:56:07.593"/>
    <p1510:client id="{A78500DD-5090-1E94-20C7-CD21BFB31CDC}" v="4" dt="2023-11-20T10:43:42.111"/>
    <p1510:client id="{48184CC7-8068-D655-32E2-E51BF1E5F74F}" v="4" dt="2023-10-16T13:26:52.819"/>
    <p1510:client id="{F94390F9-97AB-D470-4D98-86EF98D5A4F0}" v="15" dt="2023-10-17T08:13:16.130"/>
    <p1510:client id="{B573488F-E003-9ACE-71C1-3FD3DA9D7B3F}" v="313" dt="2023-10-12T20:12:13.532"/>
    <p1510:client id="{B67D46BC-1BB0-4E74-B1C8-5BA266304DCA}" v="12" dt="2023-11-08T08:12:49.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22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9041D79-6266-4C44-AC83-61E8EF9CBEC6}" type="datetimeFigureOut">
              <a:rPr lang="en-GB" smtClean="0"/>
              <a:t>17/01/2024</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17/01/2024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17/01/2024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17/01/2024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17/01/2024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4" name="Picture 3" descr="A green and black cover with a logo&#10;&#10;Description automatically generated">
            <a:extLst>
              <a:ext uri="{FF2B5EF4-FFF2-40B4-BE49-F238E27FC236}">
                <a16:creationId xmlns:a16="http://schemas.microsoft.com/office/drawing/2014/main" id="{B50D688D-0D8D-A950-5694-7561B8715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GEOGRAPHY</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7653" y="7751795"/>
            <a:ext cx="4664363" cy="954107"/>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 Cuthbert’s Catholic </a:t>
            </a:r>
          </a:p>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Primary School</a:t>
            </a:r>
          </a:p>
        </p:txBody>
      </p:sp>
    </p:spTree>
    <p:extLst>
      <p:ext uri="{BB962C8B-B14F-4D97-AF65-F5344CB8AC3E}">
        <p14:creationId xmlns:p14="http://schemas.microsoft.com/office/powerpoint/2010/main" val="117308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61581CCE-61F9-EA58-A039-512C61C56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6" name="Picture 5" descr="A green spiral with white text&#10;&#10;Description automatically generated">
            <a:extLst>
              <a:ext uri="{FF2B5EF4-FFF2-40B4-BE49-F238E27FC236}">
                <a16:creationId xmlns:a16="http://schemas.microsoft.com/office/drawing/2014/main" id="{44C6BD9E-0FFF-E0B7-F558-73E4BE24A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People and places and the world we live in: </a:t>
            </a:r>
            <a:r>
              <a:rPr lang="en-GB" sz="900">
                <a:solidFill>
                  <a:schemeClr val="bg1"/>
                </a:solidFill>
              </a:rPr>
              <a:t>In EYFS children begin to develop their geographical knowledge by exploring features of their school and nursery. They begin to compare and contrast different places and environments using maps and atlases. </a:t>
            </a:r>
          </a:p>
        </p:txBody>
      </p:sp>
      <p:pic>
        <p:nvPicPr>
          <p:cNvPr id="10" name="Picture 9" descr="A green and white logo&#10;&#10;Description automatically generated">
            <a:extLst>
              <a:ext uri="{FF2B5EF4-FFF2-40B4-BE49-F238E27FC236}">
                <a16:creationId xmlns:a16="http://schemas.microsoft.com/office/drawing/2014/main" id="{C10E275D-0999-F268-3696-0F0641C6D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346" y="4065294"/>
            <a:ext cx="1191770" cy="47853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2F84C266-96D6-4D6D-3135-D54B1A126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8116" y="7634660"/>
            <a:ext cx="1563627" cy="478537"/>
          </a:xfrm>
          <a:prstGeom prst="rect">
            <a:avLst/>
          </a:prstGeom>
        </p:spPr>
      </p:pic>
      <p:pic>
        <p:nvPicPr>
          <p:cNvPr id="18" name="Picture 17" descr="A black background with white text&#10;&#10;Description automatically generated">
            <a:extLst>
              <a:ext uri="{FF2B5EF4-FFF2-40B4-BE49-F238E27FC236}">
                <a16:creationId xmlns:a16="http://schemas.microsoft.com/office/drawing/2014/main" id="{9504FD58-065E-4910-DF93-31D2F1CA4E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1207" y="2899821"/>
            <a:ext cx="1466091" cy="478537"/>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231D44A8-59E1-A837-47CD-155F09518E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4378" y="5269358"/>
            <a:ext cx="1661163" cy="478537"/>
          </a:xfrm>
          <a:prstGeom prst="rect">
            <a:avLst/>
          </a:prstGeom>
        </p:spPr>
      </p:pic>
      <p:pic>
        <p:nvPicPr>
          <p:cNvPr id="26" name="Picture 25" descr="A green and white logo&#10;&#10;Description automatically generated">
            <a:extLst>
              <a:ext uri="{FF2B5EF4-FFF2-40B4-BE49-F238E27FC236}">
                <a16:creationId xmlns:a16="http://schemas.microsoft.com/office/drawing/2014/main" id="{E9DEB60B-7C51-DB47-EEBD-A465A9BC19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5426" y="2904419"/>
            <a:ext cx="1377699" cy="478537"/>
          </a:xfrm>
          <a:prstGeom prst="rect">
            <a:avLst/>
          </a:prstGeom>
        </p:spPr>
      </p:pic>
      <p:pic>
        <p:nvPicPr>
          <p:cNvPr id="30" name="Picture 29" descr="A green and white circle with a lighthouse in it&#10;&#10;Description automatically generated">
            <a:extLst>
              <a:ext uri="{FF2B5EF4-FFF2-40B4-BE49-F238E27FC236}">
                <a16:creationId xmlns:a16="http://schemas.microsoft.com/office/drawing/2014/main" id="{90170CC4-1E02-FAB1-EF4D-1340E25A5F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65436" y="4065294"/>
            <a:ext cx="929642" cy="478537"/>
          </a:xfrm>
          <a:prstGeom prst="rect">
            <a:avLst/>
          </a:prstGeom>
        </p:spPr>
      </p:pic>
      <p:pic>
        <p:nvPicPr>
          <p:cNvPr id="34" name="Picture 33" descr="A green and white circle with a logo&#10;&#10;Description automatically generated">
            <a:extLst>
              <a:ext uri="{FF2B5EF4-FFF2-40B4-BE49-F238E27FC236}">
                <a16:creationId xmlns:a16="http://schemas.microsoft.com/office/drawing/2014/main" id="{D8ED66F2-0DF7-9D49-43AF-AA27CABFF2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21983" y="6453749"/>
            <a:ext cx="1091186" cy="478537"/>
          </a:xfrm>
          <a:prstGeom prst="rect">
            <a:avLst/>
          </a:prstGeom>
        </p:spPr>
      </p:pic>
      <p:pic>
        <p:nvPicPr>
          <p:cNvPr id="38" name="Picture 37" descr="A green circle with white text&#10;&#10;Description automatically generated">
            <a:extLst>
              <a:ext uri="{FF2B5EF4-FFF2-40B4-BE49-F238E27FC236}">
                <a16:creationId xmlns:a16="http://schemas.microsoft.com/office/drawing/2014/main" id="{F70F0D6D-946F-A59A-0AD0-CB3510FCAA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5131" y="1709995"/>
            <a:ext cx="1362459" cy="478537"/>
          </a:xfrm>
          <a:prstGeom prst="rect">
            <a:avLst/>
          </a:prstGeom>
        </p:spPr>
      </p:pic>
      <p:pic>
        <p:nvPicPr>
          <p:cNvPr id="40" name="Picture 39" descr="A green and white circle with white text&#10;&#10;Description automatically generated">
            <a:extLst>
              <a:ext uri="{FF2B5EF4-FFF2-40B4-BE49-F238E27FC236}">
                <a16:creationId xmlns:a16="http://schemas.microsoft.com/office/drawing/2014/main" id="{D592D9A6-81A3-DF9B-BC95-1631473171B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9988" y="6453748"/>
            <a:ext cx="1240539" cy="478537"/>
          </a:xfrm>
          <a:prstGeom prst="rect">
            <a:avLst/>
          </a:prstGeom>
        </p:spPr>
      </p:pic>
      <p:pic>
        <p:nvPicPr>
          <p:cNvPr id="42" name="Picture 41" descr="A green and white circle with a black background&#10;&#10;Description automatically generated">
            <a:extLst>
              <a:ext uri="{FF2B5EF4-FFF2-40B4-BE49-F238E27FC236}">
                <a16:creationId xmlns:a16="http://schemas.microsoft.com/office/drawing/2014/main" id="{4DE28AD8-43C3-BD98-F85B-E6CF3CE7F1E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43751" y="5257428"/>
            <a:ext cx="896114" cy="478537"/>
          </a:xfrm>
          <a:prstGeom prst="rect">
            <a:avLst/>
          </a:prstGeom>
        </p:spPr>
      </p:pic>
      <p:pic>
        <p:nvPicPr>
          <p:cNvPr id="44" name="Picture 43" descr="A green and white logo&#10;&#10;Description automatically generated">
            <a:extLst>
              <a:ext uri="{FF2B5EF4-FFF2-40B4-BE49-F238E27FC236}">
                <a16:creationId xmlns:a16="http://schemas.microsoft.com/office/drawing/2014/main" id="{EB4F53A7-B6A5-B1FD-BFDA-24B63CBDBA8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59079" y="1709995"/>
            <a:ext cx="1051562" cy="478537"/>
          </a:xfrm>
          <a:prstGeom prst="rect">
            <a:avLst/>
          </a:prstGeom>
        </p:spPr>
      </p:pic>
      <p:pic>
        <p:nvPicPr>
          <p:cNvPr id="46" name="Picture 45" descr="A green and white circle with white text&#10;&#10;Description automatically generated">
            <a:extLst>
              <a:ext uri="{FF2B5EF4-FFF2-40B4-BE49-F238E27FC236}">
                <a16:creationId xmlns:a16="http://schemas.microsoft.com/office/drawing/2014/main" id="{19E3B27C-37D6-EDC1-00A9-E7AE5DBEDF1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87032" y="7634661"/>
            <a:ext cx="1234443" cy="478537"/>
          </a:xfrm>
          <a:prstGeom prst="rect">
            <a:avLst/>
          </a:prstGeom>
        </p:spPr>
      </p:pic>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A4C5333-07BB-0897-943A-CE811EB7B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112664674"/>
              </p:ext>
            </p:extLst>
          </p:nvPr>
        </p:nvGraphicFramePr>
        <p:xfrm>
          <a:off x="135997" y="1580004"/>
          <a:ext cx="1842718" cy="3454911"/>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393738">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Why do geographers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061173">
                <a:tc>
                  <a:txBody>
                    <a:bodyPr/>
                    <a:lstStyle/>
                    <a:p>
                      <a:r>
                        <a:rPr lang="en-GB" sz="1000"/>
                        <a:t>To find out specific information</a:t>
                      </a:r>
                    </a:p>
                    <a:p>
                      <a:r>
                        <a:rPr lang="en-GB" sz="1000"/>
                        <a:t>about places</a:t>
                      </a:r>
                    </a:p>
                    <a:p>
                      <a:endParaRPr lang="en-GB" sz="1000"/>
                    </a:p>
                    <a:p>
                      <a:r>
                        <a:rPr lang="en-GB" sz="1000"/>
                        <a:t>To interpret data</a:t>
                      </a:r>
                    </a:p>
                    <a:p>
                      <a:endParaRPr lang="en-GB" sz="1000"/>
                    </a:p>
                    <a:p>
                      <a:r>
                        <a:rPr lang="en-GB" sz="1000"/>
                        <a:t>To learn about past and future Events</a:t>
                      </a:r>
                    </a:p>
                    <a:p>
                      <a:endParaRPr lang="en-GB" sz="1000"/>
                    </a:p>
                    <a:p>
                      <a:r>
                        <a:rPr lang="en-GB" sz="1000"/>
                        <a:t>To help recognise their own impacts on the world</a:t>
                      </a:r>
                    </a:p>
                    <a:p>
                      <a:endParaRPr lang="en-GB" sz="1200"/>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810095894"/>
              </p:ext>
            </p:extLst>
          </p:nvPr>
        </p:nvGraphicFramePr>
        <p:xfrm>
          <a:off x="2105026" y="1580002"/>
          <a:ext cx="2400300" cy="34549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61220">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Write like a geographer</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193693">
                <a:tc>
                  <a:txBody>
                    <a:bodyPr/>
                    <a:lstStyle/>
                    <a:p>
                      <a:r>
                        <a:rPr lang="en-GB" sz="1000" b="1"/>
                        <a:t>Cause - </a:t>
                      </a:r>
                      <a:r>
                        <a:rPr lang="en-GB" sz="1000" b="0"/>
                        <a:t>the human physical processes</a:t>
                      </a:r>
                    </a:p>
                    <a:p>
                      <a:endParaRPr lang="en-GB" sz="1000" b="0"/>
                    </a:p>
                    <a:p>
                      <a:r>
                        <a:rPr lang="en-GB" sz="1000" b="1"/>
                        <a:t>Consequence</a:t>
                      </a:r>
                      <a:r>
                        <a:rPr lang="en-GB" sz="1000" b="0"/>
                        <a:t> - the social, economic </a:t>
                      </a:r>
                    </a:p>
                    <a:p>
                      <a:r>
                        <a:rPr lang="en-GB" sz="1000" b="0"/>
                        <a:t>and environmental impacts</a:t>
                      </a:r>
                    </a:p>
                    <a:p>
                      <a:endParaRPr lang="en-GB" sz="1000" b="0"/>
                    </a:p>
                    <a:p>
                      <a:r>
                        <a:rPr lang="en-GB" sz="1000" b="1"/>
                        <a:t>Change and continuity </a:t>
                      </a:r>
                      <a:r>
                        <a:rPr lang="en-GB" sz="1000" b="0"/>
                        <a:t>- Global, </a:t>
                      </a:r>
                    </a:p>
                    <a:p>
                      <a:r>
                        <a:rPr lang="en-GB" sz="1000" b="0"/>
                        <a:t>national and local</a:t>
                      </a:r>
                    </a:p>
                    <a:p>
                      <a:endParaRPr lang="en-GB" sz="1000" b="0"/>
                    </a:p>
                    <a:p>
                      <a:r>
                        <a:rPr lang="en-GB" sz="1000" b="1"/>
                        <a:t>Similarity and difference </a:t>
                      </a:r>
                      <a:r>
                        <a:rPr lang="en-GB" sz="1000" b="0"/>
                        <a:t>- A place you</a:t>
                      </a:r>
                    </a:p>
                    <a:p>
                      <a:r>
                        <a:rPr lang="en-GB" sz="1000" b="0"/>
                        <a:t>have studied to support your writing</a:t>
                      </a:r>
                    </a:p>
                    <a:p>
                      <a:endParaRPr lang="en-GB" sz="1000" b="0"/>
                    </a:p>
                    <a:p>
                      <a:r>
                        <a:rPr lang="en-GB" sz="1000" b="1"/>
                        <a:t>Correctly use geographical key terms</a:t>
                      </a:r>
                    </a:p>
                    <a:p>
                      <a:endParaRPr lang="en-GB" sz="1000" b="1"/>
                    </a:p>
                    <a:p>
                      <a:r>
                        <a:rPr lang="en-GB" sz="1000" b="1"/>
                        <a:t>Use labels and annotations on </a:t>
                      </a:r>
                    </a:p>
                    <a:p>
                      <a:r>
                        <a:rPr lang="en-GB" sz="1000" b="1"/>
                        <a:t>diagrams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324466323"/>
              </p:ext>
            </p:extLst>
          </p:nvPr>
        </p:nvGraphicFramePr>
        <p:xfrm>
          <a:off x="4631636" y="1580003"/>
          <a:ext cx="2792042" cy="34549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hMerge="1">
                  <a:txBody>
                    <a:bodyPr/>
                    <a:lstStyle/>
                    <a:p>
                      <a:endParaRPr lang="en-GB"/>
                    </a:p>
                  </a:txBody>
                  <a:tcPr/>
                </a:tc>
                <a:extLst>
                  <a:ext uri="{0D108BD9-81ED-4DB2-BD59-A6C34878D82A}">
                    <a16:rowId xmlns:a16="http://schemas.microsoft.com/office/drawing/2014/main" val="3088175293"/>
                  </a:ext>
                </a:extLst>
              </a:tr>
              <a:tr h="370840">
                <a:tc>
                  <a:txBody>
                    <a:bodyPr/>
                    <a:lstStyle/>
                    <a:p>
                      <a:endParaRPr lang="en-GB" sz="105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a:t>LOCATION &amp; PLACE KNOWLEDGE</a:t>
                      </a:r>
                    </a:p>
                    <a:p>
                      <a:r>
                        <a:rPr lang="en-GB" sz="1000"/>
                        <a:t>Name, locate and identify places on </a:t>
                      </a:r>
                    </a:p>
                    <a:p>
                      <a:r>
                        <a:rPr lang="en-GB" sz="1000"/>
                        <a:t>a global, national and local scale</a:t>
                      </a:r>
                    </a:p>
                    <a:p>
                      <a:endParaRPr lang="en-GB" sz="1000"/>
                    </a:p>
                    <a:p>
                      <a:r>
                        <a:rPr lang="en-GB" sz="1000" b="1"/>
                        <a:t>GEOGRAPHICAL TECHNIQUES </a:t>
                      </a:r>
                    </a:p>
                    <a:p>
                      <a:r>
                        <a:rPr lang="en-GB" sz="1000"/>
                        <a:t>Use geographical terms and </a:t>
                      </a:r>
                    </a:p>
                    <a:p>
                      <a:r>
                        <a:rPr lang="en-GB" sz="1000"/>
                        <a:t>vocabulary. Use geographical skills, </a:t>
                      </a:r>
                    </a:p>
                    <a:p>
                      <a:r>
                        <a:rPr lang="en-GB" sz="1000"/>
                        <a:t>including maps and graphical methods</a:t>
                      </a:r>
                    </a:p>
                    <a:p>
                      <a:endParaRPr lang="en-GB" sz="1000"/>
                    </a:p>
                    <a:p>
                      <a:r>
                        <a:rPr lang="en-GB" sz="1000" b="1"/>
                        <a:t>PHYSICAL FEATURES &amp; PROCESSES </a:t>
                      </a:r>
                    </a:p>
                    <a:p>
                      <a:r>
                        <a:rPr lang="en-GB" sz="1000"/>
                        <a:t>Describe the formation and changes </a:t>
                      </a:r>
                    </a:p>
                    <a:p>
                      <a:r>
                        <a:rPr lang="en-GB" sz="1000"/>
                        <a:t>of natural landscapes over time</a:t>
                      </a:r>
                    </a:p>
                    <a:p>
                      <a:endParaRPr lang="en-GB" sz="1000"/>
                    </a:p>
                    <a:p>
                      <a:r>
                        <a:rPr lang="en-GB" sz="1000" b="1"/>
                        <a:t>HUMAN INTERACTION WITH </a:t>
                      </a:r>
                    </a:p>
                    <a:p>
                      <a:r>
                        <a:rPr lang="en-GB" sz="1000" b="1"/>
                        <a:t>THE ENVIRONMENT </a:t>
                      </a:r>
                    </a:p>
                    <a:p>
                      <a:r>
                        <a:rPr lang="en-GB" sz="1000"/>
                        <a:t>Identify land use. Discuss the </a:t>
                      </a:r>
                    </a:p>
                    <a:p>
                      <a:r>
                        <a:rPr lang="en-GB" sz="1000"/>
                        <a:t>relationships between human activity</a:t>
                      </a:r>
                    </a:p>
                    <a:p>
                      <a:r>
                        <a:rPr lang="en-GB" sz="1000"/>
                        <a:t>and places. Recognise how the</a:t>
                      </a:r>
                    </a:p>
                    <a:p>
                      <a:r>
                        <a:rPr lang="en-GB" sz="1000"/>
                        <a:t>environment is managed</a:t>
                      </a:r>
                    </a:p>
                    <a:p>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green and white rectangles&#10;&#10;Description automatically generated">
            <a:extLst>
              <a:ext uri="{FF2B5EF4-FFF2-40B4-BE49-F238E27FC236}">
                <a16:creationId xmlns:a16="http://schemas.microsoft.com/office/drawing/2014/main" id="{9167A054-EB78-A3DE-7E3F-09669313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31" y="3989450"/>
            <a:ext cx="1478283" cy="841250"/>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135997" y="5057775"/>
            <a:ext cx="7287681" cy="5324535"/>
          </a:xfrm>
          <a:prstGeom prst="rect">
            <a:avLst/>
          </a:prstGeom>
          <a:noFill/>
        </p:spPr>
        <p:txBody>
          <a:bodyPr wrap="square" lIns="91440" tIns="45720" rIns="91440" bIns="45720" rtlCol="0" anchor="t">
            <a:spAutoFit/>
          </a:bodyPr>
          <a:lstStyle/>
          <a:p>
            <a:r>
              <a:rPr lang="en-GB" sz="1000" dirty="0"/>
              <a:t>The Geography curriculum aims to inspire students with curiosity and fascination about the world around them. Our curriculum aims to equip students with knowledge and give them an understanding about natural and human environments, diverse places, people and </a:t>
            </a:r>
            <a:endParaRPr lang="en-GB" sz="1000"/>
          </a:p>
          <a:p>
            <a:r>
              <a:rPr lang="en-GB" sz="1000" dirty="0"/>
              <a:t>resources, including the Earth’s key physical and human processes. The study of geography should give students an understanding of their place in World. </a:t>
            </a:r>
            <a:endParaRPr lang="en-GB" sz="1000" dirty="0">
              <a:cs typeface="Calibri"/>
            </a:endParaRPr>
          </a:p>
          <a:p>
            <a:endParaRPr lang="en-GB" sz="1000"/>
          </a:p>
          <a:p>
            <a:r>
              <a:rPr lang="en-GB" sz="1000" b="1" dirty="0">
                <a:latin typeface="Open Sans" panose="020B0606030504020204" pitchFamily="34" charset="0"/>
                <a:ea typeface="Open Sans" panose="020B0606030504020204" pitchFamily="34" charset="0"/>
                <a:cs typeface="Open Sans" panose="020B0606030504020204" pitchFamily="34" charset="0"/>
              </a:rPr>
              <a:t>The Journey Begins…</a:t>
            </a:r>
          </a:p>
          <a:p>
            <a:pPr algn="just"/>
            <a:r>
              <a:rPr lang="en-GB" sz="1000" dirty="0"/>
              <a:t>In EYFS pupils will begin to develop their understanding of the world around them. They will know where they are placed and will begin to recognise that there are other places around them. During the course of these units, they will become familiar with the location of their home and school; learn about the name of the street they live on as well as the name of their local town or city. They will be introduced to geographical techniques such as map literacy by creating maps of their immediate environment, making links to literacy through labelling. They will begin to differentiate between physical features and human features. </a:t>
            </a:r>
            <a:endParaRPr lang="en-GB" sz="1000" dirty="0">
              <a:cs typeface="Calibri"/>
            </a:endParaRPr>
          </a:p>
          <a:p>
            <a:pPr algn="just"/>
            <a:endParaRPr lang="en-GB" sz="1000" dirty="0">
              <a:cs typeface="Calibri"/>
            </a:endParaRPr>
          </a:p>
          <a:p>
            <a:pPr algn="just"/>
            <a:r>
              <a:rPr lang="en-GB" sz="1000" dirty="0"/>
              <a:t>As they move into Key Stage 1, pupils gain a greater understanding of the world around them, studying their local area in greater detail, the Seaside, Explorers and Planet Earth. Their locational and place knowledge will deepen as they begin to look more closely at their immediate environment but also earth as a whole. They will identify the types of housing and weather patterns as well as be able to name the countries within the UK, the seven continents and five oceans. They will begin to understand why different locations have different climates and will be able to compare and contrast opposing environments, using geographical vocabulary. Pupils will become more aware of how humans interact with the environment in different parts of the earth. They will study different types of map and will broaden their own understanding of maps and graphicacy by creating more detailed maps using symbols and keys. </a:t>
            </a:r>
            <a:endParaRPr lang="en-GB" sz="1000" dirty="0">
              <a:cs typeface="Calibri"/>
            </a:endParaRPr>
          </a:p>
          <a:p>
            <a:pPr algn="just"/>
            <a:endParaRPr lang="en-GB" sz="1000"/>
          </a:p>
          <a:p>
            <a:pPr algn="just"/>
            <a:r>
              <a:rPr lang="en-GB" sz="1000" dirty="0"/>
              <a:t>In Lower Key Stage 2, pupils study the UK in more detail, they learn specific locational facts such as capital city names, landmarks and flags. They also begin to develop an understanding of human geography by studying population and distribution. They look at physical features of the UK by contrasting rural and urban areas and gain an understanding of migration and tourism. Pupils are provided with many opportunities to develop a greater understanding of the physical processes that take place on earth by delving into the natural world and its resources, they will understand how volcanoes form, how and why earthquakes occur and will study rivers and coasts – completing case studies as they go. </a:t>
            </a:r>
            <a:endParaRPr lang="en-GB" sz="1000" dirty="0">
              <a:cs typeface="Calibri"/>
            </a:endParaRPr>
          </a:p>
          <a:p>
            <a:endParaRPr lang="en-GB" sz="1000"/>
          </a:p>
          <a:p>
            <a:pPr algn="just"/>
            <a:r>
              <a:rPr lang="en-GB" sz="1000" dirty="0"/>
              <a:t>As they progress to Upper Key Stage 2, pupils continue explore the human world, enabling them to see links to their physical geography.  They will study settlements and land use, natural resources and their use, biomes and North America. They will continue to deepen their </a:t>
            </a:r>
            <a:endParaRPr lang="en-GB" sz="1000" dirty="0">
              <a:cs typeface="Calibri"/>
            </a:endParaRPr>
          </a:p>
          <a:p>
            <a:pPr algn="just"/>
            <a:r>
              <a:rPr lang="en-GB" sz="1000" dirty="0"/>
              <a:t>geographical skills and knowledge through studying many different types of maps and graphs. They will understand the difference between labelling and annotating and will be able to analyse different types of data using these geographical techniques. They will complete extended pieces of writing demonstrating their understanding, using subject specific vocabulary. This curriculum prepares them with high quality skills and knowledge needed for Key Stage 3 and beyond.</a:t>
            </a:r>
            <a:endParaRPr lang="en-GB" dirty="0"/>
          </a:p>
        </p:txBody>
      </p:sp>
      <p:grpSp>
        <p:nvGrpSpPr>
          <p:cNvPr id="25" name="Group 24">
            <a:extLst>
              <a:ext uri="{FF2B5EF4-FFF2-40B4-BE49-F238E27FC236}">
                <a16:creationId xmlns:a16="http://schemas.microsoft.com/office/drawing/2014/main" id="{B30B4917-500F-C819-42A7-4728C0423E97}"/>
              </a:ext>
            </a:extLst>
          </p:cNvPr>
          <p:cNvGrpSpPr/>
          <p:nvPr/>
        </p:nvGrpSpPr>
        <p:grpSpPr>
          <a:xfrm>
            <a:off x="4727556" y="1960659"/>
            <a:ext cx="487028" cy="2449416"/>
            <a:chOff x="4727556" y="1960659"/>
            <a:chExt cx="487028" cy="2449416"/>
          </a:xfrm>
        </p:grpSpPr>
        <p:pic>
          <p:nvPicPr>
            <p:cNvPr id="15" name="Picture 14" descr="A green and white circle with a graph in it&#10;&#10;Description automatically generated">
              <a:extLst>
                <a:ext uri="{FF2B5EF4-FFF2-40B4-BE49-F238E27FC236}">
                  <a16:creationId xmlns:a16="http://schemas.microsoft.com/office/drawing/2014/main" id="{77440B2E-F1A8-A0A5-ACFC-1C16DDF08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62" y="2580233"/>
              <a:ext cx="480622" cy="480622"/>
            </a:xfrm>
            <a:prstGeom prst="rect">
              <a:avLst/>
            </a:prstGeom>
          </p:spPr>
        </p:pic>
        <p:pic>
          <p:nvPicPr>
            <p:cNvPr id="19" name="Picture 18" descr="A green and white circle with a person in it&#10;&#10;Description automatically generated">
              <a:extLst>
                <a:ext uri="{FF2B5EF4-FFF2-40B4-BE49-F238E27FC236}">
                  <a16:creationId xmlns:a16="http://schemas.microsoft.com/office/drawing/2014/main" id="{77B2C4A1-B7E7-4C8D-C62D-C699541B4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962" y="3929453"/>
              <a:ext cx="480622" cy="480622"/>
            </a:xfrm>
            <a:prstGeom prst="rect">
              <a:avLst/>
            </a:prstGeom>
          </p:spPr>
        </p:pic>
        <p:pic>
          <p:nvPicPr>
            <p:cNvPr id="22" name="Picture 21" descr="A green and white circle with a globe and a pin on it&#10;&#10;Description automatically generated">
              <a:extLst>
                <a:ext uri="{FF2B5EF4-FFF2-40B4-BE49-F238E27FC236}">
                  <a16:creationId xmlns:a16="http://schemas.microsoft.com/office/drawing/2014/main" id="{C8C6CF88-CDF6-13E4-C6B0-29666D11C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556" y="1960659"/>
              <a:ext cx="480622" cy="480622"/>
            </a:xfrm>
            <a:prstGeom prst="rect">
              <a:avLst/>
            </a:prstGeom>
          </p:spPr>
        </p:pic>
        <p:pic>
          <p:nvPicPr>
            <p:cNvPr id="24" name="Picture 23" descr="A green and white circle with a volcano erupting&#10;&#10;Description automatically generated">
              <a:extLst>
                <a:ext uri="{FF2B5EF4-FFF2-40B4-BE49-F238E27FC236}">
                  <a16:creationId xmlns:a16="http://schemas.microsoft.com/office/drawing/2014/main" id="{3B51C7A5-755F-67BA-9747-2DD4A28331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3962" y="3347042"/>
              <a:ext cx="480622" cy="480622"/>
            </a:xfrm>
            <a:prstGeom prst="rect">
              <a:avLst/>
            </a:prstGeom>
          </p:spPr>
        </p:pic>
      </p:grpSp>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4FF10518-91B2-1357-6A50-83195CEE4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95276" y="3628194"/>
            <a:ext cx="7079150" cy="1223412"/>
          </a:xfrm>
          <a:prstGeom prst="rect">
            <a:avLst/>
          </a:prstGeom>
          <a:noFill/>
        </p:spPr>
        <p:txBody>
          <a:bodyPr wrap="square" rtlCol="0">
            <a:spAutoFit/>
          </a:bodyPr>
          <a:lstStyle/>
          <a:p>
            <a:r>
              <a:rPr lang="en-GB" sz="1050" b="1">
                <a:latin typeface="Open Sans" panose="020B0606030504020204" pitchFamily="34" charset="0"/>
                <a:ea typeface="Open Sans" panose="020B0606030504020204" pitchFamily="34" charset="0"/>
                <a:cs typeface="Open Sans" panose="020B0606030504020204" pitchFamily="34" charset="0"/>
              </a:rPr>
              <a:t>Progression through the Threshold Concepts</a:t>
            </a:r>
          </a:p>
          <a:p>
            <a:endParaRPr lang="en-GB" sz="1050"/>
          </a:p>
          <a:p>
            <a:r>
              <a:rPr lang="en-GB" sz="1050"/>
              <a:t>Within geography, there are 4 key threshold concepts, which when combined, ensure that our students can access a deep understanding of the subject. The threshold concepts relate to core aspects of disciplinary knowledge and substantive knowledge. For example, when ‘thinking like a geographer’, students need a deep understanding of place, knowledge and geographical skill to enable their understanding of physical and human geography. As students progress through the curriculum narratives, so should their understanding of the threshold concepts: </a:t>
            </a:r>
          </a:p>
        </p:txBody>
      </p:sp>
      <p:sp>
        <p:nvSpPr>
          <p:cNvPr id="3" name="TextBox 2">
            <a:extLst>
              <a:ext uri="{FF2B5EF4-FFF2-40B4-BE49-F238E27FC236}">
                <a16:creationId xmlns:a16="http://schemas.microsoft.com/office/drawing/2014/main" id="{6474DCD7-F17E-DC9F-0030-1832720C26D7}"/>
              </a:ext>
            </a:extLst>
          </p:cNvPr>
          <p:cNvSpPr txBox="1"/>
          <p:nvPr/>
        </p:nvSpPr>
        <p:spPr>
          <a:xfrm>
            <a:off x="1118249" y="4948751"/>
            <a:ext cx="6257925" cy="5255285"/>
          </a:xfrm>
          <a:prstGeom prst="rect">
            <a:avLst/>
          </a:prstGeom>
          <a:noFill/>
        </p:spPr>
        <p:txBody>
          <a:bodyPr wrap="square" rtlCol="0">
            <a:spAutoFit/>
          </a:bodyPr>
          <a:lstStyle/>
          <a:p>
            <a:pPr algn="just"/>
            <a:r>
              <a:rPr lang="en-GB" sz="1050" b="1"/>
              <a:t>Location and Place Knowledge</a:t>
            </a:r>
          </a:p>
          <a:p>
            <a:pPr algn="just"/>
            <a:r>
              <a:rPr lang="en-GB" sz="1050"/>
              <a:t>Location and place knowledge is not simply about knowing where a place is in the world. It includes:</a:t>
            </a:r>
          </a:p>
          <a:p>
            <a:pPr algn="just"/>
            <a:r>
              <a:rPr lang="en-GB" sz="1050"/>
              <a:t>• Location Knowledge: world countries, regions, environments, continents, physical features (rivers and mountains)</a:t>
            </a:r>
          </a:p>
          <a:p>
            <a:pPr algn="just"/>
            <a:r>
              <a:rPr lang="en-GB" sz="1050"/>
              <a:t>• Physical Knowledge: similarities and differences between places (physical and human), cultures, cities, capitals</a:t>
            </a:r>
          </a:p>
          <a:p>
            <a:pPr algn="just"/>
            <a:r>
              <a:rPr lang="en-GB" sz="1050"/>
              <a:t>• Map Literacy: latitude, longitude, equator, northern hemisphere, southern hemisphere, the Tropics of Cancer and Capricorn, Arctic and Antarctic Circle, the Prime/Greenwich Meridian and time zones</a:t>
            </a:r>
          </a:p>
          <a:p>
            <a:pPr algn="just"/>
            <a:endParaRPr lang="en-GB" sz="1050"/>
          </a:p>
          <a:p>
            <a:pPr algn="just"/>
            <a:r>
              <a:rPr lang="en-GB" sz="1050" b="1"/>
              <a:t>Geographical Techniques</a:t>
            </a:r>
          </a:p>
          <a:p>
            <a:pPr algn="just"/>
            <a:r>
              <a:rPr lang="en-GB" sz="1050"/>
              <a:t>The use of geographical techniques such as fieldwork, but also the use of terminology and geographer traits, such as:</a:t>
            </a:r>
          </a:p>
          <a:p>
            <a:pPr algn="just"/>
            <a:r>
              <a:rPr lang="en-GB" sz="1050"/>
              <a:t>• Map literacy, Ordinance Survey maps, grid references, latitude and longitude, atlases, globes, GIS (Google maps), aerial photos.</a:t>
            </a:r>
          </a:p>
          <a:p>
            <a:pPr algn="just"/>
            <a:r>
              <a:rPr lang="en-GB" sz="1050"/>
              <a:t>• Numeracy and graphicacy, manipulating data, interpreting graphs and tables, constructing graphs.</a:t>
            </a:r>
          </a:p>
          <a:p>
            <a:pPr algn="just"/>
            <a:r>
              <a:rPr lang="en-GB" sz="1050"/>
              <a:t>• Literacy skills using key terminology, constructing and writing arguments, writing persuasively.</a:t>
            </a:r>
          </a:p>
          <a:p>
            <a:pPr algn="just"/>
            <a:r>
              <a:rPr lang="en-GB" sz="1050"/>
              <a:t>• Annotating diagrams/photos, using case studies, causes, effects, responses, processes leading to landforms, inferring information and making judgements.</a:t>
            </a:r>
          </a:p>
          <a:p>
            <a:pPr algn="just"/>
            <a:endParaRPr lang="en-GB" sz="1050"/>
          </a:p>
          <a:p>
            <a:pPr algn="just"/>
            <a:r>
              <a:rPr lang="en-GB" sz="1050" b="1"/>
              <a:t>Physical Features and Processes</a:t>
            </a:r>
          </a:p>
          <a:p>
            <a:pPr algn="just"/>
            <a:r>
              <a:rPr lang="en-GB" sz="1050"/>
              <a:t>Looking at the natural landscapes, features and the processes which create them. This is done in two stages:</a:t>
            </a:r>
          </a:p>
          <a:p>
            <a:pPr algn="just"/>
            <a:r>
              <a:rPr lang="en-GB" sz="1050"/>
              <a:t>1. Characteristics (describe) What does the feature look like? What makes it unique? What are its dimensions? </a:t>
            </a:r>
          </a:p>
          <a:p>
            <a:pPr algn="just"/>
            <a:r>
              <a:rPr lang="en-GB" sz="1050"/>
              <a:t>Observations (figures, photos, diagrams).</a:t>
            </a:r>
          </a:p>
          <a:p>
            <a:pPr algn="just"/>
            <a:r>
              <a:rPr lang="en-GB" sz="1050"/>
              <a:t>2. Processes (explain) Why does the feature/event occur? Step-by-step formation, directly link how the processes </a:t>
            </a:r>
          </a:p>
          <a:p>
            <a:pPr algn="just"/>
            <a:r>
              <a:rPr lang="en-GB" sz="1050"/>
              <a:t>create the characteristics.</a:t>
            </a:r>
          </a:p>
          <a:p>
            <a:pPr algn="just"/>
            <a:endParaRPr lang="en-GB" sz="1050"/>
          </a:p>
          <a:p>
            <a:pPr algn="just"/>
            <a:r>
              <a:rPr lang="en-GB" sz="1050" b="1"/>
              <a:t>Human Interaction with the Environment</a:t>
            </a:r>
          </a:p>
          <a:p>
            <a:pPr algn="just"/>
            <a:r>
              <a:rPr lang="en-GB" sz="1050"/>
              <a:t>Humans interact in a number of ways including:</a:t>
            </a:r>
          </a:p>
          <a:p>
            <a:pPr algn="just"/>
            <a:r>
              <a:rPr lang="en-GB" sz="1050"/>
              <a:t>• Land use, types of settlement, economic activity including trade links, distribution of natural resources.</a:t>
            </a:r>
          </a:p>
          <a:p>
            <a:pPr algn="just"/>
            <a:r>
              <a:rPr lang="en-GB" sz="1050"/>
              <a:t>• Human impacts on the natural environment, human induced hazards, impacts of natural hazards on people.</a:t>
            </a:r>
          </a:p>
          <a:p>
            <a:pPr algn="just"/>
            <a:r>
              <a:rPr lang="en-GB" sz="1050"/>
              <a:t>• Human responses to natural hazards and to human induced hazards.</a:t>
            </a:r>
          </a:p>
          <a:p>
            <a:endParaRPr lang="en-GB" sz="1000"/>
          </a:p>
        </p:txBody>
      </p:sp>
      <p:pic>
        <p:nvPicPr>
          <p:cNvPr id="6" name="Picture 5" descr="A green and white circle with a graph in it&#10;&#10;Description automatically generated">
            <a:extLst>
              <a:ext uri="{FF2B5EF4-FFF2-40B4-BE49-F238E27FC236}">
                <a16:creationId xmlns:a16="http://schemas.microsoft.com/office/drawing/2014/main" id="{5E89B608-6238-54FF-A2CB-1041752A7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57" y="6315223"/>
            <a:ext cx="480622" cy="480622"/>
          </a:xfrm>
          <a:prstGeom prst="rect">
            <a:avLst/>
          </a:prstGeom>
        </p:spPr>
      </p:pic>
      <p:pic>
        <p:nvPicPr>
          <p:cNvPr id="7" name="Picture 6" descr="A green and white circle with a person in it&#10;&#10;Description automatically generated">
            <a:extLst>
              <a:ext uri="{FF2B5EF4-FFF2-40B4-BE49-F238E27FC236}">
                <a16:creationId xmlns:a16="http://schemas.microsoft.com/office/drawing/2014/main" id="{4ABD160C-1EA2-B428-75B4-F9D89E12C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08" y="9137996"/>
            <a:ext cx="480622" cy="480622"/>
          </a:xfrm>
          <a:prstGeom prst="rect">
            <a:avLst/>
          </a:prstGeom>
        </p:spPr>
      </p:pic>
      <p:pic>
        <p:nvPicPr>
          <p:cNvPr id="10" name="Picture 9" descr="A green and white circle with a globe and a pin on it&#10;&#10;Description automatically generated">
            <a:extLst>
              <a:ext uri="{FF2B5EF4-FFF2-40B4-BE49-F238E27FC236}">
                <a16:creationId xmlns:a16="http://schemas.microsoft.com/office/drawing/2014/main" id="{40CD228D-392B-BD75-5F13-03326C6A7B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08" y="5035231"/>
            <a:ext cx="480622" cy="480622"/>
          </a:xfrm>
          <a:prstGeom prst="rect">
            <a:avLst/>
          </a:prstGeom>
        </p:spPr>
      </p:pic>
      <p:pic>
        <p:nvPicPr>
          <p:cNvPr id="11" name="Picture 10" descr="A green and white circle with a volcano erupting&#10;&#10;Description automatically generated">
            <a:extLst>
              <a:ext uri="{FF2B5EF4-FFF2-40B4-BE49-F238E27FC236}">
                <a16:creationId xmlns:a16="http://schemas.microsoft.com/office/drawing/2014/main" id="{832B59C8-D0E0-3D32-C2FA-D2DF0D288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057" y="7874679"/>
            <a:ext cx="480622" cy="480622"/>
          </a:xfrm>
          <a:prstGeom prst="rect">
            <a:avLst/>
          </a:prstGeom>
        </p:spPr>
      </p:pic>
      <p:sp>
        <p:nvSpPr>
          <p:cNvPr id="4" name="TextBox 3">
            <a:extLst>
              <a:ext uri="{FF2B5EF4-FFF2-40B4-BE49-F238E27FC236}">
                <a16:creationId xmlns:a16="http://schemas.microsoft.com/office/drawing/2014/main" id="{8209E16C-9085-700C-5237-2F0A393D3B43}"/>
              </a:ext>
            </a:extLst>
          </p:cNvPr>
          <p:cNvSpPr txBox="1"/>
          <p:nvPr/>
        </p:nvSpPr>
        <p:spPr>
          <a:xfrm>
            <a:off x="298879" y="994587"/>
            <a:ext cx="6963794"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100" b="1">
                <a:cs typeface="Segoe UI"/>
              </a:rPr>
              <a:t>Knowledge of Places: </a:t>
            </a:r>
            <a:r>
              <a:rPr lang="en-US" sz="1100">
                <a:cs typeface="Calibri"/>
              </a:rPr>
              <a:t> </a:t>
            </a:r>
          </a:p>
          <a:p>
            <a:pPr algn="just"/>
            <a:r>
              <a:rPr lang="en-GB" sz="1100">
                <a:cs typeface="Segoe UI"/>
              </a:rPr>
              <a:t>It is important our pupils learn about places in an appropriately nuanced and complex way. They should encounter the same places at different times and in different contexts throughout units of work. Throughout these units of work, pupils will develop knowledge of the North East and the United Kingdom. They will also use comparative skills to develop their knowledge of Australia and South America. As they move into Year 5, they will develop an understanding of North America which will continue into Year 6.</a:t>
            </a:r>
            <a:r>
              <a:rPr lang="en-US" sz="1100">
                <a:cs typeface="Calibri"/>
              </a:rPr>
              <a:t> </a:t>
            </a:r>
          </a:p>
          <a:p>
            <a:endParaRPr lang="en-US" sz="1100">
              <a:cs typeface="Calibri"/>
            </a:endParaRPr>
          </a:p>
          <a:p>
            <a:r>
              <a:rPr lang="en-GB" sz="1100" b="1">
                <a:cs typeface="Segoe UI"/>
              </a:rPr>
              <a:t>Geography Skills and Fieldwork:</a:t>
            </a:r>
            <a:r>
              <a:rPr lang="en-US" sz="1100">
                <a:cs typeface="Calibri"/>
              </a:rPr>
              <a:t> </a:t>
            </a:r>
          </a:p>
          <a:p>
            <a:pPr algn="just"/>
            <a:r>
              <a:rPr lang="en-GB" sz="1100">
                <a:cs typeface="Segoe UI"/>
              </a:rPr>
              <a:t>Throughout the units of work geography skills and fieldwork opportunities have been built into the curriculum. Geography skills within the units include using maps, atlases and digit mapping to locate countries, as well as using compasses, symbols and keys. Fieldwork opportunities include observing, measuring, recording and presenting, which includes labelling and sketching maps. It is important to remember fieldwork does not always mean going out of school. It can involve collecting date within the school and the classroom and presenting and analysing data that has been given to them. </a:t>
            </a:r>
            <a:r>
              <a:rPr lang="en-US" sz="1100">
                <a:cs typeface="Calibri"/>
              </a:rPr>
              <a:t> </a:t>
            </a: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5B9B722E-6A20-D689-02C4-A68820B70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9525"/>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93342471"/>
              </p:ext>
            </p:extLst>
          </p:nvPr>
        </p:nvGraphicFramePr>
        <p:xfrm>
          <a:off x="135997" y="1144978"/>
          <a:ext cx="7287680" cy="4458241"/>
        </p:xfrm>
        <a:graphic>
          <a:graphicData uri="http://schemas.openxmlformats.org/drawingml/2006/table">
            <a:tbl>
              <a:tblPr firstRow="1" bandRow="1">
                <a:tableStyleId>{6E25E649-3F16-4E02-A733-19D2CDBF48F0}</a:tableStyleId>
              </a:tblPr>
              <a:tblGrid>
                <a:gridCol w="1214613">
                  <a:extLst>
                    <a:ext uri="{9D8B030D-6E8A-4147-A177-3AD203B41FA5}">
                      <a16:colId xmlns:a16="http://schemas.microsoft.com/office/drawing/2014/main" val="4071917207"/>
                    </a:ext>
                  </a:extLst>
                </a:gridCol>
                <a:gridCol w="592489">
                  <a:extLst>
                    <a:ext uri="{9D8B030D-6E8A-4147-A177-3AD203B41FA5}">
                      <a16:colId xmlns:a16="http://schemas.microsoft.com/office/drawing/2014/main" val="4189815118"/>
                    </a:ext>
                  </a:extLst>
                </a:gridCol>
                <a:gridCol w="695325">
                  <a:extLst>
                    <a:ext uri="{9D8B030D-6E8A-4147-A177-3AD203B41FA5}">
                      <a16:colId xmlns:a16="http://schemas.microsoft.com/office/drawing/2014/main" val="2882456411"/>
                    </a:ext>
                  </a:extLst>
                </a:gridCol>
                <a:gridCol w="2085975">
                  <a:extLst>
                    <a:ext uri="{9D8B030D-6E8A-4147-A177-3AD203B41FA5}">
                      <a16:colId xmlns:a16="http://schemas.microsoft.com/office/drawing/2014/main" val="3146045241"/>
                    </a:ext>
                  </a:extLst>
                </a:gridCol>
                <a:gridCol w="704850">
                  <a:extLst>
                    <a:ext uri="{9D8B030D-6E8A-4147-A177-3AD203B41FA5}">
                      <a16:colId xmlns:a16="http://schemas.microsoft.com/office/drawing/2014/main" val="3991867393"/>
                    </a:ext>
                  </a:extLst>
                </a:gridCol>
                <a:gridCol w="1994428">
                  <a:extLst>
                    <a:ext uri="{9D8B030D-6E8A-4147-A177-3AD203B41FA5}">
                      <a16:colId xmlns:a16="http://schemas.microsoft.com/office/drawing/2014/main" val="96208107"/>
                    </a:ext>
                  </a:extLst>
                </a:gridCol>
              </a:tblGrid>
              <a:tr h="360031">
                <a:tc gridSpan="6">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Curriculum Coverage</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DB9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175293"/>
                  </a:ext>
                </a:extLst>
              </a:tr>
              <a:tr h="683035">
                <a:tc rowSpan="2">
                  <a:txBody>
                    <a:bodyPr/>
                    <a:lstStyle/>
                    <a:p>
                      <a:pPr algn="ctr"/>
                      <a:r>
                        <a:rPr lang="en-GB" sz="1200" b="1"/>
                        <a:t>Upper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a:t>Y6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t>North America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t>Tsunami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683035">
                <a:tc vMerge="1">
                  <a:txBody>
                    <a:bodyPr/>
                    <a:lstStyle/>
                    <a:p>
                      <a:endParaRPr lang="en-GB"/>
                    </a:p>
                  </a:txBody>
                  <a:tcPr/>
                </a:tc>
                <a:tc>
                  <a:txBody>
                    <a:bodyPr/>
                    <a:lstStyle/>
                    <a:p>
                      <a:pPr algn="ctr"/>
                      <a:r>
                        <a:rPr lang="en-GB" sz="1200" b="1"/>
                        <a:t>Y5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Biomes - deserts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Climate change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3286614"/>
                  </a:ext>
                </a:extLst>
              </a:tr>
              <a:tr h="683035">
                <a:tc rowSpan="2">
                  <a:txBody>
                    <a:bodyPr/>
                    <a:lstStyle/>
                    <a:p>
                      <a:pPr algn="ctr"/>
                      <a:r>
                        <a:rPr lang="en-GB" sz="1200" b="1"/>
                        <a:t>Lower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a:t>Y4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200"/>
                        <a:t>Coasts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200"/>
                        <a:t>Angry Earth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1148411"/>
                  </a:ext>
                </a:extLst>
              </a:tr>
              <a:tr h="683035">
                <a:tc vMerge="1">
                  <a:txBody>
                    <a:bodyPr/>
                    <a:lstStyle/>
                    <a:p>
                      <a:endParaRPr lang="en-GB"/>
                    </a:p>
                  </a:txBody>
                  <a:tcPr/>
                </a:tc>
                <a:tc>
                  <a:txBody>
                    <a:bodyPr/>
                    <a:lstStyle/>
                    <a:p>
                      <a:pPr algn="ctr"/>
                      <a:r>
                        <a:rPr lang="en-GB" sz="1200" b="1"/>
                        <a:t>Y3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Rivers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Biomes - rainforests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2947492"/>
                  </a:ext>
                </a:extLst>
              </a:tr>
              <a:tr h="683035">
                <a:tc rowSpan="2">
                  <a:txBody>
                    <a:bodyPr/>
                    <a:lstStyle/>
                    <a:p>
                      <a:pPr algn="ctr"/>
                      <a:r>
                        <a:rPr lang="en-GB" sz="1200" b="1"/>
                        <a:t>KS1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a:t>Y2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t>Planet Earth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t>Explorers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88441"/>
                  </a:ext>
                </a:extLst>
              </a:tr>
              <a:tr h="683035">
                <a:tc vMerge="1">
                  <a:txBody>
                    <a:bodyPr/>
                    <a:lstStyle/>
                    <a:p>
                      <a:endParaRPr lang="en-GB"/>
                    </a:p>
                  </a:txBody>
                  <a:tcPr/>
                </a:tc>
                <a:tc>
                  <a:txBody>
                    <a:bodyPr/>
                    <a:lstStyle/>
                    <a:p>
                      <a:pPr algn="ctr"/>
                      <a:r>
                        <a:rPr lang="en-GB" sz="1200" b="1"/>
                        <a:t>Y1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Where I live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Beside the seaside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11609948"/>
                  </a:ext>
                </a:extLst>
              </a:tr>
            </a:tbl>
          </a:graphicData>
        </a:graphic>
      </p:graphicFrame>
      <p:sp>
        <p:nvSpPr>
          <p:cNvPr id="3" name="TextBox 2">
            <a:extLst>
              <a:ext uri="{FF2B5EF4-FFF2-40B4-BE49-F238E27FC236}">
                <a16:creationId xmlns:a16="http://schemas.microsoft.com/office/drawing/2014/main" id="{9DAA6775-15D2-0FBC-8F72-CEDE3ED5C752}"/>
              </a:ext>
            </a:extLst>
          </p:cNvPr>
          <p:cNvSpPr txBox="1"/>
          <p:nvPr/>
        </p:nvSpPr>
        <p:spPr>
          <a:xfrm>
            <a:off x="-34699" y="8716981"/>
            <a:ext cx="7558636" cy="1384995"/>
          </a:xfrm>
          <a:prstGeom prst="rect">
            <a:avLst/>
          </a:prstGeom>
          <a:noFill/>
        </p:spPr>
        <p:txBody>
          <a:bodyPr wrap="square" rtlCol="0">
            <a:spAutoFit/>
          </a:bodyPr>
          <a:lstStyle/>
          <a:p>
            <a:pPr algn="ctr"/>
            <a:r>
              <a:rPr lang="en-GB" sz="1400" b="1" i="1" dirty="0">
                <a:solidFill>
                  <a:srgbClr val="62DB94"/>
                </a:solidFill>
                <a:latin typeface="Open Sans" panose="020B0606030504020204" pitchFamily="34" charset="0"/>
                <a:ea typeface="Open Sans" panose="020B0606030504020204" pitchFamily="34" charset="0"/>
                <a:cs typeface="Open Sans" panose="020B0606030504020204" pitchFamily="34" charset="0"/>
              </a:rPr>
              <a:t>“The study of geography is about more than just memorizing places on a map. It's about understanding the complexity of our world, appreciating the diversity of cultures that exists across continents. And in the end, it's about using all that knowledge to help bridge divides and bring people together..”</a:t>
            </a:r>
          </a:p>
          <a:p>
            <a:pPr algn="ctr"/>
            <a:endParaRPr lang="en-GB" sz="1400" b="1" dirty="0">
              <a:solidFill>
                <a:srgbClr val="62DB94"/>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b="1" dirty="0">
                <a:solidFill>
                  <a:srgbClr val="62DB94"/>
                </a:solidFill>
                <a:latin typeface="Open Sans" panose="020B0606030504020204" pitchFamily="34" charset="0"/>
                <a:ea typeface="Open Sans" panose="020B0606030504020204" pitchFamily="34" charset="0"/>
                <a:cs typeface="Open Sans" panose="020B0606030504020204" pitchFamily="34" charset="0"/>
              </a:rPr>
              <a:t>- Barack Obama</a:t>
            </a:r>
          </a:p>
        </p:txBody>
      </p:sp>
      <p:pic>
        <p:nvPicPr>
          <p:cNvPr id="7" name="Picture 6" descr="A green and white logo&#10;&#10;Description automatically generated">
            <a:extLst>
              <a:ext uri="{FF2B5EF4-FFF2-40B4-BE49-F238E27FC236}">
                <a16:creationId xmlns:a16="http://schemas.microsoft.com/office/drawing/2014/main" id="{C32EBEC0-8DD9-176C-2FAD-23F41CBAA884}"/>
              </a:ext>
            </a:extLst>
          </p:cNvPr>
          <p:cNvPicPr>
            <a:picLocks noChangeAspect="1"/>
          </p:cNvPicPr>
          <p:nvPr/>
        </p:nvPicPr>
        <p:blipFill rotWithShape="1">
          <a:blip r:embed="rId3">
            <a:extLst>
              <a:ext uri="{28A0092B-C50C-407E-A947-70E740481C1C}">
                <a14:useLocalDpi xmlns:a14="http://schemas.microsoft.com/office/drawing/2010/main" val="0"/>
              </a:ext>
            </a:extLst>
          </a:blip>
          <a:srcRect r="56491"/>
          <a:stretch/>
        </p:blipFill>
        <p:spPr>
          <a:xfrm>
            <a:off x="4824355" y="2958334"/>
            <a:ext cx="518520" cy="478537"/>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AD92A8C8-CA1E-84DB-E7FE-B0D760927E6C}"/>
              </a:ext>
            </a:extLst>
          </p:cNvPr>
          <p:cNvPicPr>
            <a:picLocks noChangeAspect="1"/>
          </p:cNvPicPr>
          <p:nvPr/>
        </p:nvPicPr>
        <p:blipFill rotWithShape="1">
          <a:blip r:embed="rId4">
            <a:extLst>
              <a:ext uri="{28A0092B-C50C-407E-A947-70E740481C1C}">
                <a14:useLocalDpi xmlns:a14="http://schemas.microsoft.com/office/drawing/2010/main" val="0"/>
              </a:ext>
            </a:extLst>
          </a:blip>
          <a:srcRect r="67130"/>
          <a:stretch/>
        </p:blipFill>
        <p:spPr>
          <a:xfrm>
            <a:off x="4856270" y="5016552"/>
            <a:ext cx="513959" cy="478537"/>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206D6138-475A-6845-0982-D8D0632CB44B}"/>
              </a:ext>
            </a:extLst>
          </p:cNvPr>
          <p:cNvPicPr>
            <a:picLocks noChangeAspect="1"/>
          </p:cNvPicPr>
          <p:nvPr/>
        </p:nvPicPr>
        <p:blipFill rotWithShape="1">
          <a:blip r:embed="rId5">
            <a:extLst>
              <a:ext uri="{28A0092B-C50C-407E-A947-70E740481C1C}">
                <a14:useLocalDpi xmlns:a14="http://schemas.microsoft.com/office/drawing/2010/main" val="0"/>
              </a:ext>
            </a:extLst>
          </a:blip>
          <a:srcRect r="64633"/>
          <a:stretch/>
        </p:blipFill>
        <p:spPr>
          <a:xfrm>
            <a:off x="2063854" y="2278380"/>
            <a:ext cx="518519" cy="47853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E7525D46-863C-F8AC-1F59-F9EC4D5033C4}"/>
              </a:ext>
            </a:extLst>
          </p:cNvPr>
          <p:cNvPicPr>
            <a:picLocks noChangeAspect="1"/>
          </p:cNvPicPr>
          <p:nvPr/>
        </p:nvPicPr>
        <p:blipFill rotWithShape="1">
          <a:blip r:embed="rId6">
            <a:extLst>
              <a:ext uri="{28A0092B-C50C-407E-A947-70E740481C1C}">
                <a14:useLocalDpi xmlns:a14="http://schemas.microsoft.com/office/drawing/2010/main" val="0"/>
              </a:ext>
            </a:extLst>
          </a:blip>
          <a:srcRect r="67602"/>
          <a:stretch/>
        </p:blipFill>
        <p:spPr>
          <a:xfrm>
            <a:off x="4856270" y="3624170"/>
            <a:ext cx="538186" cy="478537"/>
          </a:xfrm>
          <a:prstGeom prst="rect">
            <a:avLst/>
          </a:prstGeom>
        </p:spPr>
      </p:pic>
      <p:pic>
        <p:nvPicPr>
          <p:cNvPr id="16" name="Picture 15" descr="A green and white logo&#10;&#10;Description automatically generated">
            <a:extLst>
              <a:ext uri="{FF2B5EF4-FFF2-40B4-BE49-F238E27FC236}">
                <a16:creationId xmlns:a16="http://schemas.microsoft.com/office/drawing/2014/main" id="{2D837A01-BD3F-3688-3AE5-D8AFEA8B1254}"/>
              </a:ext>
            </a:extLst>
          </p:cNvPr>
          <p:cNvPicPr>
            <a:picLocks noChangeAspect="1"/>
          </p:cNvPicPr>
          <p:nvPr/>
        </p:nvPicPr>
        <p:blipFill rotWithShape="1">
          <a:blip r:embed="rId7">
            <a:extLst>
              <a:ext uri="{28A0092B-C50C-407E-A947-70E740481C1C}">
                <a14:useLocalDpi xmlns:a14="http://schemas.microsoft.com/office/drawing/2010/main" val="0"/>
              </a:ext>
            </a:extLst>
          </a:blip>
          <a:srcRect r="62363"/>
          <a:stretch/>
        </p:blipFill>
        <p:spPr>
          <a:xfrm>
            <a:off x="4856270" y="2298092"/>
            <a:ext cx="518520" cy="478537"/>
          </a:xfrm>
          <a:prstGeom prst="rect">
            <a:avLst/>
          </a:prstGeom>
        </p:spPr>
      </p:pic>
      <p:pic>
        <p:nvPicPr>
          <p:cNvPr id="18" name="Picture 17" descr="A green and white circle with a lighthouse in it&#10;&#10;Description automatically generated">
            <a:extLst>
              <a:ext uri="{FF2B5EF4-FFF2-40B4-BE49-F238E27FC236}">
                <a16:creationId xmlns:a16="http://schemas.microsoft.com/office/drawing/2014/main" id="{9C61DD51-E45E-5D8E-7278-2584D85AA8F2}"/>
              </a:ext>
            </a:extLst>
          </p:cNvPr>
          <p:cNvPicPr>
            <a:picLocks noChangeAspect="1"/>
          </p:cNvPicPr>
          <p:nvPr/>
        </p:nvPicPr>
        <p:blipFill rotWithShape="1">
          <a:blip r:embed="rId8">
            <a:extLst>
              <a:ext uri="{28A0092B-C50C-407E-A947-70E740481C1C}">
                <a14:useLocalDpi xmlns:a14="http://schemas.microsoft.com/office/drawing/2010/main" val="0"/>
              </a:ext>
            </a:extLst>
          </a:blip>
          <a:srcRect r="44224"/>
          <a:stretch/>
        </p:blipFill>
        <p:spPr>
          <a:xfrm>
            <a:off x="2054338" y="2947366"/>
            <a:ext cx="518519" cy="478537"/>
          </a:xfrm>
          <a:prstGeom prst="rect">
            <a:avLst/>
          </a:prstGeom>
        </p:spPr>
      </p:pic>
      <p:pic>
        <p:nvPicPr>
          <p:cNvPr id="27" name="Picture 26" descr="A green and white circle with a logo&#10;&#10;Description automatically generated">
            <a:extLst>
              <a:ext uri="{FF2B5EF4-FFF2-40B4-BE49-F238E27FC236}">
                <a16:creationId xmlns:a16="http://schemas.microsoft.com/office/drawing/2014/main" id="{6CBFE7ED-9657-1098-D274-3E44CFE4A6A8}"/>
              </a:ext>
            </a:extLst>
          </p:cNvPr>
          <p:cNvPicPr>
            <a:picLocks noChangeAspect="1"/>
          </p:cNvPicPr>
          <p:nvPr/>
        </p:nvPicPr>
        <p:blipFill rotWithShape="1">
          <a:blip r:embed="rId9">
            <a:extLst>
              <a:ext uri="{28A0092B-C50C-407E-A947-70E740481C1C}">
                <a14:useLocalDpi xmlns:a14="http://schemas.microsoft.com/office/drawing/2010/main" val="0"/>
              </a:ext>
            </a:extLst>
          </a:blip>
          <a:srcRect r="52899"/>
          <a:stretch/>
        </p:blipFill>
        <p:spPr>
          <a:xfrm>
            <a:off x="4868383" y="4327078"/>
            <a:ext cx="513959" cy="478537"/>
          </a:xfrm>
          <a:prstGeom prst="rect">
            <a:avLst/>
          </a:prstGeom>
        </p:spPr>
      </p:pic>
      <p:pic>
        <p:nvPicPr>
          <p:cNvPr id="28" name="Picture 27" descr="A green circle with white text&#10;&#10;Description automatically generated">
            <a:extLst>
              <a:ext uri="{FF2B5EF4-FFF2-40B4-BE49-F238E27FC236}">
                <a16:creationId xmlns:a16="http://schemas.microsoft.com/office/drawing/2014/main" id="{F4D574A7-E49E-184E-DC4A-932AE1325AA4}"/>
              </a:ext>
            </a:extLst>
          </p:cNvPr>
          <p:cNvPicPr>
            <a:picLocks noChangeAspect="1"/>
          </p:cNvPicPr>
          <p:nvPr/>
        </p:nvPicPr>
        <p:blipFill rotWithShape="1">
          <a:blip r:embed="rId10">
            <a:extLst>
              <a:ext uri="{28A0092B-C50C-407E-A947-70E740481C1C}">
                <a14:useLocalDpi xmlns:a14="http://schemas.microsoft.com/office/drawing/2010/main" val="0"/>
              </a:ext>
            </a:extLst>
          </a:blip>
          <a:srcRect r="61942"/>
          <a:stretch/>
        </p:blipFill>
        <p:spPr>
          <a:xfrm>
            <a:off x="2063854" y="1593047"/>
            <a:ext cx="518519" cy="478537"/>
          </a:xfrm>
          <a:prstGeom prst="rect">
            <a:avLst/>
          </a:prstGeom>
        </p:spPr>
      </p:pic>
      <p:pic>
        <p:nvPicPr>
          <p:cNvPr id="29" name="Picture 28" descr="A green and white circle with white text&#10;&#10;Description automatically generated">
            <a:extLst>
              <a:ext uri="{FF2B5EF4-FFF2-40B4-BE49-F238E27FC236}">
                <a16:creationId xmlns:a16="http://schemas.microsoft.com/office/drawing/2014/main" id="{86E2C6C7-4F1D-7C39-ECE8-12A5E7D05EB2}"/>
              </a:ext>
            </a:extLst>
          </p:cNvPr>
          <p:cNvPicPr>
            <a:picLocks noChangeAspect="1"/>
          </p:cNvPicPr>
          <p:nvPr/>
        </p:nvPicPr>
        <p:blipFill rotWithShape="1">
          <a:blip r:embed="rId11">
            <a:extLst>
              <a:ext uri="{28A0092B-C50C-407E-A947-70E740481C1C}">
                <a14:useLocalDpi xmlns:a14="http://schemas.microsoft.com/office/drawing/2010/main" val="0"/>
              </a:ext>
            </a:extLst>
          </a:blip>
          <a:srcRect r="58569"/>
          <a:stretch/>
        </p:blipFill>
        <p:spPr>
          <a:xfrm>
            <a:off x="2058899" y="4352526"/>
            <a:ext cx="513959" cy="478537"/>
          </a:xfrm>
          <a:prstGeom prst="rect">
            <a:avLst/>
          </a:prstGeom>
        </p:spPr>
      </p:pic>
      <p:pic>
        <p:nvPicPr>
          <p:cNvPr id="30" name="Picture 29" descr="A green and white circle with a black background&#10;&#10;Description automatically generated">
            <a:extLst>
              <a:ext uri="{FF2B5EF4-FFF2-40B4-BE49-F238E27FC236}">
                <a16:creationId xmlns:a16="http://schemas.microsoft.com/office/drawing/2014/main" id="{14E2E575-7A4A-DFE7-79D0-C475B77DC2DE}"/>
              </a:ext>
            </a:extLst>
          </p:cNvPr>
          <p:cNvPicPr>
            <a:picLocks noChangeAspect="1"/>
          </p:cNvPicPr>
          <p:nvPr/>
        </p:nvPicPr>
        <p:blipFill rotWithShape="1">
          <a:blip r:embed="rId12">
            <a:extLst>
              <a:ext uri="{28A0092B-C50C-407E-A947-70E740481C1C}">
                <a14:useLocalDpi xmlns:a14="http://schemas.microsoft.com/office/drawing/2010/main" val="0"/>
              </a:ext>
            </a:extLst>
          </a:blip>
          <a:srcRect r="42137"/>
          <a:stretch/>
        </p:blipFill>
        <p:spPr>
          <a:xfrm>
            <a:off x="2054339" y="3638290"/>
            <a:ext cx="518519" cy="478537"/>
          </a:xfrm>
          <a:prstGeom prst="rect">
            <a:avLst/>
          </a:prstGeom>
        </p:spPr>
      </p:pic>
      <p:pic>
        <p:nvPicPr>
          <p:cNvPr id="31" name="Picture 30" descr="A green and white logo&#10;&#10;Description automatically generated">
            <a:extLst>
              <a:ext uri="{FF2B5EF4-FFF2-40B4-BE49-F238E27FC236}">
                <a16:creationId xmlns:a16="http://schemas.microsoft.com/office/drawing/2014/main" id="{161FD0B5-1113-B23B-A113-B651D073D1E8}"/>
              </a:ext>
            </a:extLst>
          </p:cNvPr>
          <p:cNvPicPr>
            <a:picLocks noChangeAspect="1"/>
          </p:cNvPicPr>
          <p:nvPr/>
        </p:nvPicPr>
        <p:blipFill rotWithShape="1">
          <a:blip r:embed="rId13">
            <a:extLst>
              <a:ext uri="{28A0092B-C50C-407E-A947-70E740481C1C}">
                <a14:useLocalDpi xmlns:a14="http://schemas.microsoft.com/office/drawing/2010/main" val="0"/>
              </a:ext>
            </a:extLst>
          </a:blip>
          <a:srcRect r="50690"/>
          <a:stretch/>
        </p:blipFill>
        <p:spPr>
          <a:xfrm>
            <a:off x="4856270" y="1584775"/>
            <a:ext cx="518519" cy="478537"/>
          </a:xfrm>
          <a:prstGeom prst="rect">
            <a:avLst/>
          </a:prstGeom>
        </p:spPr>
      </p:pic>
      <p:pic>
        <p:nvPicPr>
          <p:cNvPr id="32" name="Picture 31" descr="A green and white circle with white text&#10;&#10;Description automatically generated">
            <a:extLst>
              <a:ext uri="{FF2B5EF4-FFF2-40B4-BE49-F238E27FC236}">
                <a16:creationId xmlns:a16="http://schemas.microsoft.com/office/drawing/2014/main" id="{C9C498F3-AE2C-6858-AFA9-DF7C2A0FFBD9}"/>
              </a:ext>
            </a:extLst>
          </p:cNvPr>
          <p:cNvPicPr>
            <a:picLocks noChangeAspect="1"/>
          </p:cNvPicPr>
          <p:nvPr/>
        </p:nvPicPr>
        <p:blipFill rotWithShape="1">
          <a:blip r:embed="rId14">
            <a:extLst>
              <a:ext uri="{28A0092B-C50C-407E-A947-70E740481C1C}">
                <a14:useLocalDpi xmlns:a14="http://schemas.microsoft.com/office/drawing/2010/main" val="0"/>
              </a:ext>
            </a:extLst>
          </a:blip>
          <a:srcRect r="58365"/>
          <a:stretch/>
        </p:blipFill>
        <p:spPr>
          <a:xfrm>
            <a:off x="2058898" y="5016552"/>
            <a:ext cx="513960" cy="478537"/>
          </a:xfrm>
          <a:prstGeom prst="rect">
            <a:avLst/>
          </a:prstGeom>
        </p:spPr>
      </p:pic>
      <p:sp>
        <p:nvSpPr>
          <p:cNvPr id="4" name="Rectangle 3">
            <a:extLst>
              <a:ext uri="{FF2B5EF4-FFF2-40B4-BE49-F238E27FC236}">
                <a16:creationId xmlns:a16="http://schemas.microsoft.com/office/drawing/2014/main" id="{3F58028F-FB7C-4A76-B53D-E20AC7E3D46F}"/>
              </a:ext>
            </a:extLst>
          </p:cNvPr>
          <p:cNvSpPr/>
          <p:nvPr/>
        </p:nvSpPr>
        <p:spPr>
          <a:xfrm>
            <a:off x="25004" y="5717374"/>
            <a:ext cx="7287679" cy="2654573"/>
          </a:xfrm>
          <a:prstGeom prst="rect">
            <a:avLst/>
          </a:prstGeom>
        </p:spPr>
        <p:txBody>
          <a:bodyPr wrap="square">
            <a:spAutoFit/>
          </a:bodyPr>
          <a:lstStyle/>
          <a:p>
            <a:pPr fontAlgn="t">
              <a:spcAft>
                <a:spcPts val="0"/>
              </a:spcAft>
            </a:pPr>
            <a:r>
              <a:rPr lang="en-GB" sz="1050" dirty="0"/>
              <a:t>To address the local context of St Cuthbert’s Catholic Primary School, Stockton-on-Tees, our scheme includes the study of the local area, the town of Stockton-on-Tees in the North-East of England. We include details of local features in topics such as the Journey of the River Tees in our Rivers unit and local elements in coastal erosion (Coasts). Other local contexts include being part of County Durham, bordering North Yorkshire. </a:t>
            </a:r>
          </a:p>
          <a:p>
            <a:pPr fontAlgn="t">
              <a:spcAft>
                <a:spcPts val="0"/>
              </a:spcAft>
            </a:pPr>
            <a:endParaRPr lang="en-GB" sz="1050" dirty="0"/>
          </a:p>
          <a:p>
            <a:pPr fontAlgn="t"/>
            <a:r>
              <a:rPr lang="en-GB" sz="1100" b="1" u="sng" dirty="0">
                <a:latin typeface="Open Sans" panose="020B0606030504020204"/>
              </a:rPr>
              <a:t>Early Years </a:t>
            </a:r>
          </a:p>
          <a:p>
            <a:pPr fontAlgn="t"/>
            <a:endParaRPr lang="en-GB" dirty="0"/>
          </a:p>
          <a:p>
            <a:pPr fontAlgn="t"/>
            <a:r>
              <a:rPr lang="en-GB" sz="1050" dirty="0"/>
              <a:t>Geography in EYFS is taught under the umbrella of ‘Understanding of the World’. The children are supported in developing the knowledge, skills and understanding that helps them to make sense of the world. Geography makes a significant contribution to the development through activities such as: </a:t>
            </a:r>
          </a:p>
          <a:p>
            <a:pPr marL="171450" lvl="0" indent="-171450" fontAlgn="t">
              <a:buFont typeface="Arial" panose="020B0604020202020204" pitchFamily="34" charset="0"/>
              <a:buChar char="•"/>
            </a:pPr>
            <a:r>
              <a:rPr lang="en-GB" sz="1050" dirty="0"/>
              <a:t>Talking about places they know </a:t>
            </a:r>
          </a:p>
          <a:p>
            <a:pPr marL="171450" lvl="0" indent="-171450" fontAlgn="t">
              <a:buFont typeface="Arial" panose="020B0604020202020204" pitchFamily="34" charset="0"/>
              <a:buChar char="•"/>
            </a:pPr>
            <a:r>
              <a:rPr lang="en-GB" sz="1050" dirty="0"/>
              <a:t>Identifying that features of places that they know </a:t>
            </a:r>
          </a:p>
          <a:p>
            <a:pPr marL="171450" lvl="0" indent="-171450" fontAlgn="t">
              <a:buFont typeface="Arial" panose="020B0604020202020204" pitchFamily="34" charset="0"/>
              <a:buChar char="•"/>
            </a:pPr>
            <a:r>
              <a:rPr lang="en-GB" sz="1050" dirty="0"/>
              <a:t>Making simple maps/routes</a:t>
            </a:r>
          </a:p>
          <a:p>
            <a:pPr marL="171450" lvl="0" indent="-171450" fontAlgn="t">
              <a:buFont typeface="Arial" panose="020B0604020202020204" pitchFamily="34" charset="0"/>
              <a:buChar char="•"/>
            </a:pPr>
            <a:r>
              <a:rPr lang="en-GB" sz="1050" dirty="0"/>
              <a:t>Comparing two different environments</a:t>
            </a:r>
          </a:p>
          <a:p>
            <a:pPr fontAlgn="t">
              <a:spcAft>
                <a:spcPts val="0"/>
              </a:spcAft>
            </a:pPr>
            <a:endParaRPr lang="en-GB" sz="1050" dirty="0"/>
          </a:p>
        </p:txBody>
      </p:sp>
    </p:spTree>
    <p:extLst>
      <p:ext uri="{BB962C8B-B14F-4D97-AF65-F5344CB8AC3E}">
        <p14:creationId xmlns:p14="http://schemas.microsoft.com/office/powerpoint/2010/main" val="330575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6" name="TextBox 5">
            <a:extLst>
              <a:ext uri="{FF2B5EF4-FFF2-40B4-BE49-F238E27FC236}">
                <a16:creationId xmlns:a16="http://schemas.microsoft.com/office/drawing/2014/main" id="{8D47F1B1-0CF3-43A8-86D2-72F97301AD18}"/>
              </a:ext>
            </a:extLst>
          </p:cNvPr>
          <p:cNvSpPr txBox="1"/>
          <p:nvPr/>
        </p:nvSpPr>
        <p:spPr>
          <a:xfrm>
            <a:off x="133311" y="1015347"/>
            <a:ext cx="7287681" cy="5909310"/>
          </a:xfrm>
          <a:prstGeom prst="rect">
            <a:avLst/>
          </a:prstGeom>
          <a:noFill/>
        </p:spPr>
        <p:txBody>
          <a:bodyPr wrap="square" rtlCol="0">
            <a:spAutoFit/>
          </a:bodyPr>
          <a:lstStyle/>
          <a:p>
            <a:r>
              <a:rPr lang="en-GB" sz="1050" b="1" dirty="0">
                <a:latin typeface="Open Sans" panose="020B0606030504020204" pitchFamily="34" charset="0"/>
                <a:ea typeface="Open Sans" panose="020B0606030504020204" pitchFamily="34" charset="0"/>
                <a:cs typeface="Open Sans" panose="020B0606030504020204" pitchFamily="34" charset="0"/>
              </a:rPr>
              <a:t>Intent</a:t>
            </a:r>
          </a:p>
          <a:p>
            <a:endParaRPr lang="en-GB" sz="1050" dirty="0"/>
          </a:p>
          <a:p>
            <a:r>
              <a:rPr lang="en-GB" sz="1050" dirty="0"/>
              <a:t>At St Cuthbert’s Catholic Primary School, our Geography curriculum aims to inspire in children a curiosity and fascination about the world and its people which will remain with them for the rest of their lives. We endeavour to encourage children to show </a:t>
            </a:r>
            <a:r>
              <a:rPr lang="en-GB" sz="1050" b="1" dirty="0"/>
              <a:t>respect</a:t>
            </a:r>
            <a:r>
              <a:rPr lang="en-GB" sz="1050" dirty="0"/>
              <a:t> for others and want our children to be aware of their </a:t>
            </a:r>
            <a:r>
              <a:rPr lang="en-GB" sz="1050" b="1" dirty="0"/>
              <a:t>responsibly</a:t>
            </a:r>
            <a:r>
              <a:rPr lang="en-GB" sz="1050" dirty="0"/>
              <a:t> for the wider world around them. We want all children to enjoy learning about geography and develop their interest and understanding of diverse places, people, resources, and natural and human environments, together with a deep understanding of the Earth’s key physical and human processes.  </a:t>
            </a:r>
          </a:p>
          <a:p>
            <a:r>
              <a:rPr lang="en-GB" sz="1050" dirty="0"/>
              <a:t>Our Geography curriculum builds on children’s prior learning and through differentiated teaching supports all learners, including those with SEND needs, developing their knowledge of the world around them so that they know more, remember more, and understand more.</a:t>
            </a:r>
          </a:p>
          <a:p>
            <a:endParaRPr lang="en-GB" sz="1050" dirty="0"/>
          </a:p>
          <a:p>
            <a:r>
              <a:rPr lang="en-GB" sz="1050" dirty="0"/>
              <a:t>Our intention is that every child will be an interested and inquisitive learner of Geography. We follow the National Curriculum programmes of study for each year group, aiming to create the very best geographers, well equipped to continue their studies in Geography as they move throughout their education. We challenge pupils to think, act and speak like those working in the field would, by developing a consistent approach across all year groups. Substantive knowledge and disciplinary knowledge are explicitly taught. By substantive knowledge we mean the people, events and developments from the past that children will learn about. By disciplinary knowledge, we mean all the various processes that children need to develop if they are to get better at a subject. </a:t>
            </a:r>
          </a:p>
          <a:p>
            <a:endParaRPr lang="en-GB" sz="1050" dirty="0"/>
          </a:p>
          <a:p>
            <a:r>
              <a:rPr lang="en-GB" sz="1050" dirty="0"/>
              <a:t>High quality Geography teaching in primary school is our ultimate goal. This forms part of a larger progressive curriculum from EYFS to Year 6 and into KS3 and KS4. The Geography curriculum will inspire a curiosity and fascination about the world and its people. It will equip pupils with knowledge about diverse places, people, resources and natural and human environments, together with a deep understanding of the Earth’s key physical and human processes. This includes:</a:t>
            </a:r>
          </a:p>
          <a:p>
            <a:endParaRPr lang="en-GB" sz="1050" dirty="0"/>
          </a:p>
          <a:p>
            <a:r>
              <a:rPr lang="en-GB" sz="1050" dirty="0"/>
              <a:t>•	Locational knowledge of globally significant places;</a:t>
            </a:r>
          </a:p>
          <a:p>
            <a:r>
              <a:rPr lang="en-GB" sz="1050" dirty="0"/>
              <a:t>•	Have opportunities to experience physical geography and human geography throughout the learning journey;</a:t>
            </a:r>
          </a:p>
          <a:p>
            <a:r>
              <a:rPr lang="en-GB" sz="1050" dirty="0"/>
              <a:t>•	Have opportunities to experience geography outside the classroom, where pupils will have the geographical skills to be 	competent in:</a:t>
            </a:r>
          </a:p>
          <a:p>
            <a:endParaRPr lang="en-GB" sz="1050" dirty="0"/>
          </a:p>
          <a:p>
            <a:r>
              <a:rPr lang="en-GB" sz="1050" dirty="0"/>
              <a:t>	-	fieldwork to observe, measure record and present the human and physical features in the local area;</a:t>
            </a:r>
          </a:p>
          <a:p>
            <a:r>
              <a:rPr lang="en-GB" sz="1050" dirty="0"/>
              <a:t>	-	using a range of sources of geographical information, including maps, diagrams, globes, aerial photographs and 		Geographical Information Systems (GIS);</a:t>
            </a:r>
          </a:p>
          <a:p>
            <a:r>
              <a:rPr lang="en-GB" sz="1050" dirty="0"/>
              <a:t>	-	communicate geographical information in a variety of ways, including through maps, numerical skills and writing 		at length.</a:t>
            </a:r>
          </a:p>
          <a:p>
            <a:r>
              <a:rPr lang="en-GB" sz="1050" dirty="0"/>
              <a:t> </a:t>
            </a:r>
          </a:p>
          <a:p>
            <a:r>
              <a:rPr lang="en-GB" sz="1050" dirty="0"/>
              <a:t>Learning about Geography enables children to develop knowledge and skills that are transferable to other curriculum areas and which can and are used to promote their spiritual, moral, social, and cultural development.</a:t>
            </a:r>
          </a:p>
        </p:txBody>
      </p:sp>
    </p:spTree>
    <p:extLst>
      <p:ext uri="{BB962C8B-B14F-4D97-AF65-F5344CB8AC3E}">
        <p14:creationId xmlns:p14="http://schemas.microsoft.com/office/powerpoint/2010/main" val="225315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3" name="Rectangle 2">
            <a:extLst>
              <a:ext uri="{FF2B5EF4-FFF2-40B4-BE49-F238E27FC236}">
                <a16:creationId xmlns:a16="http://schemas.microsoft.com/office/drawing/2014/main" id="{6A1DA345-E438-4083-AAC9-AB789A69A8B4}"/>
              </a:ext>
            </a:extLst>
          </p:cNvPr>
          <p:cNvSpPr/>
          <p:nvPr/>
        </p:nvSpPr>
        <p:spPr>
          <a:xfrm>
            <a:off x="132790" y="5118975"/>
            <a:ext cx="7135091" cy="3123932"/>
          </a:xfrm>
          <a:prstGeom prst="rect">
            <a:avLst/>
          </a:prstGeom>
        </p:spPr>
        <p:txBody>
          <a:bodyPr wrap="square">
            <a:spAutoFit/>
          </a:bodyPr>
          <a:lstStyle/>
          <a:p>
            <a:r>
              <a:rPr lang="en-GB" sz="1100" b="1" dirty="0">
                <a:latin typeface="Open Sans" panose="020B0606030504020204" pitchFamily="34" charset="0"/>
                <a:ea typeface="Open Sans" panose="020B0606030504020204" pitchFamily="34" charset="0"/>
                <a:cs typeface="Open Sans" panose="020B0606030504020204" pitchFamily="34" charset="0"/>
              </a:rPr>
              <a:t>Impact</a:t>
            </a:r>
          </a:p>
          <a:p>
            <a:endParaRPr lang="en-GB" dirty="0"/>
          </a:p>
          <a:p>
            <a:pPr fontAlgn="t"/>
            <a:r>
              <a:rPr lang="en-GB" sz="1050" dirty="0"/>
              <a:t>When pupils leave our school, pupil will know more, remember more, and understand more about Geography.  They will have developed the geographical knowledge and skills to help them explore, navigate, and understand the world around them and their place in it. Pupils will develop contextual knowledge of the location of globally significant places including theirs, defining physical and human characteristics and how these provide a geographical context for understanding the actions of processes. They understand the processes that give rise to key physical and human geographical features of the world, how these bring about change over time. Pupils are competent in the geographical skills needed to collect, analyse and communicate with a range of data gathered through experiences of fieldwork that deepen their understanding of geographical processes. They interpret a range of sources of geographical information, including maps, diagrams, globes, aerial photographs and Geographical Information Systems (GIS). They communicate geographical information in a variety of ways, including through maps, numerical and quantitative skills and writing at length in a subject specific way.</a:t>
            </a:r>
          </a:p>
          <a:p>
            <a:pPr fontAlgn="t"/>
            <a:r>
              <a:rPr lang="en-GB" sz="1050" dirty="0"/>
              <a:t> </a:t>
            </a:r>
          </a:p>
          <a:p>
            <a:r>
              <a:rPr lang="en-GB" sz="1050" dirty="0"/>
              <a:t>Pupil dialogue and work in books shows a high standard of geography being taught. Pupils are able to talk and are able to demonstrate their learning with geographical language and vocabulary. They can make links and connections to what they have been taught previously. Geographical learning and enjoyment is visible. Pupils will have experienced a wide breadth of study and cultural capital, be able to think, reflect upon, write and debate about geography. They will have an in-depth, long-lasting knowledge of geographical concepts and be able to think like geographers, ready for KS3 and the wider world.</a:t>
            </a:r>
          </a:p>
        </p:txBody>
      </p:sp>
      <p:sp>
        <p:nvSpPr>
          <p:cNvPr id="10" name="TextBox 9">
            <a:extLst>
              <a:ext uri="{FF2B5EF4-FFF2-40B4-BE49-F238E27FC236}">
                <a16:creationId xmlns:a16="http://schemas.microsoft.com/office/drawing/2014/main" id="{9FDE48A4-DF84-4F92-8652-2E9F3E7811A6}"/>
              </a:ext>
            </a:extLst>
          </p:cNvPr>
          <p:cNvSpPr txBox="1"/>
          <p:nvPr/>
        </p:nvSpPr>
        <p:spPr>
          <a:xfrm>
            <a:off x="133310" y="1148657"/>
            <a:ext cx="7287681" cy="3970318"/>
          </a:xfrm>
          <a:prstGeom prst="rect">
            <a:avLst/>
          </a:prstGeom>
          <a:noFill/>
        </p:spPr>
        <p:txBody>
          <a:bodyPr wrap="square" lIns="91440" tIns="45720" rIns="91440" bIns="45720" rtlCol="0" anchor="t">
            <a:spAutoFit/>
          </a:bodyPr>
          <a:lstStyle/>
          <a:p>
            <a:r>
              <a:rPr lang="en-GB" sz="1050" b="1" dirty="0">
                <a:latin typeface="Open Sans" panose="020B0606030504020204" pitchFamily="34" charset="0"/>
                <a:ea typeface="Open Sans" panose="020B0606030504020204" pitchFamily="34" charset="0"/>
                <a:cs typeface="Open Sans" panose="020B0606030504020204" pitchFamily="34" charset="0"/>
              </a:rPr>
              <a:t>Implementation</a:t>
            </a:r>
            <a:endParaRPr lang="en-GB" sz="1050" dirty="0"/>
          </a:p>
          <a:p>
            <a:endParaRPr lang="en-GB" sz="1050" dirty="0"/>
          </a:p>
          <a:p>
            <a:r>
              <a:rPr lang="en-GB" sz="1050" dirty="0"/>
              <a:t>The key threshold concepts across the Geography curriculum are taught throughout the units to develop geographically knowledge and skills. This forms part of a larger progressive curriculum from EYFS to Year 6 and into KS3 and KS4. The curriculum is designed for progression and built around the threshold concepts (with content structured as a narrative over time) to ensure essential knowledge is learned, applied and accessible for all pupils. The curriculum narrative is led by the four threshold concepts:</a:t>
            </a:r>
          </a:p>
          <a:p>
            <a:r>
              <a:rPr lang="en-GB" sz="1050" dirty="0"/>
              <a:t>•	Location and place knowledge;</a:t>
            </a:r>
          </a:p>
          <a:p>
            <a:r>
              <a:rPr lang="en-GB" sz="1050" dirty="0"/>
              <a:t>•	Geographical skills and communication;</a:t>
            </a:r>
          </a:p>
          <a:p>
            <a:r>
              <a:rPr lang="en-GB" sz="1050" dirty="0"/>
              <a:t>•	Physical processes and landscapes;</a:t>
            </a:r>
          </a:p>
          <a:p>
            <a:r>
              <a:rPr lang="en-GB" sz="1050" dirty="0"/>
              <a:t>•	Human interaction with the environment.</a:t>
            </a:r>
          </a:p>
          <a:p>
            <a:endParaRPr lang="en-GB" sz="1050" dirty="0"/>
          </a:p>
          <a:p>
            <a:r>
              <a:rPr lang="en-GB" sz="1050" dirty="0"/>
              <a:t>Our curriculum has been designed to ensure clear progression, in the acquisition of knowledge and for key skills, building on pupil’s prior learning. The curriculum units of work have clearly identified minimum knowledge ‘end points,’ and have been sequenced to ensure that pupils know more and remember more as they move through primary school and transfer into KS3.</a:t>
            </a:r>
          </a:p>
          <a:p>
            <a:r>
              <a:rPr lang="en-GB" sz="1050" dirty="0"/>
              <a:t>Research about cognitive science is used to help pupils learn and remember more. Understanding is checked through spaced retrieval exercises. Throughout units of work teachers will make links and encourage pupils to make links between past learning and geographical knowledge or skills being taught.</a:t>
            </a:r>
          </a:p>
          <a:p>
            <a:endParaRPr lang="en-GB" sz="1050" dirty="0"/>
          </a:p>
          <a:p>
            <a:r>
              <a:rPr lang="en-GB" sz="1050" dirty="0"/>
              <a:t>Geographical knowledge will be built upon in a structured, sequential and progressive way. Geography will be taught starting from pupil’s immediate geography, then to our local geography, the geography of the UK, and finally geography of the wider world. Teachers will ensure that lessons are planned in sequences that provide pupils with the opportunities to review, remember, deepen and apply their understanding. Tasks and activities relate to pupil’s own experiences and are then furthered to the wider world in developmental steps.</a:t>
            </a:r>
          </a:p>
          <a:p>
            <a:endParaRPr lang="en-GB" sz="105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101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C6BF03F-0B9C-59CF-DA43-56225FA6F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444205342"/>
              </p:ext>
            </p:extLst>
          </p:nvPr>
        </p:nvGraphicFramePr>
        <p:xfrm>
          <a:off x="107534" y="2581524"/>
          <a:ext cx="7302653" cy="7741920"/>
        </p:xfrm>
        <a:graphic>
          <a:graphicData uri="http://schemas.openxmlformats.org/drawingml/2006/table">
            <a:tbl>
              <a:tblPr firstRow="1" bandRow="1">
                <a:tableStyleId>{6E25E649-3F16-4E02-A733-19D2CDBF48F0}</a:tableStyleId>
              </a:tblPr>
              <a:tblGrid>
                <a:gridCol w="1838516">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7919">
                <a:tc>
                  <a:txBody>
                    <a:bodyPr/>
                    <a:lstStyle/>
                    <a:p>
                      <a:pPr algn="ctr">
                        <a:lnSpc>
                          <a:spcPct val="107000"/>
                        </a:lnSpc>
                        <a:spcAft>
                          <a:spcPts val="800"/>
                        </a:spcAft>
                      </a:pPr>
                      <a:r>
                        <a:rPr lang="en-GB" sz="1000" b="1">
                          <a:solidFill>
                            <a:schemeClr val="bg1"/>
                          </a:solidFill>
                          <a:effectLst/>
                          <a:latin typeface="Open Sans"/>
                          <a:ea typeface="Open Sans"/>
                          <a:cs typeface="Open Sans"/>
                        </a:rPr>
                        <a:t>Location and Place Knowledge</a:t>
                      </a:r>
                      <a:endParaRPr lang="en-GB" sz="1000">
                        <a:solidFill>
                          <a:schemeClr val="bg1"/>
                        </a:solidFill>
                        <a:effectLst/>
                        <a:latin typeface="Open Sans"/>
                        <a:ea typeface="Open Sans"/>
                        <a:cs typeface="Open Sans"/>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r>
                        <a:rPr lang="en-GB" sz="1000" b="1" kern="1200" dirty="0">
                          <a:solidFill>
                            <a:schemeClr val="bg1"/>
                          </a:solidFill>
                          <a:effectLst/>
                          <a:latin typeface="Open Sans"/>
                          <a:ea typeface="Open Sans"/>
                          <a:cs typeface="Open Sans"/>
                        </a:rPr>
                        <a:t>Physical features and processes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tabLst>
                          <a:tab pos="1304925" algn="l"/>
                        </a:tabLst>
                      </a:pPr>
                      <a:r>
                        <a:rPr lang="en-GB" sz="1000" b="1">
                          <a:solidFill>
                            <a:schemeClr val="bg1"/>
                          </a:solidFill>
                          <a:effectLst/>
                          <a:latin typeface="Open Sans"/>
                          <a:ea typeface="Open Sans"/>
                          <a:cs typeface="Open Sans"/>
                        </a:rPr>
                        <a:t>Human interaction with the environment</a:t>
                      </a:r>
                      <a:endParaRPr lang="en-GB" sz="1000">
                        <a:solidFill>
                          <a:schemeClr val="bg1"/>
                        </a:solidFill>
                        <a:effectLst/>
                        <a:latin typeface="Open Sans"/>
                        <a:ea typeface="Open Sans"/>
                        <a:cs typeface="Open Sans"/>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pPr>
                      <a:r>
                        <a:rPr lang="en-GB" sz="1000" b="1">
                          <a:solidFill>
                            <a:schemeClr val="bg1"/>
                          </a:solidFill>
                          <a:effectLst/>
                          <a:latin typeface="Open Sans"/>
                          <a:ea typeface="Open Sans"/>
                          <a:cs typeface="Open Sans"/>
                        </a:rPr>
                        <a:t>Geographical Techniques</a:t>
                      </a:r>
                      <a:endParaRPr lang="en-GB" sz="1000">
                        <a:solidFill>
                          <a:schemeClr val="bg1"/>
                        </a:solidFill>
                        <a:effectLst/>
                        <a:latin typeface="Open Sans"/>
                        <a:ea typeface="Open Sans"/>
                        <a:cs typeface="Open Sans"/>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227919">
                <a:tc gridSpan="4">
                  <a:txBody>
                    <a:bodyPr/>
                    <a:lstStyle/>
                    <a:p>
                      <a:pPr algn="ctr"/>
                      <a:r>
                        <a:rPr lang="en-GB" sz="1000" b="1" kern="1200">
                          <a:solidFill>
                            <a:schemeClr val="dk1"/>
                          </a:solidFill>
                          <a:effectLst/>
                          <a:latin typeface="+mn-lt"/>
                          <a:ea typeface="+mn-ea"/>
                          <a:cs typeface="+mn-cs"/>
                        </a:rPr>
                        <a:t>Understanding the World,</a:t>
                      </a:r>
                      <a:r>
                        <a:rPr lang="en-GB" sz="1000" b="0" kern="1200">
                          <a:solidFill>
                            <a:schemeClr val="dk1"/>
                          </a:solidFill>
                          <a:effectLst/>
                          <a:latin typeface="+mn-lt"/>
                          <a:ea typeface="+mn-ea"/>
                          <a:cs typeface="+mn-cs"/>
                        </a:rPr>
                        <a:t> </a:t>
                      </a:r>
                      <a:r>
                        <a:rPr lang="en-GB" sz="1000" b="1" kern="1200">
                          <a:solidFill>
                            <a:schemeClr val="dk1"/>
                          </a:solidFill>
                          <a:effectLst/>
                          <a:latin typeface="+mn-lt"/>
                          <a:ea typeface="+mn-ea"/>
                          <a:cs typeface="+mn-cs"/>
                        </a:rPr>
                        <a:t>People, Culture and Communities</a:t>
                      </a:r>
                      <a:endParaRPr lang="en-GB" sz="1000" b="1">
                        <a:latin typeface="+mn-lt"/>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3789155">
                <a:tc>
                  <a:txBody>
                    <a:bodyPr/>
                    <a:lstStyle/>
                    <a:p>
                      <a:pPr algn="l"/>
                      <a:r>
                        <a:rPr lang="en-GB" sz="1000" b="0" i="0" kern="1200">
                          <a:solidFill>
                            <a:schemeClr val="dk1"/>
                          </a:solidFill>
                          <a:effectLst/>
                          <a:latin typeface="+mn-lt"/>
                          <a:ea typeface="+mn-ea"/>
                          <a:cs typeface="+mn-cs"/>
                        </a:rPr>
                        <a:t>Explain some similarities and differences between life in this country and life in other countries, drawing on knowledge from stories, non-fiction texts rhymes and poems.</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Know that there are different countries in the world and talk about the differences they have experienced, seen in photos or read about.</a:t>
                      </a:r>
                    </a:p>
                    <a:p>
                      <a:pPr algn="l"/>
                      <a:endParaRPr lang="en-GB" sz="100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Begins to ask questions and can compare features of different environments.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Develop an understanding of the position of other countries in the world.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Observe and compare features in the environment by pointing/looking closely.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Naming simple features </a:t>
                      </a:r>
                      <a:r>
                        <a:rPr lang="en-GB" sz="1000" b="0" i="0" kern="1200" err="1">
                          <a:solidFill>
                            <a:schemeClr val="dk1"/>
                          </a:solidFill>
                          <a:effectLst/>
                          <a:latin typeface="+mn-lt"/>
                          <a:ea typeface="+mn-ea"/>
                          <a:cs typeface="+mn-cs"/>
                        </a:rPr>
                        <a:t>eg.</a:t>
                      </a:r>
                      <a:r>
                        <a:rPr lang="en-GB" sz="1000" b="0" i="0" kern="1200">
                          <a:solidFill>
                            <a:schemeClr val="dk1"/>
                          </a:solidFill>
                          <a:effectLst/>
                          <a:latin typeface="+mn-lt"/>
                          <a:ea typeface="+mn-ea"/>
                          <a:cs typeface="+mn-cs"/>
                        </a:rPr>
                        <a:t> trees, wall, grass, road.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Using some descriptive vocabulary to describe features </a:t>
                      </a:r>
                      <a:r>
                        <a:rPr lang="en-GB" sz="1000" b="0" i="0" kern="1200" err="1">
                          <a:solidFill>
                            <a:schemeClr val="dk1"/>
                          </a:solidFill>
                          <a:effectLst/>
                          <a:latin typeface="+mn-lt"/>
                          <a:ea typeface="+mn-ea"/>
                          <a:cs typeface="+mn-cs"/>
                        </a:rPr>
                        <a:t>eg.</a:t>
                      </a:r>
                      <a:r>
                        <a:rPr lang="en-GB" sz="1000" b="0" i="0" kern="1200">
                          <a:solidFill>
                            <a:schemeClr val="dk1"/>
                          </a:solidFill>
                          <a:effectLst/>
                          <a:latin typeface="+mn-lt"/>
                          <a:ea typeface="+mn-ea"/>
                          <a:cs typeface="+mn-cs"/>
                        </a:rPr>
                        <a:t> tall trees.</a:t>
                      </a:r>
                      <a:endParaRPr lang="en-GB" sz="1000" kern="1200">
                        <a:solidFill>
                          <a:schemeClr val="dk1"/>
                        </a:solidFill>
                        <a:effectLst/>
                        <a:latin typeface="+mn-lt"/>
                        <a:ea typeface="+mn-ea"/>
                        <a:cs typeface="+mn-cs"/>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000" b="0" i="0" kern="1200">
                          <a:solidFill>
                            <a:schemeClr val="dk1"/>
                          </a:solidFill>
                          <a:effectLst/>
                          <a:latin typeface="+mn-lt"/>
                          <a:ea typeface="+mn-ea"/>
                          <a:cs typeface="+mn-cs"/>
                        </a:rPr>
                        <a:t>Understand that the weather changes with the seasons (linked to walks in school/local area).</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Make observations of plants and weather in their environment and talk about changes.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Enrich and widen children’s vocabulary through the use of geographical language: forest, sea, ocean, river, road.</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Design and build small world areas.</a:t>
                      </a: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fontAlgn="base"/>
                      <a:r>
                        <a:rPr lang="en-GB" sz="1000" b="0" i="0" kern="1200">
                          <a:solidFill>
                            <a:schemeClr val="dk1"/>
                          </a:solidFill>
                          <a:effectLst/>
                          <a:latin typeface="+mn-lt"/>
                          <a:ea typeface="+mn-ea"/>
                          <a:cs typeface="+mn-cs"/>
                        </a:rPr>
                        <a:t>Know there are different types of housing. </a:t>
                      </a:r>
                    </a:p>
                    <a:p>
                      <a:pPr algn="l" fontAlgn="base"/>
                      <a:endParaRPr lang="en-GB" sz="1000" b="0" i="0" kern="1200">
                        <a:solidFill>
                          <a:schemeClr val="dk1"/>
                        </a:solidFill>
                        <a:effectLst/>
                        <a:latin typeface="+mn-lt"/>
                        <a:ea typeface="+mn-ea"/>
                        <a:cs typeface="+mn-cs"/>
                      </a:endParaRPr>
                    </a:p>
                    <a:p>
                      <a:pPr algn="l" fontAlgn="base"/>
                      <a:r>
                        <a:rPr lang="en-GB" sz="1000" b="0" i="0" kern="1200">
                          <a:solidFill>
                            <a:schemeClr val="dk1"/>
                          </a:solidFill>
                          <a:effectLst/>
                          <a:latin typeface="+mn-lt"/>
                          <a:ea typeface="+mn-ea"/>
                          <a:cs typeface="+mn-cs"/>
                        </a:rPr>
                        <a:t>Make observations about their local environment </a:t>
                      </a:r>
                      <a:r>
                        <a:rPr lang="en-GB" sz="1000" b="0" i="0" kern="1200" err="1">
                          <a:solidFill>
                            <a:schemeClr val="dk1"/>
                          </a:solidFill>
                          <a:effectLst/>
                          <a:latin typeface="+mn-lt"/>
                          <a:ea typeface="+mn-ea"/>
                          <a:cs typeface="+mn-cs"/>
                        </a:rPr>
                        <a:t>eg.</a:t>
                      </a:r>
                      <a:r>
                        <a:rPr lang="en-GB" sz="1000" b="0" i="0" kern="1200">
                          <a:solidFill>
                            <a:schemeClr val="dk1"/>
                          </a:solidFill>
                          <a:effectLst/>
                          <a:latin typeface="+mn-lt"/>
                          <a:ea typeface="+mn-ea"/>
                          <a:cs typeface="+mn-cs"/>
                        </a:rPr>
                        <a:t> park, school, home. </a:t>
                      </a:r>
                    </a:p>
                    <a:p>
                      <a:pPr algn="l" fontAlgn="base"/>
                      <a:endParaRPr lang="en-GB" sz="1000" b="0" i="0" kern="1200">
                        <a:solidFill>
                          <a:schemeClr val="dk1"/>
                        </a:solidFill>
                        <a:effectLst/>
                        <a:latin typeface="+mn-lt"/>
                        <a:ea typeface="+mn-ea"/>
                        <a:cs typeface="+mn-cs"/>
                      </a:endParaRPr>
                    </a:p>
                    <a:p>
                      <a:pPr algn="l" fontAlgn="base"/>
                      <a:r>
                        <a:rPr lang="en-GB" sz="1000" b="0" i="0" kern="1200">
                          <a:solidFill>
                            <a:schemeClr val="dk1"/>
                          </a:solidFill>
                          <a:effectLst/>
                          <a:latin typeface="+mn-lt"/>
                          <a:ea typeface="+mn-ea"/>
                          <a:cs typeface="+mn-cs"/>
                        </a:rPr>
                        <a:t>Introduce vocabulary to help express opinions e.g. busy, quiet, pollution </a:t>
                      </a:r>
                    </a:p>
                    <a:p>
                      <a:pPr algn="l" fontAlgn="base"/>
                      <a:endParaRPr lang="en-GB" sz="1000" b="0" i="0" kern="1200">
                        <a:solidFill>
                          <a:schemeClr val="dk1"/>
                        </a:solidFill>
                        <a:effectLst/>
                        <a:latin typeface="+mn-lt"/>
                        <a:ea typeface="+mn-ea"/>
                        <a:cs typeface="+mn-cs"/>
                      </a:endParaRPr>
                    </a:p>
                    <a:p>
                      <a:pPr algn="l" fontAlgn="base"/>
                      <a:r>
                        <a:rPr lang="en-GB" sz="1000" b="0" i="0" kern="1200">
                          <a:solidFill>
                            <a:schemeClr val="dk1"/>
                          </a:solidFill>
                          <a:effectLst/>
                          <a:latin typeface="+mn-lt"/>
                          <a:ea typeface="+mn-ea"/>
                          <a:cs typeface="+mn-cs"/>
                        </a:rPr>
                        <a:t>Begin to make marks to represent buildings, roads and trees. Show an awareness of the different shapes of buildings when drawing. </a:t>
                      </a:r>
                    </a:p>
                    <a:p>
                      <a:pPr algn="l" fontAlgn="base"/>
                      <a:endParaRPr lang="en-GB" sz="1000" b="0" i="0" kern="1200">
                        <a:solidFill>
                          <a:schemeClr val="dk1"/>
                        </a:solidFill>
                        <a:effectLst/>
                        <a:latin typeface="+mn-lt"/>
                        <a:ea typeface="+mn-ea"/>
                        <a:cs typeface="+mn-cs"/>
                      </a:endParaRPr>
                    </a:p>
                    <a:p>
                      <a:pPr algn="l" fontAlgn="base"/>
                      <a:r>
                        <a:rPr lang="en-GB" sz="1000" b="0" i="0" kern="1200">
                          <a:solidFill>
                            <a:schemeClr val="dk1"/>
                          </a:solidFill>
                          <a:effectLst/>
                          <a:latin typeface="+mn-lt"/>
                          <a:ea typeface="+mn-ea"/>
                          <a:cs typeface="+mn-cs"/>
                        </a:rPr>
                        <a:t>Design and build small world areas.</a:t>
                      </a: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000" b="0" i="0" kern="1200" dirty="0">
                          <a:solidFill>
                            <a:schemeClr val="dk1"/>
                          </a:solidFill>
                          <a:effectLst/>
                          <a:latin typeface="+mn-lt"/>
                          <a:ea typeface="+mn-ea"/>
                          <a:cs typeface="+mn-cs"/>
                        </a:rPr>
                        <a:t>Describe their immediate environment using knowledge from observation, discussion, stories, non-fiction texts and maps; </a:t>
                      </a:r>
                    </a:p>
                    <a:p>
                      <a:pPr algn="l"/>
                      <a:endParaRPr lang="en-GB" sz="1000" b="0" i="0" kern="1200" dirty="0">
                        <a:solidFill>
                          <a:schemeClr val="dk1"/>
                        </a:solidFill>
                        <a:effectLst/>
                        <a:latin typeface="+mn-lt"/>
                        <a:ea typeface="+mn-ea"/>
                        <a:cs typeface="+mn-cs"/>
                      </a:endParaRPr>
                    </a:p>
                    <a:p>
                      <a:pPr algn="l"/>
                      <a:r>
                        <a:rPr lang="en-GB" sz="1000" b="0" i="0" kern="1200" dirty="0">
                          <a:solidFill>
                            <a:schemeClr val="dk1"/>
                          </a:solidFill>
                          <a:effectLst/>
                          <a:latin typeface="+mn-lt"/>
                          <a:ea typeface="+mn-ea"/>
                          <a:cs typeface="+mn-cs"/>
                        </a:rPr>
                        <a:t>Draw information from a simple map. </a:t>
                      </a:r>
                    </a:p>
                    <a:p>
                      <a:pPr algn="l"/>
                      <a:endParaRPr lang="en-GB" sz="1000" b="0" i="0" kern="1200" dirty="0">
                        <a:solidFill>
                          <a:schemeClr val="dk1"/>
                        </a:solidFill>
                        <a:effectLst/>
                        <a:latin typeface="+mn-lt"/>
                        <a:ea typeface="+mn-ea"/>
                        <a:cs typeface="+mn-cs"/>
                      </a:endParaRPr>
                    </a:p>
                    <a:p>
                      <a:pPr algn="l"/>
                      <a:r>
                        <a:rPr lang="en-GB" sz="1000" b="0" i="0" kern="1200" dirty="0">
                          <a:solidFill>
                            <a:schemeClr val="dk1"/>
                          </a:solidFill>
                          <a:effectLst/>
                          <a:latin typeface="+mn-lt"/>
                          <a:ea typeface="+mn-ea"/>
                          <a:cs typeface="+mn-cs"/>
                        </a:rPr>
                        <a:t>Visits to the local park, high street, church etc and local area walks to notice features of the geographical environment. </a:t>
                      </a:r>
                    </a:p>
                    <a:p>
                      <a:pPr algn="l"/>
                      <a:endParaRPr lang="en-GB" sz="1000" b="0" i="0" kern="1200" dirty="0">
                        <a:solidFill>
                          <a:schemeClr val="dk1"/>
                        </a:solidFill>
                        <a:effectLst/>
                        <a:latin typeface="+mn-lt"/>
                        <a:ea typeface="+mn-ea"/>
                        <a:cs typeface="+mn-cs"/>
                      </a:endParaRPr>
                    </a:p>
                    <a:p>
                      <a:pPr algn="l"/>
                      <a:r>
                        <a:rPr lang="en-GB" sz="1000" b="0" i="0" kern="1200" dirty="0">
                          <a:solidFill>
                            <a:schemeClr val="dk1"/>
                          </a:solidFill>
                          <a:effectLst/>
                          <a:latin typeface="+mn-lt"/>
                          <a:ea typeface="+mn-ea"/>
                          <a:cs typeface="+mn-cs"/>
                        </a:rPr>
                        <a:t>Use a camera or iPad to take still and moving images of the local environment. </a:t>
                      </a:r>
                    </a:p>
                    <a:p>
                      <a:pPr algn="l"/>
                      <a:endParaRPr lang="en-GB" sz="1000" b="0" i="0" kern="1200" dirty="0">
                        <a:solidFill>
                          <a:schemeClr val="dk1"/>
                        </a:solidFill>
                        <a:effectLst/>
                        <a:latin typeface="+mn-lt"/>
                        <a:ea typeface="+mn-ea"/>
                        <a:cs typeface="+mn-cs"/>
                      </a:endParaRPr>
                    </a:p>
                    <a:p>
                      <a:pPr algn="l"/>
                      <a:r>
                        <a:rPr lang="en-GB" sz="1000" b="0" i="0" kern="1200" dirty="0">
                          <a:solidFill>
                            <a:schemeClr val="dk1"/>
                          </a:solidFill>
                          <a:effectLst/>
                          <a:latin typeface="+mn-lt"/>
                          <a:ea typeface="+mn-ea"/>
                          <a:cs typeface="+mn-cs"/>
                        </a:rPr>
                        <a:t>Add detail to a map of a familiar place – bedroom, classroom, local area. </a:t>
                      </a:r>
                    </a:p>
                    <a:p>
                      <a:pPr algn="l"/>
                      <a:endParaRPr lang="en-GB" sz="1000" b="0" i="0" kern="1200" dirty="0">
                        <a:solidFill>
                          <a:schemeClr val="dk1"/>
                        </a:solidFill>
                        <a:effectLst/>
                        <a:latin typeface="+mn-lt"/>
                        <a:ea typeface="+mn-ea"/>
                        <a:cs typeface="+mn-cs"/>
                      </a:endParaRPr>
                    </a:p>
                    <a:p>
                      <a:pPr algn="l"/>
                      <a:r>
                        <a:rPr lang="en-GB" sz="1000" b="0" i="0" kern="1200" dirty="0">
                          <a:solidFill>
                            <a:schemeClr val="dk1"/>
                          </a:solidFill>
                          <a:effectLst/>
                          <a:latin typeface="+mn-lt"/>
                          <a:ea typeface="+mn-ea"/>
                          <a:cs typeface="+mn-cs"/>
                        </a:rPr>
                        <a:t>Use positional language through stories e.g. Rosie’s Walk </a:t>
                      </a:r>
                    </a:p>
                    <a:p>
                      <a:pPr algn="l"/>
                      <a:endParaRPr lang="en-GB" sz="1000" b="0" i="0" kern="1200" dirty="0">
                        <a:solidFill>
                          <a:schemeClr val="dk1"/>
                        </a:solidFill>
                        <a:effectLst/>
                        <a:latin typeface="+mn-lt"/>
                        <a:ea typeface="+mn-ea"/>
                        <a:cs typeface="+mn-cs"/>
                      </a:endParaRPr>
                    </a:p>
                    <a:p>
                      <a:pPr algn="l"/>
                      <a:r>
                        <a:rPr lang="en-GB" sz="1000" b="0" i="0" kern="1200" dirty="0">
                          <a:solidFill>
                            <a:schemeClr val="dk1"/>
                          </a:solidFill>
                          <a:effectLst/>
                          <a:latin typeface="+mn-lt"/>
                          <a:ea typeface="+mn-ea"/>
                          <a:cs typeface="+mn-cs"/>
                        </a:rPr>
                        <a:t>Describe their relative position e.g. next to, behind. </a:t>
                      </a:r>
                    </a:p>
                    <a:p>
                      <a:pPr algn="l"/>
                      <a:endParaRPr lang="en-GB" sz="1000" b="0" i="0" kern="1200" dirty="0">
                        <a:solidFill>
                          <a:schemeClr val="dk1"/>
                        </a:solidFill>
                        <a:effectLst/>
                        <a:latin typeface="+mn-lt"/>
                        <a:ea typeface="+mn-ea"/>
                        <a:cs typeface="+mn-cs"/>
                      </a:endParaRPr>
                    </a:p>
                    <a:p>
                      <a:pPr algn="l"/>
                      <a:r>
                        <a:rPr lang="en-GB" sz="1000" b="0" i="0" kern="1200" dirty="0">
                          <a:solidFill>
                            <a:schemeClr val="dk1"/>
                          </a:solidFill>
                          <a:effectLst/>
                          <a:latin typeface="+mn-lt"/>
                          <a:ea typeface="+mn-ea"/>
                          <a:cs typeface="+mn-cs"/>
                        </a:rPr>
                        <a:t>Can follow positional instructions. Using stories as a basis, draw simple maps to show journey taken </a:t>
                      </a:r>
                      <a:r>
                        <a:rPr lang="en-GB" sz="1000" b="0" i="0" kern="1200" dirty="0" err="1">
                          <a:solidFill>
                            <a:schemeClr val="dk1"/>
                          </a:solidFill>
                          <a:effectLst/>
                          <a:latin typeface="+mn-lt"/>
                          <a:ea typeface="+mn-ea"/>
                          <a:cs typeface="+mn-cs"/>
                        </a:rPr>
                        <a:t>eg.</a:t>
                      </a:r>
                      <a:r>
                        <a:rPr lang="en-GB" sz="1000" b="0" i="0" kern="1200" dirty="0">
                          <a:solidFill>
                            <a:schemeClr val="dk1"/>
                          </a:solidFill>
                          <a:effectLst/>
                          <a:latin typeface="+mn-lt"/>
                          <a:ea typeface="+mn-ea"/>
                          <a:cs typeface="+mn-cs"/>
                        </a:rPr>
                        <a:t> Red Riding Hood. </a:t>
                      </a:r>
                    </a:p>
                    <a:p>
                      <a:pPr algn="l"/>
                      <a:endParaRPr lang="en-GB" sz="1000" b="0" i="0" kern="1200" dirty="0">
                        <a:solidFill>
                          <a:schemeClr val="dk1"/>
                        </a:solidFill>
                        <a:effectLst/>
                        <a:latin typeface="+mn-lt"/>
                        <a:ea typeface="+mn-ea"/>
                        <a:cs typeface="+mn-cs"/>
                      </a:endParaRPr>
                    </a:p>
                    <a:p>
                      <a:pPr algn="l"/>
                      <a:r>
                        <a:rPr lang="en-GB" sz="1000" b="0" i="0" kern="1200" dirty="0">
                          <a:solidFill>
                            <a:schemeClr val="dk1"/>
                          </a:solidFill>
                          <a:effectLst/>
                          <a:latin typeface="+mn-lt"/>
                          <a:ea typeface="+mn-ea"/>
                          <a:cs typeface="+mn-cs"/>
                        </a:rPr>
                        <a:t>Use road mats for small world play. </a:t>
                      </a:r>
                    </a:p>
                    <a:p>
                      <a:pPr algn="l"/>
                      <a:endParaRPr lang="en-GB" sz="1000" b="0" i="0" kern="1200" dirty="0">
                        <a:solidFill>
                          <a:schemeClr val="dk1"/>
                        </a:solidFill>
                        <a:effectLst/>
                        <a:latin typeface="+mn-lt"/>
                        <a:ea typeface="+mn-ea"/>
                        <a:cs typeface="+mn-cs"/>
                      </a:endParaRPr>
                    </a:p>
                    <a:p>
                      <a:pPr algn="l"/>
                      <a:r>
                        <a:rPr lang="en-GB" sz="1000" b="0" i="0" kern="1200" dirty="0">
                          <a:solidFill>
                            <a:schemeClr val="dk1"/>
                          </a:solidFill>
                          <a:effectLst/>
                          <a:latin typeface="+mn-lt"/>
                          <a:ea typeface="+mn-ea"/>
                          <a:cs typeface="+mn-cs"/>
                        </a:rPr>
                        <a:t>Show an interest in maps </a:t>
                      </a:r>
                      <a:r>
                        <a:rPr lang="en-GB" sz="1000" b="0" i="0" kern="1200" dirty="0" err="1">
                          <a:solidFill>
                            <a:schemeClr val="dk1"/>
                          </a:solidFill>
                          <a:effectLst/>
                          <a:latin typeface="+mn-lt"/>
                          <a:ea typeface="+mn-ea"/>
                          <a:cs typeface="+mn-cs"/>
                        </a:rPr>
                        <a:t>eg.</a:t>
                      </a:r>
                      <a:r>
                        <a:rPr lang="en-GB" sz="1000" b="0" i="0" kern="1200" dirty="0">
                          <a:solidFill>
                            <a:schemeClr val="dk1"/>
                          </a:solidFill>
                          <a:effectLst/>
                          <a:latin typeface="+mn-lt"/>
                          <a:ea typeface="+mn-ea"/>
                          <a:cs typeface="+mn-cs"/>
                        </a:rPr>
                        <a:t> treasure maps, road maps Use a simple map with a programmable toy. </a:t>
                      </a:r>
                    </a:p>
                    <a:p>
                      <a:pPr algn="l"/>
                      <a:endParaRPr lang="en-GB" sz="1000" b="0" i="0" kern="1200" dirty="0">
                        <a:solidFill>
                          <a:schemeClr val="dk1"/>
                        </a:solidFill>
                        <a:effectLst/>
                        <a:latin typeface="+mn-lt"/>
                        <a:ea typeface="+mn-ea"/>
                        <a:cs typeface="+mn-cs"/>
                      </a:endParaRPr>
                    </a:p>
                    <a:p>
                      <a:pPr algn="l"/>
                      <a:r>
                        <a:rPr lang="en-GB" sz="1000" b="0" i="0" kern="1200" dirty="0">
                          <a:solidFill>
                            <a:schemeClr val="dk1"/>
                          </a:solidFill>
                          <a:effectLst/>
                          <a:latin typeface="+mn-lt"/>
                          <a:ea typeface="+mn-ea"/>
                          <a:cs typeface="+mn-cs"/>
                        </a:rPr>
                        <a:t>Design and build small world areas. Use road mats for small world play.</a:t>
                      </a:r>
                      <a:endParaRPr lang="en-GB" sz="10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311" y="942799"/>
            <a:ext cx="7287681" cy="1319207"/>
          </a:xfrm>
          <a:prstGeom prst="rect">
            <a:avLst/>
          </a:prstGeom>
          <a:noFill/>
        </p:spPr>
        <p:txBody>
          <a:bodyPr wrap="square" rtlCol="0">
            <a:spAutoFit/>
          </a:bodyPr>
          <a:lstStyle/>
          <a:p>
            <a:pPr algn="just">
              <a:lnSpc>
                <a:spcPct val="107000"/>
              </a:lnSpc>
              <a:spcAft>
                <a:spcPts val="80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A team of Primary teachers and Secondary Heads of Department within BHCET have worked together to produce high quality units, following the threshold concepts. An effective geography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a:t>
            </a:r>
          </a:p>
          <a:p>
            <a:pPr algn="just">
              <a:lnSpc>
                <a:spcPct val="107000"/>
              </a:lnSpc>
              <a:spcAft>
                <a:spcPts val="800"/>
              </a:spcAft>
            </a:pPr>
            <a:r>
              <a:rPr lang="en-GB" sz="1050" b="1" dirty="0">
                <a:effectLst/>
                <a:latin typeface="Open Sans" panose="020B0606030504020204" pitchFamily="34" charset="0"/>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C6BF03F-0B9C-59CF-DA43-56225FA6F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SEND</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94635" y="1062307"/>
            <a:ext cx="7287681" cy="8494633"/>
          </a:xfrm>
          <a:prstGeom prst="rect">
            <a:avLst/>
          </a:prstGeom>
          <a:noFill/>
        </p:spPr>
        <p:txBody>
          <a:bodyPr wrap="square" lIns="91440" tIns="45720" rIns="91440" bIns="45720" rtlCol="0" anchor="t">
            <a:spAutoFit/>
          </a:bodyPr>
          <a:lstStyle/>
          <a:p>
            <a:pPr algn="just" fontAlgn="base"/>
            <a:r>
              <a:rPr lang="en-GB" sz="1100"/>
              <a:t>The BHCET Geography curriculum has been designed to be delivered to the whole class. However, to ensure high quality teaching, the tasks are adapted by class teachers to meet the needs of individual children. To ensure all our pupils with SEND achieve well, they must be exposed to the same learning as their peers, but the way they evidence their learning through the tasks can be adapted. </a:t>
            </a:r>
          </a:p>
          <a:p>
            <a:pPr algn="just" fontAlgn="base"/>
            <a:endParaRPr lang="en-GB" sz="1100"/>
          </a:p>
          <a:p>
            <a:pPr algn="just" fontAlgn="base"/>
            <a:r>
              <a:rPr lang="en-GB" sz="1100"/>
              <a:t>Through scaffolding, tasks can be adapted to ensure all learners access and evidence the same threshold concepts and learning objectives as their non-SEND peers. Scaffolding strategies can include providing sentence starters, a writing frame, vocabulary banks, sorting and matching cards or visual prompts. Reactive or proactive adaptations can make our curriculum accessible and achievable for all. Other strategies of adaptation are outlined through the EEF’s Five-a-Day principles which include explicit instruction, metacognitive strategies, flexible grouping and the use of technology:  </a:t>
            </a:r>
            <a:endParaRPr lang="en-GB" sz="1100">
              <a:cs typeface="Calibri"/>
            </a:endParaRPr>
          </a:p>
          <a:p>
            <a:pPr algn="just"/>
            <a:endParaRPr lang="en-GB" sz="1100" b="1" u="sng">
              <a:cs typeface="Calibri" panose="020F0502020204030204"/>
            </a:endParaRPr>
          </a:p>
          <a:p>
            <a:pPr algn="just"/>
            <a:r>
              <a:rPr lang="en-GB" sz="1100" b="1" u="sng">
                <a:cs typeface="Calibri" panose="020F0502020204030204"/>
              </a:rPr>
              <a:t>Scaffolding</a:t>
            </a:r>
            <a:endParaRPr lang="en-GB" b="1" u="sng"/>
          </a:p>
          <a:p>
            <a:pPr algn="just"/>
            <a:r>
              <a:rPr lang="en-GB" sz="1100">
                <a:cs typeface="Calibri" panose="020F0502020204030204"/>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endParaRPr lang="en-GB"/>
          </a:p>
          <a:p>
            <a:pPr algn="just"/>
            <a:r>
              <a:rPr lang="en-GB" sz="1100">
                <a:cs typeface="Calibri" panose="020F0502020204030204"/>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a:t>
            </a:r>
            <a:endParaRPr lang="en-GB">
              <a:cs typeface="Calibri"/>
            </a:endParaRPr>
          </a:p>
          <a:p>
            <a:pPr algn="just"/>
            <a:endParaRPr lang="en-GB" sz="1100">
              <a:cs typeface="Calibri" panose="020F0502020204030204"/>
            </a:endParaRPr>
          </a:p>
          <a:p>
            <a:pPr algn="just"/>
            <a:r>
              <a:rPr lang="en-GB" sz="1100" b="1" u="sng">
                <a:cs typeface="Calibri" panose="020F0502020204030204"/>
              </a:rPr>
              <a:t>Explicit instruction</a:t>
            </a:r>
            <a:endParaRPr lang="en-GB" b="1" u="sng">
              <a:cs typeface="Calibri" panose="020F0502020204030204"/>
            </a:endParaRPr>
          </a:p>
          <a:p>
            <a:pPr algn="just"/>
            <a:r>
              <a:rPr lang="en-GB" sz="1100">
                <a:cs typeface="Calibri" panose="020F0502020204030204"/>
              </a:rPr>
              <a:t>Explicit instruction refers to a range of teacher-led approaches, focused on teacher demonstration followed by guided practice and independent practice. Explicit instruction is not just  “teaching by telling” or  “transmission teaching”</a:t>
            </a:r>
            <a:endParaRPr lang="en-GB"/>
          </a:p>
          <a:p>
            <a:pPr algn="just"/>
            <a:r>
              <a:rPr lang="en-GB" sz="1100">
                <a:cs typeface="Calibri" panose="020F0502020204030204"/>
              </a:rPr>
              <a:t>One popular approach to explicit instruction is </a:t>
            </a:r>
            <a:r>
              <a:rPr lang="en-GB" sz="1100" err="1">
                <a:cs typeface="Calibri" panose="020F0502020204030204"/>
              </a:rPr>
              <a:t>Rosenshine’s</a:t>
            </a:r>
            <a:r>
              <a:rPr lang="en-GB" sz="1100">
                <a:cs typeface="Calibri" panose="020F0502020204030204"/>
              </a:rPr>
              <a:t>  ‘Principles of Instruction’.</a:t>
            </a:r>
            <a:endParaRPr lang="en-GB"/>
          </a:p>
          <a:p>
            <a:pPr algn="just"/>
            <a:r>
              <a:rPr lang="en-GB" sz="1100">
                <a:cs typeface="Calibri" panose="020F0502020204030204"/>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endParaRPr lang="en-GB">
              <a:cs typeface="Calibri" panose="020F0502020204030204"/>
            </a:endParaRPr>
          </a:p>
          <a:p>
            <a:pPr algn="just"/>
            <a:endParaRPr lang="en-GB" sz="1100" b="1" u="sng">
              <a:cs typeface="Calibri" panose="020F0502020204030204"/>
            </a:endParaRPr>
          </a:p>
          <a:p>
            <a:pPr algn="just"/>
            <a:r>
              <a:rPr lang="en-GB" sz="1100" b="1" u="sng">
                <a:cs typeface="Calibri" panose="020F0502020204030204"/>
              </a:rPr>
              <a:t>Cognitive and metacognitive strategies</a:t>
            </a:r>
            <a:endParaRPr lang="en-GB" b="1" u="sng">
              <a:cs typeface="Calibri"/>
            </a:endParaRPr>
          </a:p>
          <a:p>
            <a:pPr algn="just"/>
            <a:r>
              <a:rPr lang="en-GB" sz="1100">
                <a:cs typeface="Calibri" panose="020F0502020204030204"/>
              </a:rPr>
              <a:t>Cognitive strategies are skills like memorisation techniques or subject specific strategies like methods to solve problems in maths. Metacognitive strategies help pupils plan, monitor and evaluate their learning.</a:t>
            </a:r>
            <a:endParaRPr lang="en-GB"/>
          </a:p>
          <a:p>
            <a:pPr algn="just"/>
            <a:r>
              <a:rPr lang="en-GB" sz="1100">
                <a:cs typeface="Calibri" panose="020F0502020204030204"/>
              </a:rPr>
              <a:t>Examples: Chunking the task will support pupils with SEND – this may be through provision of checklists, instructions on a whiteboard or providing one question at a time. This helps reduce distractions to avoid overloading working memory.</a:t>
            </a:r>
            <a:endParaRPr lang="en-GB">
              <a:cs typeface="Calibri" panose="020F0502020204030204"/>
            </a:endParaRPr>
          </a:p>
          <a:p>
            <a:pPr algn="just"/>
            <a:r>
              <a:rPr lang="en-GB" sz="1100">
                <a:cs typeface="Calibri" panose="020F0502020204030204"/>
              </a:rPr>
              <a:t>Prompt sheets that help pupils to evaluate their progress, with ideas for further support.</a:t>
            </a:r>
            <a:endParaRPr lang="en-GB"/>
          </a:p>
          <a:p>
            <a:pPr algn="just"/>
            <a:endParaRPr lang="en-GB" sz="1100">
              <a:cs typeface="Calibri" panose="020F0502020204030204"/>
            </a:endParaRPr>
          </a:p>
          <a:p>
            <a:pPr algn="just"/>
            <a:r>
              <a:rPr lang="en-GB" sz="1100" b="1" u="sng">
                <a:cs typeface="Calibri" panose="020F0502020204030204"/>
              </a:rPr>
              <a:t>Flexible grouping</a:t>
            </a:r>
            <a:endParaRPr lang="en-GB" b="1" u="sng"/>
          </a:p>
          <a:p>
            <a:pPr algn="just"/>
            <a:r>
              <a:rPr lang="en-GB" sz="1100">
                <a:cs typeface="Calibri" panose="020F0502020204030204"/>
              </a:rPr>
              <a:t>Flexible grouping describes when pupils are allocated to smaller groups based on the individual needs that they currently share with other pupils. Such groups can be formed for an explicit purpose and disbanded when that purpose is met.</a:t>
            </a:r>
            <a:endParaRPr lang="en-GB"/>
          </a:p>
          <a:p>
            <a:pPr algn="just"/>
            <a:r>
              <a:rPr lang="en-GB" sz="1100">
                <a:cs typeface="Calibri" panose="020F0502020204030204"/>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using the Frayer Model is a useful technique here.</a:t>
            </a:r>
            <a:endParaRPr lang="en-GB">
              <a:cs typeface="Calibri" panose="020F0502020204030204"/>
            </a:endParaRPr>
          </a:p>
          <a:p>
            <a:pPr algn="just"/>
            <a:endParaRPr lang="en-GB" sz="1100">
              <a:cs typeface="Calibri" panose="020F0502020204030204"/>
            </a:endParaRPr>
          </a:p>
          <a:p>
            <a:pPr algn="just"/>
            <a:r>
              <a:rPr lang="en-GB" sz="1100" b="1" u="sng">
                <a:cs typeface="Calibri" panose="020F0502020204030204"/>
              </a:rPr>
              <a:t>Use technology</a:t>
            </a:r>
            <a:endParaRPr lang="en-GB" b="1" u="sng">
              <a:cs typeface="Calibri" panose="020F0502020204030204"/>
            </a:endParaRPr>
          </a:p>
          <a:p>
            <a:pPr algn="just"/>
            <a:r>
              <a:rPr lang="en-GB" sz="1100">
                <a:cs typeface="Calibri" panose="020F0502020204030204"/>
              </a:rPr>
              <a:t>Technology can assist teacher modelling. Technology, as a method to provide feedback to pupils and/ or parents can be effective, especially when the pupil can act on this feedback.</a:t>
            </a:r>
            <a:endParaRPr lang="en-GB"/>
          </a:p>
          <a:p>
            <a:pPr algn="just"/>
            <a:r>
              <a:rPr lang="en-GB" sz="1100">
                <a:cs typeface="Calibri" panose="020F0502020204030204"/>
              </a:rPr>
              <a:t>Examples: Use a visualizer to model worked examples. Technology applications, such as online quizzes can prove effective. </a:t>
            </a:r>
            <a:endParaRPr lang="en-GB"/>
          </a:p>
          <a:p>
            <a:pPr algn="just"/>
            <a:r>
              <a:rPr lang="en-GB" sz="1100">
                <a:cs typeface="Calibri" panose="020F0502020204030204"/>
              </a:rPr>
              <a:t>Speech generating apps to enable note-taking and extended writing can be helpful.</a:t>
            </a:r>
            <a:endParaRPr lang="en-GB"/>
          </a:p>
          <a:p>
            <a:pPr algn="just"/>
            <a:endParaRPr lang="en-GB" sz="1100">
              <a:cs typeface="Calibri" panose="020F0502020204030204"/>
            </a:endParaRPr>
          </a:p>
          <a:p>
            <a:pPr algn="just"/>
            <a:endParaRPr lang="en-GB"/>
          </a:p>
        </p:txBody>
      </p:sp>
    </p:spTree>
    <p:extLst>
      <p:ext uri="{BB962C8B-B14F-4D97-AF65-F5344CB8AC3E}">
        <p14:creationId xmlns:p14="http://schemas.microsoft.com/office/powerpoint/2010/main" val="39953555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07f3fc-09f1-41f4-9a5b-f3c0d8c6319e">
      <Terms xmlns="http://schemas.microsoft.com/office/infopath/2007/PartnerControls"/>
    </lcf76f155ced4ddcb4097134ff3c332f>
    <TaxCatchAll xmlns="511f7aaa-dbae-4924-b957-6f83bba08f00"/>
    <SharedWithUsers xmlns="511f7aaa-dbae-4924-b957-6f83bba08f00">
      <UserInfo>
        <DisplayName>Nick Conway</DisplayName>
        <AccountId>701</AccountId>
        <AccountType/>
      </UserInfo>
      <UserInfo>
        <DisplayName>Mary Tate</DisplayName>
        <AccountId>13</AccountId>
        <AccountType/>
      </UserInfo>
      <UserInfo>
        <DisplayName>Elaine Dodsworth</DisplayName>
        <AccountId>162</AccountId>
        <AccountType/>
      </UserInfo>
      <UserInfo>
        <DisplayName>Iain Knox</DisplayName>
        <AccountId>511</AccountId>
        <AccountType/>
      </UserInfo>
      <UserInfo>
        <DisplayName>Helen Mulholland</DisplayName>
        <AccountId>325</AccountId>
        <AccountType/>
      </UserInfo>
      <UserInfo>
        <DisplayName>Jane Weatherall</DisplayName>
        <AccountId>113</AccountId>
        <AccountType/>
      </UserInfo>
      <UserInfo>
        <DisplayName>Alice Gibson-Crone</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FBCA8DB7318743BCC3135B50118C9B" ma:contentTypeVersion="18" ma:contentTypeDescription="Create a new document." ma:contentTypeScope="" ma:versionID="5590284e499a8bbdd1dc43566e861552">
  <xsd:schema xmlns:xsd="http://www.w3.org/2001/XMLSchema" xmlns:xs="http://www.w3.org/2001/XMLSchema" xmlns:p="http://schemas.microsoft.com/office/2006/metadata/properties" xmlns:ns2="4a07f3fc-09f1-41f4-9a5b-f3c0d8c6319e" xmlns:ns3="511f7aaa-dbae-4924-b957-6f83bba08f00" targetNamespace="http://schemas.microsoft.com/office/2006/metadata/properties" ma:root="true" ma:fieldsID="f2dd6de8e7edbea38294d6476b13c902" ns2:_="" ns3:_="">
    <xsd:import namespace="4a07f3fc-09f1-41f4-9a5b-f3c0d8c6319e"/>
    <xsd:import namespace="511f7aaa-dbae-4924-b957-6f83bba08f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7f3fc-09f1-41f4-9a5b-f3c0d8c631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1f7aaa-dbae-4924-b957-6f83bba08f0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bff3d3-3a11-4a8a-bd48-5de9f831da92}" ma:internalName="TaxCatchAll" ma:showField="CatchAllData" ma:web="511f7aaa-dbae-4924-b957-6f83bba08f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276BE4-728C-4291-A53B-7643600B87CB}">
  <ds:schemaRefs>
    <ds:schemaRef ds:uri="http://schemas.microsoft.com/sharepoint/v3/contenttype/forms"/>
  </ds:schemaRefs>
</ds:datastoreItem>
</file>

<file path=customXml/itemProps2.xml><?xml version="1.0" encoding="utf-8"?>
<ds:datastoreItem xmlns:ds="http://schemas.openxmlformats.org/officeDocument/2006/customXml" ds:itemID="{6E30E6A5-3976-4FB0-AA86-91DF1C9EB6C6}">
  <ds:schemaRefs>
    <ds:schemaRef ds:uri="http://schemas.microsoft.com/office/2006/documentManagement/types"/>
    <ds:schemaRef ds:uri="4a07f3fc-09f1-41f4-9a5b-f3c0d8c6319e"/>
    <ds:schemaRef ds:uri="http://schemas.openxmlformats.org/package/2006/metadata/core-properties"/>
    <ds:schemaRef ds:uri="511f7aaa-dbae-4924-b957-6f83bba08f00"/>
    <ds:schemaRef ds:uri="http://purl.org/dc/term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F3DD0A6-EA55-4E85-A824-F5DAA6B48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7f3fc-09f1-41f4-9a5b-f3c0d8c6319e"/>
    <ds:schemaRef ds:uri="511f7aaa-dbae-4924-b957-6f83bba08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8</TotalTime>
  <Words>4230</Words>
  <Application>Microsoft Office PowerPoint</Application>
  <PresentationFormat>Custom</PresentationFormat>
  <Paragraphs>268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Open Sans</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Eleanor Shaw</cp:lastModifiedBy>
  <cp:revision>7</cp:revision>
  <cp:lastPrinted>2023-11-30T11:58:26Z</cp:lastPrinted>
  <dcterms:created xsi:type="dcterms:W3CDTF">2023-09-18T13:33:59Z</dcterms:created>
  <dcterms:modified xsi:type="dcterms:W3CDTF">2024-01-17T09:24:31Z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0x01010010FBCA8DB7318743BCC3135B50118C9B</vt:lpwstr>
  </property>
  <property fmtid="{D5CDD505-2E9C-101B-9397-08002B2CF9AE}" pid="3" name="MediaServiceImageTags">
    <vt:lpwstr/>
  </property>
</Properties>
</file>