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2"/>
  </p:notesMasterIdLst>
  <p:sldIdLst>
    <p:sldId id="256" r:id="rId2"/>
    <p:sldId id="257" r:id="rId3"/>
    <p:sldId id="309" r:id="rId4"/>
    <p:sldId id="261" r:id="rId5"/>
    <p:sldId id="310" r:id="rId6"/>
    <p:sldId id="311" r:id="rId7"/>
    <p:sldId id="312" r:id="rId8"/>
    <p:sldId id="289" r:id="rId9"/>
    <p:sldId id="313" r:id="rId10"/>
    <p:sldId id="314" r:id="rId11"/>
    <p:sldId id="315" r:id="rId12"/>
    <p:sldId id="316" r:id="rId13"/>
    <p:sldId id="317" r:id="rId14"/>
    <p:sldId id="324" r:id="rId15"/>
    <p:sldId id="318" r:id="rId16"/>
    <p:sldId id="319" r:id="rId17"/>
    <p:sldId id="320" r:id="rId18"/>
    <p:sldId id="321" r:id="rId19"/>
    <p:sldId id="323" r:id="rId20"/>
    <p:sldId id="322" r:id="rId21"/>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21" autoAdjust="0"/>
    <p:restoredTop sz="94657"/>
  </p:normalViewPr>
  <p:slideViewPr>
    <p:cSldViewPr snapToGrid="0">
      <p:cViewPr varScale="1">
        <p:scale>
          <a:sx n="68" d="100"/>
          <a:sy n="68" d="100"/>
        </p:scale>
        <p:origin x="96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6ACAF9B-0794-234B-9636-A5F5B8673007}" type="datetimeFigureOut">
              <a:rPr lang="en-GB" smtClean="0"/>
              <a:t>02/10/2025</a:t>
            </a:fld>
            <a:endParaRPr lang="en-GB"/>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3AA2C259-6124-824E-9FCE-DF54894FAB2A}" type="slidenum">
              <a:rPr lang="en-GB" smtClean="0"/>
              <a:t>‹#›</a:t>
            </a:fld>
            <a:endParaRPr lang="en-GB"/>
          </a:p>
        </p:txBody>
      </p:sp>
    </p:spTree>
    <p:extLst>
      <p:ext uri="{BB962C8B-B14F-4D97-AF65-F5344CB8AC3E}">
        <p14:creationId xmlns:p14="http://schemas.microsoft.com/office/powerpoint/2010/main" val="20560506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Activities for parents – Debbie Hepplewhite handwriting activity on entry</a:t>
            </a:r>
          </a:p>
          <a:p>
            <a:r>
              <a:rPr lang="en-GB" dirty="0"/>
              <a:t>TTRS trial using iPads</a:t>
            </a:r>
          </a:p>
          <a:p>
            <a:r>
              <a:rPr lang="en-GB" dirty="0"/>
              <a:t>Possibly spelling shed or reading plus as well</a:t>
            </a:r>
          </a:p>
        </p:txBody>
      </p:sp>
      <p:sp>
        <p:nvSpPr>
          <p:cNvPr id="4" name="Slide Number Placeholder 3"/>
          <p:cNvSpPr>
            <a:spLocks noGrp="1"/>
          </p:cNvSpPr>
          <p:nvPr>
            <p:ph type="sldNum" sz="quarter" idx="5"/>
          </p:nvPr>
        </p:nvSpPr>
        <p:spPr/>
        <p:txBody>
          <a:bodyPr/>
          <a:lstStyle/>
          <a:p>
            <a:fld id="{3AA2C259-6124-824E-9FCE-DF54894FAB2A}" type="slidenum">
              <a:rPr lang="en-GB" smtClean="0"/>
              <a:t>1</a:t>
            </a:fld>
            <a:endParaRPr lang="en-GB"/>
          </a:p>
        </p:txBody>
      </p:sp>
    </p:spTree>
    <p:extLst>
      <p:ext uri="{BB962C8B-B14F-4D97-AF65-F5344CB8AC3E}">
        <p14:creationId xmlns:p14="http://schemas.microsoft.com/office/powerpoint/2010/main" val="17377782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2F0D92-21E9-85B1-F05A-CCAF6788E9F1}"/>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022F856D-061E-09B8-80B4-537CDF333F6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6B6E239D-80C2-6173-CEF7-49CBB51C706D}"/>
              </a:ext>
            </a:extLst>
          </p:cNvPr>
          <p:cNvSpPr>
            <a:spLocks noGrp="1"/>
          </p:cNvSpPr>
          <p:nvPr>
            <p:ph type="dt" sz="half" idx="10"/>
          </p:nvPr>
        </p:nvSpPr>
        <p:spPr/>
        <p:txBody>
          <a:bodyPr/>
          <a:lstStyle/>
          <a:p>
            <a:fld id="{7AB54E16-4ACB-804C-BF94-62255954EA64}" type="datetimeFigureOut">
              <a:rPr lang="en-GB" smtClean="0"/>
              <a:t>02/10/2025</a:t>
            </a:fld>
            <a:endParaRPr lang="en-GB"/>
          </a:p>
        </p:txBody>
      </p:sp>
      <p:sp>
        <p:nvSpPr>
          <p:cNvPr id="5" name="Footer Placeholder 4">
            <a:extLst>
              <a:ext uri="{FF2B5EF4-FFF2-40B4-BE49-F238E27FC236}">
                <a16:creationId xmlns:a16="http://schemas.microsoft.com/office/drawing/2014/main" id="{97AAD40C-F23F-7380-1A66-D6D1B1ED250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98B4687-8FDF-1DF5-7071-13DF137A33E4}"/>
              </a:ext>
            </a:extLst>
          </p:cNvPr>
          <p:cNvSpPr>
            <a:spLocks noGrp="1"/>
          </p:cNvSpPr>
          <p:nvPr>
            <p:ph type="sldNum" sz="quarter" idx="12"/>
          </p:nvPr>
        </p:nvSpPr>
        <p:spPr/>
        <p:txBody>
          <a:bodyPr/>
          <a:lstStyle/>
          <a:p>
            <a:fld id="{50E27571-E2BE-6946-8B99-BCCC67E642D2}" type="slidenum">
              <a:rPr lang="en-GB" smtClean="0"/>
              <a:t>‹#›</a:t>
            </a:fld>
            <a:endParaRPr lang="en-GB"/>
          </a:p>
        </p:txBody>
      </p:sp>
    </p:spTree>
    <p:extLst>
      <p:ext uri="{BB962C8B-B14F-4D97-AF65-F5344CB8AC3E}">
        <p14:creationId xmlns:p14="http://schemas.microsoft.com/office/powerpoint/2010/main" val="34555059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42F511-43E6-5744-220D-DBBE1971B75E}"/>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8838BB8D-33B9-11EE-9B3F-150FE40DD28F}"/>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A676BBD8-96C5-093A-67D0-AA84AD9F16C0}"/>
              </a:ext>
            </a:extLst>
          </p:cNvPr>
          <p:cNvSpPr>
            <a:spLocks noGrp="1"/>
          </p:cNvSpPr>
          <p:nvPr>
            <p:ph type="dt" sz="half" idx="10"/>
          </p:nvPr>
        </p:nvSpPr>
        <p:spPr/>
        <p:txBody>
          <a:bodyPr/>
          <a:lstStyle/>
          <a:p>
            <a:fld id="{7AB54E16-4ACB-804C-BF94-62255954EA64}" type="datetimeFigureOut">
              <a:rPr lang="en-GB" smtClean="0"/>
              <a:t>02/10/2025</a:t>
            </a:fld>
            <a:endParaRPr lang="en-GB"/>
          </a:p>
        </p:txBody>
      </p:sp>
      <p:sp>
        <p:nvSpPr>
          <p:cNvPr id="5" name="Footer Placeholder 4">
            <a:extLst>
              <a:ext uri="{FF2B5EF4-FFF2-40B4-BE49-F238E27FC236}">
                <a16:creationId xmlns:a16="http://schemas.microsoft.com/office/drawing/2014/main" id="{1F457541-CC84-F9CB-3331-099E79C1713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AFFCFCD-E48E-6695-A5D6-131D4EC41985}"/>
              </a:ext>
            </a:extLst>
          </p:cNvPr>
          <p:cNvSpPr>
            <a:spLocks noGrp="1"/>
          </p:cNvSpPr>
          <p:nvPr>
            <p:ph type="sldNum" sz="quarter" idx="12"/>
          </p:nvPr>
        </p:nvSpPr>
        <p:spPr/>
        <p:txBody>
          <a:bodyPr/>
          <a:lstStyle/>
          <a:p>
            <a:fld id="{50E27571-E2BE-6946-8B99-BCCC67E642D2}" type="slidenum">
              <a:rPr lang="en-GB" smtClean="0"/>
              <a:t>‹#›</a:t>
            </a:fld>
            <a:endParaRPr lang="en-GB"/>
          </a:p>
        </p:txBody>
      </p:sp>
    </p:spTree>
    <p:extLst>
      <p:ext uri="{BB962C8B-B14F-4D97-AF65-F5344CB8AC3E}">
        <p14:creationId xmlns:p14="http://schemas.microsoft.com/office/powerpoint/2010/main" val="21319559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BC01CAB-DE9C-394F-6813-575EFABA3992}"/>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F63695A9-70B5-1456-3AC4-A1C8639AD4E3}"/>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C453BE57-0D7C-85C1-63FC-1545F3ED6930}"/>
              </a:ext>
            </a:extLst>
          </p:cNvPr>
          <p:cNvSpPr>
            <a:spLocks noGrp="1"/>
          </p:cNvSpPr>
          <p:nvPr>
            <p:ph type="dt" sz="half" idx="10"/>
          </p:nvPr>
        </p:nvSpPr>
        <p:spPr/>
        <p:txBody>
          <a:bodyPr/>
          <a:lstStyle/>
          <a:p>
            <a:fld id="{7AB54E16-4ACB-804C-BF94-62255954EA64}" type="datetimeFigureOut">
              <a:rPr lang="en-GB" smtClean="0"/>
              <a:t>02/10/2025</a:t>
            </a:fld>
            <a:endParaRPr lang="en-GB"/>
          </a:p>
        </p:txBody>
      </p:sp>
      <p:sp>
        <p:nvSpPr>
          <p:cNvPr id="5" name="Footer Placeholder 4">
            <a:extLst>
              <a:ext uri="{FF2B5EF4-FFF2-40B4-BE49-F238E27FC236}">
                <a16:creationId xmlns:a16="http://schemas.microsoft.com/office/drawing/2014/main" id="{01CAE84B-224D-7F8B-E221-57C2E31497F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AB6C9BE-9861-EEAF-672D-9B4A97710B5D}"/>
              </a:ext>
            </a:extLst>
          </p:cNvPr>
          <p:cNvSpPr>
            <a:spLocks noGrp="1"/>
          </p:cNvSpPr>
          <p:nvPr>
            <p:ph type="sldNum" sz="quarter" idx="12"/>
          </p:nvPr>
        </p:nvSpPr>
        <p:spPr/>
        <p:txBody>
          <a:bodyPr/>
          <a:lstStyle/>
          <a:p>
            <a:fld id="{50E27571-E2BE-6946-8B99-BCCC67E642D2}" type="slidenum">
              <a:rPr lang="en-GB" smtClean="0"/>
              <a:t>‹#›</a:t>
            </a:fld>
            <a:endParaRPr lang="en-GB"/>
          </a:p>
        </p:txBody>
      </p:sp>
    </p:spTree>
    <p:extLst>
      <p:ext uri="{BB962C8B-B14F-4D97-AF65-F5344CB8AC3E}">
        <p14:creationId xmlns:p14="http://schemas.microsoft.com/office/powerpoint/2010/main" val="14052947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199171-4AE2-B0F3-2935-6F8818534A6E}"/>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1B41458B-8CB8-CB1D-C528-ACE438B1CBDC}"/>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2FD63D53-03FB-9686-DC43-178052EC3E45}"/>
              </a:ext>
            </a:extLst>
          </p:cNvPr>
          <p:cNvSpPr>
            <a:spLocks noGrp="1"/>
          </p:cNvSpPr>
          <p:nvPr>
            <p:ph type="dt" sz="half" idx="10"/>
          </p:nvPr>
        </p:nvSpPr>
        <p:spPr/>
        <p:txBody>
          <a:bodyPr/>
          <a:lstStyle/>
          <a:p>
            <a:fld id="{7AB54E16-4ACB-804C-BF94-62255954EA64}" type="datetimeFigureOut">
              <a:rPr lang="en-GB" smtClean="0"/>
              <a:t>02/10/2025</a:t>
            </a:fld>
            <a:endParaRPr lang="en-GB"/>
          </a:p>
        </p:txBody>
      </p:sp>
      <p:sp>
        <p:nvSpPr>
          <p:cNvPr id="5" name="Footer Placeholder 4">
            <a:extLst>
              <a:ext uri="{FF2B5EF4-FFF2-40B4-BE49-F238E27FC236}">
                <a16:creationId xmlns:a16="http://schemas.microsoft.com/office/drawing/2014/main" id="{0AE89782-FEBB-9324-5A48-A8051217A32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90CE53B-C56D-3A65-4C8E-8B83A907D698}"/>
              </a:ext>
            </a:extLst>
          </p:cNvPr>
          <p:cNvSpPr>
            <a:spLocks noGrp="1"/>
          </p:cNvSpPr>
          <p:nvPr>
            <p:ph type="sldNum" sz="quarter" idx="12"/>
          </p:nvPr>
        </p:nvSpPr>
        <p:spPr/>
        <p:txBody>
          <a:bodyPr/>
          <a:lstStyle/>
          <a:p>
            <a:fld id="{50E27571-E2BE-6946-8B99-BCCC67E642D2}" type="slidenum">
              <a:rPr lang="en-GB" smtClean="0"/>
              <a:t>‹#›</a:t>
            </a:fld>
            <a:endParaRPr lang="en-GB"/>
          </a:p>
        </p:txBody>
      </p:sp>
    </p:spTree>
    <p:extLst>
      <p:ext uri="{BB962C8B-B14F-4D97-AF65-F5344CB8AC3E}">
        <p14:creationId xmlns:p14="http://schemas.microsoft.com/office/powerpoint/2010/main" val="4513009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627BC5-81FE-E027-6FAA-49087C06BC81}"/>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85615B0B-C387-5924-DC4E-3B0BBC2FBAF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6AFD93B0-9894-7274-F03E-7B495A9DE133}"/>
              </a:ext>
            </a:extLst>
          </p:cNvPr>
          <p:cNvSpPr>
            <a:spLocks noGrp="1"/>
          </p:cNvSpPr>
          <p:nvPr>
            <p:ph type="dt" sz="half" idx="10"/>
          </p:nvPr>
        </p:nvSpPr>
        <p:spPr/>
        <p:txBody>
          <a:bodyPr/>
          <a:lstStyle/>
          <a:p>
            <a:fld id="{7AB54E16-4ACB-804C-BF94-62255954EA64}" type="datetimeFigureOut">
              <a:rPr lang="en-GB" smtClean="0"/>
              <a:t>02/10/2025</a:t>
            </a:fld>
            <a:endParaRPr lang="en-GB"/>
          </a:p>
        </p:txBody>
      </p:sp>
      <p:sp>
        <p:nvSpPr>
          <p:cNvPr id="5" name="Footer Placeholder 4">
            <a:extLst>
              <a:ext uri="{FF2B5EF4-FFF2-40B4-BE49-F238E27FC236}">
                <a16:creationId xmlns:a16="http://schemas.microsoft.com/office/drawing/2014/main" id="{048A344E-18CF-A0A5-A2EA-2856DD114F3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F767AAF-3357-F94B-1C90-FA2076718DFF}"/>
              </a:ext>
            </a:extLst>
          </p:cNvPr>
          <p:cNvSpPr>
            <a:spLocks noGrp="1"/>
          </p:cNvSpPr>
          <p:nvPr>
            <p:ph type="sldNum" sz="quarter" idx="12"/>
          </p:nvPr>
        </p:nvSpPr>
        <p:spPr/>
        <p:txBody>
          <a:bodyPr/>
          <a:lstStyle/>
          <a:p>
            <a:fld id="{50E27571-E2BE-6946-8B99-BCCC67E642D2}" type="slidenum">
              <a:rPr lang="en-GB" smtClean="0"/>
              <a:t>‹#›</a:t>
            </a:fld>
            <a:endParaRPr lang="en-GB"/>
          </a:p>
        </p:txBody>
      </p:sp>
    </p:spTree>
    <p:extLst>
      <p:ext uri="{BB962C8B-B14F-4D97-AF65-F5344CB8AC3E}">
        <p14:creationId xmlns:p14="http://schemas.microsoft.com/office/powerpoint/2010/main" val="40705816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13307E-BB4B-5C2A-48D9-93393CADBA51}"/>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D3C15858-846E-B4DF-1A36-068F8E2D552D}"/>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D74F7D92-D527-9180-866C-55DF489C1E33}"/>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F837261A-935C-0643-8056-8005931092B8}"/>
              </a:ext>
            </a:extLst>
          </p:cNvPr>
          <p:cNvSpPr>
            <a:spLocks noGrp="1"/>
          </p:cNvSpPr>
          <p:nvPr>
            <p:ph type="dt" sz="half" idx="10"/>
          </p:nvPr>
        </p:nvSpPr>
        <p:spPr/>
        <p:txBody>
          <a:bodyPr/>
          <a:lstStyle/>
          <a:p>
            <a:fld id="{7AB54E16-4ACB-804C-BF94-62255954EA64}" type="datetimeFigureOut">
              <a:rPr lang="en-GB" smtClean="0"/>
              <a:t>02/10/2025</a:t>
            </a:fld>
            <a:endParaRPr lang="en-GB"/>
          </a:p>
        </p:txBody>
      </p:sp>
      <p:sp>
        <p:nvSpPr>
          <p:cNvPr id="6" name="Footer Placeholder 5">
            <a:extLst>
              <a:ext uri="{FF2B5EF4-FFF2-40B4-BE49-F238E27FC236}">
                <a16:creationId xmlns:a16="http://schemas.microsoft.com/office/drawing/2014/main" id="{68AAD6FF-2226-18D0-C323-B40AD4BB9F8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7F7FC74-E424-3D6A-1EE5-E476331B6D9A}"/>
              </a:ext>
            </a:extLst>
          </p:cNvPr>
          <p:cNvSpPr>
            <a:spLocks noGrp="1"/>
          </p:cNvSpPr>
          <p:nvPr>
            <p:ph type="sldNum" sz="quarter" idx="12"/>
          </p:nvPr>
        </p:nvSpPr>
        <p:spPr/>
        <p:txBody>
          <a:bodyPr/>
          <a:lstStyle/>
          <a:p>
            <a:fld id="{50E27571-E2BE-6946-8B99-BCCC67E642D2}" type="slidenum">
              <a:rPr lang="en-GB" smtClean="0"/>
              <a:t>‹#›</a:t>
            </a:fld>
            <a:endParaRPr lang="en-GB"/>
          </a:p>
        </p:txBody>
      </p:sp>
    </p:spTree>
    <p:extLst>
      <p:ext uri="{BB962C8B-B14F-4D97-AF65-F5344CB8AC3E}">
        <p14:creationId xmlns:p14="http://schemas.microsoft.com/office/powerpoint/2010/main" val="2862148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9F35B5-FEAE-3200-729F-D8DF18501CB2}"/>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F37F64D5-FEC6-FCEC-73D5-82F0AC74B5A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A575FD0F-46D7-7304-062A-D9D82D9EB738}"/>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63E08184-FD3F-BD67-96C2-D61542570AC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F848DC1C-6A65-A949-149F-AF7B2F9A89C1}"/>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E93A5E45-E8D2-E309-55A8-D7C26EB3D986}"/>
              </a:ext>
            </a:extLst>
          </p:cNvPr>
          <p:cNvSpPr>
            <a:spLocks noGrp="1"/>
          </p:cNvSpPr>
          <p:nvPr>
            <p:ph type="dt" sz="half" idx="10"/>
          </p:nvPr>
        </p:nvSpPr>
        <p:spPr/>
        <p:txBody>
          <a:bodyPr/>
          <a:lstStyle/>
          <a:p>
            <a:fld id="{7AB54E16-4ACB-804C-BF94-62255954EA64}" type="datetimeFigureOut">
              <a:rPr lang="en-GB" smtClean="0"/>
              <a:t>02/10/2025</a:t>
            </a:fld>
            <a:endParaRPr lang="en-GB"/>
          </a:p>
        </p:txBody>
      </p:sp>
      <p:sp>
        <p:nvSpPr>
          <p:cNvPr id="8" name="Footer Placeholder 7">
            <a:extLst>
              <a:ext uri="{FF2B5EF4-FFF2-40B4-BE49-F238E27FC236}">
                <a16:creationId xmlns:a16="http://schemas.microsoft.com/office/drawing/2014/main" id="{197B426B-46D0-C60C-C03E-20A02733798E}"/>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7255C178-9BD6-A852-2664-1F0B48156C5F}"/>
              </a:ext>
            </a:extLst>
          </p:cNvPr>
          <p:cNvSpPr>
            <a:spLocks noGrp="1"/>
          </p:cNvSpPr>
          <p:nvPr>
            <p:ph type="sldNum" sz="quarter" idx="12"/>
          </p:nvPr>
        </p:nvSpPr>
        <p:spPr/>
        <p:txBody>
          <a:bodyPr/>
          <a:lstStyle/>
          <a:p>
            <a:fld id="{50E27571-E2BE-6946-8B99-BCCC67E642D2}" type="slidenum">
              <a:rPr lang="en-GB" smtClean="0"/>
              <a:t>‹#›</a:t>
            </a:fld>
            <a:endParaRPr lang="en-GB"/>
          </a:p>
        </p:txBody>
      </p:sp>
    </p:spTree>
    <p:extLst>
      <p:ext uri="{BB962C8B-B14F-4D97-AF65-F5344CB8AC3E}">
        <p14:creationId xmlns:p14="http://schemas.microsoft.com/office/powerpoint/2010/main" val="22359235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44AEA1-8C2D-D773-DAC1-18F6D70707CA}"/>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9C04A23A-89F9-FFF7-9485-3F579AB7D5B6}"/>
              </a:ext>
            </a:extLst>
          </p:cNvPr>
          <p:cNvSpPr>
            <a:spLocks noGrp="1"/>
          </p:cNvSpPr>
          <p:nvPr>
            <p:ph type="dt" sz="half" idx="10"/>
          </p:nvPr>
        </p:nvSpPr>
        <p:spPr/>
        <p:txBody>
          <a:bodyPr/>
          <a:lstStyle/>
          <a:p>
            <a:fld id="{7AB54E16-4ACB-804C-BF94-62255954EA64}" type="datetimeFigureOut">
              <a:rPr lang="en-GB" smtClean="0"/>
              <a:t>02/10/2025</a:t>
            </a:fld>
            <a:endParaRPr lang="en-GB"/>
          </a:p>
        </p:txBody>
      </p:sp>
      <p:sp>
        <p:nvSpPr>
          <p:cNvPr id="4" name="Footer Placeholder 3">
            <a:extLst>
              <a:ext uri="{FF2B5EF4-FFF2-40B4-BE49-F238E27FC236}">
                <a16:creationId xmlns:a16="http://schemas.microsoft.com/office/drawing/2014/main" id="{403908FA-CD73-D786-BEDC-3D23D3807911}"/>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EC71CBF8-01FD-9E78-32FE-ADD2DCD43230}"/>
              </a:ext>
            </a:extLst>
          </p:cNvPr>
          <p:cNvSpPr>
            <a:spLocks noGrp="1"/>
          </p:cNvSpPr>
          <p:nvPr>
            <p:ph type="sldNum" sz="quarter" idx="12"/>
          </p:nvPr>
        </p:nvSpPr>
        <p:spPr/>
        <p:txBody>
          <a:bodyPr/>
          <a:lstStyle/>
          <a:p>
            <a:fld id="{50E27571-E2BE-6946-8B99-BCCC67E642D2}" type="slidenum">
              <a:rPr lang="en-GB" smtClean="0"/>
              <a:t>‹#›</a:t>
            </a:fld>
            <a:endParaRPr lang="en-GB"/>
          </a:p>
        </p:txBody>
      </p:sp>
    </p:spTree>
    <p:extLst>
      <p:ext uri="{BB962C8B-B14F-4D97-AF65-F5344CB8AC3E}">
        <p14:creationId xmlns:p14="http://schemas.microsoft.com/office/powerpoint/2010/main" val="14592101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D10871C-6145-B53D-C981-3B1E266EB2CF}"/>
              </a:ext>
            </a:extLst>
          </p:cNvPr>
          <p:cNvSpPr>
            <a:spLocks noGrp="1"/>
          </p:cNvSpPr>
          <p:nvPr>
            <p:ph type="dt" sz="half" idx="10"/>
          </p:nvPr>
        </p:nvSpPr>
        <p:spPr/>
        <p:txBody>
          <a:bodyPr/>
          <a:lstStyle/>
          <a:p>
            <a:fld id="{7AB54E16-4ACB-804C-BF94-62255954EA64}" type="datetimeFigureOut">
              <a:rPr lang="en-GB" smtClean="0"/>
              <a:t>02/10/2025</a:t>
            </a:fld>
            <a:endParaRPr lang="en-GB"/>
          </a:p>
        </p:txBody>
      </p:sp>
      <p:sp>
        <p:nvSpPr>
          <p:cNvPr id="3" name="Footer Placeholder 2">
            <a:extLst>
              <a:ext uri="{FF2B5EF4-FFF2-40B4-BE49-F238E27FC236}">
                <a16:creationId xmlns:a16="http://schemas.microsoft.com/office/drawing/2014/main" id="{A027FDB1-BF33-F46A-951C-1A9B2917E12B}"/>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3B255D5E-09DF-A92D-58B3-E78C17FCB034}"/>
              </a:ext>
            </a:extLst>
          </p:cNvPr>
          <p:cNvSpPr>
            <a:spLocks noGrp="1"/>
          </p:cNvSpPr>
          <p:nvPr>
            <p:ph type="sldNum" sz="quarter" idx="12"/>
          </p:nvPr>
        </p:nvSpPr>
        <p:spPr/>
        <p:txBody>
          <a:bodyPr/>
          <a:lstStyle/>
          <a:p>
            <a:fld id="{50E27571-E2BE-6946-8B99-BCCC67E642D2}" type="slidenum">
              <a:rPr lang="en-GB" smtClean="0"/>
              <a:t>‹#›</a:t>
            </a:fld>
            <a:endParaRPr lang="en-GB"/>
          </a:p>
        </p:txBody>
      </p:sp>
    </p:spTree>
    <p:extLst>
      <p:ext uri="{BB962C8B-B14F-4D97-AF65-F5344CB8AC3E}">
        <p14:creationId xmlns:p14="http://schemas.microsoft.com/office/powerpoint/2010/main" val="10431533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27FB66-5EEE-22F2-F239-1C68BF1831A7}"/>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32902C8E-0B95-4426-4E6D-C73C803ECC8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5AAEE470-8756-575A-7483-71C69519891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6BF8A265-55B0-9E70-491F-523FED8D529D}"/>
              </a:ext>
            </a:extLst>
          </p:cNvPr>
          <p:cNvSpPr>
            <a:spLocks noGrp="1"/>
          </p:cNvSpPr>
          <p:nvPr>
            <p:ph type="dt" sz="half" idx="10"/>
          </p:nvPr>
        </p:nvSpPr>
        <p:spPr/>
        <p:txBody>
          <a:bodyPr/>
          <a:lstStyle/>
          <a:p>
            <a:fld id="{7AB54E16-4ACB-804C-BF94-62255954EA64}" type="datetimeFigureOut">
              <a:rPr lang="en-GB" smtClean="0"/>
              <a:t>02/10/2025</a:t>
            </a:fld>
            <a:endParaRPr lang="en-GB"/>
          </a:p>
        </p:txBody>
      </p:sp>
      <p:sp>
        <p:nvSpPr>
          <p:cNvPr id="6" name="Footer Placeholder 5">
            <a:extLst>
              <a:ext uri="{FF2B5EF4-FFF2-40B4-BE49-F238E27FC236}">
                <a16:creationId xmlns:a16="http://schemas.microsoft.com/office/drawing/2014/main" id="{28A2825F-DE9D-9EC6-0D94-1901AB6917D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0FC9E8B-4327-684B-A060-9E598072B8B4}"/>
              </a:ext>
            </a:extLst>
          </p:cNvPr>
          <p:cNvSpPr>
            <a:spLocks noGrp="1"/>
          </p:cNvSpPr>
          <p:nvPr>
            <p:ph type="sldNum" sz="quarter" idx="12"/>
          </p:nvPr>
        </p:nvSpPr>
        <p:spPr/>
        <p:txBody>
          <a:bodyPr/>
          <a:lstStyle/>
          <a:p>
            <a:fld id="{50E27571-E2BE-6946-8B99-BCCC67E642D2}" type="slidenum">
              <a:rPr lang="en-GB" smtClean="0"/>
              <a:t>‹#›</a:t>
            </a:fld>
            <a:endParaRPr lang="en-GB"/>
          </a:p>
        </p:txBody>
      </p:sp>
    </p:spTree>
    <p:extLst>
      <p:ext uri="{BB962C8B-B14F-4D97-AF65-F5344CB8AC3E}">
        <p14:creationId xmlns:p14="http://schemas.microsoft.com/office/powerpoint/2010/main" val="8851661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C9DA1F-6033-AED1-0711-ADCC357E38B2}"/>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064A82DA-727A-8FE8-0FD3-12B748A0726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6B9F3F08-EFD1-BC78-7D6D-72534A6A027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F297250A-C8C3-9B0E-75CE-F7DD1931C163}"/>
              </a:ext>
            </a:extLst>
          </p:cNvPr>
          <p:cNvSpPr>
            <a:spLocks noGrp="1"/>
          </p:cNvSpPr>
          <p:nvPr>
            <p:ph type="dt" sz="half" idx="10"/>
          </p:nvPr>
        </p:nvSpPr>
        <p:spPr/>
        <p:txBody>
          <a:bodyPr/>
          <a:lstStyle/>
          <a:p>
            <a:fld id="{7AB54E16-4ACB-804C-BF94-62255954EA64}" type="datetimeFigureOut">
              <a:rPr lang="en-GB" smtClean="0"/>
              <a:t>02/10/2025</a:t>
            </a:fld>
            <a:endParaRPr lang="en-GB"/>
          </a:p>
        </p:txBody>
      </p:sp>
      <p:sp>
        <p:nvSpPr>
          <p:cNvPr id="6" name="Footer Placeholder 5">
            <a:extLst>
              <a:ext uri="{FF2B5EF4-FFF2-40B4-BE49-F238E27FC236}">
                <a16:creationId xmlns:a16="http://schemas.microsoft.com/office/drawing/2014/main" id="{8C2F1208-D894-E338-7342-0B32AD7C67C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FA39256-B4A7-0400-E974-D131A128E71F}"/>
              </a:ext>
            </a:extLst>
          </p:cNvPr>
          <p:cNvSpPr>
            <a:spLocks noGrp="1"/>
          </p:cNvSpPr>
          <p:nvPr>
            <p:ph type="sldNum" sz="quarter" idx="12"/>
          </p:nvPr>
        </p:nvSpPr>
        <p:spPr/>
        <p:txBody>
          <a:bodyPr/>
          <a:lstStyle/>
          <a:p>
            <a:fld id="{50E27571-E2BE-6946-8B99-BCCC67E642D2}" type="slidenum">
              <a:rPr lang="en-GB" smtClean="0"/>
              <a:t>‹#›</a:t>
            </a:fld>
            <a:endParaRPr lang="en-GB"/>
          </a:p>
        </p:txBody>
      </p:sp>
    </p:spTree>
    <p:extLst>
      <p:ext uri="{BB962C8B-B14F-4D97-AF65-F5344CB8AC3E}">
        <p14:creationId xmlns:p14="http://schemas.microsoft.com/office/powerpoint/2010/main" val="13166391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25B021C-CE19-40F0-A376-C4151E00A13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B6776CCF-5CB5-40B4-E98D-C9BFD6F30FC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30FF8C42-5F6C-A739-0C72-AA2CF339FA9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7AB54E16-4ACB-804C-BF94-62255954EA64}" type="datetimeFigureOut">
              <a:rPr lang="en-GB" smtClean="0"/>
              <a:t>02/10/2025</a:t>
            </a:fld>
            <a:endParaRPr lang="en-GB"/>
          </a:p>
        </p:txBody>
      </p:sp>
      <p:sp>
        <p:nvSpPr>
          <p:cNvPr id="5" name="Footer Placeholder 4">
            <a:extLst>
              <a:ext uri="{FF2B5EF4-FFF2-40B4-BE49-F238E27FC236}">
                <a16:creationId xmlns:a16="http://schemas.microsoft.com/office/drawing/2014/main" id="{E94A6FE0-FAB9-C21C-C5A0-1D085968F84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04ED034E-803A-4F95-40D5-C5E68527A75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0E27571-E2BE-6946-8B99-BCCC67E642D2}" type="slidenum">
              <a:rPr lang="en-GB" smtClean="0"/>
              <a:t>‹#›</a:t>
            </a:fld>
            <a:endParaRPr lang="en-GB"/>
          </a:p>
        </p:txBody>
      </p:sp>
    </p:spTree>
    <p:extLst>
      <p:ext uri="{BB962C8B-B14F-4D97-AF65-F5344CB8AC3E}">
        <p14:creationId xmlns:p14="http://schemas.microsoft.com/office/powerpoint/2010/main" val="32932131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1DF91F20-B96F-4F77-AC3E-2CDD3BAA10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200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C3D487F7-9050-4871-B351-34A72ADB29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484" y="-1"/>
            <a:ext cx="8111296" cy="6858000"/>
          </a:xfrm>
          <a:prstGeom prst="rect">
            <a:avLst/>
          </a:prstGeom>
          <a:gradFill>
            <a:gsLst>
              <a:gs pos="8000">
                <a:srgbClr val="000000">
                  <a:alpha val="94000"/>
                </a:srgbClr>
              </a:gs>
              <a:gs pos="100000">
                <a:schemeClr val="accent1"/>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F43C27DD-EF6A-4C48-9669-C2970E71A8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858281" y="-401562"/>
            <a:ext cx="6858004" cy="7661129"/>
          </a:xfrm>
          <a:prstGeom prst="rect">
            <a:avLst/>
          </a:prstGeom>
          <a:gradFill>
            <a:gsLst>
              <a:gs pos="0">
                <a:schemeClr val="accent1">
                  <a:alpha val="23000"/>
                </a:schemeClr>
              </a:gs>
              <a:gs pos="71000">
                <a:schemeClr val="accent1">
                  <a:lumMod val="50000"/>
                  <a:alpha val="0"/>
                </a:schemeClr>
              </a:gs>
              <a:gs pos="100000">
                <a:srgbClr val="000000">
                  <a:alpha val="0"/>
                </a:srgb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Rectangle 30">
            <a:extLst>
              <a:ext uri="{FF2B5EF4-FFF2-40B4-BE49-F238E27FC236}">
                <a16:creationId xmlns:a16="http://schemas.microsoft.com/office/drawing/2014/main" id="{C84384FE-1C88-4CAA-8FB8-2313A3AE73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7519" y="-1"/>
            <a:ext cx="8118331" cy="6858000"/>
          </a:xfrm>
          <a:prstGeom prst="rect">
            <a:avLst/>
          </a:prstGeom>
          <a:gradFill>
            <a:gsLst>
              <a:gs pos="14000">
                <a:schemeClr val="accent1">
                  <a:alpha val="0"/>
                </a:schemeClr>
              </a:gs>
              <a:gs pos="100000">
                <a:srgbClr val="000000">
                  <a:alpha val="82000"/>
                </a:srgb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Oval 32">
            <a:extLst>
              <a:ext uri="{FF2B5EF4-FFF2-40B4-BE49-F238E27FC236}">
                <a16:creationId xmlns:a16="http://schemas.microsoft.com/office/drawing/2014/main" id="{87B6A113-58CD-406C-BCE4-6E1F1F2BE6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5449520">
            <a:off x="2569700" y="983306"/>
            <a:ext cx="5005754" cy="5005754"/>
          </a:xfrm>
          <a:prstGeom prst="ellipse">
            <a:avLst/>
          </a:prstGeom>
          <a:gradFill>
            <a:gsLst>
              <a:gs pos="17000">
                <a:schemeClr val="accent1">
                  <a:lumMod val="75000"/>
                  <a:alpha val="0"/>
                </a:schemeClr>
              </a:gs>
              <a:gs pos="82000">
                <a:srgbClr val="000000">
                  <a:alpha val="24000"/>
                </a:srgbClr>
              </a:gs>
            </a:gsLst>
            <a:lin ang="9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F8BEB154-7055-F699-648E-2558E2D639B2}"/>
              </a:ext>
            </a:extLst>
          </p:cNvPr>
          <p:cNvSpPr>
            <a:spLocks noGrp="1"/>
          </p:cNvSpPr>
          <p:nvPr>
            <p:ph type="ctrTitle"/>
          </p:nvPr>
        </p:nvSpPr>
        <p:spPr>
          <a:xfrm>
            <a:off x="1011948" y="857251"/>
            <a:ext cx="6219582" cy="3160113"/>
          </a:xfrm>
        </p:spPr>
        <p:txBody>
          <a:bodyPr anchor="b">
            <a:normAutofit/>
          </a:bodyPr>
          <a:lstStyle/>
          <a:p>
            <a:pPr algn="l"/>
            <a:r>
              <a:rPr lang="en-GB" sz="9600" dirty="0">
                <a:solidFill>
                  <a:srgbClr val="FFFFFF"/>
                </a:solidFill>
              </a:rPr>
              <a:t>Curriculum Cafe </a:t>
            </a:r>
          </a:p>
        </p:txBody>
      </p:sp>
      <p:sp>
        <p:nvSpPr>
          <p:cNvPr id="35" name="Rectangle 34">
            <a:extLst>
              <a:ext uri="{FF2B5EF4-FFF2-40B4-BE49-F238E27FC236}">
                <a16:creationId xmlns:a16="http://schemas.microsoft.com/office/drawing/2014/main" id="{05A1AA86-B7E6-4C02-AA34-F1A25CD4CC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7518" y="4354178"/>
            <a:ext cx="8118330" cy="2503817"/>
          </a:xfrm>
          <a:prstGeom prst="rect">
            <a:avLst/>
          </a:prstGeom>
          <a:gradFill>
            <a:gsLst>
              <a:gs pos="0">
                <a:schemeClr val="accent1">
                  <a:lumMod val="75000"/>
                  <a:alpha val="33000"/>
                </a:schemeClr>
              </a:gs>
              <a:gs pos="83000">
                <a:srgbClr val="000000">
                  <a:alpha val="21000"/>
                </a:srgb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Subtitle 2">
            <a:extLst>
              <a:ext uri="{FF2B5EF4-FFF2-40B4-BE49-F238E27FC236}">
                <a16:creationId xmlns:a16="http://schemas.microsoft.com/office/drawing/2014/main" id="{1EF4C818-FA46-4A55-F961-7DF94F4C17AD}"/>
              </a:ext>
            </a:extLst>
          </p:cNvPr>
          <p:cNvSpPr>
            <a:spLocks noGrp="1"/>
          </p:cNvSpPr>
          <p:nvPr>
            <p:ph type="subTitle" idx="1"/>
          </p:nvPr>
        </p:nvSpPr>
        <p:spPr>
          <a:xfrm>
            <a:off x="1105661" y="4800600"/>
            <a:ext cx="5179879" cy="1200149"/>
          </a:xfrm>
        </p:spPr>
        <p:txBody>
          <a:bodyPr anchor="t">
            <a:noAutofit/>
          </a:bodyPr>
          <a:lstStyle/>
          <a:p>
            <a:r>
              <a:rPr lang="en-GB" sz="3600" dirty="0">
                <a:solidFill>
                  <a:srgbClr val="FFFFFF"/>
                </a:solidFill>
              </a:rPr>
              <a:t>Year 3 and Year 4 </a:t>
            </a:r>
          </a:p>
        </p:txBody>
      </p:sp>
      <p:pic>
        <p:nvPicPr>
          <p:cNvPr id="5" name="Picture 4" descr="St Gregory's Catholic Primary School | South Shields">
            <a:extLst>
              <a:ext uri="{FF2B5EF4-FFF2-40B4-BE49-F238E27FC236}">
                <a16:creationId xmlns:a16="http://schemas.microsoft.com/office/drawing/2014/main" id="{4B680029-764F-9FDB-327A-1E954316295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bwMode="auto">
          <a:xfrm>
            <a:off x="8560981" y="1842090"/>
            <a:ext cx="3173819" cy="3173819"/>
          </a:xfrm>
          <a:prstGeom prst="rect">
            <a:avLst/>
          </a:prstGeom>
          <a:noFill/>
        </p:spPr>
      </p:pic>
    </p:spTree>
    <p:extLst>
      <p:ext uri="{BB962C8B-B14F-4D97-AF65-F5344CB8AC3E}">
        <p14:creationId xmlns:p14="http://schemas.microsoft.com/office/powerpoint/2010/main" val="41746147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B060A49-8F39-F9AE-856C-909393B79785}"/>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4C98C8A-5BD7-EC29-49E5-616B8C713A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30BC12AD-C2B8-201F-4F9F-C6BDADA48C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DF3309F-40EA-7754-E1B6-791EB04921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0C0029D2-7797-4B66-64E4-60D05DE47F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F660D01B-BB4A-FF2E-8A40-8740A8C566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01060A95-569C-07AC-E9B1-8136E863CC9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924A3D3E-05EF-88B6-5CB3-7FB986A212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0497726-AD1C-3A5D-69B5-033EFCD1CAD4}"/>
              </a:ext>
            </a:extLst>
          </p:cNvPr>
          <p:cNvSpPr>
            <a:spLocks noGrp="1"/>
          </p:cNvSpPr>
          <p:nvPr>
            <p:ph type="title"/>
          </p:nvPr>
        </p:nvSpPr>
        <p:spPr>
          <a:xfrm>
            <a:off x="466721" y="586855"/>
            <a:ext cx="3498077" cy="3387497"/>
          </a:xfrm>
        </p:spPr>
        <p:txBody>
          <a:bodyPr anchor="b">
            <a:normAutofit/>
          </a:bodyPr>
          <a:lstStyle/>
          <a:p>
            <a:r>
              <a:rPr lang="en-GB" sz="2800" dirty="0">
                <a:solidFill>
                  <a:srgbClr val="FFFFFF"/>
                </a:solidFill>
              </a:rPr>
              <a:t>Addition and Subtraction support</a:t>
            </a:r>
            <a:endParaRPr lang="en-GB" sz="3600" dirty="0">
              <a:solidFill>
                <a:srgbClr val="FFFFFF"/>
              </a:solidFill>
            </a:endParaRPr>
          </a:p>
        </p:txBody>
      </p:sp>
      <p:sp>
        <p:nvSpPr>
          <p:cNvPr id="3" name="Content Placeholder 2">
            <a:extLst>
              <a:ext uri="{FF2B5EF4-FFF2-40B4-BE49-F238E27FC236}">
                <a16:creationId xmlns:a16="http://schemas.microsoft.com/office/drawing/2014/main" id="{74E7F8AD-F0DD-2D1D-13EB-6185697EC2FC}"/>
              </a:ext>
            </a:extLst>
          </p:cNvPr>
          <p:cNvSpPr>
            <a:spLocks noGrp="1"/>
          </p:cNvSpPr>
          <p:nvPr>
            <p:ph idx="1"/>
          </p:nvPr>
        </p:nvSpPr>
        <p:spPr>
          <a:xfrm>
            <a:off x="4367695" y="393896"/>
            <a:ext cx="6555347" cy="5797988"/>
          </a:xfrm>
        </p:spPr>
        <p:txBody>
          <a:bodyPr anchor="ctr">
            <a:normAutofit/>
          </a:bodyPr>
          <a:lstStyle/>
          <a:p>
            <a:pPr marL="0" indent="0">
              <a:buNone/>
            </a:pPr>
            <a:r>
              <a:rPr lang="en-GB" altLang="en-US" sz="3600" dirty="0"/>
              <a:t>TTRS also offers addition and subtraction support through </a:t>
            </a:r>
            <a:r>
              <a:rPr lang="en-GB" altLang="en-US" sz="3600" dirty="0" err="1"/>
              <a:t>Numbots</a:t>
            </a:r>
            <a:r>
              <a:rPr lang="en-GB" altLang="en-US" sz="3600" dirty="0"/>
              <a:t>, which can be accessed at home or at school. </a:t>
            </a:r>
            <a:endParaRPr lang="en-GB" altLang="en-US" sz="3600" dirty="0">
              <a:latin typeface="Calibri" panose="020F0502020204030204" pitchFamily="34" charset="0"/>
              <a:cs typeface="Calibri" panose="020F0502020204030204" pitchFamily="34" charset="0"/>
            </a:endParaRPr>
          </a:p>
          <a:p>
            <a:pPr marL="0" indent="0">
              <a:buNone/>
            </a:pPr>
            <a:endParaRPr lang="en-GB" sz="3600" dirty="0"/>
          </a:p>
        </p:txBody>
      </p:sp>
      <p:pic>
        <p:nvPicPr>
          <p:cNvPr id="5" name="Picture 4" descr="St Gregory's Catholic Primary School | South Shields">
            <a:extLst>
              <a:ext uri="{FF2B5EF4-FFF2-40B4-BE49-F238E27FC236}">
                <a16:creationId xmlns:a16="http://schemas.microsoft.com/office/drawing/2014/main" id="{5180F12B-07C3-6D12-21BD-049297940D6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auto">
          <a:xfrm>
            <a:off x="10986868" y="110347"/>
            <a:ext cx="1096029" cy="1096029"/>
          </a:xfrm>
          <a:prstGeom prst="rect">
            <a:avLst/>
          </a:prstGeom>
          <a:noFill/>
        </p:spPr>
      </p:pic>
      <p:pic>
        <p:nvPicPr>
          <p:cNvPr id="6" name="Picture 5">
            <a:extLst>
              <a:ext uri="{FF2B5EF4-FFF2-40B4-BE49-F238E27FC236}">
                <a16:creationId xmlns:a16="http://schemas.microsoft.com/office/drawing/2014/main" id="{5FCF03BC-638A-55FB-8D6A-D00F156C6517}"/>
              </a:ext>
            </a:extLst>
          </p:cNvPr>
          <p:cNvPicPr>
            <a:picLocks noChangeAspect="1"/>
          </p:cNvPicPr>
          <p:nvPr/>
        </p:nvPicPr>
        <p:blipFill>
          <a:blip r:embed="rId3"/>
          <a:stretch>
            <a:fillRect/>
          </a:stretch>
        </p:blipFill>
        <p:spPr>
          <a:xfrm>
            <a:off x="463673" y="1454646"/>
            <a:ext cx="3011640" cy="1047338"/>
          </a:xfrm>
          <a:prstGeom prst="rect">
            <a:avLst/>
          </a:prstGeom>
        </p:spPr>
      </p:pic>
    </p:spTree>
    <p:extLst>
      <p:ext uri="{BB962C8B-B14F-4D97-AF65-F5344CB8AC3E}">
        <p14:creationId xmlns:p14="http://schemas.microsoft.com/office/powerpoint/2010/main" val="3124003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BD47498-6985-8A79-05B7-9DC6C2489F1B}"/>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E3AAF4D-593C-C9BC-F389-0B723678963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DBD4561-7481-B193-3A7A-6BD5A4F197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20FE78E7-DC43-6820-46F4-2F2DE286A4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AFFE34C-8D29-7755-FB2C-F5CA6D8DDA9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24AA414A-2ABC-6A50-965F-778D785721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A6B7157D-6461-3B3E-2DAD-BBF7860564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15F1ED-2EC4-0EAF-B438-479909A22F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659C8E0-11C9-94FF-30CB-77D437D0A570}"/>
              </a:ext>
            </a:extLst>
          </p:cNvPr>
          <p:cNvSpPr>
            <a:spLocks noGrp="1"/>
          </p:cNvSpPr>
          <p:nvPr>
            <p:ph type="title"/>
          </p:nvPr>
        </p:nvSpPr>
        <p:spPr>
          <a:xfrm>
            <a:off x="6364346" y="1365448"/>
            <a:ext cx="3498077" cy="3387497"/>
          </a:xfrm>
        </p:spPr>
        <p:txBody>
          <a:bodyPr anchor="b">
            <a:normAutofit/>
          </a:bodyPr>
          <a:lstStyle/>
          <a:p>
            <a:r>
              <a:rPr lang="en-GB" sz="3600" dirty="0"/>
              <a:t>Do you have any questions about the teaching of maths at St. Gregory’s?</a:t>
            </a:r>
          </a:p>
        </p:txBody>
      </p:sp>
      <p:pic>
        <p:nvPicPr>
          <p:cNvPr id="5" name="Picture 4" descr="St Gregory's Catholic Primary School | South Shields">
            <a:extLst>
              <a:ext uri="{FF2B5EF4-FFF2-40B4-BE49-F238E27FC236}">
                <a16:creationId xmlns:a16="http://schemas.microsoft.com/office/drawing/2014/main" id="{160D2E88-2BAD-6A21-2A26-8A93CC821C7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auto">
          <a:xfrm>
            <a:off x="10986868" y="110347"/>
            <a:ext cx="1096029" cy="1096029"/>
          </a:xfrm>
          <a:prstGeom prst="rect">
            <a:avLst/>
          </a:prstGeom>
          <a:noFill/>
        </p:spPr>
      </p:pic>
      <p:sp>
        <p:nvSpPr>
          <p:cNvPr id="13" name="Title 1">
            <a:extLst>
              <a:ext uri="{FF2B5EF4-FFF2-40B4-BE49-F238E27FC236}">
                <a16:creationId xmlns:a16="http://schemas.microsoft.com/office/drawing/2014/main" id="{50ACBF68-EE29-FBC7-63D2-8B9572E39132}"/>
              </a:ext>
            </a:extLst>
          </p:cNvPr>
          <p:cNvSpPr txBox="1">
            <a:spLocks/>
          </p:cNvSpPr>
          <p:nvPr/>
        </p:nvSpPr>
        <p:spPr>
          <a:xfrm>
            <a:off x="466722" y="586855"/>
            <a:ext cx="3201366" cy="3387497"/>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4000" b="1" u="sng" dirty="0">
                <a:solidFill>
                  <a:srgbClr val="FFFFFF"/>
                </a:solidFill>
              </a:rPr>
              <a:t>Questions</a:t>
            </a:r>
            <a:endParaRPr lang="en-GB" sz="4000" dirty="0">
              <a:solidFill>
                <a:srgbClr val="FFFFFF"/>
              </a:solidFill>
            </a:endParaRPr>
          </a:p>
        </p:txBody>
      </p:sp>
    </p:spTree>
    <p:extLst>
      <p:ext uri="{BB962C8B-B14F-4D97-AF65-F5344CB8AC3E}">
        <p14:creationId xmlns:p14="http://schemas.microsoft.com/office/powerpoint/2010/main" val="19469539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72166FE-C67D-9490-235E-1E034AB59CA5}"/>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640250D-59E7-C391-CD8F-4BC2DD92EA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B0B18C2-D38F-06A5-86C7-FEA5D94FFE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DCD5D451-64A7-27F6-E29B-A5863E0808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1988535F-B35C-E418-0079-18312DB665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9A01F34A-8551-5E08-0F57-3911EFAE6C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F0B0A983-74AD-C781-0041-1E3339BAB0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49062799-381E-1926-BC55-7F1DC8E4F6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38E38ED-EA45-6DC0-5525-456CCA672EF1}"/>
              </a:ext>
            </a:extLst>
          </p:cNvPr>
          <p:cNvSpPr>
            <a:spLocks noGrp="1"/>
          </p:cNvSpPr>
          <p:nvPr>
            <p:ph type="title"/>
          </p:nvPr>
        </p:nvSpPr>
        <p:spPr>
          <a:xfrm>
            <a:off x="466722" y="586855"/>
            <a:ext cx="3201366" cy="3387497"/>
          </a:xfrm>
        </p:spPr>
        <p:txBody>
          <a:bodyPr anchor="b">
            <a:normAutofit/>
          </a:bodyPr>
          <a:lstStyle/>
          <a:p>
            <a:r>
              <a:rPr lang="en-GB" sz="4000" b="1" u="sng" dirty="0">
                <a:solidFill>
                  <a:srgbClr val="FFFFFF"/>
                </a:solidFill>
              </a:rPr>
              <a:t>English</a:t>
            </a:r>
            <a:br>
              <a:rPr lang="en-GB" sz="4000" b="1" u="sng" dirty="0">
                <a:solidFill>
                  <a:srgbClr val="FFFFFF"/>
                </a:solidFill>
              </a:rPr>
            </a:br>
            <a:br>
              <a:rPr lang="en-GB" sz="4000" b="1" u="sng" dirty="0">
                <a:solidFill>
                  <a:srgbClr val="FFFFFF"/>
                </a:solidFill>
              </a:rPr>
            </a:br>
            <a:r>
              <a:rPr lang="en-GB" sz="4000" b="1" u="sng" dirty="0">
                <a:solidFill>
                  <a:srgbClr val="FFFFFF"/>
                </a:solidFill>
              </a:rPr>
              <a:t>Expectations in LKS2</a:t>
            </a:r>
            <a:br>
              <a:rPr lang="en-GB" sz="4000" b="1" u="sng" dirty="0">
                <a:solidFill>
                  <a:srgbClr val="FFFFFF"/>
                </a:solidFill>
              </a:rPr>
            </a:br>
            <a:br>
              <a:rPr lang="en-GB" sz="4000" dirty="0">
                <a:solidFill>
                  <a:srgbClr val="FFFFFF"/>
                </a:solidFill>
              </a:rPr>
            </a:br>
            <a:endParaRPr lang="en-GB" sz="4000" dirty="0">
              <a:solidFill>
                <a:srgbClr val="FFFFFF"/>
              </a:solidFill>
            </a:endParaRPr>
          </a:p>
        </p:txBody>
      </p:sp>
      <p:sp>
        <p:nvSpPr>
          <p:cNvPr id="3" name="Content Placeholder 2">
            <a:extLst>
              <a:ext uri="{FF2B5EF4-FFF2-40B4-BE49-F238E27FC236}">
                <a16:creationId xmlns:a16="http://schemas.microsoft.com/office/drawing/2014/main" id="{758B1D6A-6393-F8AB-6E1F-2E4A51BF4EC5}"/>
              </a:ext>
            </a:extLst>
          </p:cNvPr>
          <p:cNvSpPr>
            <a:spLocks noGrp="1"/>
          </p:cNvSpPr>
          <p:nvPr>
            <p:ph idx="1"/>
          </p:nvPr>
        </p:nvSpPr>
        <p:spPr>
          <a:xfrm>
            <a:off x="4810260" y="649480"/>
            <a:ext cx="6338032" cy="5769793"/>
          </a:xfrm>
        </p:spPr>
        <p:txBody>
          <a:bodyPr anchor="ctr">
            <a:normAutofit/>
          </a:bodyPr>
          <a:lstStyle/>
          <a:p>
            <a:pPr marL="0" indent="0">
              <a:buNone/>
            </a:pPr>
            <a:r>
              <a:rPr lang="en-GB" sz="3200" dirty="0">
                <a:latin typeface="Calibri" panose="020F0502020204030204" pitchFamily="34" charset="0"/>
                <a:cs typeface="Calibri" panose="020F0502020204030204" pitchFamily="34" charset="0"/>
              </a:rPr>
              <a:t>Children in Year 3 and 4 are given the opportunity to write in pen. Children should try to write in joined-up handwriting at all times and to follow the St. Gregory’s Standard to present their work neatly. </a:t>
            </a:r>
          </a:p>
        </p:txBody>
      </p:sp>
      <p:pic>
        <p:nvPicPr>
          <p:cNvPr id="4" name="Picture 3" descr="St Gregory's Catholic Primary School | South Shields">
            <a:extLst>
              <a:ext uri="{FF2B5EF4-FFF2-40B4-BE49-F238E27FC236}">
                <a16:creationId xmlns:a16="http://schemas.microsoft.com/office/drawing/2014/main" id="{F01D26DE-1BCD-10A8-AF10-D6BFE126060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auto">
          <a:xfrm>
            <a:off x="11059844" y="348621"/>
            <a:ext cx="1096029" cy="1096029"/>
          </a:xfrm>
          <a:prstGeom prst="rect">
            <a:avLst/>
          </a:prstGeom>
          <a:noFill/>
        </p:spPr>
      </p:pic>
    </p:spTree>
    <p:extLst>
      <p:ext uri="{BB962C8B-B14F-4D97-AF65-F5344CB8AC3E}">
        <p14:creationId xmlns:p14="http://schemas.microsoft.com/office/powerpoint/2010/main" val="10265069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6643ABD-3714-662B-E99D-A6E31A59685E}"/>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DF33B42-5B90-FE77-7BC7-6773C39FD2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8CC1AECF-3B9D-94EB-33A5-27639D9A8A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900D97EC-A87B-F7C3-6001-7B5AE2C459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6088D78A-FD8B-7E50-26E4-8D7F312D49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5B53EE1-7989-02A9-F761-0E1111E4C5D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121F81BF-957F-5839-3ABE-D6870EEED1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EEFCDB20-641D-28FB-1F38-7E2647D716B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7252D0A-9387-2BC1-6D26-EDE24839370F}"/>
              </a:ext>
            </a:extLst>
          </p:cNvPr>
          <p:cNvSpPr>
            <a:spLocks noGrp="1"/>
          </p:cNvSpPr>
          <p:nvPr>
            <p:ph type="title"/>
          </p:nvPr>
        </p:nvSpPr>
        <p:spPr>
          <a:xfrm>
            <a:off x="466722" y="586855"/>
            <a:ext cx="3201366" cy="3387497"/>
          </a:xfrm>
        </p:spPr>
        <p:txBody>
          <a:bodyPr anchor="b">
            <a:normAutofit fontScale="90000"/>
          </a:bodyPr>
          <a:lstStyle/>
          <a:p>
            <a:r>
              <a:rPr lang="en-GB" sz="4000" b="1" u="sng" dirty="0">
                <a:solidFill>
                  <a:srgbClr val="FFFFFF"/>
                </a:solidFill>
              </a:rPr>
              <a:t>English</a:t>
            </a:r>
            <a:br>
              <a:rPr lang="en-GB" sz="4000" b="1" u="sng" dirty="0">
                <a:solidFill>
                  <a:srgbClr val="FFFFFF"/>
                </a:solidFill>
              </a:rPr>
            </a:br>
            <a:br>
              <a:rPr lang="en-GB" sz="4000" b="1" u="sng" dirty="0">
                <a:solidFill>
                  <a:srgbClr val="FFFFFF"/>
                </a:solidFill>
              </a:rPr>
            </a:br>
            <a:r>
              <a:rPr lang="en-GB" sz="4000" b="1" u="sng" dirty="0">
                <a:solidFill>
                  <a:srgbClr val="FFFFFF"/>
                </a:solidFill>
              </a:rPr>
              <a:t>Our Targets this year:</a:t>
            </a:r>
            <a:br>
              <a:rPr lang="en-GB" sz="4000" b="1" u="sng" dirty="0">
                <a:solidFill>
                  <a:srgbClr val="FFFFFF"/>
                </a:solidFill>
              </a:rPr>
            </a:br>
            <a:r>
              <a:rPr lang="en-GB" sz="4000" b="1" u="sng" dirty="0">
                <a:solidFill>
                  <a:srgbClr val="FFFFFF"/>
                </a:solidFill>
              </a:rPr>
              <a:t>Phonics</a:t>
            </a:r>
            <a:br>
              <a:rPr lang="en-GB" sz="4000" b="1" u="sng" dirty="0">
                <a:solidFill>
                  <a:srgbClr val="FFFFFF"/>
                </a:solidFill>
              </a:rPr>
            </a:br>
            <a:br>
              <a:rPr lang="en-GB" sz="4000" dirty="0">
                <a:solidFill>
                  <a:srgbClr val="FFFFFF"/>
                </a:solidFill>
              </a:rPr>
            </a:br>
            <a:endParaRPr lang="en-GB" sz="4000" dirty="0">
              <a:solidFill>
                <a:srgbClr val="FFFFFF"/>
              </a:solidFill>
            </a:endParaRPr>
          </a:p>
        </p:txBody>
      </p:sp>
      <p:sp>
        <p:nvSpPr>
          <p:cNvPr id="3" name="Content Placeholder 2">
            <a:extLst>
              <a:ext uri="{FF2B5EF4-FFF2-40B4-BE49-F238E27FC236}">
                <a16:creationId xmlns:a16="http://schemas.microsoft.com/office/drawing/2014/main" id="{A34A408D-DC83-6712-3385-C96F0D65604D}"/>
              </a:ext>
            </a:extLst>
          </p:cNvPr>
          <p:cNvSpPr>
            <a:spLocks noGrp="1"/>
          </p:cNvSpPr>
          <p:nvPr>
            <p:ph idx="1"/>
          </p:nvPr>
        </p:nvSpPr>
        <p:spPr>
          <a:xfrm>
            <a:off x="4688733" y="-1261616"/>
            <a:ext cx="6338032" cy="5769793"/>
          </a:xfrm>
        </p:spPr>
        <p:txBody>
          <a:bodyPr anchor="ctr">
            <a:normAutofit/>
          </a:bodyPr>
          <a:lstStyle/>
          <a:p>
            <a:pPr marL="0" indent="0">
              <a:buNone/>
            </a:pPr>
            <a:r>
              <a:rPr lang="en-GB" sz="3200" dirty="0">
                <a:latin typeface="Calibri" panose="020F0502020204030204" pitchFamily="34" charset="0"/>
                <a:cs typeface="Calibri" panose="020F0502020204030204" pitchFamily="34" charset="0"/>
              </a:rPr>
              <a:t>In school this year we are focussing on spelling and phonics.</a:t>
            </a:r>
          </a:p>
          <a:p>
            <a:pPr marL="0" indent="0">
              <a:buNone/>
            </a:pPr>
            <a:endParaRPr lang="en-GB" sz="3200" dirty="0">
              <a:latin typeface="Calibri" panose="020F0502020204030204" pitchFamily="34" charset="0"/>
              <a:cs typeface="Calibri" panose="020F0502020204030204" pitchFamily="34" charset="0"/>
            </a:endParaRPr>
          </a:p>
          <a:p>
            <a:pPr marL="0" indent="0">
              <a:buNone/>
            </a:pPr>
            <a:r>
              <a:rPr lang="en-GB" sz="3200" dirty="0">
                <a:latin typeface="Calibri" panose="020F0502020204030204" pitchFamily="34" charset="0"/>
                <a:cs typeface="Calibri" panose="020F0502020204030204" pitchFamily="34" charset="0"/>
              </a:rPr>
              <a:t>We teach phonics using a scheme called Floppy’s Phonics (copies of the sound mats are on your tables)</a:t>
            </a:r>
          </a:p>
        </p:txBody>
      </p:sp>
      <p:pic>
        <p:nvPicPr>
          <p:cNvPr id="4" name="Picture 3" descr="St Gregory's Catholic Primary School | South Shields">
            <a:extLst>
              <a:ext uri="{FF2B5EF4-FFF2-40B4-BE49-F238E27FC236}">
                <a16:creationId xmlns:a16="http://schemas.microsoft.com/office/drawing/2014/main" id="{9DBBF056-08F4-6AEF-FD66-A39A86F1B57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auto">
          <a:xfrm>
            <a:off x="11059844" y="348621"/>
            <a:ext cx="1096029" cy="1096029"/>
          </a:xfrm>
          <a:prstGeom prst="rect">
            <a:avLst/>
          </a:prstGeom>
          <a:noFill/>
        </p:spPr>
      </p:pic>
      <p:pic>
        <p:nvPicPr>
          <p:cNvPr id="6" name="Picture 5">
            <a:extLst>
              <a:ext uri="{FF2B5EF4-FFF2-40B4-BE49-F238E27FC236}">
                <a16:creationId xmlns:a16="http://schemas.microsoft.com/office/drawing/2014/main" id="{154F898B-EF8E-D43F-6BB7-1721F8EE5353}"/>
              </a:ext>
            </a:extLst>
          </p:cNvPr>
          <p:cNvPicPr>
            <a:picLocks noChangeAspect="1"/>
          </p:cNvPicPr>
          <p:nvPr/>
        </p:nvPicPr>
        <p:blipFill>
          <a:blip r:embed="rId3"/>
          <a:stretch>
            <a:fillRect/>
          </a:stretch>
        </p:blipFill>
        <p:spPr>
          <a:xfrm>
            <a:off x="6817184" y="3198600"/>
            <a:ext cx="2817414" cy="3229631"/>
          </a:xfrm>
          <a:prstGeom prst="rect">
            <a:avLst/>
          </a:prstGeom>
        </p:spPr>
      </p:pic>
    </p:spTree>
    <p:extLst>
      <p:ext uri="{BB962C8B-B14F-4D97-AF65-F5344CB8AC3E}">
        <p14:creationId xmlns:p14="http://schemas.microsoft.com/office/powerpoint/2010/main" val="3112939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BFDD5C7-2334-1328-CA3D-F7EB538048B0}"/>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E096E34-F135-8C97-3552-109968285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4DE7B465-59A3-E192-571E-FCB6996F501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DFA3B992-B8F4-3852-E04F-4E398506DE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3DFD675-0FA1-A95E-F7E5-796AEA3E7B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C2A0ED53-70E6-54DC-684B-D5F01A561A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B0211133-3232-0941-A320-0783C3E568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C6960B4E-1207-208F-4445-94AFDE46B3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1C9DB29-6C0A-D90F-0BB1-66088BC9B118}"/>
              </a:ext>
            </a:extLst>
          </p:cNvPr>
          <p:cNvSpPr>
            <a:spLocks noGrp="1"/>
          </p:cNvSpPr>
          <p:nvPr>
            <p:ph type="title"/>
          </p:nvPr>
        </p:nvSpPr>
        <p:spPr>
          <a:xfrm>
            <a:off x="466722" y="586855"/>
            <a:ext cx="3201366" cy="3387497"/>
          </a:xfrm>
        </p:spPr>
        <p:txBody>
          <a:bodyPr anchor="b">
            <a:normAutofit/>
          </a:bodyPr>
          <a:lstStyle/>
          <a:p>
            <a:r>
              <a:rPr lang="en-GB" sz="4000" b="1" u="sng" dirty="0">
                <a:solidFill>
                  <a:srgbClr val="FFFFFF"/>
                </a:solidFill>
              </a:rPr>
              <a:t>English</a:t>
            </a:r>
            <a:br>
              <a:rPr lang="en-GB" sz="4000" b="1" u="sng" dirty="0">
                <a:solidFill>
                  <a:srgbClr val="FFFFFF"/>
                </a:solidFill>
              </a:rPr>
            </a:br>
            <a:br>
              <a:rPr lang="en-GB" sz="4000" b="1" u="sng" dirty="0">
                <a:solidFill>
                  <a:srgbClr val="FFFFFF"/>
                </a:solidFill>
              </a:rPr>
            </a:br>
            <a:r>
              <a:rPr lang="en-GB" sz="4000" b="1" u="sng" dirty="0">
                <a:solidFill>
                  <a:srgbClr val="FFFFFF"/>
                </a:solidFill>
              </a:rPr>
              <a:t>Phonics as an adult?</a:t>
            </a:r>
            <a:br>
              <a:rPr lang="en-GB" sz="4000" b="1" u="sng" dirty="0">
                <a:solidFill>
                  <a:srgbClr val="FFFFFF"/>
                </a:solidFill>
              </a:rPr>
            </a:br>
            <a:br>
              <a:rPr lang="en-GB" sz="4000" dirty="0">
                <a:solidFill>
                  <a:srgbClr val="FFFFFF"/>
                </a:solidFill>
              </a:rPr>
            </a:br>
            <a:endParaRPr lang="en-GB" sz="4000" dirty="0">
              <a:solidFill>
                <a:srgbClr val="FFFFFF"/>
              </a:solidFill>
            </a:endParaRPr>
          </a:p>
        </p:txBody>
      </p:sp>
      <p:sp>
        <p:nvSpPr>
          <p:cNvPr id="3" name="Content Placeholder 2">
            <a:extLst>
              <a:ext uri="{FF2B5EF4-FFF2-40B4-BE49-F238E27FC236}">
                <a16:creationId xmlns:a16="http://schemas.microsoft.com/office/drawing/2014/main" id="{FCB1846F-621C-C4C5-59C1-4ABF080C7E68}"/>
              </a:ext>
            </a:extLst>
          </p:cNvPr>
          <p:cNvSpPr>
            <a:spLocks noGrp="1"/>
          </p:cNvSpPr>
          <p:nvPr>
            <p:ph idx="1"/>
          </p:nvPr>
        </p:nvSpPr>
        <p:spPr>
          <a:xfrm>
            <a:off x="4721812" y="544102"/>
            <a:ext cx="6338032" cy="5769793"/>
          </a:xfrm>
        </p:spPr>
        <p:txBody>
          <a:bodyPr anchor="ctr">
            <a:normAutofit/>
          </a:bodyPr>
          <a:lstStyle/>
          <a:p>
            <a:pPr marL="0" indent="0" algn="ctr">
              <a:buNone/>
            </a:pPr>
            <a:r>
              <a:rPr lang="en-GB" sz="3200" dirty="0" err="1">
                <a:latin typeface="Calibri" panose="020F0502020204030204" pitchFamily="34" charset="0"/>
                <a:cs typeface="Calibri" panose="020F0502020204030204" pitchFamily="34" charset="0"/>
              </a:rPr>
              <a:t>Haikveetraim</a:t>
            </a:r>
            <a:endParaRPr lang="en-GB" sz="3200" dirty="0">
              <a:latin typeface="Calibri" panose="020F0502020204030204" pitchFamily="34" charset="0"/>
              <a:cs typeface="Calibri" panose="020F0502020204030204" pitchFamily="34" charset="0"/>
            </a:endParaRPr>
          </a:p>
          <a:p>
            <a:pPr marL="0" indent="0" algn="ctr">
              <a:buNone/>
            </a:pPr>
            <a:endParaRPr lang="en-GB" sz="3200" dirty="0">
              <a:latin typeface="Calibri" panose="020F0502020204030204" pitchFamily="34" charset="0"/>
              <a:cs typeface="Calibri" panose="020F0502020204030204" pitchFamily="34" charset="0"/>
            </a:endParaRPr>
          </a:p>
          <a:p>
            <a:pPr marL="0" indent="0" algn="ctr">
              <a:buNone/>
            </a:pPr>
            <a:r>
              <a:rPr lang="en-GB" sz="3200" dirty="0">
                <a:latin typeface="Calibri" panose="020F0502020204030204" pitchFamily="34" charset="0"/>
                <a:cs typeface="Calibri" panose="020F0502020204030204" pitchFamily="34" charset="0"/>
              </a:rPr>
              <a:t>Can you read this nonsense word?</a:t>
            </a:r>
          </a:p>
          <a:p>
            <a:pPr marL="0" indent="0" algn="ctr">
              <a:buNone/>
            </a:pPr>
            <a:r>
              <a:rPr lang="en-GB" sz="3200" dirty="0">
                <a:latin typeface="Calibri" panose="020F0502020204030204" pitchFamily="34" charset="0"/>
                <a:cs typeface="Calibri" panose="020F0502020204030204" pitchFamily="34" charset="0"/>
              </a:rPr>
              <a:t>How did you </a:t>
            </a:r>
            <a:r>
              <a:rPr lang="en-GB" sz="3200">
                <a:latin typeface="Calibri" panose="020F0502020204030204" pitchFamily="34" charset="0"/>
                <a:cs typeface="Calibri" panose="020F0502020204030204" pitchFamily="34" charset="0"/>
              </a:rPr>
              <a:t>do it?</a:t>
            </a:r>
            <a:endParaRPr lang="en-GB" sz="3200" dirty="0">
              <a:latin typeface="Calibri" panose="020F0502020204030204" pitchFamily="34" charset="0"/>
              <a:cs typeface="Calibri" panose="020F0502020204030204" pitchFamily="34" charset="0"/>
            </a:endParaRPr>
          </a:p>
        </p:txBody>
      </p:sp>
      <p:pic>
        <p:nvPicPr>
          <p:cNvPr id="4" name="Picture 3" descr="St Gregory's Catholic Primary School | South Shields">
            <a:extLst>
              <a:ext uri="{FF2B5EF4-FFF2-40B4-BE49-F238E27FC236}">
                <a16:creationId xmlns:a16="http://schemas.microsoft.com/office/drawing/2014/main" id="{29EBFF59-360E-765E-A459-C334EF9A12D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auto">
          <a:xfrm>
            <a:off x="11059844" y="348621"/>
            <a:ext cx="1096029" cy="1096029"/>
          </a:xfrm>
          <a:prstGeom prst="rect">
            <a:avLst/>
          </a:prstGeom>
          <a:noFill/>
        </p:spPr>
      </p:pic>
    </p:spTree>
    <p:extLst>
      <p:ext uri="{BB962C8B-B14F-4D97-AF65-F5344CB8AC3E}">
        <p14:creationId xmlns:p14="http://schemas.microsoft.com/office/powerpoint/2010/main" val="36039185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50F4935-D83F-E8F2-247C-A08BBFCF7993}"/>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FB94A3C-237A-570A-9FAF-CBF5D0BF7F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194D89E2-B361-430E-2175-7AC53A9AED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2060E29A-A9F0-99C7-30AA-9548798961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3E8FC3C-18FC-7AC8-39C3-8D91AE00E1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69CB825B-48E3-0AC6-E711-96C7E0EED0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5CEFF0FA-C149-EEEC-B219-4190C7F415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9C3808EC-163F-DDB8-EEC4-E4071C4B1F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CAF0840-20A4-4205-ECCF-524B07DA68BD}"/>
              </a:ext>
            </a:extLst>
          </p:cNvPr>
          <p:cNvSpPr>
            <a:spLocks noGrp="1"/>
          </p:cNvSpPr>
          <p:nvPr>
            <p:ph type="title"/>
          </p:nvPr>
        </p:nvSpPr>
        <p:spPr>
          <a:xfrm>
            <a:off x="466722" y="586855"/>
            <a:ext cx="3201366" cy="3387497"/>
          </a:xfrm>
        </p:spPr>
        <p:txBody>
          <a:bodyPr anchor="b">
            <a:normAutofit fontScale="90000"/>
          </a:bodyPr>
          <a:lstStyle/>
          <a:p>
            <a:r>
              <a:rPr lang="en-GB" sz="4000" b="1" u="sng" dirty="0">
                <a:solidFill>
                  <a:srgbClr val="FFFFFF"/>
                </a:solidFill>
              </a:rPr>
              <a:t>English</a:t>
            </a:r>
            <a:br>
              <a:rPr lang="en-GB" sz="4000" b="1" u="sng" dirty="0">
                <a:solidFill>
                  <a:srgbClr val="FFFFFF"/>
                </a:solidFill>
              </a:rPr>
            </a:br>
            <a:br>
              <a:rPr lang="en-GB" sz="4000" b="1" u="sng" dirty="0">
                <a:solidFill>
                  <a:srgbClr val="FFFFFF"/>
                </a:solidFill>
              </a:rPr>
            </a:br>
            <a:r>
              <a:rPr lang="en-GB" sz="4000" b="1" u="sng" dirty="0">
                <a:solidFill>
                  <a:srgbClr val="FFFFFF"/>
                </a:solidFill>
              </a:rPr>
              <a:t>Our Targets this year:</a:t>
            </a:r>
            <a:br>
              <a:rPr lang="en-GB" sz="4000" b="1" u="sng" dirty="0">
                <a:solidFill>
                  <a:srgbClr val="FFFFFF"/>
                </a:solidFill>
              </a:rPr>
            </a:br>
            <a:r>
              <a:rPr lang="en-GB" sz="4000" b="1" u="sng" dirty="0">
                <a:solidFill>
                  <a:srgbClr val="FFFFFF"/>
                </a:solidFill>
              </a:rPr>
              <a:t>Spelling </a:t>
            </a:r>
            <a:br>
              <a:rPr lang="en-GB" sz="4000" b="1" u="sng" dirty="0">
                <a:solidFill>
                  <a:srgbClr val="FFFFFF"/>
                </a:solidFill>
              </a:rPr>
            </a:br>
            <a:br>
              <a:rPr lang="en-GB" sz="4000" dirty="0">
                <a:solidFill>
                  <a:srgbClr val="FFFFFF"/>
                </a:solidFill>
              </a:rPr>
            </a:br>
            <a:endParaRPr lang="en-GB" sz="4000" dirty="0">
              <a:solidFill>
                <a:srgbClr val="FFFFFF"/>
              </a:solidFill>
            </a:endParaRPr>
          </a:p>
        </p:txBody>
      </p:sp>
      <p:sp>
        <p:nvSpPr>
          <p:cNvPr id="3" name="Content Placeholder 2">
            <a:extLst>
              <a:ext uri="{FF2B5EF4-FFF2-40B4-BE49-F238E27FC236}">
                <a16:creationId xmlns:a16="http://schemas.microsoft.com/office/drawing/2014/main" id="{3B4B951C-2E9E-4A6F-CEE2-300D2CEE2845}"/>
              </a:ext>
            </a:extLst>
          </p:cNvPr>
          <p:cNvSpPr>
            <a:spLocks noGrp="1"/>
          </p:cNvSpPr>
          <p:nvPr>
            <p:ph idx="1"/>
          </p:nvPr>
        </p:nvSpPr>
        <p:spPr>
          <a:xfrm>
            <a:off x="4607987" y="-776984"/>
            <a:ext cx="6338032" cy="5769793"/>
          </a:xfrm>
        </p:spPr>
        <p:txBody>
          <a:bodyPr anchor="ctr">
            <a:normAutofit/>
          </a:bodyPr>
          <a:lstStyle/>
          <a:p>
            <a:pPr marL="0" indent="0">
              <a:buNone/>
            </a:pPr>
            <a:r>
              <a:rPr lang="en-GB" sz="3200" dirty="0">
                <a:latin typeface="Calibri" panose="020F0502020204030204" pitchFamily="34" charset="0"/>
                <a:cs typeface="Calibri" panose="020F0502020204030204" pitchFamily="34" charset="0"/>
              </a:rPr>
              <a:t>In school this year we are focussing on spelling and phonics.</a:t>
            </a:r>
          </a:p>
          <a:p>
            <a:pPr marL="0" indent="0">
              <a:buNone/>
            </a:pPr>
            <a:endParaRPr lang="en-GB" sz="3200" dirty="0">
              <a:latin typeface="Calibri" panose="020F0502020204030204" pitchFamily="34" charset="0"/>
              <a:cs typeface="Calibri" panose="020F0502020204030204" pitchFamily="34" charset="0"/>
            </a:endParaRPr>
          </a:p>
          <a:p>
            <a:pPr marL="0" indent="0">
              <a:buNone/>
            </a:pPr>
            <a:r>
              <a:rPr lang="en-GB" sz="3200" dirty="0">
                <a:latin typeface="Calibri" panose="020F0502020204030204" pitchFamily="34" charset="0"/>
                <a:cs typeface="Calibri" panose="020F0502020204030204" pitchFamily="34" charset="0"/>
              </a:rPr>
              <a:t>We teach spelling using a scheme called Spelling Shed. There is a website and an app which can be accessed at home to help children practise their spelling. </a:t>
            </a:r>
          </a:p>
        </p:txBody>
      </p:sp>
      <p:pic>
        <p:nvPicPr>
          <p:cNvPr id="4" name="Picture 3" descr="St Gregory's Catholic Primary School | South Shields">
            <a:extLst>
              <a:ext uri="{FF2B5EF4-FFF2-40B4-BE49-F238E27FC236}">
                <a16:creationId xmlns:a16="http://schemas.microsoft.com/office/drawing/2014/main" id="{70476180-9DD1-FA97-B342-EDFBCFCBEEB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auto">
          <a:xfrm>
            <a:off x="11059844" y="348621"/>
            <a:ext cx="1096029" cy="1096029"/>
          </a:xfrm>
          <a:prstGeom prst="rect">
            <a:avLst/>
          </a:prstGeom>
          <a:noFill/>
        </p:spPr>
      </p:pic>
      <p:pic>
        <p:nvPicPr>
          <p:cNvPr id="7" name="Picture 6">
            <a:extLst>
              <a:ext uri="{FF2B5EF4-FFF2-40B4-BE49-F238E27FC236}">
                <a16:creationId xmlns:a16="http://schemas.microsoft.com/office/drawing/2014/main" id="{056460C7-5C3D-AAA5-57E9-061A7B5386FF}"/>
              </a:ext>
            </a:extLst>
          </p:cNvPr>
          <p:cNvPicPr>
            <a:picLocks noChangeAspect="1"/>
          </p:cNvPicPr>
          <p:nvPr/>
        </p:nvPicPr>
        <p:blipFill>
          <a:blip r:embed="rId3"/>
          <a:stretch>
            <a:fillRect/>
          </a:stretch>
        </p:blipFill>
        <p:spPr>
          <a:xfrm>
            <a:off x="5827691" y="4454937"/>
            <a:ext cx="4652953" cy="1096028"/>
          </a:xfrm>
          <a:prstGeom prst="rect">
            <a:avLst/>
          </a:prstGeom>
        </p:spPr>
      </p:pic>
    </p:spTree>
    <p:extLst>
      <p:ext uri="{BB962C8B-B14F-4D97-AF65-F5344CB8AC3E}">
        <p14:creationId xmlns:p14="http://schemas.microsoft.com/office/powerpoint/2010/main" val="3482627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BE3F536-D680-DFF0-49C8-FDB09C1504E8}"/>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47F87D0-88E4-8414-B487-351E14BDFB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9FF0E4FA-C662-E99F-967B-DA32C31153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479D447-A428-4C06-850A-0B9C4D0ABB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7B8AF705-DC16-C624-2782-5F41D9F5AE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1119931E-D451-B156-AA19-B0BF0CBC56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A84AB36D-4A33-9AAF-FED6-DAB179EA2A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A8F4C2FA-461C-C669-7C16-9898F2205B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D6BB750-9EB3-724C-013B-C74F18C0058C}"/>
              </a:ext>
            </a:extLst>
          </p:cNvPr>
          <p:cNvSpPr>
            <a:spLocks noGrp="1"/>
          </p:cNvSpPr>
          <p:nvPr>
            <p:ph type="title"/>
          </p:nvPr>
        </p:nvSpPr>
        <p:spPr>
          <a:xfrm>
            <a:off x="466722" y="586855"/>
            <a:ext cx="3201366" cy="3387497"/>
          </a:xfrm>
        </p:spPr>
        <p:txBody>
          <a:bodyPr anchor="b">
            <a:normAutofit fontScale="90000"/>
          </a:bodyPr>
          <a:lstStyle/>
          <a:p>
            <a:r>
              <a:rPr lang="en-GB" sz="4000" b="1" u="sng" dirty="0">
                <a:solidFill>
                  <a:srgbClr val="FFFFFF"/>
                </a:solidFill>
              </a:rPr>
              <a:t>English</a:t>
            </a:r>
            <a:br>
              <a:rPr lang="en-GB" sz="4000" b="1" u="sng" dirty="0">
                <a:solidFill>
                  <a:srgbClr val="FFFFFF"/>
                </a:solidFill>
              </a:rPr>
            </a:br>
            <a:br>
              <a:rPr lang="en-GB" sz="4000" b="1" u="sng" dirty="0">
                <a:solidFill>
                  <a:srgbClr val="FFFFFF"/>
                </a:solidFill>
              </a:rPr>
            </a:br>
            <a:r>
              <a:rPr lang="en-GB" sz="4000" b="1" u="sng" dirty="0">
                <a:solidFill>
                  <a:srgbClr val="FFFFFF"/>
                </a:solidFill>
              </a:rPr>
              <a:t>When do we practise in school?</a:t>
            </a:r>
            <a:br>
              <a:rPr lang="en-GB" sz="4000" b="1" u="sng" dirty="0">
                <a:solidFill>
                  <a:srgbClr val="FFFFFF"/>
                </a:solidFill>
              </a:rPr>
            </a:br>
            <a:br>
              <a:rPr lang="en-GB" sz="4000" dirty="0">
                <a:solidFill>
                  <a:srgbClr val="FFFFFF"/>
                </a:solidFill>
              </a:rPr>
            </a:br>
            <a:endParaRPr lang="en-GB" sz="4000" dirty="0">
              <a:solidFill>
                <a:srgbClr val="FFFFFF"/>
              </a:solidFill>
            </a:endParaRPr>
          </a:p>
        </p:txBody>
      </p:sp>
      <p:sp>
        <p:nvSpPr>
          <p:cNvPr id="3" name="Content Placeholder 2">
            <a:extLst>
              <a:ext uri="{FF2B5EF4-FFF2-40B4-BE49-F238E27FC236}">
                <a16:creationId xmlns:a16="http://schemas.microsoft.com/office/drawing/2014/main" id="{B9E6406E-6DA9-90CA-186D-7FDC2C24FBAE}"/>
              </a:ext>
            </a:extLst>
          </p:cNvPr>
          <p:cNvSpPr>
            <a:spLocks noGrp="1"/>
          </p:cNvSpPr>
          <p:nvPr>
            <p:ph idx="1"/>
          </p:nvPr>
        </p:nvSpPr>
        <p:spPr>
          <a:xfrm>
            <a:off x="4584951" y="403485"/>
            <a:ext cx="6338032" cy="5769793"/>
          </a:xfrm>
        </p:spPr>
        <p:txBody>
          <a:bodyPr anchor="ctr">
            <a:normAutofit/>
          </a:bodyPr>
          <a:lstStyle/>
          <a:p>
            <a:pPr marL="0" indent="0">
              <a:buNone/>
            </a:pPr>
            <a:r>
              <a:rPr lang="en-GB" sz="3200" dirty="0">
                <a:latin typeface="Calibri" panose="020F0502020204030204" pitchFamily="34" charset="0"/>
                <a:cs typeface="Calibri" panose="020F0502020204030204" pitchFamily="34" charset="0"/>
              </a:rPr>
              <a:t>Spelling and handwriting are taught daily in our morning meetings in class.</a:t>
            </a:r>
          </a:p>
          <a:p>
            <a:pPr marL="0" indent="0">
              <a:buNone/>
            </a:pPr>
            <a:endParaRPr lang="en-GB" sz="3200" dirty="0">
              <a:latin typeface="Calibri" panose="020F0502020204030204" pitchFamily="34" charset="0"/>
              <a:cs typeface="Calibri" panose="020F0502020204030204" pitchFamily="34" charset="0"/>
            </a:endParaRPr>
          </a:p>
          <a:p>
            <a:pPr marL="0" indent="0">
              <a:buNone/>
            </a:pPr>
            <a:r>
              <a:rPr lang="en-GB" sz="3200" dirty="0">
                <a:latin typeface="Calibri" panose="020F0502020204030204" pitchFamily="34" charset="0"/>
                <a:cs typeface="Calibri" panose="020F0502020204030204" pitchFamily="34" charset="0"/>
              </a:rPr>
              <a:t>Children are given their weekly spellings to practise and handwriting and letter formation is reinforced using a combination of adult support and modelling on the board and using our visualisers. </a:t>
            </a:r>
          </a:p>
        </p:txBody>
      </p:sp>
      <p:pic>
        <p:nvPicPr>
          <p:cNvPr id="4" name="Picture 3" descr="St Gregory's Catholic Primary School | South Shields">
            <a:extLst>
              <a:ext uri="{FF2B5EF4-FFF2-40B4-BE49-F238E27FC236}">
                <a16:creationId xmlns:a16="http://schemas.microsoft.com/office/drawing/2014/main" id="{BECA92ED-E203-8FF4-E9CD-D2A5FF5BE61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auto">
          <a:xfrm>
            <a:off x="11059844" y="348621"/>
            <a:ext cx="1096029" cy="1096029"/>
          </a:xfrm>
          <a:prstGeom prst="rect">
            <a:avLst/>
          </a:prstGeom>
          <a:noFill/>
        </p:spPr>
      </p:pic>
    </p:spTree>
    <p:extLst>
      <p:ext uri="{BB962C8B-B14F-4D97-AF65-F5344CB8AC3E}">
        <p14:creationId xmlns:p14="http://schemas.microsoft.com/office/powerpoint/2010/main" val="15924276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A6FB29A-BC76-6A12-BFD7-2B0E2F82233A}"/>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21C5603-90D9-6473-BD08-AD2F1E65F6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76E7114-55F7-81E4-35AB-57BC4B58DE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D8076EC2-714F-4DE0-CA0E-7A74ABCB29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D48372D6-05B8-6A48-B22A-6684A95ED7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2DCB6619-87D8-5B1C-1AAF-D4B6537976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E7BD1BC1-D52E-2C43-E707-4D792CA2BA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707DD4D4-037C-4213-B150-A6EEB4D64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E253837-6484-71F5-3487-544359CADDCD}"/>
              </a:ext>
            </a:extLst>
          </p:cNvPr>
          <p:cNvSpPr>
            <a:spLocks noGrp="1"/>
          </p:cNvSpPr>
          <p:nvPr>
            <p:ph type="title"/>
          </p:nvPr>
        </p:nvSpPr>
        <p:spPr>
          <a:xfrm>
            <a:off x="466722" y="586855"/>
            <a:ext cx="3201366" cy="3387497"/>
          </a:xfrm>
        </p:spPr>
        <p:txBody>
          <a:bodyPr anchor="b">
            <a:normAutofit/>
          </a:bodyPr>
          <a:lstStyle/>
          <a:p>
            <a:r>
              <a:rPr lang="en-GB" sz="4000" b="1" u="sng" dirty="0">
                <a:solidFill>
                  <a:srgbClr val="FFFFFF"/>
                </a:solidFill>
              </a:rPr>
              <a:t>English</a:t>
            </a:r>
            <a:br>
              <a:rPr lang="en-GB" sz="4000" b="1" u="sng" dirty="0">
                <a:solidFill>
                  <a:srgbClr val="FFFFFF"/>
                </a:solidFill>
              </a:rPr>
            </a:br>
            <a:br>
              <a:rPr lang="en-GB" sz="4000" b="1" u="sng" dirty="0">
                <a:solidFill>
                  <a:srgbClr val="FFFFFF"/>
                </a:solidFill>
              </a:rPr>
            </a:br>
            <a:r>
              <a:rPr lang="en-GB" sz="4000" b="1" u="sng" dirty="0">
                <a:solidFill>
                  <a:srgbClr val="FFFFFF"/>
                </a:solidFill>
              </a:rPr>
              <a:t>Reading</a:t>
            </a:r>
            <a:br>
              <a:rPr lang="en-GB" sz="4000" dirty="0">
                <a:solidFill>
                  <a:srgbClr val="FFFFFF"/>
                </a:solidFill>
              </a:rPr>
            </a:br>
            <a:endParaRPr lang="en-GB" sz="4000" dirty="0">
              <a:solidFill>
                <a:srgbClr val="FFFFFF"/>
              </a:solidFill>
            </a:endParaRPr>
          </a:p>
        </p:txBody>
      </p:sp>
      <p:sp>
        <p:nvSpPr>
          <p:cNvPr id="3" name="Content Placeholder 2">
            <a:extLst>
              <a:ext uri="{FF2B5EF4-FFF2-40B4-BE49-F238E27FC236}">
                <a16:creationId xmlns:a16="http://schemas.microsoft.com/office/drawing/2014/main" id="{011E02C2-1FAC-4DAC-1DB6-799A13DE5162}"/>
              </a:ext>
            </a:extLst>
          </p:cNvPr>
          <p:cNvSpPr>
            <a:spLocks noGrp="1"/>
          </p:cNvSpPr>
          <p:nvPr>
            <p:ph idx="1"/>
          </p:nvPr>
        </p:nvSpPr>
        <p:spPr>
          <a:xfrm>
            <a:off x="4584951" y="403485"/>
            <a:ext cx="6338032" cy="5769793"/>
          </a:xfrm>
        </p:spPr>
        <p:txBody>
          <a:bodyPr anchor="ctr">
            <a:normAutofit lnSpcReduction="10000"/>
          </a:bodyPr>
          <a:lstStyle/>
          <a:p>
            <a:pPr marL="0" indent="0">
              <a:buNone/>
            </a:pPr>
            <a:r>
              <a:rPr lang="en-GB" sz="3200" dirty="0">
                <a:latin typeface="Calibri" panose="020F0502020204030204" pitchFamily="34" charset="0"/>
                <a:cs typeface="Calibri" panose="020F0502020204030204" pitchFamily="34" charset="0"/>
              </a:rPr>
              <a:t>Children in Year 3 and Year 4 should be reading and being read to as regularly as possible.</a:t>
            </a:r>
          </a:p>
          <a:p>
            <a:pPr marL="0" indent="0">
              <a:buNone/>
            </a:pPr>
            <a:endParaRPr lang="en-GB" sz="3200" dirty="0">
              <a:latin typeface="Calibri" panose="020F0502020204030204" pitchFamily="34" charset="0"/>
              <a:cs typeface="Calibri" panose="020F0502020204030204" pitchFamily="34" charset="0"/>
            </a:endParaRPr>
          </a:p>
          <a:p>
            <a:pPr marL="0" indent="0">
              <a:buNone/>
            </a:pPr>
            <a:r>
              <a:rPr lang="en-GB" sz="3200" dirty="0">
                <a:latin typeface="Calibri" panose="020F0502020204030204" pitchFamily="34" charset="0"/>
                <a:cs typeface="Calibri" panose="020F0502020204030204" pitchFamily="34" charset="0"/>
              </a:rPr>
              <a:t>Children are read to in school each day, from a variety of books making up our Year 3 and Year 4 Reading Spine.</a:t>
            </a:r>
          </a:p>
          <a:p>
            <a:pPr marL="0" indent="0">
              <a:buNone/>
            </a:pPr>
            <a:endParaRPr lang="en-GB" sz="3200" dirty="0">
              <a:latin typeface="Calibri" panose="020F0502020204030204" pitchFamily="34" charset="0"/>
              <a:cs typeface="Calibri" panose="020F0502020204030204" pitchFamily="34" charset="0"/>
            </a:endParaRPr>
          </a:p>
          <a:p>
            <a:pPr marL="0" indent="0">
              <a:buNone/>
            </a:pPr>
            <a:r>
              <a:rPr lang="en-GB" sz="3200" dirty="0">
                <a:latin typeface="Calibri" panose="020F0502020204030204" pitchFamily="34" charset="0"/>
                <a:cs typeface="Calibri" panose="020F0502020204030204" pitchFamily="34" charset="0"/>
              </a:rPr>
              <a:t>We know a lot of our children read regularly at home and thank you for your support with this. </a:t>
            </a:r>
          </a:p>
        </p:txBody>
      </p:sp>
      <p:pic>
        <p:nvPicPr>
          <p:cNvPr id="4" name="Picture 3" descr="St Gregory's Catholic Primary School | South Shields">
            <a:extLst>
              <a:ext uri="{FF2B5EF4-FFF2-40B4-BE49-F238E27FC236}">
                <a16:creationId xmlns:a16="http://schemas.microsoft.com/office/drawing/2014/main" id="{9F6AAB30-D347-E091-D2AF-47F772DEB95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auto">
          <a:xfrm>
            <a:off x="11059844" y="348621"/>
            <a:ext cx="1096029" cy="1096029"/>
          </a:xfrm>
          <a:prstGeom prst="rect">
            <a:avLst/>
          </a:prstGeom>
          <a:noFill/>
        </p:spPr>
      </p:pic>
    </p:spTree>
    <p:extLst>
      <p:ext uri="{BB962C8B-B14F-4D97-AF65-F5344CB8AC3E}">
        <p14:creationId xmlns:p14="http://schemas.microsoft.com/office/powerpoint/2010/main" val="30681646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BA756E4-7472-6B8A-CA3C-D9CA3741E6D1}"/>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C75F03B-C987-7ECB-5837-E46A27495F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4A8C2409-884D-2669-3851-3159C9D7B6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CDB8907-23C5-0364-49D9-3A71BB43DE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DAAE7FC0-6E9C-E259-E1D2-BDF3179F85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C134832F-4A97-B9A1-7FCE-413ADC3B37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A21D77CD-128F-F598-9934-590488B92E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B9F16278-3EF6-1F75-92C8-4C3E4A9F92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E43EE6B-125C-CCE4-58C5-5D96C44D77F6}"/>
              </a:ext>
            </a:extLst>
          </p:cNvPr>
          <p:cNvSpPr>
            <a:spLocks noGrp="1"/>
          </p:cNvSpPr>
          <p:nvPr>
            <p:ph type="title"/>
          </p:nvPr>
        </p:nvSpPr>
        <p:spPr>
          <a:xfrm>
            <a:off x="466722" y="586855"/>
            <a:ext cx="3201366" cy="3387497"/>
          </a:xfrm>
        </p:spPr>
        <p:txBody>
          <a:bodyPr anchor="b">
            <a:normAutofit/>
          </a:bodyPr>
          <a:lstStyle/>
          <a:p>
            <a:r>
              <a:rPr lang="en-GB" sz="4000" b="1" u="sng" dirty="0">
                <a:solidFill>
                  <a:srgbClr val="FFFFFF"/>
                </a:solidFill>
              </a:rPr>
              <a:t>English</a:t>
            </a:r>
            <a:br>
              <a:rPr lang="en-GB" sz="4000" b="1" u="sng" dirty="0">
                <a:solidFill>
                  <a:srgbClr val="FFFFFF"/>
                </a:solidFill>
              </a:rPr>
            </a:br>
            <a:br>
              <a:rPr lang="en-GB" sz="4000" b="1" u="sng" dirty="0">
                <a:solidFill>
                  <a:srgbClr val="FFFFFF"/>
                </a:solidFill>
              </a:rPr>
            </a:br>
            <a:r>
              <a:rPr lang="en-GB" sz="4000" b="1" u="sng" dirty="0">
                <a:solidFill>
                  <a:srgbClr val="FFFFFF"/>
                </a:solidFill>
              </a:rPr>
              <a:t>Reading Plus</a:t>
            </a:r>
            <a:br>
              <a:rPr lang="en-GB" sz="4000" dirty="0">
                <a:solidFill>
                  <a:srgbClr val="FFFFFF"/>
                </a:solidFill>
              </a:rPr>
            </a:br>
            <a:endParaRPr lang="en-GB" sz="4000" dirty="0">
              <a:solidFill>
                <a:srgbClr val="FFFFFF"/>
              </a:solidFill>
            </a:endParaRPr>
          </a:p>
        </p:txBody>
      </p:sp>
      <p:sp>
        <p:nvSpPr>
          <p:cNvPr id="3" name="Content Placeholder 2">
            <a:extLst>
              <a:ext uri="{FF2B5EF4-FFF2-40B4-BE49-F238E27FC236}">
                <a16:creationId xmlns:a16="http://schemas.microsoft.com/office/drawing/2014/main" id="{045F09D9-DE8B-F1E2-CA06-84B1DF152530}"/>
              </a:ext>
            </a:extLst>
          </p:cNvPr>
          <p:cNvSpPr>
            <a:spLocks noGrp="1"/>
          </p:cNvSpPr>
          <p:nvPr>
            <p:ph idx="1"/>
          </p:nvPr>
        </p:nvSpPr>
        <p:spPr>
          <a:xfrm>
            <a:off x="4584951" y="403485"/>
            <a:ext cx="6338032" cy="4479411"/>
          </a:xfrm>
        </p:spPr>
        <p:txBody>
          <a:bodyPr anchor="ctr">
            <a:normAutofit fontScale="92500"/>
          </a:bodyPr>
          <a:lstStyle/>
          <a:p>
            <a:pPr marL="0" indent="0">
              <a:buNone/>
            </a:pPr>
            <a:r>
              <a:rPr lang="en-GB" sz="3200" dirty="0">
                <a:latin typeface="Calibri" panose="020F0502020204030204" pitchFamily="34" charset="0"/>
                <a:cs typeface="Calibri" panose="020F0502020204030204" pitchFamily="34" charset="0"/>
              </a:rPr>
              <a:t>Reading Plus is an effective tool to help develop reading fluency, comprehension skills and improve vocabulary. </a:t>
            </a:r>
          </a:p>
          <a:p>
            <a:pPr marL="0" indent="0">
              <a:buNone/>
            </a:pPr>
            <a:endParaRPr lang="en-GB" sz="3200" dirty="0">
              <a:latin typeface="Calibri" panose="020F0502020204030204" pitchFamily="34" charset="0"/>
              <a:cs typeface="Calibri" panose="020F0502020204030204" pitchFamily="34" charset="0"/>
            </a:endParaRPr>
          </a:p>
          <a:p>
            <a:pPr marL="0" indent="0">
              <a:buNone/>
            </a:pPr>
            <a:r>
              <a:rPr lang="en-GB" sz="3200" dirty="0">
                <a:latin typeface="Calibri" panose="020F0502020204030204" pitchFamily="34" charset="0"/>
                <a:cs typeface="Calibri" panose="020F0502020204030204" pitchFamily="34" charset="0"/>
              </a:rPr>
              <a:t>Children will access Reading Plus twice weekly in school. They can practise at home as much as you would like them to. There are no limits on how many activities can be completed each week. </a:t>
            </a:r>
          </a:p>
        </p:txBody>
      </p:sp>
      <p:pic>
        <p:nvPicPr>
          <p:cNvPr id="4" name="Picture 3" descr="St Gregory's Catholic Primary School | South Shields">
            <a:extLst>
              <a:ext uri="{FF2B5EF4-FFF2-40B4-BE49-F238E27FC236}">
                <a16:creationId xmlns:a16="http://schemas.microsoft.com/office/drawing/2014/main" id="{DC6CAAA7-37CC-A503-7470-6750C6A4224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auto">
          <a:xfrm>
            <a:off x="11059844" y="348621"/>
            <a:ext cx="1096029" cy="1096029"/>
          </a:xfrm>
          <a:prstGeom prst="rect">
            <a:avLst/>
          </a:prstGeom>
          <a:noFill/>
        </p:spPr>
      </p:pic>
      <p:pic>
        <p:nvPicPr>
          <p:cNvPr id="6" name="Picture 5">
            <a:extLst>
              <a:ext uri="{FF2B5EF4-FFF2-40B4-BE49-F238E27FC236}">
                <a16:creationId xmlns:a16="http://schemas.microsoft.com/office/drawing/2014/main" id="{89D14D99-0394-85CD-8AD2-BE83FD4D30DC}"/>
              </a:ext>
            </a:extLst>
          </p:cNvPr>
          <p:cNvPicPr>
            <a:picLocks noChangeAspect="1"/>
          </p:cNvPicPr>
          <p:nvPr/>
        </p:nvPicPr>
        <p:blipFill>
          <a:blip r:embed="rId3"/>
          <a:stretch>
            <a:fillRect/>
          </a:stretch>
        </p:blipFill>
        <p:spPr>
          <a:xfrm>
            <a:off x="6298619" y="5246473"/>
            <a:ext cx="3629532" cy="1247949"/>
          </a:xfrm>
          <a:prstGeom prst="rect">
            <a:avLst/>
          </a:prstGeom>
        </p:spPr>
      </p:pic>
    </p:spTree>
    <p:extLst>
      <p:ext uri="{BB962C8B-B14F-4D97-AF65-F5344CB8AC3E}">
        <p14:creationId xmlns:p14="http://schemas.microsoft.com/office/powerpoint/2010/main" val="182707530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A2FB61D-9C92-7A2B-85E3-E5A2D0C19AC6}"/>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B1A8AEA-4440-44FC-1BC1-DF51584BF5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72C800FC-222F-797E-593D-7443345164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2CFA3A7-CF11-F66D-ED84-849BBB54B2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EDD0AC82-18D2-E2F3-C717-CD46A9F808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386D45B2-93C1-7395-F38C-35560BE3E07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BDF409C6-8A43-D5D4-DE25-8028E54964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CE25F216-A03B-1655-EACD-7591A39E60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77B3940-FFED-1864-F6A1-A841E88A9642}"/>
              </a:ext>
            </a:extLst>
          </p:cNvPr>
          <p:cNvSpPr>
            <a:spLocks noGrp="1"/>
          </p:cNvSpPr>
          <p:nvPr>
            <p:ph type="title"/>
          </p:nvPr>
        </p:nvSpPr>
        <p:spPr>
          <a:xfrm>
            <a:off x="466722" y="586855"/>
            <a:ext cx="3201366" cy="3387497"/>
          </a:xfrm>
        </p:spPr>
        <p:txBody>
          <a:bodyPr anchor="b">
            <a:normAutofit/>
          </a:bodyPr>
          <a:lstStyle/>
          <a:p>
            <a:r>
              <a:rPr lang="en-GB" sz="4000" b="1" u="sng" dirty="0">
                <a:solidFill>
                  <a:srgbClr val="FFFFFF"/>
                </a:solidFill>
              </a:rPr>
              <a:t>English</a:t>
            </a:r>
            <a:br>
              <a:rPr lang="en-GB" sz="4000" b="1" u="sng" dirty="0">
                <a:solidFill>
                  <a:srgbClr val="FFFFFF"/>
                </a:solidFill>
              </a:rPr>
            </a:br>
            <a:br>
              <a:rPr lang="en-GB" sz="4000" b="1" u="sng" dirty="0">
                <a:solidFill>
                  <a:srgbClr val="FFFFFF"/>
                </a:solidFill>
              </a:rPr>
            </a:br>
            <a:r>
              <a:rPr lang="en-GB" sz="4000" b="1" u="sng" dirty="0">
                <a:solidFill>
                  <a:srgbClr val="FFFFFF"/>
                </a:solidFill>
              </a:rPr>
              <a:t>Questions</a:t>
            </a:r>
            <a:br>
              <a:rPr lang="en-GB" sz="4000" dirty="0">
                <a:solidFill>
                  <a:srgbClr val="FFFFFF"/>
                </a:solidFill>
              </a:rPr>
            </a:br>
            <a:endParaRPr lang="en-GB" sz="4000" dirty="0">
              <a:solidFill>
                <a:srgbClr val="FFFFFF"/>
              </a:solidFill>
            </a:endParaRPr>
          </a:p>
        </p:txBody>
      </p:sp>
      <p:sp>
        <p:nvSpPr>
          <p:cNvPr id="3" name="Content Placeholder 2">
            <a:extLst>
              <a:ext uri="{FF2B5EF4-FFF2-40B4-BE49-F238E27FC236}">
                <a16:creationId xmlns:a16="http://schemas.microsoft.com/office/drawing/2014/main" id="{F389028B-4EA3-D7D9-289B-AD82E6EFECF7}"/>
              </a:ext>
            </a:extLst>
          </p:cNvPr>
          <p:cNvSpPr>
            <a:spLocks noGrp="1"/>
          </p:cNvSpPr>
          <p:nvPr>
            <p:ph idx="1"/>
          </p:nvPr>
        </p:nvSpPr>
        <p:spPr>
          <a:xfrm>
            <a:off x="4584951" y="403485"/>
            <a:ext cx="6338032" cy="4479411"/>
          </a:xfrm>
        </p:spPr>
        <p:txBody>
          <a:bodyPr anchor="ctr">
            <a:normAutofit/>
          </a:bodyPr>
          <a:lstStyle/>
          <a:p>
            <a:pPr marL="0" indent="0">
              <a:buNone/>
            </a:pPr>
            <a:r>
              <a:rPr lang="en-GB" sz="3200" dirty="0">
                <a:latin typeface="Calibri" panose="020F0502020204030204" pitchFamily="34" charset="0"/>
                <a:cs typeface="Calibri" panose="020F0502020204030204" pitchFamily="34" charset="0"/>
              </a:rPr>
              <a:t>Do you have any questions about the teaching of phonics, spelling or reading at St. Gregory’s?</a:t>
            </a:r>
          </a:p>
        </p:txBody>
      </p:sp>
      <p:pic>
        <p:nvPicPr>
          <p:cNvPr id="4" name="Picture 3" descr="St Gregory's Catholic Primary School | South Shields">
            <a:extLst>
              <a:ext uri="{FF2B5EF4-FFF2-40B4-BE49-F238E27FC236}">
                <a16:creationId xmlns:a16="http://schemas.microsoft.com/office/drawing/2014/main" id="{321BA20F-0C52-2F16-A596-8CB0785A21E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auto">
          <a:xfrm>
            <a:off x="11059844" y="348621"/>
            <a:ext cx="1096029" cy="1096029"/>
          </a:xfrm>
          <a:prstGeom prst="rect">
            <a:avLst/>
          </a:prstGeom>
          <a:noFill/>
        </p:spPr>
      </p:pic>
    </p:spTree>
    <p:extLst>
      <p:ext uri="{BB962C8B-B14F-4D97-AF65-F5344CB8AC3E}">
        <p14:creationId xmlns:p14="http://schemas.microsoft.com/office/powerpoint/2010/main" val="31119604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564CAE0-7BF4-71C7-3515-733860058CBC}"/>
              </a:ext>
            </a:extLst>
          </p:cNvPr>
          <p:cNvSpPr>
            <a:spLocks noGrp="1"/>
          </p:cNvSpPr>
          <p:nvPr>
            <p:ph type="title"/>
          </p:nvPr>
        </p:nvSpPr>
        <p:spPr>
          <a:xfrm>
            <a:off x="152685" y="658361"/>
            <a:ext cx="3201366" cy="1265382"/>
          </a:xfrm>
        </p:spPr>
        <p:txBody>
          <a:bodyPr anchor="b">
            <a:normAutofit fontScale="90000"/>
          </a:bodyPr>
          <a:lstStyle/>
          <a:p>
            <a:br>
              <a:rPr lang="en-GB" sz="2800" dirty="0">
                <a:solidFill>
                  <a:srgbClr val="FFFFFF"/>
                </a:solidFill>
              </a:rPr>
            </a:br>
            <a:br>
              <a:rPr lang="en-GB" sz="2800" b="1" u="sng" dirty="0">
                <a:solidFill>
                  <a:srgbClr val="FFFFFF"/>
                </a:solidFill>
              </a:rPr>
            </a:br>
            <a:r>
              <a:rPr lang="en-GB" sz="2800" b="1" u="sng" dirty="0">
                <a:solidFill>
                  <a:srgbClr val="FFFFFF"/>
                </a:solidFill>
              </a:rPr>
              <a:t>General information</a:t>
            </a:r>
            <a:br>
              <a:rPr lang="en-GB" sz="2800" b="1" u="sng" dirty="0">
                <a:solidFill>
                  <a:srgbClr val="FFFFFF"/>
                </a:solidFill>
              </a:rPr>
            </a:br>
            <a:br>
              <a:rPr lang="en-GB" sz="2800" dirty="0">
                <a:solidFill>
                  <a:srgbClr val="FFFFFF"/>
                </a:solidFill>
              </a:rPr>
            </a:br>
            <a:r>
              <a:rPr lang="en-GB" sz="2800" dirty="0">
                <a:solidFill>
                  <a:srgbClr val="FFFFFF"/>
                </a:solidFill>
              </a:rPr>
              <a:t>The St. Gregory’s Standard</a:t>
            </a:r>
          </a:p>
        </p:txBody>
      </p:sp>
      <p:pic>
        <p:nvPicPr>
          <p:cNvPr id="5" name="Picture 4" descr="St Gregory's Catholic Primary School | South Shields">
            <a:extLst>
              <a:ext uri="{FF2B5EF4-FFF2-40B4-BE49-F238E27FC236}">
                <a16:creationId xmlns:a16="http://schemas.microsoft.com/office/drawing/2014/main" id="{543859DD-73C8-91E3-9259-E4D429463B2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auto">
          <a:xfrm>
            <a:off x="10986868" y="110347"/>
            <a:ext cx="1096029" cy="1096029"/>
          </a:xfrm>
          <a:prstGeom prst="rect">
            <a:avLst/>
          </a:prstGeom>
          <a:noFill/>
        </p:spPr>
      </p:pic>
      <p:sp>
        <p:nvSpPr>
          <p:cNvPr id="6" name="Rectangle 5">
            <a:extLst>
              <a:ext uri="{FF2B5EF4-FFF2-40B4-BE49-F238E27FC236}">
                <a16:creationId xmlns:a16="http://schemas.microsoft.com/office/drawing/2014/main" id="{9EA3EB99-F1DD-411C-8CEC-82128769214B}"/>
              </a:ext>
            </a:extLst>
          </p:cNvPr>
          <p:cNvSpPr/>
          <p:nvPr/>
        </p:nvSpPr>
        <p:spPr>
          <a:xfrm>
            <a:off x="4190511" y="162561"/>
            <a:ext cx="7485158" cy="2308324"/>
          </a:xfrm>
          <a:prstGeom prst="rect">
            <a:avLst/>
          </a:prstGeom>
        </p:spPr>
        <p:txBody>
          <a:bodyPr wrap="square">
            <a:spAutoFit/>
          </a:bodyPr>
          <a:lstStyle/>
          <a:p>
            <a:r>
              <a:rPr lang="en-GB" sz="2400" dirty="0">
                <a:solidFill>
                  <a:prstClr val="black"/>
                </a:solidFill>
                <a:latin typeface="Calibri" panose="020F0502020204030204" pitchFamily="34" charset="0"/>
                <a:cs typeface="Calibri" panose="020F0502020204030204" pitchFamily="34" charset="0"/>
              </a:rPr>
              <a:t>Each class at St. Gregory’s follows the St. Gregory’s standard (copies at your tables.)</a:t>
            </a:r>
          </a:p>
          <a:p>
            <a:endParaRPr lang="en-GB" sz="2400" dirty="0">
              <a:solidFill>
                <a:prstClr val="black"/>
              </a:solidFill>
              <a:latin typeface="Calibri" panose="020F0502020204030204" pitchFamily="34" charset="0"/>
              <a:cs typeface="Calibri" panose="020F0502020204030204" pitchFamily="34" charset="0"/>
            </a:endParaRPr>
          </a:p>
          <a:p>
            <a:r>
              <a:rPr lang="en-GB" sz="2400" dirty="0">
                <a:solidFill>
                  <a:prstClr val="black"/>
                </a:solidFill>
                <a:latin typeface="Calibri" panose="020F0502020204030204" pitchFamily="34" charset="0"/>
                <a:cs typeface="Calibri" panose="020F0502020204030204" pitchFamily="34" charset="0"/>
              </a:rPr>
              <a:t>Following the St. Gregory’s standard ensures that high expectations of presentation are reinforced throughout each year group and key stage. </a:t>
            </a:r>
          </a:p>
        </p:txBody>
      </p:sp>
      <p:pic>
        <p:nvPicPr>
          <p:cNvPr id="3" name="Picture 2">
            <a:extLst>
              <a:ext uri="{FF2B5EF4-FFF2-40B4-BE49-F238E27FC236}">
                <a16:creationId xmlns:a16="http://schemas.microsoft.com/office/drawing/2014/main" id="{D25A87C0-1786-2DA3-DE18-5C36AD3CF4EE}"/>
              </a:ext>
            </a:extLst>
          </p:cNvPr>
          <p:cNvPicPr>
            <a:picLocks noChangeAspect="1"/>
          </p:cNvPicPr>
          <p:nvPr/>
        </p:nvPicPr>
        <p:blipFill>
          <a:blip r:embed="rId3"/>
          <a:stretch>
            <a:fillRect/>
          </a:stretch>
        </p:blipFill>
        <p:spPr>
          <a:xfrm>
            <a:off x="6068738" y="2633446"/>
            <a:ext cx="4132468" cy="3901196"/>
          </a:xfrm>
          <a:prstGeom prst="rect">
            <a:avLst/>
          </a:prstGeom>
        </p:spPr>
      </p:pic>
    </p:spTree>
    <p:extLst>
      <p:ext uri="{BB962C8B-B14F-4D97-AF65-F5344CB8AC3E}">
        <p14:creationId xmlns:p14="http://schemas.microsoft.com/office/powerpoint/2010/main" val="27717001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EEBD78A-6CDB-74E3-241B-AE94182BC37E}"/>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CD20A5C-2A10-EA5E-2102-A9B0EB50FD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BCB31CD1-0EA7-CFB3-52E8-A08A2B6B12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DE0A214-D1F4-DB14-78CC-10ADA1130C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12030A07-0B8E-561A-5D02-ADB996C69F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F6DA1E84-FEB0-00D5-8DE7-5E349F0E3D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C733E25C-8B57-B0DF-7A9B-9122CD8A80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F73EE360-7A10-7749-E9EC-A2BD83582D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3483BAD-9EE7-D577-B4A6-4A432F3D00E2}"/>
              </a:ext>
            </a:extLst>
          </p:cNvPr>
          <p:cNvSpPr>
            <a:spLocks noGrp="1"/>
          </p:cNvSpPr>
          <p:nvPr>
            <p:ph type="title"/>
          </p:nvPr>
        </p:nvSpPr>
        <p:spPr>
          <a:xfrm>
            <a:off x="466722" y="586855"/>
            <a:ext cx="3201366" cy="3387497"/>
          </a:xfrm>
        </p:spPr>
        <p:txBody>
          <a:bodyPr anchor="b">
            <a:normAutofit/>
          </a:bodyPr>
          <a:lstStyle/>
          <a:p>
            <a:r>
              <a:rPr lang="en-GB" sz="4000" b="1" u="sng" dirty="0">
                <a:solidFill>
                  <a:srgbClr val="FFFFFF"/>
                </a:solidFill>
              </a:rPr>
              <a:t>Additional important information</a:t>
            </a:r>
            <a:br>
              <a:rPr lang="en-GB" sz="4000" dirty="0">
                <a:solidFill>
                  <a:srgbClr val="FFFFFF"/>
                </a:solidFill>
              </a:rPr>
            </a:br>
            <a:endParaRPr lang="en-GB" sz="4000" dirty="0">
              <a:solidFill>
                <a:srgbClr val="FFFFFF"/>
              </a:solidFill>
            </a:endParaRPr>
          </a:p>
        </p:txBody>
      </p:sp>
      <p:sp>
        <p:nvSpPr>
          <p:cNvPr id="3" name="Content Placeholder 2">
            <a:extLst>
              <a:ext uri="{FF2B5EF4-FFF2-40B4-BE49-F238E27FC236}">
                <a16:creationId xmlns:a16="http://schemas.microsoft.com/office/drawing/2014/main" id="{222824CF-D4FF-4EC1-48B9-AA14AA3AAF3F}"/>
              </a:ext>
            </a:extLst>
          </p:cNvPr>
          <p:cNvSpPr>
            <a:spLocks noGrp="1"/>
          </p:cNvSpPr>
          <p:nvPr>
            <p:ph idx="1"/>
          </p:nvPr>
        </p:nvSpPr>
        <p:spPr>
          <a:xfrm>
            <a:off x="4807516" y="1064735"/>
            <a:ext cx="6338032" cy="4479411"/>
          </a:xfrm>
        </p:spPr>
        <p:txBody>
          <a:bodyPr anchor="ctr">
            <a:normAutofit fontScale="92500" lnSpcReduction="20000"/>
          </a:bodyPr>
          <a:lstStyle/>
          <a:p>
            <a:pPr marL="0" indent="0">
              <a:buNone/>
            </a:pPr>
            <a:r>
              <a:rPr lang="en-GB" sz="3200" dirty="0">
                <a:latin typeface="Calibri" panose="020F0502020204030204" pitchFamily="34" charset="0"/>
                <a:cs typeface="Calibri" panose="020F0502020204030204" pitchFamily="34" charset="0"/>
              </a:rPr>
              <a:t>Homework:</a:t>
            </a:r>
          </a:p>
          <a:p>
            <a:pPr marL="0" indent="0">
              <a:buNone/>
            </a:pPr>
            <a:r>
              <a:rPr lang="en-GB" sz="3200" dirty="0">
                <a:latin typeface="Calibri" panose="020F0502020204030204" pitchFamily="34" charset="0"/>
                <a:cs typeface="Calibri" panose="020F0502020204030204" pitchFamily="34" charset="0"/>
              </a:rPr>
              <a:t>Homework is given on a Friday and should be returned the following Wednesday</a:t>
            </a:r>
          </a:p>
          <a:p>
            <a:pPr marL="0" indent="0">
              <a:buNone/>
            </a:pPr>
            <a:endParaRPr lang="en-GB" sz="3200" dirty="0">
              <a:latin typeface="Calibri" panose="020F0502020204030204" pitchFamily="34" charset="0"/>
              <a:cs typeface="Calibri" panose="020F0502020204030204" pitchFamily="34" charset="0"/>
            </a:endParaRPr>
          </a:p>
          <a:p>
            <a:pPr marL="0" indent="0">
              <a:buNone/>
            </a:pPr>
            <a:r>
              <a:rPr lang="en-GB" sz="3200" dirty="0">
                <a:latin typeface="Calibri" panose="020F0502020204030204" pitchFamily="34" charset="0"/>
                <a:cs typeface="Calibri" panose="020F0502020204030204" pitchFamily="34" charset="0"/>
              </a:rPr>
              <a:t>Swimming and PE:</a:t>
            </a:r>
          </a:p>
          <a:p>
            <a:pPr marL="0" indent="0">
              <a:buNone/>
            </a:pPr>
            <a:r>
              <a:rPr lang="en-GB" sz="3200" dirty="0">
                <a:latin typeface="Calibri" panose="020F0502020204030204" pitchFamily="34" charset="0"/>
                <a:cs typeface="Calibri" panose="020F0502020204030204" pitchFamily="34" charset="0"/>
              </a:rPr>
              <a:t>Year 3 are currently having swimming lessons.</a:t>
            </a:r>
          </a:p>
          <a:p>
            <a:pPr marL="0" indent="0">
              <a:buNone/>
            </a:pPr>
            <a:endParaRPr lang="en-GB" sz="3200" dirty="0">
              <a:latin typeface="Calibri" panose="020F0502020204030204" pitchFamily="34" charset="0"/>
              <a:cs typeface="Calibri" panose="020F0502020204030204" pitchFamily="34" charset="0"/>
            </a:endParaRPr>
          </a:p>
          <a:p>
            <a:pPr marL="0" indent="0">
              <a:buNone/>
            </a:pPr>
            <a:r>
              <a:rPr lang="en-GB" sz="3200" dirty="0">
                <a:latin typeface="Calibri" panose="020F0502020204030204" pitchFamily="34" charset="0"/>
                <a:cs typeface="Calibri" panose="020F0502020204030204" pitchFamily="34" charset="0"/>
              </a:rPr>
              <a:t>Year 4 will begin after Christmas. </a:t>
            </a:r>
          </a:p>
        </p:txBody>
      </p:sp>
      <p:pic>
        <p:nvPicPr>
          <p:cNvPr id="4" name="Picture 3" descr="St Gregory's Catholic Primary School | South Shields">
            <a:extLst>
              <a:ext uri="{FF2B5EF4-FFF2-40B4-BE49-F238E27FC236}">
                <a16:creationId xmlns:a16="http://schemas.microsoft.com/office/drawing/2014/main" id="{64585632-A584-59BF-D8D6-65FFB2BDC8C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auto">
          <a:xfrm>
            <a:off x="11059844" y="348621"/>
            <a:ext cx="1096029" cy="1096029"/>
          </a:xfrm>
          <a:prstGeom prst="rect">
            <a:avLst/>
          </a:prstGeom>
          <a:noFill/>
        </p:spPr>
      </p:pic>
    </p:spTree>
    <p:extLst>
      <p:ext uri="{BB962C8B-B14F-4D97-AF65-F5344CB8AC3E}">
        <p14:creationId xmlns:p14="http://schemas.microsoft.com/office/powerpoint/2010/main" val="2402933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9174A8B-94F7-5D06-CF08-FED49F654AAC}"/>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FF13009-2A32-315B-B7C8-25975E4449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B4837D51-0332-518A-2A00-33C2F5AC13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66807D1-8601-7F79-05B5-291C6B148F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6D0EA442-ECC0-5730-CDFA-63D306EC17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418687F8-4991-4CCB-A2EA-24E4B07411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135645F3-C1A6-15B5-AEEE-6BAD7ACDB4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4A9ED454-327F-74CF-96C9-0086AA9659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3596B0A-1065-A73D-1849-AB76C9909F0C}"/>
              </a:ext>
            </a:extLst>
          </p:cNvPr>
          <p:cNvSpPr>
            <a:spLocks noGrp="1"/>
          </p:cNvSpPr>
          <p:nvPr>
            <p:ph type="title"/>
          </p:nvPr>
        </p:nvSpPr>
        <p:spPr>
          <a:xfrm>
            <a:off x="152685" y="658361"/>
            <a:ext cx="3201366" cy="1265382"/>
          </a:xfrm>
        </p:spPr>
        <p:txBody>
          <a:bodyPr anchor="b">
            <a:normAutofit fontScale="90000"/>
          </a:bodyPr>
          <a:lstStyle/>
          <a:p>
            <a:r>
              <a:rPr lang="en-GB" sz="2800" b="1" u="sng" dirty="0">
                <a:solidFill>
                  <a:srgbClr val="FFFFFF"/>
                </a:solidFill>
              </a:rPr>
              <a:t>General Information</a:t>
            </a:r>
            <a:br>
              <a:rPr lang="en-GB" sz="2800" dirty="0">
                <a:solidFill>
                  <a:srgbClr val="FFFFFF"/>
                </a:solidFill>
              </a:rPr>
            </a:br>
            <a:br>
              <a:rPr lang="en-GB" sz="2800" dirty="0">
                <a:solidFill>
                  <a:srgbClr val="FFFFFF"/>
                </a:solidFill>
              </a:rPr>
            </a:br>
            <a:r>
              <a:rPr lang="en-GB" sz="2800" dirty="0">
                <a:solidFill>
                  <a:srgbClr val="FFFFFF"/>
                </a:solidFill>
              </a:rPr>
              <a:t>The St. Gregory’s Way</a:t>
            </a:r>
          </a:p>
        </p:txBody>
      </p:sp>
      <p:pic>
        <p:nvPicPr>
          <p:cNvPr id="5" name="Picture 4" descr="St Gregory's Catholic Primary School | South Shields">
            <a:extLst>
              <a:ext uri="{FF2B5EF4-FFF2-40B4-BE49-F238E27FC236}">
                <a16:creationId xmlns:a16="http://schemas.microsoft.com/office/drawing/2014/main" id="{5AC8B37A-BA3F-CBCD-96B6-8D5FF5E7953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auto">
          <a:xfrm>
            <a:off x="10986868" y="110347"/>
            <a:ext cx="1096029" cy="1096029"/>
          </a:xfrm>
          <a:prstGeom prst="rect">
            <a:avLst/>
          </a:prstGeom>
          <a:noFill/>
        </p:spPr>
      </p:pic>
      <p:sp>
        <p:nvSpPr>
          <p:cNvPr id="6" name="Rectangle 5">
            <a:extLst>
              <a:ext uri="{FF2B5EF4-FFF2-40B4-BE49-F238E27FC236}">
                <a16:creationId xmlns:a16="http://schemas.microsoft.com/office/drawing/2014/main" id="{60DD612C-1656-ABA9-B376-210125E17C83}"/>
              </a:ext>
            </a:extLst>
          </p:cNvPr>
          <p:cNvSpPr/>
          <p:nvPr/>
        </p:nvSpPr>
        <p:spPr>
          <a:xfrm>
            <a:off x="4190511" y="162561"/>
            <a:ext cx="6590265" cy="2677656"/>
          </a:xfrm>
          <a:prstGeom prst="rect">
            <a:avLst/>
          </a:prstGeom>
        </p:spPr>
        <p:txBody>
          <a:bodyPr wrap="square">
            <a:spAutoFit/>
          </a:bodyPr>
          <a:lstStyle/>
          <a:p>
            <a:r>
              <a:rPr lang="en-GB" sz="2400" dirty="0">
                <a:solidFill>
                  <a:prstClr val="black"/>
                </a:solidFill>
                <a:latin typeface="Calibri" panose="020F0502020204030204" pitchFamily="34" charset="0"/>
                <a:cs typeface="Calibri" panose="020F0502020204030204" pitchFamily="34" charset="0"/>
              </a:rPr>
              <a:t>In St. Gregory’s we adhere to three core principles in each class:</a:t>
            </a:r>
          </a:p>
          <a:p>
            <a:endParaRPr lang="en-GB" sz="2400" dirty="0">
              <a:solidFill>
                <a:prstClr val="black"/>
              </a:solidFill>
              <a:latin typeface="Calibri" panose="020F0502020204030204" pitchFamily="34" charset="0"/>
              <a:cs typeface="Calibri" panose="020F0502020204030204" pitchFamily="34" charset="0"/>
            </a:endParaRPr>
          </a:p>
          <a:p>
            <a:r>
              <a:rPr lang="en-GB" sz="2400" dirty="0">
                <a:solidFill>
                  <a:prstClr val="black"/>
                </a:solidFill>
                <a:latin typeface="Calibri" panose="020F0502020204030204" pitchFamily="34" charset="0"/>
                <a:cs typeface="Calibri" panose="020F0502020204030204" pitchFamily="34" charset="0"/>
              </a:rPr>
              <a:t>Be Ready, Be Respectful and Be Safe.</a:t>
            </a:r>
          </a:p>
          <a:p>
            <a:endParaRPr lang="en-GB" sz="2400" dirty="0">
              <a:solidFill>
                <a:prstClr val="black"/>
              </a:solidFill>
              <a:latin typeface="Calibri" panose="020F0502020204030204" pitchFamily="34" charset="0"/>
              <a:cs typeface="Calibri" panose="020F0502020204030204" pitchFamily="34" charset="0"/>
            </a:endParaRPr>
          </a:p>
          <a:p>
            <a:r>
              <a:rPr lang="en-GB" sz="2400" dirty="0">
                <a:solidFill>
                  <a:prstClr val="black"/>
                </a:solidFill>
                <a:latin typeface="Calibri" panose="020F0502020204030204" pitchFamily="34" charset="0"/>
                <a:cs typeface="Calibri" panose="020F0502020204030204" pitchFamily="34" charset="0"/>
              </a:rPr>
              <a:t>This is reinforced daily with our children in our morning meetings in class. </a:t>
            </a:r>
          </a:p>
        </p:txBody>
      </p:sp>
      <p:pic>
        <p:nvPicPr>
          <p:cNvPr id="4" name="Picture 3">
            <a:extLst>
              <a:ext uri="{FF2B5EF4-FFF2-40B4-BE49-F238E27FC236}">
                <a16:creationId xmlns:a16="http://schemas.microsoft.com/office/drawing/2014/main" id="{726630E9-8CC0-5FA7-4A48-1FACF7E55C2D}"/>
              </a:ext>
            </a:extLst>
          </p:cNvPr>
          <p:cNvPicPr>
            <a:picLocks noChangeAspect="1"/>
          </p:cNvPicPr>
          <p:nvPr/>
        </p:nvPicPr>
        <p:blipFill>
          <a:blip r:embed="rId3"/>
          <a:stretch>
            <a:fillRect/>
          </a:stretch>
        </p:blipFill>
        <p:spPr>
          <a:xfrm>
            <a:off x="4293697" y="3105716"/>
            <a:ext cx="7653347" cy="2152084"/>
          </a:xfrm>
          <a:prstGeom prst="rect">
            <a:avLst/>
          </a:prstGeom>
        </p:spPr>
      </p:pic>
    </p:spTree>
    <p:extLst>
      <p:ext uri="{BB962C8B-B14F-4D97-AF65-F5344CB8AC3E}">
        <p14:creationId xmlns:p14="http://schemas.microsoft.com/office/powerpoint/2010/main" val="13490207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072E296-EA93-2FB5-784F-1618EF2913C6}"/>
              </a:ext>
            </a:extLst>
          </p:cNvPr>
          <p:cNvSpPr>
            <a:spLocks noGrp="1"/>
          </p:cNvSpPr>
          <p:nvPr>
            <p:ph type="title"/>
          </p:nvPr>
        </p:nvSpPr>
        <p:spPr>
          <a:xfrm>
            <a:off x="466722" y="586855"/>
            <a:ext cx="3201366" cy="3387497"/>
          </a:xfrm>
        </p:spPr>
        <p:txBody>
          <a:bodyPr anchor="b">
            <a:normAutofit/>
          </a:bodyPr>
          <a:lstStyle/>
          <a:p>
            <a:r>
              <a:rPr lang="en-GB" sz="4000" b="1" u="sng" dirty="0">
                <a:solidFill>
                  <a:srgbClr val="FFFFFF"/>
                </a:solidFill>
              </a:rPr>
              <a:t>Maths</a:t>
            </a:r>
            <a:br>
              <a:rPr lang="en-GB" sz="4000" b="1" u="sng" dirty="0">
                <a:solidFill>
                  <a:srgbClr val="FFFFFF"/>
                </a:solidFill>
              </a:rPr>
            </a:br>
            <a:br>
              <a:rPr lang="en-GB" sz="4000" dirty="0">
                <a:solidFill>
                  <a:srgbClr val="FFFFFF"/>
                </a:solidFill>
              </a:rPr>
            </a:br>
            <a:r>
              <a:rPr lang="en-GB" sz="4000" dirty="0">
                <a:solidFill>
                  <a:srgbClr val="FFFFFF"/>
                </a:solidFill>
              </a:rPr>
              <a:t>Our new maths scheme</a:t>
            </a:r>
          </a:p>
        </p:txBody>
      </p:sp>
      <p:sp>
        <p:nvSpPr>
          <p:cNvPr id="3" name="Content Placeholder 2">
            <a:extLst>
              <a:ext uri="{FF2B5EF4-FFF2-40B4-BE49-F238E27FC236}">
                <a16:creationId xmlns:a16="http://schemas.microsoft.com/office/drawing/2014/main" id="{873B2DB0-E5C2-C831-0ED7-7D3A935C3626}"/>
              </a:ext>
            </a:extLst>
          </p:cNvPr>
          <p:cNvSpPr>
            <a:spLocks noGrp="1"/>
          </p:cNvSpPr>
          <p:nvPr>
            <p:ph idx="1"/>
          </p:nvPr>
        </p:nvSpPr>
        <p:spPr>
          <a:xfrm>
            <a:off x="4810260" y="649480"/>
            <a:ext cx="6338032" cy="5769793"/>
          </a:xfrm>
        </p:spPr>
        <p:txBody>
          <a:bodyPr anchor="ctr">
            <a:normAutofit/>
          </a:bodyPr>
          <a:lstStyle/>
          <a:p>
            <a:pPr marL="0" indent="0">
              <a:buNone/>
            </a:pPr>
            <a:r>
              <a:rPr lang="en-GB" sz="3200" dirty="0">
                <a:latin typeface="Calibri" panose="020F0502020204030204" pitchFamily="34" charset="0"/>
                <a:cs typeface="Calibri" panose="020F0502020204030204" pitchFamily="34" charset="0"/>
              </a:rPr>
              <a:t>This year, we are teaching maths through a new scheme called </a:t>
            </a:r>
            <a:r>
              <a:rPr lang="en-GB" sz="3200" b="1" dirty="0">
                <a:latin typeface="Calibri" panose="020F0502020204030204" pitchFamily="34" charset="0"/>
                <a:cs typeface="Calibri" panose="020F0502020204030204" pitchFamily="34" charset="0"/>
              </a:rPr>
              <a:t>Ark Maths.</a:t>
            </a:r>
          </a:p>
          <a:p>
            <a:pPr marL="0" indent="0">
              <a:buNone/>
            </a:pPr>
            <a:endParaRPr lang="en-GB" sz="3200" b="1" dirty="0">
              <a:latin typeface="Calibri" panose="020F0502020204030204" pitchFamily="34" charset="0"/>
              <a:cs typeface="Calibri" panose="020F0502020204030204" pitchFamily="34" charset="0"/>
            </a:endParaRPr>
          </a:p>
          <a:p>
            <a:pPr marL="0" indent="0">
              <a:buNone/>
            </a:pPr>
            <a:r>
              <a:rPr lang="en-GB" sz="3200" dirty="0">
                <a:latin typeface="Calibri" panose="020F0502020204030204" pitchFamily="34" charset="0"/>
                <a:cs typeface="Calibri" panose="020F0502020204030204" pitchFamily="34" charset="0"/>
              </a:rPr>
              <a:t>There are some key changes happening in the way we teach maths.</a:t>
            </a:r>
          </a:p>
        </p:txBody>
      </p:sp>
      <p:pic>
        <p:nvPicPr>
          <p:cNvPr id="4" name="Picture 3" descr="St Gregory's Catholic Primary School | South Shields">
            <a:extLst>
              <a:ext uri="{FF2B5EF4-FFF2-40B4-BE49-F238E27FC236}">
                <a16:creationId xmlns:a16="http://schemas.microsoft.com/office/drawing/2014/main" id="{04F2007D-6EE5-8109-201B-EA7B8AB107E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auto">
          <a:xfrm>
            <a:off x="11059844" y="348621"/>
            <a:ext cx="1096029" cy="1096029"/>
          </a:xfrm>
          <a:prstGeom prst="rect">
            <a:avLst/>
          </a:prstGeom>
          <a:noFill/>
        </p:spPr>
      </p:pic>
    </p:spTree>
    <p:extLst>
      <p:ext uri="{BB962C8B-B14F-4D97-AF65-F5344CB8AC3E}">
        <p14:creationId xmlns:p14="http://schemas.microsoft.com/office/powerpoint/2010/main" val="18429594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21DE5EF-A0E2-07F5-7BDB-514FBBB4B762}"/>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59B44C9-82A5-89A3-C36C-7B93F53088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625A4A70-4561-E91C-A542-241011E084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31E3B9EA-441B-0B48-D9C7-4C5F8B8D6C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B63B6C82-968D-753F-7157-FF930949B8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926C1782-4221-C172-4CA5-CDEF2E2F28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8EBFA23D-3094-2E3A-730D-E4DF2A9868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9265F084-6C79-FA77-2445-010F68D8B9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88B8B0F-F383-B67A-E323-CF52851A364F}"/>
              </a:ext>
            </a:extLst>
          </p:cNvPr>
          <p:cNvSpPr>
            <a:spLocks noGrp="1"/>
          </p:cNvSpPr>
          <p:nvPr>
            <p:ph type="title"/>
          </p:nvPr>
        </p:nvSpPr>
        <p:spPr>
          <a:xfrm>
            <a:off x="466722" y="586855"/>
            <a:ext cx="3201366" cy="3387497"/>
          </a:xfrm>
        </p:spPr>
        <p:txBody>
          <a:bodyPr anchor="b">
            <a:normAutofit/>
          </a:bodyPr>
          <a:lstStyle/>
          <a:p>
            <a:r>
              <a:rPr lang="en-GB" sz="4000" b="1" u="sng" dirty="0">
                <a:solidFill>
                  <a:srgbClr val="FFFFFF"/>
                </a:solidFill>
              </a:rPr>
              <a:t>Maths</a:t>
            </a:r>
            <a:br>
              <a:rPr lang="en-GB" sz="4000" b="1" u="sng" dirty="0">
                <a:solidFill>
                  <a:srgbClr val="FFFFFF"/>
                </a:solidFill>
              </a:rPr>
            </a:br>
            <a:br>
              <a:rPr lang="en-GB" sz="4000" dirty="0">
                <a:solidFill>
                  <a:srgbClr val="FFFFFF"/>
                </a:solidFill>
              </a:rPr>
            </a:br>
            <a:r>
              <a:rPr lang="en-GB" sz="4000" dirty="0">
                <a:solidFill>
                  <a:srgbClr val="FFFFFF"/>
                </a:solidFill>
              </a:rPr>
              <a:t>The six part maths lesson</a:t>
            </a:r>
          </a:p>
        </p:txBody>
      </p:sp>
      <p:sp>
        <p:nvSpPr>
          <p:cNvPr id="3" name="Content Placeholder 2">
            <a:extLst>
              <a:ext uri="{FF2B5EF4-FFF2-40B4-BE49-F238E27FC236}">
                <a16:creationId xmlns:a16="http://schemas.microsoft.com/office/drawing/2014/main" id="{0D69F3BE-FA57-99D4-C54E-11F44F8712E8}"/>
              </a:ext>
            </a:extLst>
          </p:cNvPr>
          <p:cNvSpPr>
            <a:spLocks noGrp="1"/>
          </p:cNvSpPr>
          <p:nvPr>
            <p:ph idx="1"/>
          </p:nvPr>
        </p:nvSpPr>
        <p:spPr>
          <a:xfrm>
            <a:off x="4810260" y="649480"/>
            <a:ext cx="6338032" cy="5769793"/>
          </a:xfrm>
        </p:spPr>
        <p:txBody>
          <a:bodyPr anchor="ctr">
            <a:normAutofit/>
          </a:bodyPr>
          <a:lstStyle/>
          <a:p>
            <a:pPr marL="0" indent="0">
              <a:buNone/>
            </a:pPr>
            <a:r>
              <a:rPr lang="en-GB" sz="3200" dirty="0">
                <a:latin typeface="Calibri" panose="020F0502020204030204" pitchFamily="34" charset="0"/>
                <a:cs typeface="Calibri" panose="020F0502020204030204" pitchFamily="34" charset="0"/>
              </a:rPr>
              <a:t>Lessons in Ark Maths are separated into 6 key sections:</a:t>
            </a:r>
          </a:p>
          <a:p>
            <a:pPr marL="0" indent="0">
              <a:buNone/>
            </a:pPr>
            <a:endParaRPr lang="en-GB" sz="3200" dirty="0">
              <a:latin typeface="Calibri" panose="020F0502020204030204" pitchFamily="34" charset="0"/>
              <a:cs typeface="Calibri" panose="020F0502020204030204" pitchFamily="34" charset="0"/>
            </a:endParaRPr>
          </a:p>
          <a:p>
            <a:r>
              <a:rPr lang="en-GB" sz="3200" dirty="0">
                <a:latin typeface="Calibri" panose="020F0502020204030204" pitchFamily="34" charset="0"/>
                <a:cs typeface="Calibri" panose="020F0502020204030204" pitchFamily="34" charset="0"/>
              </a:rPr>
              <a:t>Do now</a:t>
            </a:r>
          </a:p>
          <a:p>
            <a:r>
              <a:rPr lang="en-GB" sz="3200" dirty="0">
                <a:latin typeface="Calibri" panose="020F0502020204030204" pitchFamily="34" charset="0"/>
                <a:cs typeface="Calibri" panose="020F0502020204030204" pitchFamily="34" charset="0"/>
              </a:rPr>
              <a:t>New learning</a:t>
            </a:r>
          </a:p>
          <a:p>
            <a:r>
              <a:rPr lang="en-GB" sz="3200" dirty="0">
                <a:latin typeface="Calibri" panose="020F0502020204030204" pitchFamily="34" charset="0"/>
                <a:cs typeface="Calibri" panose="020F0502020204030204" pitchFamily="34" charset="0"/>
              </a:rPr>
              <a:t>Talk activity</a:t>
            </a:r>
          </a:p>
          <a:p>
            <a:r>
              <a:rPr lang="en-GB" sz="3200" dirty="0">
                <a:latin typeface="Calibri" panose="020F0502020204030204" pitchFamily="34" charset="0"/>
                <a:cs typeface="Calibri" panose="020F0502020204030204" pitchFamily="34" charset="0"/>
              </a:rPr>
              <a:t>Develop learning</a:t>
            </a:r>
          </a:p>
          <a:p>
            <a:r>
              <a:rPr lang="en-GB" sz="3200" dirty="0">
                <a:latin typeface="Calibri" panose="020F0502020204030204" pitchFamily="34" charset="0"/>
                <a:cs typeface="Calibri" panose="020F0502020204030204" pitchFamily="34" charset="0"/>
              </a:rPr>
              <a:t>Independent task</a:t>
            </a:r>
          </a:p>
          <a:p>
            <a:r>
              <a:rPr lang="en-GB" sz="3200" dirty="0">
                <a:latin typeface="Calibri" panose="020F0502020204030204" pitchFamily="34" charset="0"/>
                <a:cs typeface="Calibri" panose="020F0502020204030204" pitchFamily="34" charset="0"/>
              </a:rPr>
              <a:t>Plenary</a:t>
            </a:r>
          </a:p>
        </p:txBody>
      </p:sp>
      <p:pic>
        <p:nvPicPr>
          <p:cNvPr id="4" name="Picture 3" descr="St Gregory's Catholic Primary School | South Shields">
            <a:extLst>
              <a:ext uri="{FF2B5EF4-FFF2-40B4-BE49-F238E27FC236}">
                <a16:creationId xmlns:a16="http://schemas.microsoft.com/office/drawing/2014/main" id="{6ED799EE-357F-390A-6932-2CE415E456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auto">
          <a:xfrm>
            <a:off x="11059844" y="348621"/>
            <a:ext cx="1096029" cy="1096029"/>
          </a:xfrm>
          <a:prstGeom prst="rect">
            <a:avLst/>
          </a:prstGeom>
          <a:noFill/>
        </p:spPr>
      </p:pic>
    </p:spTree>
    <p:extLst>
      <p:ext uri="{BB962C8B-B14F-4D97-AF65-F5344CB8AC3E}">
        <p14:creationId xmlns:p14="http://schemas.microsoft.com/office/powerpoint/2010/main" val="30962180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E72F173-01E4-6D81-EBB6-F14C2DAC65C7}"/>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15378DB-6B1A-D19F-8F24-59E6B4917F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AA60746F-B541-60FF-F34A-6B8078A4B7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1365AA25-0879-F4FC-A3C6-3B77D4D368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B13A669A-E924-1133-62CA-8C818AD13AD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C49C019F-A0CA-47EE-E58A-353B568D1C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7CA6B836-2920-DC78-D443-196C06EBA0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64BDD1-A230-8672-9F73-42C88E1A02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21F93EB-2313-369B-72E0-F73E276AD647}"/>
              </a:ext>
            </a:extLst>
          </p:cNvPr>
          <p:cNvSpPr>
            <a:spLocks noGrp="1"/>
          </p:cNvSpPr>
          <p:nvPr>
            <p:ph type="title"/>
          </p:nvPr>
        </p:nvSpPr>
        <p:spPr>
          <a:xfrm>
            <a:off x="466722" y="586855"/>
            <a:ext cx="3201366" cy="3387497"/>
          </a:xfrm>
        </p:spPr>
        <p:txBody>
          <a:bodyPr anchor="b">
            <a:normAutofit/>
          </a:bodyPr>
          <a:lstStyle/>
          <a:p>
            <a:r>
              <a:rPr lang="en-GB" sz="4000" b="1" u="sng" dirty="0">
                <a:solidFill>
                  <a:srgbClr val="FFFFFF"/>
                </a:solidFill>
              </a:rPr>
              <a:t>Maths</a:t>
            </a:r>
            <a:br>
              <a:rPr lang="en-GB" sz="4000" b="1" u="sng" dirty="0">
                <a:solidFill>
                  <a:srgbClr val="FFFFFF"/>
                </a:solidFill>
              </a:rPr>
            </a:br>
            <a:br>
              <a:rPr lang="en-GB" sz="4000" dirty="0">
                <a:solidFill>
                  <a:srgbClr val="FFFFFF"/>
                </a:solidFill>
              </a:rPr>
            </a:br>
            <a:r>
              <a:rPr lang="en-GB" sz="4000" dirty="0">
                <a:solidFill>
                  <a:srgbClr val="FFFFFF"/>
                </a:solidFill>
              </a:rPr>
              <a:t>The six part maths lesson</a:t>
            </a:r>
          </a:p>
        </p:txBody>
      </p:sp>
      <p:sp>
        <p:nvSpPr>
          <p:cNvPr id="3" name="Content Placeholder 2">
            <a:extLst>
              <a:ext uri="{FF2B5EF4-FFF2-40B4-BE49-F238E27FC236}">
                <a16:creationId xmlns:a16="http://schemas.microsoft.com/office/drawing/2014/main" id="{B33E9B41-F7A0-8E6F-2FDD-C40D65EED06E}"/>
              </a:ext>
            </a:extLst>
          </p:cNvPr>
          <p:cNvSpPr>
            <a:spLocks noGrp="1"/>
          </p:cNvSpPr>
          <p:nvPr>
            <p:ph idx="1"/>
          </p:nvPr>
        </p:nvSpPr>
        <p:spPr>
          <a:xfrm>
            <a:off x="4810260" y="649480"/>
            <a:ext cx="6338032" cy="5769793"/>
          </a:xfrm>
        </p:spPr>
        <p:txBody>
          <a:bodyPr anchor="ctr">
            <a:normAutofit fontScale="55000" lnSpcReduction="20000"/>
          </a:bodyPr>
          <a:lstStyle/>
          <a:p>
            <a:pPr marL="0" indent="0">
              <a:buNone/>
            </a:pPr>
            <a:r>
              <a:rPr lang="en-GB" sz="3200" b="1" dirty="0">
                <a:latin typeface="Calibri" panose="020F0502020204030204" pitchFamily="34" charset="0"/>
                <a:cs typeface="Calibri" panose="020F0502020204030204" pitchFamily="34" charset="0"/>
              </a:rPr>
              <a:t>Do now </a:t>
            </a:r>
            <a:r>
              <a:rPr lang="en-GB" sz="3200" dirty="0">
                <a:latin typeface="Calibri" panose="020F0502020204030204" pitchFamily="34" charset="0"/>
                <a:cs typeface="Calibri" panose="020F0502020204030204" pitchFamily="34" charset="0"/>
              </a:rPr>
              <a:t>– the Do Now activity is a 5 minute activity involving recall and application of known facts. For example finding 10 or 100 more or less than a given number.</a:t>
            </a:r>
          </a:p>
          <a:p>
            <a:pPr marL="0" indent="0">
              <a:buNone/>
            </a:pPr>
            <a:r>
              <a:rPr lang="en-GB" sz="3200" b="1" dirty="0">
                <a:latin typeface="Calibri" panose="020F0502020204030204" pitchFamily="34" charset="0"/>
                <a:cs typeface="Calibri" panose="020F0502020204030204" pitchFamily="34" charset="0"/>
              </a:rPr>
              <a:t>New learning</a:t>
            </a:r>
            <a:r>
              <a:rPr lang="en-GB" sz="3200" dirty="0">
                <a:latin typeface="Calibri" panose="020F0502020204030204" pitchFamily="34" charset="0"/>
                <a:cs typeface="Calibri" panose="020F0502020204030204" pitchFamily="34" charset="0"/>
              </a:rPr>
              <a:t>  - The new learning section is where the core idea of the lesson is taught through a combination of teacher modelling and explanation. </a:t>
            </a:r>
          </a:p>
          <a:p>
            <a:pPr marL="0" indent="0">
              <a:buNone/>
            </a:pPr>
            <a:endParaRPr lang="en-GB" sz="3200" b="1" dirty="0">
              <a:latin typeface="Calibri" panose="020F0502020204030204" pitchFamily="34" charset="0"/>
              <a:cs typeface="Calibri" panose="020F0502020204030204" pitchFamily="34" charset="0"/>
            </a:endParaRPr>
          </a:p>
          <a:p>
            <a:pPr marL="0" indent="0">
              <a:buNone/>
            </a:pPr>
            <a:r>
              <a:rPr lang="en-GB" sz="3200" b="1" dirty="0">
                <a:latin typeface="Calibri" panose="020F0502020204030204" pitchFamily="34" charset="0"/>
                <a:cs typeface="Calibri" panose="020F0502020204030204" pitchFamily="34" charset="0"/>
              </a:rPr>
              <a:t>Talk Task – </a:t>
            </a:r>
            <a:r>
              <a:rPr lang="en-GB" sz="3200" dirty="0">
                <a:latin typeface="Calibri" panose="020F0502020204030204" pitchFamily="34" charset="0"/>
                <a:cs typeface="Calibri" panose="020F0502020204030204" pitchFamily="34" charset="0"/>
              </a:rPr>
              <a:t>The talk task gives children an opportunity to test out their new learning by working on an activity with a partner using a script to talk about their learning. This is vital in improving children's mathematical vocabulary. </a:t>
            </a:r>
          </a:p>
          <a:p>
            <a:pPr marL="0" indent="0">
              <a:buNone/>
            </a:pPr>
            <a:endParaRPr lang="en-GB" sz="3200" b="1" dirty="0">
              <a:latin typeface="Calibri" panose="020F0502020204030204" pitchFamily="34" charset="0"/>
              <a:cs typeface="Calibri" panose="020F0502020204030204" pitchFamily="34" charset="0"/>
            </a:endParaRPr>
          </a:p>
          <a:p>
            <a:pPr marL="0" indent="0">
              <a:buNone/>
            </a:pPr>
            <a:r>
              <a:rPr lang="en-GB" sz="3200" b="1" dirty="0">
                <a:latin typeface="Calibri" panose="020F0502020204030204" pitchFamily="34" charset="0"/>
                <a:cs typeface="Calibri" panose="020F0502020204030204" pitchFamily="34" charset="0"/>
              </a:rPr>
              <a:t>Develop Learning – </a:t>
            </a:r>
            <a:r>
              <a:rPr lang="en-GB" sz="3200" dirty="0">
                <a:latin typeface="Calibri" panose="020F0502020204030204" pitchFamily="34" charset="0"/>
                <a:cs typeface="Calibri" panose="020F0502020204030204" pitchFamily="34" charset="0"/>
              </a:rPr>
              <a:t>The develop learning section reinforces the new learning and primes children for their independent activity.</a:t>
            </a:r>
          </a:p>
          <a:p>
            <a:pPr marL="0" indent="0">
              <a:buNone/>
            </a:pPr>
            <a:endParaRPr lang="en-GB" sz="3200" b="1" dirty="0">
              <a:latin typeface="Calibri" panose="020F0502020204030204" pitchFamily="34" charset="0"/>
              <a:cs typeface="Calibri" panose="020F0502020204030204" pitchFamily="34" charset="0"/>
            </a:endParaRPr>
          </a:p>
          <a:p>
            <a:pPr marL="0" indent="0">
              <a:buNone/>
            </a:pPr>
            <a:r>
              <a:rPr lang="en-GB" sz="3200" b="1" dirty="0">
                <a:latin typeface="Calibri" panose="020F0502020204030204" pitchFamily="34" charset="0"/>
                <a:cs typeface="Calibri" panose="020F0502020204030204" pitchFamily="34" charset="0"/>
              </a:rPr>
              <a:t>Independent task – </a:t>
            </a:r>
            <a:r>
              <a:rPr lang="en-GB" sz="3200" dirty="0">
                <a:latin typeface="Calibri" panose="020F0502020204030204" pitchFamily="34" charset="0"/>
                <a:cs typeface="Calibri" panose="020F0502020204030204" pitchFamily="34" charset="0"/>
              </a:rPr>
              <a:t>The focussed activity that children attempt which gives them an opportunity to apply what they have learned.</a:t>
            </a:r>
            <a:endParaRPr lang="en-GB" sz="3200" b="1" dirty="0">
              <a:latin typeface="Calibri" panose="020F0502020204030204" pitchFamily="34" charset="0"/>
              <a:cs typeface="Calibri" panose="020F0502020204030204" pitchFamily="34" charset="0"/>
            </a:endParaRPr>
          </a:p>
          <a:p>
            <a:pPr marL="0" indent="0">
              <a:buNone/>
            </a:pPr>
            <a:endParaRPr lang="en-GB" sz="3200" dirty="0">
              <a:latin typeface="Calibri" panose="020F0502020204030204" pitchFamily="34" charset="0"/>
              <a:cs typeface="Calibri" panose="020F0502020204030204" pitchFamily="34" charset="0"/>
            </a:endParaRPr>
          </a:p>
          <a:p>
            <a:pPr marL="0" indent="0">
              <a:buNone/>
            </a:pPr>
            <a:r>
              <a:rPr lang="en-GB" sz="3200" b="1" dirty="0">
                <a:latin typeface="Calibri" panose="020F0502020204030204" pitchFamily="34" charset="0"/>
                <a:cs typeface="Calibri" panose="020F0502020204030204" pitchFamily="34" charset="0"/>
              </a:rPr>
              <a:t>Plenary – </a:t>
            </a:r>
            <a:r>
              <a:rPr lang="en-GB" sz="3200" dirty="0">
                <a:latin typeface="Calibri" panose="020F0502020204030204" pitchFamily="34" charset="0"/>
                <a:cs typeface="Calibri" panose="020F0502020204030204" pitchFamily="34" charset="0"/>
              </a:rPr>
              <a:t>An activity that the children do together as a class to consolidate their learning. It may involve explaining a concept taught in the lesson or correcting common errors. </a:t>
            </a:r>
          </a:p>
        </p:txBody>
      </p:sp>
      <p:pic>
        <p:nvPicPr>
          <p:cNvPr id="4" name="Picture 3" descr="St Gregory's Catholic Primary School | South Shields">
            <a:extLst>
              <a:ext uri="{FF2B5EF4-FFF2-40B4-BE49-F238E27FC236}">
                <a16:creationId xmlns:a16="http://schemas.microsoft.com/office/drawing/2014/main" id="{B8733A4A-B963-EEBD-693C-01189C55015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auto">
          <a:xfrm>
            <a:off x="11059844" y="348621"/>
            <a:ext cx="1096029" cy="1096029"/>
          </a:xfrm>
          <a:prstGeom prst="rect">
            <a:avLst/>
          </a:prstGeom>
          <a:noFill/>
        </p:spPr>
      </p:pic>
    </p:spTree>
    <p:extLst>
      <p:ext uri="{BB962C8B-B14F-4D97-AF65-F5344CB8AC3E}">
        <p14:creationId xmlns:p14="http://schemas.microsoft.com/office/powerpoint/2010/main" val="15269342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2D5A3C3-9136-4FF9-DB89-E19A3FCC1C32}"/>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07812A6-4072-327A-A6ED-0EB91E3133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A3E472B4-57E3-970A-F025-FF1E1005C8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2736CAB-0094-70E2-C9D4-3E4C420B72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1A424313-FC22-CF5A-718F-A2AB08FE9A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06FEE015-C37B-977B-B029-5D81596408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2F001B9D-3E86-3E60-E4BE-4830FC1DCF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7FF238F0-392E-F192-9BCD-702F6FD458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69728A2-A791-D903-0500-212BC0A12131}"/>
              </a:ext>
            </a:extLst>
          </p:cNvPr>
          <p:cNvSpPr>
            <a:spLocks noGrp="1"/>
          </p:cNvSpPr>
          <p:nvPr>
            <p:ph type="title"/>
          </p:nvPr>
        </p:nvSpPr>
        <p:spPr>
          <a:xfrm>
            <a:off x="466722" y="586855"/>
            <a:ext cx="3201366" cy="3387497"/>
          </a:xfrm>
        </p:spPr>
        <p:txBody>
          <a:bodyPr anchor="b">
            <a:normAutofit/>
          </a:bodyPr>
          <a:lstStyle/>
          <a:p>
            <a:r>
              <a:rPr lang="en-GB" sz="4000" b="1" u="sng" dirty="0">
                <a:solidFill>
                  <a:srgbClr val="FFFFFF"/>
                </a:solidFill>
              </a:rPr>
              <a:t>Maths</a:t>
            </a:r>
            <a:br>
              <a:rPr lang="en-GB" sz="4000" b="1" u="sng" dirty="0">
                <a:solidFill>
                  <a:srgbClr val="FFFFFF"/>
                </a:solidFill>
              </a:rPr>
            </a:br>
            <a:br>
              <a:rPr lang="en-GB" sz="4000" dirty="0">
                <a:solidFill>
                  <a:srgbClr val="FFFFFF"/>
                </a:solidFill>
              </a:rPr>
            </a:br>
            <a:r>
              <a:rPr lang="en-GB" sz="4000" dirty="0">
                <a:solidFill>
                  <a:srgbClr val="FFFFFF"/>
                </a:solidFill>
              </a:rPr>
              <a:t>Afternoon Maths Meetings</a:t>
            </a:r>
          </a:p>
        </p:txBody>
      </p:sp>
      <p:sp>
        <p:nvSpPr>
          <p:cNvPr id="3" name="Content Placeholder 2">
            <a:extLst>
              <a:ext uri="{FF2B5EF4-FFF2-40B4-BE49-F238E27FC236}">
                <a16:creationId xmlns:a16="http://schemas.microsoft.com/office/drawing/2014/main" id="{CAE10CC5-C586-2C06-D515-271E1C278079}"/>
              </a:ext>
            </a:extLst>
          </p:cNvPr>
          <p:cNvSpPr>
            <a:spLocks noGrp="1"/>
          </p:cNvSpPr>
          <p:nvPr>
            <p:ph idx="1"/>
          </p:nvPr>
        </p:nvSpPr>
        <p:spPr>
          <a:xfrm>
            <a:off x="4810260" y="649480"/>
            <a:ext cx="6338032" cy="5769793"/>
          </a:xfrm>
        </p:spPr>
        <p:txBody>
          <a:bodyPr anchor="ctr">
            <a:normAutofit lnSpcReduction="10000"/>
          </a:bodyPr>
          <a:lstStyle/>
          <a:p>
            <a:pPr marL="0" indent="0">
              <a:buNone/>
            </a:pPr>
            <a:r>
              <a:rPr lang="en-GB" sz="3200" dirty="0">
                <a:latin typeface="Calibri" panose="020F0502020204030204" pitchFamily="34" charset="0"/>
                <a:cs typeface="Calibri" panose="020F0502020204030204" pitchFamily="34" charset="0"/>
              </a:rPr>
              <a:t>In order to improve recollection of mathematical facts and aid with arithmetic and fluency skills, each class takes part in a ‘Maths Meeting’ first thing after lunch. </a:t>
            </a:r>
          </a:p>
          <a:p>
            <a:pPr marL="0" indent="0">
              <a:buNone/>
            </a:pPr>
            <a:endParaRPr lang="en-GB" sz="3200" dirty="0">
              <a:latin typeface="Calibri" panose="020F0502020204030204" pitchFamily="34" charset="0"/>
              <a:cs typeface="Calibri" panose="020F0502020204030204" pitchFamily="34" charset="0"/>
            </a:endParaRPr>
          </a:p>
          <a:p>
            <a:pPr marL="0" indent="0">
              <a:buNone/>
            </a:pPr>
            <a:r>
              <a:rPr lang="en-GB" sz="3200" dirty="0">
                <a:latin typeface="Calibri" panose="020F0502020204030204" pitchFamily="34" charset="0"/>
                <a:cs typeface="Calibri" panose="020F0502020204030204" pitchFamily="34" charset="0"/>
              </a:rPr>
              <a:t>This lesson lasts for approximately 15 minutes and is split into 4 parts. Each part will cover some aspect of mental arithmetic or recall of number facts, occasionally, concepts taught in morning sessions will be revisited to consolidate learning. </a:t>
            </a:r>
          </a:p>
        </p:txBody>
      </p:sp>
      <p:pic>
        <p:nvPicPr>
          <p:cNvPr id="4" name="Picture 3" descr="St Gregory's Catholic Primary School | South Shields">
            <a:extLst>
              <a:ext uri="{FF2B5EF4-FFF2-40B4-BE49-F238E27FC236}">
                <a16:creationId xmlns:a16="http://schemas.microsoft.com/office/drawing/2014/main" id="{7F8FF260-F1B7-3EF0-2AF7-452C218BF0C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auto">
          <a:xfrm>
            <a:off x="11059844" y="348621"/>
            <a:ext cx="1096029" cy="1096029"/>
          </a:xfrm>
          <a:prstGeom prst="rect">
            <a:avLst/>
          </a:prstGeom>
          <a:noFill/>
        </p:spPr>
      </p:pic>
    </p:spTree>
    <p:extLst>
      <p:ext uri="{BB962C8B-B14F-4D97-AF65-F5344CB8AC3E}">
        <p14:creationId xmlns:p14="http://schemas.microsoft.com/office/powerpoint/2010/main" val="7420867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564CAE0-7BF4-71C7-3515-733860058CBC}"/>
              </a:ext>
            </a:extLst>
          </p:cNvPr>
          <p:cNvSpPr>
            <a:spLocks noGrp="1"/>
          </p:cNvSpPr>
          <p:nvPr>
            <p:ph type="title"/>
          </p:nvPr>
        </p:nvSpPr>
        <p:spPr>
          <a:xfrm>
            <a:off x="466721" y="586855"/>
            <a:ext cx="3498077" cy="3387497"/>
          </a:xfrm>
        </p:spPr>
        <p:txBody>
          <a:bodyPr anchor="b">
            <a:normAutofit/>
          </a:bodyPr>
          <a:lstStyle/>
          <a:p>
            <a:r>
              <a:rPr lang="en-GB" sz="2800" dirty="0">
                <a:solidFill>
                  <a:srgbClr val="FFFFFF"/>
                </a:solidFill>
              </a:rPr>
              <a:t>Times Tables Fluency</a:t>
            </a:r>
            <a:endParaRPr lang="en-GB" sz="3600" dirty="0">
              <a:solidFill>
                <a:srgbClr val="FFFFFF"/>
              </a:solidFill>
            </a:endParaRPr>
          </a:p>
        </p:txBody>
      </p:sp>
      <p:sp>
        <p:nvSpPr>
          <p:cNvPr id="3" name="Content Placeholder 2">
            <a:extLst>
              <a:ext uri="{FF2B5EF4-FFF2-40B4-BE49-F238E27FC236}">
                <a16:creationId xmlns:a16="http://schemas.microsoft.com/office/drawing/2014/main" id="{1EC5B657-5A64-5835-146F-76CFE1F232E9}"/>
              </a:ext>
            </a:extLst>
          </p:cNvPr>
          <p:cNvSpPr>
            <a:spLocks noGrp="1"/>
          </p:cNvSpPr>
          <p:nvPr>
            <p:ph idx="1"/>
          </p:nvPr>
        </p:nvSpPr>
        <p:spPr>
          <a:xfrm>
            <a:off x="4367695" y="393896"/>
            <a:ext cx="6555347" cy="5797988"/>
          </a:xfrm>
        </p:spPr>
        <p:txBody>
          <a:bodyPr anchor="ctr">
            <a:normAutofit/>
          </a:bodyPr>
          <a:lstStyle/>
          <a:p>
            <a:pPr marL="0" indent="0">
              <a:buNone/>
            </a:pPr>
            <a:endParaRPr lang="en-GB" altLang="en-US" sz="3600" dirty="0"/>
          </a:p>
          <a:p>
            <a:pPr marL="0" indent="0">
              <a:buNone/>
            </a:pPr>
            <a:r>
              <a:rPr lang="en-GB" altLang="en-US" sz="3600" dirty="0">
                <a:latin typeface="Calibri" panose="020F0502020204030204" pitchFamily="34" charset="0"/>
                <a:cs typeface="Calibri" panose="020F0502020204030204" pitchFamily="34" charset="0"/>
              </a:rPr>
              <a:t>We use </a:t>
            </a:r>
            <a:r>
              <a:rPr lang="en-GB" altLang="en-US" sz="3600" b="1" dirty="0">
                <a:latin typeface="Calibri" panose="020F0502020204030204" pitchFamily="34" charset="0"/>
                <a:cs typeface="Calibri" panose="020F0502020204030204" pitchFamily="34" charset="0"/>
              </a:rPr>
              <a:t>Times Tables Rock Stars </a:t>
            </a:r>
            <a:r>
              <a:rPr lang="en-GB" altLang="en-US" sz="3600" dirty="0">
                <a:latin typeface="Calibri" panose="020F0502020204030204" pitchFamily="34" charset="0"/>
                <a:cs typeface="Calibri" panose="020F0502020204030204" pitchFamily="34" charset="0"/>
              </a:rPr>
              <a:t>in school to help children improve their maths fluency.</a:t>
            </a:r>
          </a:p>
          <a:p>
            <a:pPr marL="0" indent="0">
              <a:buNone/>
            </a:pPr>
            <a:endParaRPr lang="en-GB" altLang="en-US" sz="3600" dirty="0">
              <a:latin typeface="Calibri" panose="020F0502020204030204" pitchFamily="34" charset="0"/>
              <a:cs typeface="Calibri" panose="020F0502020204030204" pitchFamily="34" charset="0"/>
            </a:endParaRPr>
          </a:p>
          <a:p>
            <a:pPr marL="0" indent="0">
              <a:buNone/>
            </a:pPr>
            <a:r>
              <a:rPr lang="en-GB" altLang="en-US" sz="3600" dirty="0">
                <a:latin typeface="Calibri" panose="020F0502020204030204" pitchFamily="34" charset="0"/>
                <a:cs typeface="Calibri" panose="020F0502020204030204" pitchFamily="34" charset="0"/>
              </a:rPr>
              <a:t>This program teaches new times tables facts at a pace appropriate for each learner, and allows children to practise for the MTC in Year 4 which takes place in June.</a:t>
            </a:r>
          </a:p>
          <a:p>
            <a:pPr marL="0" indent="0">
              <a:buNone/>
            </a:pPr>
            <a:endParaRPr lang="en-GB" sz="3600" dirty="0"/>
          </a:p>
        </p:txBody>
      </p:sp>
      <p:pic>
        <p:nvPicPr>
          <p:cNvPr id="5" name="Picture 4" descr="St Gregory's Catholic Primary School | South Shields">
            <a:extLst>
              <a:ext uri="{FF2B5EF4-FFF2-40B4-BE49-F238E27FC236}">
                <a16:creationId xmlns:a16="http://schemas.microsoft.com/office/drawing/2014/main" id="{543859DD-73C8-91E3-9259-E4D429463B2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auto">
          <a:xfrm>
            <a:off x="10986868" y="110347"/>
            <a:ext cx="1096029" cy="1096029"/>
          </a:xfrm>
          <a:prstGeom prst="rect">
            <a:avLst/>
          </a:prstGeom>
          <a:noFill/>
        </p:spPr>
      </p:pic>
      <p:pic>
        <p:nvPicPr>
          <p:cNvPr id="7" name="Picture 6">
            <a:extLst>
              <a:ext uri="{FF2B5EF4-FFF2-40B4-BE49-F238E27FC236}">
                <a16:creationId xmlns:a16="http://schemas.microsoft.com/office/drawing/2014/main" id="{9B9DC52B-8C92-1894-ABD1-2CB11AF262AD}"/>
              </a:ext>
            </a:extLst>
          </p:cNvPr>
          <p:cNvPicPr>
            <a:picLocks noChangeAspect="1"/>
          </p:cNvPicPr>
          <p:nvPr/>
        </p:nvPicPr>
        <p:blipFill>
          <a:blip r:embed="rId3"/>
          <a:stretch>
            <a:fillRect/>
          </a:stretch>
        </p:blipFill>
        <p:spPr>
          <a:xfrm>
            <a:off x="524253" y="838964"/>
            <a:ext cx="2989309" cy="2276196"/>
          </a:xfrm>
          <a:prstGeom prst="rect">
            <a:avLst/>
          </a:prstGeom>
        </p:spPr>
      </p:pic>
    </p:spTree>
    <p:extLst>
      <p:ext uri="{BB962C8B-B14F-4D97-AF65-F5344CB8AC3E}">
        <p14:creationId xmlns:p14="http://schemas.microsoft.com/office/powerpoint/2010/main" val="17137557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2B04FDB-D969-FE17-D41E-2A7CC1E7DD98}"/>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6502356-5C60-628A-22B2-408C729B0E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4D6D9CB6-F9B0-36DF-B6D5-1165B18042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2ED3AD6-6BC4-B42E-66D2-3881D5A76A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0AAD37BF-D787-221B-FFA5-A817B06837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E85E58A-0B98-80DF-8757-C791B85B23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C7E433B7-3C8F-C9D5-6040-2DAF68E2B0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1E721DA1-A9F6-2BFE-86C8-71BE034528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135F6C3-A9EE-82BB-60FF-5B869989F106}"/>
              </a:ext>
            </a:extLst>
          </p:cNvPr>
          <p:cNvSpPr>
            <a:spLocks noGrp="1"/>
          </p:cNvSpPr>
          <p:nvPr>
            <p:ph type="title"/>
          </p:nvPr>
        </p:nvSpPr>
        <p:spPr>
          <a:xfrm>
            <a:off x="466721" y="586855"/>
            <a:ext cx="3498077" cy="3387497"/>
          </a:xfrm>
        </p:spPr>
        <p:txBody>
          <a:bodyPr anchor="b">
            <a:normAutofit/>
          </a:bodyPr>
          <a:lstStyle/>
          <a:p>
            <a:r>
              <a:rPr lang="en-GB" sz="2800" dirty="0">
                <a:solidFill>
                  <a:srgbClr val="FFFFFF"/>
                </a:solidFill>
              </a:rPr>
              <a:t>Times Tables Fluency</a:t>
            </a:r>
            <a:endParaRPr lang="en-GB" sz="3600" dirty="0">
              <a:solidFill>
                <a:srgbClr val="FFFFFF"/>
              </a:solidFill>
            </a:endParaRPr>
          </a:p>
        </p:txBody>
      </p:sp>
      <p:sp>
        <p:nvSpPr>
          <p:cNvPr id="3" name="Content Placeholder 2">
            <a:extLst>
              <a:ext uri="{FF2B5EF4-FFF2-40B4-BE49-F238E27FC236}">
                <a16:creationId xmlns:a16="http://schemas.microsoft.com/office/drawing/2014/main" id="{4596018B-9F46-7219-0B2E-A1B5C1B8E4E6}"/>
              </a:ext>
            </a:extLst>
          </p:cNvPr>
          <p:cNvSpPr>
            <a:spLocks noGrp="1"/>
          </p:cNvSpPr>
          <p:nvPr>
            <p:ph idx="1"/>
          </p:nvPr>
        </p:nvSpPr>
        <p:spPr>
          <a:xfrm>
            <a:off x="4367695" y="393896"/>
            <a:ext cx="7574369" cy="5797988"/>
          </a:xfrm>
        </p:spPr>
        <p:txBody>
          <a:bodyPr anchor="ctr">
            <a:normAutofit fontScale="92500" lnSpcReduction="10000"/>
          </a:bodyPr>
          <a:lstStyle/>
          <a:p>
            <a:pPr marL="0" indent="0">
              <a:buNone/>
            </a:pPr>
            <a:r>
              <a:rPr lang="en-GB" altLang="en-US" sz="3600" dirty="0"/>
              <a:t>Your turn!</a:t>
            </a:r>
          </a:p>
          <a:p>
            <a:pPr marL="0" indent="0">
              <a:buNone/>
            </a:pPr>
            <a:endParaRPr lang="en-GB" altLang="en-US" sz="3600" dirty="0">
              <a:latin typeface="Calibri" panose="020F0502020204030204" pitchFamily="34" charset="0"/>
              <a:cs typeface="Calibri" panose="020F0502020204030204" pitchFamily="34" charset="0"/>
            </a:endParaRPr>
          </a:p>
          <a:p>
            <a:pPr marL="0" indent="0">
              <a:buNone/>
            </a:pPr>
            <a:r>
              <a:rPr lang="en-GB" altLang="en-US" sz="3600" dirty="0">
                <a:latin typeface="Calibri" panose="020F0502020204030204" pitchFamily="34" charset="0"/>
                <a:cs typeface="Calibri" panose="020F0502020204030204" pitchFamily="34" charset="0"/>
              </a:rPr>
              <a:t>The best way to see how this program works is to try it yourself. Please use the iPad on your table to scan the QR code below.</a:t>
            </a:r>
          </a:p>
          <a:p>
            <a:pPr marL="0" indent="0">
              <a:buNone/>
            </a:pPr>
            <a:endParaRPr lang="en-GB" altLang="en-US" sz="3600" dirty="0">
              <a:latin typeface="Calibri" panose="020F0502020204030204" pitchFamily="34" charset="0"/>
              <a:cs typeface="Calibri" panose="020F0502020204030204" pitchFamily="34" charset="0"/>
            </a:endParaRPr>
          </a:p>
          <a:p>
            <a:pPr marL="0" indent="0">
              <a:buNone/>
            </a:pPr>
            <a:r>
              <a:rPr lang="en-GB" altLang="en-US" sz="3600" dirty="0">
                <a:latin typeface="Calibri" panose="020F0502020204030204" pitchFamily="34" charset="0"/>
                <a:cs typeface="Calibri" panose="020F0502020204030204" pitchFamily="34" charset="0"/>
              </a:rPr>
              <a:t>Once you are on the login page use the following details to sign in:</a:t>
            </a:r>
          </a:p>
          <a:p>
            <a:pPr marL="0" indent="0">
              <a:buNone/>
            </a:pPr>
            <a:r>
              <a:rPr lang="en-GB" altLang="en-US" sz="3600" dirty="0">
                <a:latin typeface="Calibri" panose="020F0502020204030204" pitchFamily="34" charset="0"/>
                <a:cs typeface="Calibri" panose="020F0502020204030204" pitchFamily="34" charset="0"/>
              </a:rPr>
              <a:t>User: gue1</a:t>
            </a:r>
          </a:p>
          <a:p>
            <a:pPr marL="0" indent="0">
              <a:buNone/>
            </a:pPr>
            <a:r>
              <a:rPr lang="en-GB" altLang="en-US" sz="3600" dirty="0">
                <a:latin typeface="Calibri" panose="020F0502020204030204" pitchFamily="34" charset="0"/>
                <a:cs typeface="Calibri" panose="020F0502020204030204" pitchFamily="34" charset="0"/>
              </a:rPr>
              <a:t>Password: </a:t>
            </a:r>
            <a:r>
              <a:rPr lang="en-GB" altLang="en-US" sz="3600" dirty="0" err="1">
                <a:latin typeface="Calibri" panose="020F0502020204030204" pitchFamily="34" charset="0"/>
                <a:cs typeface="Calibri" panose="020F0502020204030204" pitchFamily="34" charset="0"/>
              </a:rPr>
              <a:t>fyh</a:t>
            </a:r>
            <a:endParaRPr lang="en-GB" altLang="en-US" sz="3600" dirty="0">
              <a:latin typeface="Calibri" panose="020F0502020204030204" pitchFamily="34" charset="0"/>
              <a:cs typeface="Calibri" panose="020F0502020204030204" pitchFamily="34" charset="0"/>
            </a:endParaRPr>
          </a:p>
          <a:p>
            <a:pPr marL="0" indent="0">
              <a:buNone/>
            </a:pPr>
            <a:endParaRPr lang="en-GB" sz="3600" dirty="0"/>
          </a:p>
        </p:txBody>
      </p:sp>
      <p:pic>
        <p:nvPicPr>
          <p:cNvPr id="5" name="Picture 4" descr="St Gregory's Catholic Primary School | South Shields">
            <a:extLst>
              <a:ext uri="{FF2B5EF4-FFF2-40B4-BE49-F238E27FC236}">
                <a16:creationId xmlns:a16="http://schemas.microsoft.com/office/drawing/2014/main" id="{0576B2A0-DC5D-18B6-4F51-BF78F428423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auto">
          <a:xfrm>
            <a:off x="10986868" y="110347"/>
            <a:ext cx="1096029" cy="1096029"/>
          </a:xfrm>
          <a:prstGeom prst="rect">
            <a:avLst/>
          </a:prstGeom>
          <a:noFill/>
        </p:spPr>
      </p:pic>
      <p:pic>
        <p:nvPicPr>
          <p:cNvPr id="7" name="Picture 6">
            <a:extLst>
              <a:ext uri="{FF2B5EF4-FFF2-40B4-BE49-F238E27FC236}">
                <a16:creationId xmlns:a16="http://schemas.microsoft.com/office/drawing/2014/main" id="{894DEA17-9B71-2689-B22F-A40DA0C5C4F6}"/>
              </a:ext>
            </a:extLst>
          </p:cNvPr>
          <p:cNvPicPr>
            <a:picLocks noChangeAspect="1"/>
          </p:cNvPicPr>
          <p:nvPr/>
        </p:nvPicPr>
        <p:blipFill>
          <a:blip r:embed="rId3"/>
          <a:stretch>
            <a:fillRect/>
          </a:stretch>
        </p:blipFill>
        <p:spPr>
          <a:xfrm>
            <a:off x="524253" y="838964"/>
            <a:ext cx="2989309" cy="2276196"/>
          </a:xfrm>
          <a:prstGeom prst="rect">
            <a:avLst/>
          </a:prstGeom>
        </p:spPr>
      </p:pic>
      <p:pic>
        <p:nvPicPr>
          <p:cNvPr id="6" name="Picture 5">
            <a:extLst>
              <a:ext uri="{FF2B5EF4-FFF2-40B4-BE49-F238E27FC236}">
                <a16:creationId xmlns:a16="http://schemas.microsoft.com/office/drawing/2014/main" id="{FB8F7F3E-E41F-1E1F-1BCB-E048F97BF64C}"/>
              </a:ext>
            </a:extLst>
          </p:cNvPr>
          <p:cNvPicPr>
            <a:picLocks noChangeAspect="1"/>
          </p:cNvPicPr>
          <p:nvPr/>
        </p:nvPicPr>
        <p:blipFill>
          <a:blip r:embed="rId4"/>
          <a:stretch>
            <a:fillRect/>
          </a:stretch>
        </p:blipFill>
        <p:spPr>
          <a:xfrm>
            <a:off x="9826560" y="4499658"/>
            <a:ext cx="2115504" cy="2086122"/>
          </a:xfrm>
          <a:prstGeom prst="rect">
            <a:avLst/>
          </a:prstGeom>
        </p:spPr>
      </p:pic>
    </p:spTree>
    <p:extLst>
      <p:ext uri="{BB962C8B-B14F-4D97-AF65-F5344CB8AC3E}">
        <p14:creationId xmlns:p14="http://schemas.microsoft.com/office/powerpoint/2010/main" val="123134708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Ion</Template>
  <TotalTime>776</TotalTime>
  <Words>1020</Words>
  <Application>Microsoft Office PowerPoint</Application>
  <PresentationFormat>Widescreen</PresentationFormat>
  <Paragraphs>100</Paragraphs>
  <Slides>20</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Aptos</vt:lpstr>
      <vt:lpstr>Aptos Display</vt:lpstr>
      <vt:lpstr>Arial</vt:lpstr>
      <vt:lpstr>Calibri</vt:lpstr>
      <vt:lpstr>Office Theme</vt:lpstr>
      <vt:lpstr>Curriculum Cafe </vt:lpstr>
      <vt:lpstr>  General information  The St. Gregory’s Standard</vt:lpstr>
      <vt:lpstr>General Information  The St. Gregory’s Way</vt:lpstr>
      <vt:lpstr>Maths  Our new maths scheme</vt:lpstr>
      <vt:lpstr>Maths  The six part maths lesson</vt:lpstr>
      <vt:lpstr>Maths  The six part maths lesson</vt:lpstr>
      <vt:lpstr>Maths  Afternoon Maths Meetings</vt:lpstr>
      <vt:lpstr>Times Tables Fluency</vt:lpstr>
      <vt:lpstr>Times Tables Fluency</vt:lpstr>
      <vt:lpstr>Addition and Subtraction support</vt:lpstr>
      <vt:lpstr>Do you have any questions about the teaching of maths at St. Gregory’s?</vt:lpstr>
      <vt:lpstr>English  Expectations in LKS2  </vt:lpstr>
      <vt:lpstr>English  Our Targets this year: Phonics  </vt:lpstr>
      <vt:lpstr>English  Phonics as an adult?  </vt:lpstr>
      <vt:lpstr>English  Our Targets this year: Spelling   </vt:lpstr>
      <vt:lpstr>English  When do we practise in school?  </vt:lpstr>
      <vt:lpstr>English  Reading </vt:lpstr>
      <vt:lpstr>English  Reading Plus </vt:lpstr>
      <vt:lpstr>English  Questions </vt:lpstr>
      <vt:lpstr>Additional important information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Maths Café</dc:title>
  <dc:creator>Jessica Lammonby</dc:creator>
  <cp:lastModifiedBy>David Faircloth</cp:lastModifiedBy>
  <cp:revision>29</cp:revision>
  <cp:lastPrinted>2024-10-03T07:26:49Z</cp:lastPrinted>
  <dcterms:created xsi:type="dcterms:W3CDTF">2024-09-18T09:15:37Z</dcterms:created>
  <dcterms:modified xsi:type="dcterms:W3CDTF">2025-10-02T07:04:26Z</dcterms:modified>
</cp:coreProperties>
</file>