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256" r:id="rId3"/>
    <p:sldId id="257" r:id="rId4"/>
    <p:sldId id="309" r:id="rId5"/>
    <p:sldId id="325" r:id="rId6"/>
    <p:sldId id="326" r:id="rId7"/>
    <p:sldId id="327" r:id="rId8"/>
    <p:sldId id="328" r:id="rId9"/>
    <p:sldId id="329" r:id="rId10"/>
    <p:sldId id="330" r:id="rId11"/>
    <p:sldId id="331" r:id="rId12"/>
    <p:sldId id="261" r:id="rId13"/>
    <p:sldId id="310" r:id="rId14"/>
    <p:sldId id="311" r:id="rId15"/>
    <p:sldId id="312" r:id="rId16"/>
    <p:sldId id="289" r:id="rId17"/>
    <p:sldId id="332" r:id="rId18"/>
    <p:sldId id="313" r:id="rId19"/>
    <p:sldId id="314" r:id="rId20"/>
    <p:sldId id="315" r:id="rId21"/>
    <p:sldId id="316" r:id="rId22"/>
    <p:sldId id="317" r:id="rId23"/>
    <p:sldId id="318" r:id="rId24"/>
    <p:sldId id="319" r:id="rId25"/>
    <p:sldId id="320" r:id="rId26"/>
    <p:sldId id="321" r:id="rId27"/>
    <p:sldId id="323" r:id="rId28"/>
    <p:sldId id="333" r:id="rId29"/>
    <p:sldId id="322" r:id="rId30"/>
    <p:sldId id="334"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57"/>
  </p:normalViewPr>
  <p:slideViewPr>
    <p:cSldViewPr snapToGrid="0">
      <p:cViewPr varScale="1">
        <p:scale>
          <a:sx n="62" d="100"/>
          <a:sy n="62" d="100"/>
        </p:scale>
        <p:origin x="83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ACAF9B-0794-234B-9636-A5F5B8673007}" type="datetimeFigureOut">
              <a:rPr lang="en-GB" smtClean="0"/>
              <a:t>14/10/2025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AA2C259-6124-824E-9FCE-DF54894FAB2A}" type="slidenum">
              <a:rPr lang="en-GB" smtClean="0"/>
              <a:t>‹#›</a:t>
            </a:fld>
            <a:endParaRPr lang="en-GB"/>
          </a:p>
        </p:txBody>
      </p:sp>
    </p:spTree>
    <p:extLst>
      <p:ext uri="{BB962C8B-B14F-4D97-AF65-F5344CB8AC3E}">
        <p14:creationId xmlns:p14="http://schemas.microsoft.com/office/powerpoint/2010/main" val="205605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Activities for parents – Debbie Hepplewhite handwriting activity on entry</a:t>
            </a:r>
          </a:p>
          <a:p>
            <a:r>
              <a:rPr lang="en-GB" dirty="0"/>
              <a:t>TTRS trial using iPads</a:t>
            </a:r>
          </a:p>
          <a:p>
            <a:r>
              <a:rPr lang="en-GB" dirty="0"/>
              <a:t>Possibly spelling shed or reading plus as well</a:t>
            </a:r>
          </a:p>
        </p:txBody>
      </p:sp>
      <p:sp>
        <p:nvSpPr>
          <p:cNvPr id="4" name="Slide Number Placeholder 3"/>
          <p:cNvSpPr>
            <a:spLocks noGrp="1"/>
          </p:cNvSpPr>
          <p:nvPr>
            <p:ph type="sldNum" sz="quarter" idx="5"/>
          </p:nvPr>
        </p:nvSpPr>
        <p:spPr/>
        <p:txBody>
          <a:bodyPr/>
          <a:lstStyle/>
          <a:p>
            <a:fld id="{3AA2C259-6124-824E-9FCE-DF54894FAB2A}" type="slidenum">
              <a:rPr lang="en-GB" smtClean="0"/>
              <a:t>1</a:t>
            </a:fld>
            <a:endParaRPr lang="en-GB"/>
          </a:p>
        </p:txBody>
      </p:sp>
    </p:spTree>
    <p:extLst>
      <p:ext uri="{BB962C8B-B14F-4D97-AF65-F5344CB8AC3E}">
        <p14:creationId xmlns:p14="http://schemas.microsoft.com/office/powerpoint/2010/main" val="173777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0D92-21E9-85B1-F05A-CCAF6788E9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22F856D-061E-09B8-80B4-537CDF333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B6E239D-80C2-6173-CEF7-49CBB51C706D}"/>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5" name="Footer Placeholder 4">
            <a:extLst>
              <a:ext uri="{FF2B5EF4-FFF2-40B4-BE49-F238E27FC236}">
                <a16:creationId xmlns:a16="http://schemas.microsoft.com/office/drawing/2014/main" id="{97AAD40C-F23F-7380-1A66-D6D1B1ED2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8B4687-8FDF-1DF5-7071-13DF137A33E4}"/>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345550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F511-43E6-5744-220D-DBBE1971B75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838BB8D-33B9-11EE-9B3F-150FE40DD2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76BBD8-96C5-093A-67D0-AA84AD9F16C0}"/>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5" name="Footer Placeholder 4">
            <a:extLst>
              <a:ext uri="{FF2B5EF4-FFF2-40B4-BE49-F238E27FC236}">
                <a16:creationId xmlns:a16="http://schemas.microsoft.com/office/drawing/2014/main" id="{1F457541-CC84-F9CB-3331-099E79C171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FFCFCD-E48E-6695-A5D6-131D4EC41985}"/>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213195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C01CAB-DE9C-394F-6813-575EFABA399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63695A9-70B5-1456-3AC4-A1C8639AD4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53BE57-0D7C-85C1-63FC-1545F3ED6930}"/>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5" name="Footer Placeholder 4">
            <a:extLst>
              <a:ext uri="{FF2B5EF4-FFF2-40B4-BE49-F238E27FC236}">
                <a16:creationId xmlns:a16="http://schemas.microsoft.com/office/drawing/2014/main" id="{01CAE84B-224D-7F8B-E221-57C2E31497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B6C9BE-9861-EEAF-672D-9B4A97710B5D}"/>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140529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463002-1DE2-498D-B044-B2B9983071F1}"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267195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463002-1DE2-498D-B044-B2B9983071F1}"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402075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463002-1DE2-498D-B044-B2B9983071F1}"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1022640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463002-1DE2-498D-B044-B2B9983071F1}" type="datetimeFigureOut">
              <a:rPr lang="en-GB" smtClean="0"/>
              <a:t>14/10/2025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52151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463002-1DE2-498D-B044-B2B9983071F1}" type="datetimeFigureOut">
              <a:rPr lang="en-GB" smtClean="0"/>
              <a:t>14/10/2025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2431474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463002-1DE2-498D-B044-B2B9983071F1}" type="datetimeFigureOut">
              <a:rPr lang="en-GB" smtClean="0"/>
              <a:t>14/10/2025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802587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63002-1DE2-498D-B044-B2B9983071F1}" type="datetimeFigureOut">
              <a:rPr lang="en-GB" smtClean="0"/>
              <a:t>14/10/2025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3740101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463002-1DE2-498D-B044-B2B9983071F1}" type="datetimeFigureOut">
              <a:rPr lang="en-GB" smtClean="0"/>
              <a:t>14/10/2025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289859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99171-4AE2-B0F3-2935-6F8818534A6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41458B-8CB8-CB1D-C528-ACE438B1CB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D63D53-03FB-9686-DC43-178052EC3E45}"/>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5" name="Footer Placeholder 4">
            <a:extLst>
              <a:ext uri="{FF2B5EF4-FFF2-40B4-BE49-F238E27FC236}">
                <a16:creationId xmlns:a16="http://schemas.microsoft.com/office/drawing/2014/main" id="{0AE89782-FEBB-9324-5A48-A8051217A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CE53B-C56D-3A65-4C8E-8B83A907D698}"/>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451300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463002-1DE2-498D-B044-B2B9983071F1}" type="datetimeFigureOut">
              <a:rPr lang="en-GB" smtClean="0"/>
              <a:t>14/10/2025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716315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463002-1DE2-498D-B044-B2B9983071F1}"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1229693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463002-1DE2-498D-B044-B2B9983071F1}"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8040F-71A4-4326-8406-2B2575FA7EA2}" type="slidenum">
              <a:rPr lang="en-GB" smtClean="0"/>
              <a:t>‹#›</a:t>
            </a:fld>
            <a:endParaRPr lang="en-GB"/>
          </a:p>
        </p:txBody>
      </p:sp>
    </p:spTree>
    <p:extLst>
      <p:ext uri="{BB962C8B-B14F-4D97-AF65-F5344CB8AC3E}">
        <p14:creationId xmlns:p14="http://schemas.microsoft.com/office/powerpoint/2010/main" val="318719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7BC5-81FE-E027-6FAA-49087C06BC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5615B0B-C387-5924-DC4E-3B0BBC2FBA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FD93B0-9894-7274-F03E-7B495A9DE133}"/>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5" name="Footer Placeholder 4">
            <a:extLst>
              <a:ext uri="{FF2B5EF4-FFF2-40B4-BE49-F238E27FC236}">
                <a16:creationId xmlns:a16="http://schemas.microsoft.com/office/drawing/2014/main" id="{048A344E-18CF-A0A5-A2EA-2856DD114F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67AAF-3357-F94B-1C90-FA2076718DFF}"/>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407058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307E-BB4B-5C2A-48D9-93393CADBA5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3C15858-846E-B4DF-1A36-068F8E2D552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74F7D92-D527-9180-866C-55DF489C1E3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837261A-935C-0643-8056-8005931092B8}"/>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6" name="Footer Placeholder 5">
            <a:extLst>
              <a:ext uri="{FF2B5EF4-FFF2-40B4-BE49-F238E27FC236}">
                <a16:creationId xmlns:a16="http://schemas.microsoft.com/office/drawing/2014/main" id="{68AAD6FF-2226-18D0-C323-B40AD4BB9F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F7FC74-E424-3D6A-1EE5-E476331B6D9A}"/>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28621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35B5-FEAE-3200-729F-D8DF18501CB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37F64D5-FEC6-FCEC-73D5-82F0AC74B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75FD0F-46D7-7304-062A-D9D82D9EB73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3E08184-FD3F-BD67-96C2-D61542570A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48DC1C-6A65-A949-149F-AF7B2F9A89C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93A5E45-E8D2-E309-55A8-D7C26EB3D986}"/>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8" name="Footer Placeholder 7">
            <a:extLst>
              <a:ext uri="{FF2B5EF4-FFF2-40B4-BE49-F238E27FC236}">
                <a16:creationId xmlns:a16="http://schemas.microsoft.com/office/drawing/2014/main" id="{197B426B-46D0-C60C-C03E-20A0273379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55C178-9BD6-A852-2664-1F0B48156C5F}"/>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223592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AEA1-8C2D-D773-DAC1-18F6D70707C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C04A23A-89F9-FFF7-9485-3F579AB7D5B6}"/>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4" name="Footer Placeholder 3">
            <a:extLst>
              <a:ext uri="{FF2B5EF4-FFF2-40B4-BE49-F238E27FC236}">
                <a16:creationId xmlns:a16="http://schemas.microsoft.com/office/drawing/2014/main" id="{403908FA-CD73-D786-BEDC-3D23D38079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71CBF8-01FD-9E78-32FE-ADD2DCD43230}"/>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145921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0871C-6145-B53D-C981-3B1E266EB2CF}"/>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3" name="Footer Placeholder 2">
            <a:extLst>
              <a:ext uri="{FF2B5EF4-FFF2-40B4-BE49-F238E27FC236}">
                <a16:creationId xmlns:a16="http://schemas.microsoft.com/office/drawing/2014/main" id="{A027FDB1-BF33-F46A-951C-1A9B2917E1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255D5E-09DF-A92D-58B3-E78C17FCB034}"/>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104315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FB66-5EEE-22F2-F239-1C68BF1831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2902C8E-0B95-4426-4E6D-C73C803EC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AEE470-8756-575A-7483-71C695198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F8A265-55B0-9E70-491F-523FED8D529D}"/>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6" name="Footer Placeholder 5">
            <a:extLst>
              <a:ext uri="{FF2B5EF4-FFF2-40B4-BE49-F238E27FC236}">
                <a16:creationId xmlns:a16="http://schemas.microsoft.com/office/drawing/2014/main" id="{28A2825F-DE9D-9EC6-0D94-1901AB6917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FC9E8B-4327-684B-A060-9E598072B8B4}"/>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88516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DA1F-6033-AED1-0711-ADCC357E38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64A82DA-727A-8FE8-0FD3-12B748A07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9F3F08-EFD1-BC78-7D6D-72534A6A0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97250A-C8C3-9B0E-75CE-F7DD1931C163}"/>
              </a:ext>
            </a:extLst>
          </p:cNvPr>
          <p:cNvSpPr>
            <a:spLocks noGrp="1"/>
          </p:cNvSpPr>
          <p:nvPr>
            <p:ph type="dt" sz="half" idx="10"/>
          </p:nvPr>
        </p:nvSpPr>
        <p:spPr/>
        <p:txBody>
          <a:bodyPr/>
          <a:lstStyle/>
          <a:p>
            <a:fld id="{7AB54E16-4ACB-804C-BF94-62255954EA64}" type="datetimeFigureOut">
              <a:rPr lang="en-GB" smtClean="0"/>
              <a:t>14/10/2025</a:t>
            </a:fld>
            <a:endParaRPr lang="en-GB"/>
          </a:p>
        </p:txBody>
      </p:sp>
      <p:sp>
        <p:nvSpPr>
          <p:cNvPr id="6" name="Footer Placeholder 5">
            <a:extLst>
              <a:ext uri="{FF2B5EF4-FFF2-40B4-BE49-F238E27FC236}">
                <a16:creationId xmlns:a16="http://schemas.microsoft.com/office/drawing/2014/main" id="{8C2F1208-D894-E338-7342-0B32AD7C67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A39256-B4A7-0400-E974-D131A128E71F}"/>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131663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B021C-CE19-40F0-A376-C4151E00A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6776CCF-5CB5-40B4-E98D-C9BFD6F30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FF8C42-5F6C-A739-0C72-AA2CF339F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B54E16-4ACB-804C-BF94-62255954EA64}" type="datetimeFigureOut">
              <a:rPr lang="en-GB" smtClean="0"/>
              <a:t>14/10/2025</a:t>
            </a:fld>
            <a:endParaRPr lang="en-GB"/>
          </a:p>
        </p:txBody>
      </p:sp>
      <p:sp>
        <p:nvSpPr>
          <p:cNvPr id="5" name="Footer Placeholder 4">
            <a:extLst>
              <a:ext uri="{FF2B5EF4-FFF2-40B4-BE49-F238E27FC236}">
                <a16:creationId xmlns:a16="http://schemas.microsoft.com/office/drawing/2014/main" id="{E94A6FE0-FAB9-C21C-C5A0-1D085968F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4ED034E-803A-4F95-40D5-C5E68527A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E27571-E2BE-6946-8B99-BCCC67E642D2}" type="slidenum">
              <a:rPr lang="en-GB" smtClean="0"/>
              <a:t>‹#›</a:t>
            </a:fld>
            <a:endParaRPr lang="en-GB"/>
          </a:p>
        </p:txBody>
      </p:sp>
    </p:spTree>
    <p:extLst>
      <p:ext uri="{BB962C8B-B14F-4D97-AF65-F5344CB8AC3E}">
        <p14:creationId xmlns:p14="http://schemas.microsoft.com/office/powerpoint/2010/main" val="329321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63002-1DE2-498D-B044-B2B9983071F1}" type="datetimeFigureOut">
              <a:rPr lang="en-GB" smtClean="0"/>
              <a:t>14/10/2025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8040F-71A4-4326-8406-2B2575FA7EA2}" type="slidenum">
              <a:rPr lang="en-GB" smtClean="0"/>
              <a:t>‹#›</a:t>
            </a:fld>
            <a:endParaRPr lang="en-GB"/>
          </a:p>
        </p:txBody>
      </p:sp>
    </p:spTree>
    <p:extLst>
      <p:ext uri="{BB962C8B-B14F-4D97-AF65-F5344CB8AC3E}">
        <p14:creationId xmlns:p14="http://schemas.microsoft.com/office/powerpoint/2010/main" val="3645581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DF91F20-B96F-4F77-AC3E-2CDD3BAA10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D487F7-9050-4871-B351-34A72ADB29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3C27DD-EF6A-4C48-9669-C2970E71A8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84384FE-1C88-4CAA-8FB8-2313A3AE73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7B6A113-58CD-406C-BCE4-6E1F1F2BE6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BEB154-7055-F699-648E-2558E2D639B2}"/>
              </a:ext>
            </a:extLst>
          </p:cNvPr>
          <p:cNvSpPr>
            <a:spLocks noGrp="1"/>
          </p:cNvSpPr>
          <p:nvPr>
            <p:ph type="ctrTitle"/>
          </p:nvPr>
        </p:nvSpPr>
        <p:spPr>
          <a:xfrm>
            <a:off x="13585" y="857251"/>
            <a:ext cx="7883505" cy="3160113"/>
          </a:xfrm>
        </p:spPr>
        <p:txBody>
          <a:bodyPr anchor="b">
            <a:normAutofit/>
          </a:bodyPr>
          <a:lstStyle/>
          <a:p>
            <a:pPr algn="l"/>
            <a:r>
              <a:rPr lang="en-GB" sz="9600" dirty="0">
                <a:solidFill>
                  <a:srgbClr val="FFFFFF"/>
                </a:solidFill>
              </a:rPr>
              <a:t>Curriculum Cafe </a:t>
            </a:r>
          </a:p>
        </p:txBody>
      </p:sp>
      <p:sp>
        <p:nvSpPr>
          <p:cNvPr id="35" name="Rectangle 34">
            <a:extLst>
              <a:ext uri="{FF2B5EF4-FFF2-40B4-BE49-F238E27FC236}">
                <a16:creationId xmlns:a16="http://schemas.microsoft.com/office/drawing/2014/main" id="{05A1AA86-B7E6-4C02-AA34-F1A25CD4CC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EF4C818-FA46-4A55-F961-7DF94F4C17AD}"/>
              </a:ext>
            </a:extLst>
          </p:cNvPr>
          <p:cNvSpPr>
            <a:spLocks noGrp="1"/>
          </p:cNvSpPr>
          <p:nvPr>
            <p:ph type="subTitle" idx="1"/>
          </p:nvPr>
        </p:nvSpPr>
        <p:spPr>
          <a:xfrm>
            <a:off x="1105661" y="4800600"/>
            <a:ext cx="5179879" cy="1200149"/>
          </a:xfrm>
        </p:spPr>
        <p:txBody>
          <a:bodyPr anchor="t">
            <a:noAutofit/>
          </a:bodyPr>
          <a:lstStyle/>
          <a:p>
            <a:r>
              <a:rPr lang="en-GB" sz="3600" dirty="0">
                <a:solidFill>
                  <a:srgbClr val="FFFFFF"/>
                </a:solidFill>
              </a:rPr>
              <a:t>Year </a:t>
            </a:r>
            <a:r>
              <a:rPr lang="en-GB" sz="3600" dirty="0" smtClean="0">
                <a:solidFill>
                  <a:srgbClr val="FFFFFF"/>
                </a:solidFill>
              </a:rPr>
              <a:t>5 </a:t>
            </a:r>
            <a:r>
              <a:rPr lang="en-GB" sz="3600" dirty="0">
                <a:solidFill>
                  <a:srgbClr val="FFFFFF"/>
                </a:solidFill>
              </a:rPr>
              <a:t>and Year </a:t>
            </a:r>
            <a:r>
              <a:rPr lang="en-GB" sz="3600" dirty="0" smtClean="0">
                <a:solidFill>
                  <a:srgbClr val="FFFFFF"/>
                </a:solidFill>
              </a:rPr>
              <a:t>6 </a:t>
            </a:r>
            <a:endParaRPr lang="en-GB" sz="3600" dirty="0">
              <a:solidFill>
                <a:srgbClr val="FFFFFF"/>
              </a:solidFill>
            </a:endParaRPr>
          </a:p>
        </p:txBody>
      </p:sp>
      <p:pic>
        <p:nvPicPr>
          <p:cNvPr id="5" name="Picture 4" descr="St Gregory's Catholic Primary School | South Shields">
            <a:extLst>
              <a:ext uri="{FF2B5EF4-FFF2-40B4-BE49-F238E27FC236}">
                <a16:creationId xmlns:a16="http://schemas.microsoft.com/office/drawing/2014/main" id="{4B680029-764F-9FDB-327A-1E9543162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560981" y="1842090"/>
            <a:ext cx="3173819" cy="3173819"/>
          </a:xfrm>
          <a:prstGeom prst="rect">
            <a:avLst/>
          </a:prstGeom>
          <a:noFill/>
        </p:spPr>
      </p:pic>
    </p:spTree>
    <p:extLst>
      <p:ext uri="{BB962C8B-B14F-4D97-AF65-F5344CB8AC3E}">
        <p14:creationId xmlns:p14="http://schemas.microsoft.com/office/powerpoint/2010/main" val="417461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28" name="Picture 4" descr="Hanging Chalkboard Signs | Hobby Lobby | 1816719"/>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6286" r="93143"/>
                    </a14:imgEffect>
                    <a14:imgEffect>
                      <a14:brightnessContrast bright="19000"/>
                    </a14:imgEffect>
                  </a14:imgLayer>
                </a14:imgProps>
              </a:ext>
              <a:ext uri="{28A0092B-C50C-407E-A947-70E740481C1C}">
                <a14:useLocalDpi xmlns:a14="http://schemas.microsoft.com/office/drawing/2010/main" val="0"/>
              </a:ext>
            </a:extLst>
          </a:blip>
          <a:srcRect l="8762" t="38286" r="8381"/>
          <a:stretch/>
        </p:blipFill>
        <p:spPr bwMode="auto">
          <a:xfrm rot="21417195">
            <a:off x="61072" y="185428"/>
            <a:ext cx="2305973" cy="14113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rot="21391147">
            <a:off x="4624" y="802416"/>
            <a:ext cx="2418868"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rPr>
              <a:t>Year Six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rPr>
              <a:t>Examen</a:t>
            </a:r>
            <a:endParaRPr kumimoji="0" lang="en-US" sz="1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endParaRPr>
          </a:p>
        </p:txBody>
      </p:sp>
      <p:sp>
        <p:nvSpPr>
          <p:cNvPr id="10" name="Rectangle 9"/>
          <p:cNvSpPr/>
          <p:nvPr/>
        </p:nvSpPr>
        <p:spPr>
          <a:xfrm rot="21391147">
            <a:off x="281129" y="488456"/>
            <a:ext cx="1784723" cy="33855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Grayscale Signature" pitchFamily="2" charset="0"/>
                <a:ea typeface="+mn-ea"/>
                <a:cs typeface="+mn-cs"/>
              </a:rPr>
              <a:t>Good Morning</a:t>
            </a:r>
            <a:endParaRPr kumimoji="0" lang="en-US" sz="16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Grayscale Signature" pitchFamily="2" charset="0"/>
              <a:ea typeface="+mn-ea"/>
              <a:cs typeface="+mn-cs"/>
            </a:endParaRPr>
          </a:p>
        </p:txBody>
      </p:sp>
      <p:sp>
        <p:nvSpPr>
          <p:cNvPr id="17" name="Rectangle 16"/>
          <p:cNvSpPr/>
          <p:nvPr/>
        </p:nvSpPr>
        <p:spPr>
          <a:xfrm>
            <a:off x="3514856" y="486666"/>
            <a:ext cx="5106630" cy="707886"/>
          </a:xfrm>
          <a:prstGeom prst="rect">
            <a:avLst/>
          </a:prstGeom>
          <a:solidFill>
            <a:srgbClr val="00B050"/>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winkl Light" panose="02000000000000000000" pitchFamily="2" charset="0"/>
                <a:ea typeface="+mn-ea"/>
                <a:cs typeface="+mn-cs"/>
              </a:rPr>
              <a:t>*</a:t>
            </a:r>
            <a:endParaRPr kumimoji="0" lang="en-US" sz="2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TPreCursive" panose="03000400000000000000" pitchFamily="66" charset="0"/>
              <a:ea typeface="Yu Gothic UI" panose="020B0500000000000000" pitchFamily="34" charset="-128"/>
              <a:cs typeface="+mn-cs"/>
            </a:endParaRPr>
          </a:p>
        </p:txBody>
      </p:sp>
      <p:sp>
        <p:nvSpPr>
          <p:cNvPr id="12" name="Rectangle 11"/>
          <p:cNvSpPr/>
          <p:nvPr/>
        </p:nvSpPr>
        <p:spPr>
          <a:xfrm>
            <a:off x="2377365" y="6154095"/>
            <a:ext cx="917229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ED7D31"/>
                </a:solidFill>
                <a:effectLst/>
                <a:uLnTx/>
                <a:uFillTx/>
                <a:latin typeface="Twinkl Light" panose="02000000000000000000" pitchFamily="2" charset="0"/>
                <a:ea typeface="+mn-ea"/>
                <a:cs typeface="+mn-cs"/>
              </a:rPr>
              <a:t>.</a:t>
            </a:r>
            <a:endParaRPr kumimoji="0" lang="en-GB" sz="1800" b="0" i="0" u="none" strike="noStrike" kern="1200" cap="none" spc="0" normalizeH="0" baseline="0" noProof="0" dirty="0">
              <a:ln>
                <a:noFill/>
              </a:ln>
              <a:solidFill>
                <a:srgbClr val="ED7D31"/>
              </a:solidFill>
              <a:effectLst/>
              <a:uLnTx/>
              <a:uFillTx/>
              <a:latin typeface="Twinkl Light" panose="02000000000000000000" pitchFamily="2" charset="0"/>
              <a:ea typeface="+mn-ea"/>
              <a:cs typeface="+mn-cs"/>
            </a:endParaRPr>
          </a:p>
        </p:txBody>
      </p:sp>
      <p:sp>
        <p:nvSpPr>
          <p:cNvPr id="23" name="Rounded Rectangle 22"/>
          <p:cNvSpPr/>
          <p:nvPr/>
        </p:nvSpPr>
        <p:spPr>
          <a:xfrm>
            <a:off x="737119" y="3172408"/>
            <a:ext cx="11346024" cy="3608024"/>
          </a:xfrm>
          <a:prstGeom prst="roundRect">
            <a:avLst>
              <a:gd name="adj" fmla="val 7148"/>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How to Pray The Five Finger </a:t>
            </a:r>
            <a:r>
              <a:rPr kumimoji="0" lang="en-US" sz="1800" b="1" i="0" u="none" strike="noStrike" kern="1200" cap="none" spc="0" normalizeH="0" baseline="0" noProof="0" dirty="0" err="1">
                <a:ln>
                  <a:noFill/>
                </a:ln>
                <a:solidFill>
                  <a:srgbClr val="272626"/>
                </a:solidFill>
                <a:effectLst/>
                <a:uLnTx/>
                <a:uFillTx/>
                <a:latin typeface="Arial" panose="020B0604020202020204" pitchFamily="34" charset="0"/>
                <a:ea typeface="+mn-ea"/>
                <a:cs typeface="+mn-cs"/>
              </a:rPr>
              <a:t>Examen</a:t>
            </a:r>
            <a:endParaRPr kumimoji="0" lang="en-US" sz="1800" b="1" i="0" u="none" strike="noStrike" kern="1200" cap="none" spc="0" normalizeH="0" baseline="0" noProof="0" dirty="0">
              <a:ln>
                <a:noFill/>
              </a:ln>
              <a:solidFill>
                <a:srgbClr val="272626"/>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Be still</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 Our thumb reminds us of what is important. Notice your breath, try to still your mind, and be present to God and yourself.</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Be grateful. </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As our index finger points things out to people, reflect on </a:t>
            </a:r>
            <a:r>
              <a:rPr kumimoji="0" lang="en-US" sz="1800" b="0" i="0" u="none" strike="noStrike" kern="1200" cap="none" spc="0" normalizeH="0" baseline="0" noProof="0" dirty="0" smtClean="0">
                <a:ln>
                  <a:noFill/>
                </a:ln>
                <a:solidFill>
                  <a:srgbClr val="272626"/>
                </a:solidFill>
                <a:effectLst/>
                <a:uLnTx/>
                <a:uFillTx/>
                <a:latin typeface="Arial" panose="020B0604020202020204" pitchFamily="34" charset="0"/>
                <a:ea typeface="+mn-ea"/>
                <a:cs typeface="+mn-cs"/>
              </a:rPr>
              <a:t>your </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day and point out everything you’re grateful for.</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Notice. </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Our middle finger is usually the longest and the one that stands out. What stood out to you </a:t>
            </a:r>
            <a:r>
              <a:rPr kumimoji="0" lang="en-US" sz="1800" b="0" i="0" u="none" strike="noStrike" kern="1200" cap="none" spc="0" normalizeH="0" baseline="0" noProof="0" dirty="0" smtClean="0">
                <a:ln>
                  <a:noFill/>
                </a:ln>
                <a:solidFill>
                  <a:srgbClr val="272626"/>
                </a:solidFill>
                <a:effectLst/>
                <a:uLnTx/>
                <a:uFillTx/>
                <a:latin typeface="Arial" panose="020B0604020202020204" pitchFamily="34" charset="0"/>
                <a:ea typeface="+mn-ea"/>
                <a:cs typeface="+mn-cs"/>
              </a:rPr>
              <a:t>yesterday?</a:t>
            </a:r>
            <a:r>
              <a:rPr kumimoji="0" lang="en-US" sz="1800" b="1"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Where </a:t>
            </a:r>
            <a:r>
              <a:rPr kumimoji="0" lang="en-US" sz="1800" b="0" i="0" u="none" strike="noStrike" kern="1200" cap="none" spc="0" normalizeH="0" baseline="0" noProof="0" dirty="0" smtClean="0">
                <a:ln>
                  <a:noFill/>
                </a:ln>
                <a:solidFill>
                  <a:srgbClr val="272626"/>
                </a:solidFill>
                <a:effectLst/>
                <a:uLnTx/>
                <a:uFillTx/>
                <a:latin typeface="Arial" panose="020B0604020202020204" pitchFamily="34" charset="0"/>
                <a:ea typeface="+mn-ea"/>
                <a:cs typeface="+mn-cs"/>
              </a:rPr>
              <a:t>did you feel happy? Sad</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 Frustrated? Were there any challenges </a:t>
            </a:r>
            <a:r>
              <a:rPr kumimoji="0" lang="en-US" sz="1800" b="0" i="0" u="none" strike="noStrike" kern="1200" cap="none" spc="0" normalizeH="0" baseline="0" noProof="0" dirty="0" smtClean="0">
                <a:ln>
                  <a:noFill/>
                </a:ln>
                <a:solidFill>
                  <a:srgbClr val="272626"/>
                </a:solidFill>
                <a:effectLst/>
                <a:uLnTx/>
                <a:uFillTx/>
                <a:latin typeface="Arial" panose="020B0604020202020204" pitchFamily="34" charset="0"/>
                <a:ea typeface="+mn-ea"/>
                <a:cs typeface="+mn-cs"/>
              </a:rPr>
              <a:t>yesterday? </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Any victories?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Ask for help. </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Our ring fingers are where we put our wedding rings. Think about your responsibilities and promises you have made. What do you need God’s help with? Is there anything you need to say sorry for?</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Look ahead. </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Our pinky finger is our smallest one. Sometimes a small change can make a big difference. Think about </a:t>
            </a:r>
            <a:r>
              <a:rPr kumimoji="0" lang="en-US" sz="1800" b="0" i="0" u="none" strike="noStrike" kern="1200" cap="none" spc="0" normalizeH="0" baseline="0" noProof="0" dirty="0" smtClean="0">
                <a:ln>
                  <a:noFill/>
                </a:ln>
                <a:solidFill>
                  <a:srgbClr val="272626"/>
                </a:solidFill>
                <a:effectLst/>
                <a:uLnTx/>
                <a:uFillTx/>
                <a:latin typeface="Arial" panose="020B0604020202020204" pitchFamily="34" charset="0"/>
                <a:ea typeface="+mn-ea"/>
                <a:cs typeface="+mn-cs"/>
              </a:rPr>
              <a:t>today. What </a:t>
            </a:r>
            <a:r>
              <a:rPr kumimoji="0" lang="en-US" sz="1800" b="0" i="0" u="none" strike="noStrike" kern="1200" cap="none" spc="0" normalizeH="0" baseline="0" noProof="0" dirty="0">
                <a:ln>
                  <a:noFill/>
                </a:ln>
                <a:solidFill>
                  <a:srgbClr val="272626"/>
                </a:solidFill>
                <a:effectLst/>
                <a:uLnTx/>
                <a:uFillTx/>
                <a:latin typeface="Arial" panose="020B0604020202020204" pitchFamily="34" charset="0"/>
                <a:ea typeface="+mn-ea"/>
                <a:cs typeface="+mn-cs"/>
              </a:rPr>
              <a:t>do you hope for? Are there any little changes that you can make?</a:t>
            </a:r>
          </a:p>
        </p:txBody>
      </p:sp>
      <p:sp>
        <p:nvSpPr>
          <p:cNvPr id="24" name="Rectangle 23"/>
          <p:cNvSpPr/>
          <p:nvPr/>
        </p:nvSpPr>
        <p:spPr>
          <a:xfrm>
            <a:off x="2478841" y="1077439"/>
            <a:ext cx="7620266"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w="0"/>
                <a:solidFill>
                  <a:prstClr val="black"/>
                </a:solidFill>
                <a:effectLst/>
                <a:uLnTx/>
                <a:uFillTx/>
                <a:latin typeface="Times New Roman" panose="02020603050405020304" pitchFamily="18" charset="0"/>
                <a:ea typeface="+mn-ea"/>
                <a:cs typeface="Times New Roman" panose="02020603050405020304" pitchFamily="18" charset="0"/>
              </a:rPr>
              <a:t>S</a:t>
            </a:r>
            <a:r>
              <a:rPr kumimoji="0" lang="en-US" sz="2400" b="1" i="0" u="none" strike="noStrike" kern="1200" cap="none" spc="0" normalizeH="0" baseline="0" noProof="0" dirty="0" smtClean="0">
                <a:ln w="0"/>
                <a:solidFill>
                  <a:prstClr val="black"/>
                </a:solidFill>
                <a:effectLst/>
                <a:uLnTx/>
                <a:uFillTx/>
                <a:latin typeface="Times New Roman" panose="02020603050405020304" pitchFamily="18" charset="0"/>
                <a:ea typeface="+mn-ea"/>
                <a:cs typeface="Times New Roman" panose="02020603050405020304" pitchFamily="18" charset="0"/>
              </a:rPr>
              <a:t>t. Gregory’s Way</a:t>
            </a:r>
            <a:endParaRPr kumimoji="0" lang="en-US" sz="2400" b="1" i="0" u="none" strike="noStrike" kern="1200" cap="none" spc="0" normalizeH="0" baseline="0" noProof="0" dirty="0">
              <a:ln w="0"/>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424025" y="1436115"/>
            <a:ext cx="59722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give thanks to God, work together and always try our best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724524" y="1925128"/>
            <a:ext cx="9825134" cy="1247280"/>
          </a:xfrm>
          <a:prstGeom prst="rect">
            <a:avLst/>
          </a:prstGeom>
        </p:spPr>
      </p:pic>
      <p:pic>
        <p:nvPicPr>
          <p:cNvPr id="18" name="Picture 17" descr="Epiphany-Ordinary-Time-Chi-Rho | A textured backgound for Ep… | 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0270" y="126935"/>
            <a:ext cx="875331" cy="1206108"/>
          </a:xfrm>
          <a:prstGeom prst="rect">
            <a:avLst/>
          </a:prstGeom>
        </p:spPr>
      </p:pic>
      <p:pic>
        <p:nvPicPr>
          <p:cNvPr id="20" name="Picture 2" descr="https://spcdn.shortpixel.ai/spio/ret_img,q_cdnize,to_auto,s_webp:avif/www.st-gregorys.co.uk/wp-content/uploads/2025/05/Little-Stars-Logo-300x1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17" y="1752905"/>
            <a:ext cx="509066" cy="6618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Logo&#10;&#10;Description automatically generated"/>
          <p:cNvPicPr/>
          <p:nvPr/>
        </p:nvPicPr>
        <p:blipFill>
          <a:blip r:embed="rId7" cstate="print">
            <a:extLst>
              <a:ext uri="{28A0092B-C50C-407E-A947-70E740481C1C}">
                <a14:useLocalDpi xmlns:a14="http://schemas.microsoft.com/office/drawing/2010/main" val="0"/>
              </a:ext>
            </a:extLst>
          </a:blip>
          <a:stretch>
            <a:fillRect/>
          </a:stretch>
        </p:blipFill>
        <p:spPr>
          <a:xfrm>
            <a:off x="634483" y="1762988"/>
            <a:ext cx="515162" cy="633195"/>
          </a:xfrm>
          <a:prstGeom prst="rect">
            <a:avLst/>
          </a:prstGeom>
        </p:spPr>
      </p:pic>
      <p:sp>
        <p:nvSpPr>
          <p:cNvPr id="6" name="Rectangle 5"/>
          <p:cNvSpPr/>
          <p:nvPr/>
        </p:nvSpPr>
        <p:spPr>
          <a:xfrm>
            <a:off x="1346239" y="1695080"/>
            <a:ext cx="46685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233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2E296-EA93-2FB5-784F-1618EF2913C6}"/>
              </a:ext>
            </a:extLst>
          </p:cNvPr>
          <p:cNvSpPr>
            <a:spLocks noGrp="1"/>
          </p:cNvSpPr>
          <p:nvPr>
            <p:ph type="title"/>
          </p:nvPr>
        </p:nvSpPr>
        <p:spPr>
          <a:xfrm>
            <a:off x="466722" y="586855"/>
            <a:ext cx="3201366" cy="3387497"/>
          </a:xfrm>
        </p:spPr>
        <p:txBody>
          <a:bodyPr anchor="b">
            <a:normAutofit/>
          </a:bodyPr>
          <a:lstStyle/>
          <a:p>
            <a:r>
              <a:rPr lang="en-GB" sz="4000" b="1" u="sng" dirty="0">
                <a:solidFill>
                  <a:srgbClr val="FFFFFF"/>
                </a:solidFill>
              </a:rPr>
              <a:t>Maths</a:t>
            </a:r>
            <a:br>
              <a:rPr lang="en-GB" sz="4000" b="1" u="sng" dirty="0">
                <a:solidFill>
                  <a:srgbClr val="FFFFFF"/>
                </a:solidFill>
              </a:rPr>
            </a:br>
            <a:r>
              <a:rPr lang="en-GB" sz="4000" dirty="0">
                <a:solidFill>
                  <a:srgbClr val="FFFFFF"/>
                </a:solidFill>
              </a:rPr>
              <a:t/>
            </a:r>
            <a:br>
              <a:rPr lang="en-GB" sz="4000" dirty="0">
                <a:solidFill>
                  <a:srgbClr val="FFFFFF"/>
                </a:solidFill>
              </a:rPr>
            </a:br>
            <a:r>
              <a:rPr lang="en-GB" sz="4000" dirty="0">
                <a:solidFill>
                  <a:srgbClr val="FFFFFF"/>
                </a:solidFill>
              </a:rPr>
              <a:t>Our new maths scheme</a:t>
            </a:r>
          </a:p>
        </p:txBody>
      </p:sp>
      <p:sp>
        <p:nvSpPr>
          <p:cNvPr id="3" name="Content Placeholder 2">
            <a:extLst>
              <a:ext uri="{FF2B5EF4-FFF2-40B4-BE49-F238E27FC236}">
                <a16:creationId xmlns:a16="http://schemas.microsoft.com/office/drawing/2014/main" id="{873B2DB0-E5C2-C831-0ED7-7D3A935C3626}"/>
              </a:ext>
            </a:extLst>
          </p:cNvPr>
          <p:cNvSpPr>
            <a:spLocks noGrp="1"/>
          </p:cNvSpPr>
          <p:nvPr>
            <p:ph idx="1"/>
          </p:nvPr>
        </p:nvSpPr>
        <p:spPr>
          <a:xfrm>
            <a:off x="4810260" y="649480"/>
            <a:ext cx="6338032" cy="5769793"/>
          </a:xfrm>
        </p:spPr>
        <p:txBody>
          <a:bodyPr anchor="ctr">
            <a:normAutofit/>
          </a:bodyPr>
          <a:lstStyle/>
          <a:p>
            <a:pPr marL="0" indent="0">
              <a:buNone/>
            </a:pPr>
            <a:r>
              <a:rPr lang="en-GB" sz="3200" dirty="0">
                <a:latin typeface="Calibri" panose="020F0502020204030204" pitchFamily="34" charset="0"/>
                <a:cs typeface="Calibri" panose="020F0502020204030204" pitchFamily="34" charset="0"/>
              </a:rPr>
              <a:t>This year, we are teaching maths through a new scheme called </a:t>
            </a:r>
            <a:r>
              <a:rPr lang="en-GB" sz="3200" b="1" dirty="0">
                <a:latin typeface="Calibri" panose="020F0502020204030204" pitchFamily="34" charset="0"/>
                <a:cs typeface="Calibri" panose="020F0502020204030204" pitchFamily="34" charset="0"/>
              </a:rPr>
              <a:t>Ark Maths.</a:t>
            </a:r>
          </a:p>
          <a:p>
            <a:pPr marL="0" indent="0">
              <a:buNone/>
            </a:pPr>
            <a:endParaRPr lang="en-GB" sz="3200" b="1" dirty="0">
              <a:latin typeface="Calibri" panose="020F0502020204030204" pitchFamily="34" charset="0"/>
              <a:cs typeface="Calibri" panose="020F0502020204030204" pitchFamily="34" charset="0"/>
            </a:endParaRPr>
          </a:p>
          <a:p>
            <a:pPr marL="0" indent="0">
              <a:buNone/>
            </a:pPr>
            <a:r>
              <a:rPr lang="en-GB" sz="3200" dirty="0">
                <a:latin typeface="Calibri" panose="020F0502020204030204" pitchFamily="34" charset="0"/>
                <a:cs typeface="Calibri" panose="020F0502020204030204" pitchFamily="34" charset="0"/>
              </a:rPr>
              <a:t>There are some key changes happening in the way we teach maths.</a:t>
            </a:r>
          </a:p>
        </p:txBody>
      </p:sp>
      <p:pic>
        <p:nvPicPr>
          <p:cNvPr id="4" name="Picture 3" descr="St Gregory's Catholic Primary School | South Shields">
            <a:extLst>
              <a:ext uri="{FF2B5EF4-FFF2-40B4-BE49-F238E27FC236}">
                <a16:creationId xmlns:a16="http://schemas.microsoft.com/office/drawing/2014/main" id="{04F2007D-6EE5-8109-201B-EA7B8AB10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1842959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1DE5EF-A0E2-07F5-7BDB-514FBBB4B76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B44C9-82A5-89A3-C36C-7B93F53088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625A4A70-4561-E91C-A542-241011E084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E3B9EA-441B-0B48-D9C7-4C5F8B8D6C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3B6C82-968D-753F-7157-FF930949B8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6C1782-4221-C172-4CA5-CDEF2E2F28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EBFA23D-3094-2E3A-730D-E4DF2A9868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9265F084-6C79-FA77-2445-010F68D8B9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B8B0F-F383-B67A-E323-CF52851A364F}"/>
              </a:ext>
            </a:extLst>
          </p:cNvPr>
          <p:cNvSpPr>
            <a:spLocks noGrp="1"/>
          </p:cNvSpPr>
          <p:nvPr>
            <p:ph type="title"/>
          </p:nvPr>
        </p:nvSpPr>
        <p:spPr>
          <a:xfrm>
            <a:off x="466722" y="586855"/>
            <a:ext cx="3201366" cy="3387497"/>
          </a:xfrm>
        </p:spPr>
        <p:txBody>
          <a:bodyPr anchor="b">
            <a:normAutofit/>
          </a:bodyPr>
          <a:lstStyle/>
          <a:p>
            <a:r>
              <a:rPr lang="en-GB" sz="4000" b="1" u="sng" dirty="0">
                <a:solidFill>
                  <a:srgbClr val="FFFFFF"/>
                </a:solidFill>
              </a:rPr>
              <a:t>Maths</a:t>
            </a:r>
            <a:br>
              <a:rPr lang="en-GB" sz="4000" b="1" u="sng" dirty="0">
                <a:solidFill>
                  <a:srgbClr val="FFFFFF"/>
                </a:solidFill>
              </a:rPr>
            </a:br>
            <a:r>
              <a:rPr lang="en-GB" sz="4000" dirty="0">
                <a:solidFill>
                  <a:srgbClr val="FFFFFF"/>
                </a:solidFill>
              </a:rPr>
              <a:t/>
            </a:r>
            <a:br>
              <a:rPr lang="en-GB" sz="4000" dirty="0">
                <a:solidFill>
                  <a:srgbClr val="FFFFFF"/>
                </a:solidFill>
              </a:rPr>
            </a:br>
            <a:r>
              <a:rPr lang="en-GB" sz="4000" dirty="0">
                <a:solidFill>
                  <a:srgbClr val="FFFFFF"/>
                </a:solidFill>
              </a:rPr>
              <a:t>The six part maths lesson</a:t>
            </a:r>
          </a:p>
        </p:txBody>
      </p:sp>
      <p:sp>
        <p:nvSpPr>
          <p:cNvPr id="3" name="Content Placeholder 2">
            <a:extLst>
              <a:ext uri="{FF2B5EF4-FFF2-40B4-BE49-F238E27FC236}">
                <a16:creationId xmlns:a16="http://schemas.microsoft.com/office/drawing/2014/main" id="{0D69F3BE-FA57-99D4-C54E-11F44F8712E8}"/>
              </a:ext>
            </a:extLst>
          </p:cNvPr>
          <p:cNvSpPr>
            <a:spLocks noGrp="1"/>
          </p:cNvSpPr>
          <p:nvPr>
            <p:ph idx="1"/>
          </p:nvPr>
        </p:nvSpPr>
        <p:spPr>
          <a:xfrm>
            <a:off x="4810260" y="649480"/>
            <a:ext cx="6338032" cy="5769793"/>
          </a:xfrm>
        </p:spPr>
        <p:txBody>
          <a:bodyPr anchor="ctr">
            <a:normAutofit/>
          </a:bodyPr>
          <a:lstStyle/>
          <a:p>
            <a:pPr marL="0" indent="0">
              <a:buNone/>
            </a:pPr>
            <a:r>
              <a:rPr lang="en-GB" sz="3200" dirty="0">
                <a:latin typeface="Calibri" panose="020F0502020204030204" pitchFamily="34" charset="0"/>
                <a:cs typeface="Calibri" panose="020F0502020204030204" pitchFamily="34" charset="0"/>
              </a:rPr>
              <a:t>Lessons in Ark Maths are separated into 6 key sections:</a:t>
            </a:r>
          </a:p>
          <a:p>
            <a:pPr marL="0" indent="0">
              <a:buNone/>
            </a:pPr>
            <a:endParaRPr lang="en-GB" sz="3200" dirty="0">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Do now</a:t>
            </a:r>
          </a:p>
          <a:p>
            <a:r>
              <a:rPr lang="en-GB" sz="3200" dirty="0">
                <a:latin typeface="Calibri" panose="020F0502020204030204" pitchFamily="34" charset="0"/>
                <a:cs typeface="Calibri" panose="020F0502020204030204" pitchFamily="34" charset="0"/>
              </a:rPr>
              <a:t>New learning</a:t>
            </a:r>
          </a:p>
          <a:p>
            <a:r>
              <a:rPr lang="en-GB" sz="3200" dirty="0">
                <a:latin typeface="Calibri" panose="020F0502020204030204" pitchFamily="34" charset="0"/>
                <a:cs typeface="Calibri" panose="020F0502020204030204" pitchFamily="34" charset="0"/>
              </a:rPr>
              <a:t>Talk activity</a:t>
            </a:r>
          </a:p>
          <a:p>
            <a:r>
              <a:rPr lang="en-GB" sz="3200" dirty="0">
                <a:latin typeface="Calibri" panose="020F0502020204030204" pitchFamily="34" charset="0"/>
                <a:cs typeface="Calibri" panose="020F0502020204030204" pitchFamily="34" charset="0"/>
              </a:rPr>
              <a:t>Develop learning</a:t>
            </a:r>
          </a:p>
          <a:p>
            <a:r>
              <a:rPr lang="en-GB" sz="3200" dirty="0">
                <a:latin typeface="Calibri" panose="020F0502020204030204" pitchFamily="34" charset="0"/>
                <a:cs typeface="Calibri" panose="020F0502020204030204" pitchFamily="34" charset="0"/>
              </a:rPr>
              <a:t>Independent task</a:t>
            </a:r>
          </a:p>
          <a:p>
            <a:r>
              <a:rPr lang="en-GB" sz="3200" dirty="0">
                <a:latin typeface="Calibri" panose="020F0502020204030204" pitchFamily="34" charset="0"/>
                <a:cs typeface="Calibri" panose="020F0502020204030204" pitchFamily="34" charset="0"/>
              </a:rPr>
              <a:t>Plenary</a:t>
            </a:r>
          </a:p>
        </p:txBody>
      </p:sp>
      <p:pic>
        <p:nvPicPr>
          <p:cNvPr id="4" name="Picture 3" descr="St Gregory's Catholic Primary School | South Shields">
            <a:extLst>
              <a:ext uri="{FF2B5EF4-FFF2-40B4-BE49-F238E27FC236}">
                <a16:creationId xmlns:a16="http://schemas.microsoft.com/office/drawing/2014/main" id="{6ED799EE-357F-390A-6932-2CE415E45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309621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72F173-01E4-6D81-EBB6-F14C2DAC65C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5378DB-6B1A-D19F-8F24-59E6B4917F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A60746F-B541-60FF-F34A-6B8078A4B7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65AA25-0879-F4FC-A3C6-3B77D4D36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3A669A-E924-1133-62CA-8C818AD13A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9C019F-A0CA-47EE-E58A-353B568D1C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CA6B836-2920-DC78-D443-196C06EBA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64BDD1-A230-8672-9F73-42C88E1A02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F93EB-2313-369B-72E0-F73E276AD647}"/>
              </a:ext>
            </a:extLst>
          </p:cNvPr>
          <p:cNvSpPr>
            <a:spLocks noGrp="1"/>
          </p:cNvSpPr>
          <p:nvPr>
            <p:ph type="title"/>
          </p:nvPr>
        </p:nvSpPr>
        <p:spPr>
          <a:xfrm>
            <a:off x="466722" y="586855"/>
            <a:ext cx="3201366" cy="3387497"/>
          </a:xfrm>
        </p:spPr>
        <p:txBody>
          <a:bodyPr anchor="b">
            <a:normAutofit/>
          </a:bodyPr>
          <a:lstStyle/>
          <a:p>
            <a:r>
              <a:rPr lang="en-GB" sz="4000" b="1" u="sng" dirty="0">
                <a:solidFill>
                  <a:srgbClr val="FFFFFF"/>
                </a:solidFill>
              </a:rPr>
              <a:t>Maths</a:t>
            </a:r>
            <a:br>
              <a:rPr lang="en-GB" sz="4000" b="1" u="sng" dirty="0">
                <a:solidFill>
                  <a:srgbClr val="FFFFFF"/>
                </a:solidFill>
              </a:rPr>
            </a:br>
            <a:r>
              <a:rPr lang="en-GB" sz="4000" dirty="0">
                <a:solidFill>
                  <a:srgbClr val="FFFFFF"/>
                </a:solidFill>
              </a:rPr>
              <a:t/>
            </a:r>
            <a:br>
              <a:rPr lang="en-GB" sz="4000" dirty="0">
                <a:solidFill>
                  <a:srgbClr val="FFFFFF"/>
                </a:solidFill>
              </a:rPr>
            </a:br>
            <a:r>
              <a:rPr lang="en-GB" sz="4000" dirty="0">
                <a:solidFill>
                  <a:srgbClr val="FFFFFF"/>
                </a:solidFill>
              </a:rPr>
              <a:t>The six part maths lesson</a:t>
            </a:r>
          </a:p>
        </p:txBody>
      </p:sp>
      <p:sp>
        <p:nvSpPr>
          <p:cNvPr id="3" name="Content Placeholder 2">
            <a:extLst>
              <a:ext uri="{FF2B5EF4-FFF2-40B4-BE49-F238E27FC236}">
                <a16:creationId xmlns:a16="http://schemas.microsoft.com/office/drawing/2014/main" id="{B33E9B41-F7A0-8E6F-2FDD-C40D65EED06E}"/>
              </a:ext>
            </a:extLst>
          </p:cNvPr>
          <p:cNvSpPr>
            <a:spLocks noGrp="1"/>
          </p:cNvSpPr>
          <p:nvPr>
            <p:ph idx="1"/>
          </p:nvPr>
        </p:nvSpPr>
        <p:spPr>
          <a:xfrm>
            <a:off x="4810260" y="649480"/>
            <a:ext cx="6338032" cy="5769793"/>
          </a:xfrm>
        </p:spPr>
        <p:txBody>
          <a:bodyPr anchor="ctr">
            <a:normAutofit fontScale="55000" lnSpcReduction="20000"/>
          </a:bodyPr>
          <a:lstStyle/>
          <a:p>
            <a:pPr marL="0" indent="0">
              <a:buNone/>
            </a:pPr>
            <a:r>
              <a:rPr lang="en-GB" sz="3200" b="1" dirty="0">
                <a:latin typeface="Calibri" panose="020F0502020204030204" pitchFamily="34" charset="0"/>
                <a:cs typeface="Calibri" panose="020F0502020204030204" pitchFamily="34" charset="0"/>
              </a:rPr>
              <a:t>Do now </a:t>
            </a:r>
            <a:r>
              <a:rPr lang="en-GB" sz="3200" dirty="0">
                <a:latin typeface="Calibri" panose="020F0502020204030204" pitchFamily="34" charset="0"/>
                <a:cs typeface="Calibri" panose="020F0502020204030204" pitchFamily="34" charset="0"/>
              </a:rPr>
              <a:t>– the Do Now activity is a 5 minute activity involving recall and application of known facts. For example finding 10 or 100 more or less than a given number.</a:t>
            </a:r>
          </a:p>
          <a:p>
            <a:pPr marL="0" indent="0">
              <a:buNone/>
            </a:pPr>
            <a:r>
              <a:rPr lang="en-GB" sz="3200" b="1" dirty="0">
                <a:latin typeface="Calibri" panose="020F0502020204030204" pitchFamily="34" charset="0"/>
                <a:cs typeface="Calibri" panose="020F0502020204030204" pitchFamily="34" charset="0"/>
              </a:rPr>
              <a:t>New learning</a:t>
            </a:r>
            <a:r>
              <a:rPr lang="en-GB" sz="3200" dirty="0">
                <a:latin typeface="Calibri" panose="020F0502020204030204" pitchFamily="34" charset="0"/>
                <a:cs typeface="Calibri" panose="020F0502020204030204" pitchFamily="34" charset="0"/>
              </a:rPr>
              <a:t>  - The new learning section is where the core idea of the lesson is taught through a combination of teacher modelling and explanation. </a:t>
            </a:r>
          </a:p>
          <a:p>
            <a:pPr marL="0" indent="0">
              <a:buNone/>
            </a:pPr>
            <a:endParaRPr lang="en-GB" sz="3200" b="1" dirty="0">
              <a:latin typeface="Calibri" panose="020F0502020204030204" pitchFamily="34" charset="0"/>
              <a:cs typeface="Calibri" panose="020F0502020204030204" pitchFamily="34" charset="0"/>
            </a:endParaRPr>
          </a:p>
          <a:p>
            <a:pPr marL="0" indent="0">
              <a:buNone/>
            </a:pPr>
            <a:r>
              <a:rPr lang="en-GB" sz="3200" b="1" dirty="0">
                <a:latin typeface="Calibri" panose="020F0502020204030204" pitchFamily="34" charset="0"/>
                <a:cs typeface="Calibri" panose="020F0502020204030204" pitchFamily="34" charset="0"/>
              </a:rPr>
              <a:t>Talk Task – </a:t>
            </a:r>
            <a:r>
              <a:rPr lang="en-GB" sz="3200" dirty="0">
                <a:latin typeface="Calibri" panose="020F0502020204030204" pitchFamily="34" charset="0"/>
                <a:cs typeface="Calibri" panose="020F0502020204030204" pitchFamily="34" charset="0"/>
              </a:rPr>
              <a:t>The talk task gives children an opportunity to test out their new learning by working on an activity with a partner using a script to talk about their learning. This is vital in improving children's mathematical vocabulary. </a:t>
            </a:r>
          </a:p>
          <a:p>
            <a:pPr marL="0" indent="0">
              <a:buNone/>
            </a:pPr>
            <a:endParaRPr lang="en-GB" sz="3200" b="1" dirty="0">
              <a:latin typeface="Calibri" panose="020F0502020204030204" pitchFamily="34" charset="0"/>
              <a:cs typeface="Calibri" panose="020F0502020204030204" pitchFamily="34" charset="0"/>
            </a:endParaRPr>
          </a:p>
          <a:p>
            <a:pPr marL="0" indent="0">
              <a:buNone/>
            </a:pPr>
            <a:r>
              <a:rPr lang="en-GB" sz="3200" b="1" dirty="0">
                <a:latin typeface="Calibri" panose="020F0502020204030204" pitchFamily="34" charset="0"/>
                <a:cs typeface="Calibri" panose="020F0502020204030204" pitchFamily="34" charset="0"/>
              </a:rPr>
              <a:t>Develop Learning – </a:t>
            </a:r>
            <a:r>
              <a:rPr lang="en-GB" sz="3200" dirty="0">
                <a:latin typeface="Calibri" panose="020F0502020204030204" pitchFamily="34" charset="0"/>
                <a:cs typeface="Calibri" panose="020F0502020204030204" pitchFamily="34" charset="0"/>
              </a:rPr>
              <a:t>The develop learning section reinforces the new learning and primes children for their independent activity.</a:t>
            </a:r>
          </a:p>
          <a:p>
            <a:pPr marL="0" indent="0">
              <a:buNone/>
            </a:pPr>
            <a:endParaRPr lang="en-GB" sz="3200" b="1" dirty="0">
              <a:latin typeface="Calibri" panose="020F0502020204030204" pitchFamily="34" charset="0"/>
              <a:cs typeface="Calibri" panose="020F0502020204030204" pitchFamily="34" charset="0"/>
            </a:endParaRPr>
          </a:p>
          <a:p>
            <a:pPr marL="0" indent="0">
              <a:buNone/>
            </a:pPr>
            <a:r>
              <a:rPr lang="en-GB" sz="3200" b="1" dirty="0">
                <a:latin typeface="Calibri" panose="020F0502020204030204" pitchFamily="34" charset="0"/>
                <a:cs typeface="Calibri" panose="020F0502020204030204" pitchFamily="34" charset="0"/>
              </a:rPr>
              <a:t>Independent task – </a:t>
            </a:r>
            <a:r>
              <a:rPr lang="en-GB" sz="3200" dirty="0">
                <a:latin typeface="Calibri" panose="020F0502020204030204" pitchFamily="34" charset="0"/>
                <a:cs typeface="Calibri" panose="020F0502020204030204" pitchFamily="34" charset="0"/>
              </a:rPr>
              <a:t>The focussed activity that children attempt which gives them an opportunity to apply what they have learned.</a:t>
            </a:r>
            <a:endParaRPr lang="en-GB" sz="3200" b="1" dirty="0">
              <a:latin typeface="Calibri" panose="020F0502020204030204" pitchFamily="34" charset="0"/>
              <a:cs typeface="Calibri" panose="020F0502020204030204" pitchFamily="34" charset="0"/>
            </a:endParaRPr>
          </a:p>
          <a:p>
            <a:pPr marL="0" indent="0">
              <a:buNone/>
            </a:pPr>
            <a:endParaRPr lang="en-GB" sz="3200" dirty="0">
              <a:latin typeface="Calibri" panose="020F0502020204030204" pitchFamily="34" charset="0"/>
              <a:cs typeface="Calibri" panose="020F0502020204030204" pitchFamily="34" charset="0"/>
            </a:endParaRPr>
          </a:p>
          <a:p>
            <a:pPr marL="0" indent="0">
              <a:buNone/>
            </a:pPr>
            <a:r>
              <a:rPr lang="en-GB" sz="3200" b="1" dirty="0">
                <a:latin typeface="Calibri" panose="020F0502020204030204" pitchFamily="34" charset="0"/>
                <a:cs typeface="Calibri" panose="020F0502020204030204" pitchFamily="34" charset="0"/>
              </a:rPr>
              <a:t>Plenary – </a:t>
            </a:r>
            <a:r>
              <a:rPr lang="en-GB" sz="3200" dirty="0">
                <a:latin typeface="Calibri" panose="020F0502020204030204" pitchFamily="34" charset="0"/>
                <a:cs typeface="Calibri" panose="020F0502020204030204" pitchFamily="34" charset="0"/>
              </a:rPr>
              <a:t>An activity that the children do together as a class to consolidate their learning. It may involve explaining a concept taught in the lesson or correcting common errors. </a:t>
            </a:r>
          </a:p>
        </p:txBody>
      </p:sp>
      <p:pic>
        <p:nvPicPr>
          <p:cNvPr id="4" name="Picture 3" descr="St Gregory's Catholic Primary School | South Shields">
            <a:extLst>
              <a:ext uri="{FF2B5EF4-FFF2-40B4-BE49-F238E27FC236}">
                <a16:creationId xmlns:a16="http://schemas.microsoft.com/office/drawing/2014/main" id="{B8733A4A-B963-EEBD-693C-01189C550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1526934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D5A3C3-9136-4FF9-DB89-E19A3FCC1C3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7812A6-4072-327A-A6ED-0EB91E3133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3E472B4-57E3-970A-F025-FF1E1005C8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736CAB-0094-70E2-C9D4-3E4C420B72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424313-FC22-CF5A-718F-A2AB08FE9A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FEE015-C37B-977B-B029-5D81596408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F001B9D-3E86-3E60-E4BE-4830FC1DC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7FF238F0-392E-F192-9BCD-702F6FD458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9728A2-A791-D903-0500-212BC0A12131}"/>
              </a:ext>
            </a:extLst>
          </p:cNvPr>
          <p:cNvSpPr>
            <a:spLocks noGrp="1"/>
          </p:cNvSpPr>
          <p:nvPr>
            <p:ph type="title"/>
          </p:nvPr>
        </p:nvSpPr>
        <p:spPr>
          <a:xfrm>
            <a:off x="466722" y="586855"/>
            <a:ext cx="3201366" cy="3387497"/>
          </a:xfrm>
        </p:spPr>
        <p:txBody>
          <a:bodyPr anchor="b">
            <a:normAutofit/>
          </a:bodyPr>
          <a:lstStyle/>
          <a:p>
            <a:r>
              <a:rPr lang="en-GB" sz="4000" b="1" u="sng" dirty="0">
                <a:solidFill>
                  <a:srgbClr val="FFFFFF"/>
                </a:solidFill>
              </a:rPr>
              <a:t>Maths</a:t>
            </a:r>
            <a:br>
              <a:rPr lang="en-GB" sz="4000" b="1" u="sng" dirty="0">
                <a:solidFill>
                  <a:srgbClr val="FFFFFF"/>
                </a:solidFill>
              </a:rPr>
            </a:br>
            <a:r>
              <a:rPr lang="en-GB" sz="4000" dirty="0">
                <a:solidFill>
                  <a:srgbClr val="FFFFFF"/>
                </a:solidFill>
              </a:rPr>
              <a:t/>
            </a:r>
            <a:br>
              <a:rPr lang="en-GB" sz="4000" dirty="0">
                <a:solidFill>
                  <a:srgbClr val="FFFFFF"/>
                </a:solidFill>
              </a:rPr>
            </a:br>
            <a:r>
              <a:rPr lang="en-GB" sz="4000" dirty="0">
                <a:solidFill>
                  <a:srgbClr val="FFFFFF"/>
                </a:solidFill>
              </a:rPr>
              <a:t>Afternoon Maths Meetings</a:t>
            </a:r>
          </a:p>
        </p:txBody>
      </p:sp>
      <p:sp>
        <p:nvSpPr>
          <p:cNvPr id="3" name="Content Placeholder 2">
            <a:extLst>
              <a:ext uri="{FF2B5EF4-FFF2-40B4-BE49-F238E27FC236}">
                <a16:creationId xmlns:a16="http://schemas.microsoft.com/office/drawing/2014/main" id="{CAE10CC5-C586-2C06-D515-271E1C278079}"/>
              </a:ext>
            </a:extLst>
          </p:cNvPr>
          <p:cNvSpPr>
            <a:spLocks noGrp="1"/>
          </p:cNvSpPr>
          <p:nvPr>
            <p:ph idx="1"/>
          </p:nvPr>
        </p:nvSpPr>
        <p:spPr>
          <a:xfrm>
            <a:off x="4810260" y="649480"/>
            <a:ext cx="6338032" cy="5769793"/>
          </a:xfrm>
        </p:spPr>
        <p:txBody>
          <a:bodyPr anchor="ctr">
            <a:normAutofit lnSpcReduction="10000"/>
          </a:bodyPr>
          <a:lstStyle/>
          <a:p>
            <a:pPr marL="0" indent="0">
              <a:buNone/>
            </a:pPr>
            <a:r>
              <a:rPr lang="en-GB" sz="3200" dirty="0">
                <a:latin typeface="Calibri" panose="020F0502020204030204" pitchFamily="34" charset="0"/>
                <a:cs typeface="Calibri" panose="020F0502020204030204" pitchFamily="34" charset="0"/>
              </a:rPr>
              <a:t>In order to improve recollection of mathematical facts and aid with arithmetic and fluency skills, each class takes part in a ‘Maths Meeting’ first thing after lunch. </a:t>
            </a:r>
          </a:p>
          <a:p>
            <a:pPr marL="0" indent="0">
              <a:buNone/>
            </a:pPr>
            <a:endParaRPr lang="en-GB" sz="3200" dirty="0">
              <a:latin typeface="Calibri" panose="020F0502020204030204" pitchFamily="34" charset="0"/>
              <a:cs typeface="Calibri" panose="020F0502020204030204" pitchFamily="34" charset="0"/>
            </a:endParaRPr>
          </a:p>
          <a:p>
            <a:pPr marL="0" indent="0">
              <a:buNone/>
            </a:pPr>
            <a:r>
              <a:rPr lang="en-GB" sz="3200" dirty="0">
                <a:latin typeface="Calibri" panose="020F0502020204030204" pitchFamily="34" charset="0"/>
                <a:cs typeface="Calibri" panose="020F0502020204030204" pitchFamily="34" charset="0"/>
              </a:rPr>
              <a:t>This lesson lasts for approximately 15 minutes and is split into 4 parts. Each part will cover some aspect of mental arithmetic or recall of number facts, occasionally, concepts taught in morning sessions will be revisited to consolidate learning. </a:t>
            </a:r>
          </a:p>
        </p:txBody>
      </p:sp>
      <p:pic>
        <p:nvPicPr>
          <p:cNvPr id="4" name="Picture 3" descr="St Gregory's Catholic Primary School | South Shields">
            <a:extLst>
              <a:ext uri="{FF2B5EF4-FFF2-40B4-BE49-F238E27FC236}">
                <a16:creationId xmlns:a16="http://schemas.microsoft.com/office/drawing/2014/main" id="{7F8FF260-F1B7-3EF0-2AF7-452C218BF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742086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1" y="586855"/>
            <a:ext cx="3498077" cy="3387497"/>
          </a:xfrm>
        </p:spPr>
        <p:txBody>
          <a:bodyPr anchor="b">
            <a:normAutofit/>
          </a:bodyPr>
          <a:lstStyle/>
          <a:p>
            <a:r>
              <a:rPr lang="en-GB" sz="2800" dirty="0">
                <a:solidFill>
                  <a:srgbClr val="FFFFFF"/>
                </a:solidFill>
              </a:rPr>
              <a:t>Times Tables Fluency</a:t>
            </a:r>
            <a:endParaRPr lang="en-GB" sz="3600" dirty="0">
              <a:solidFill>
                <a:srgbClr val="FFFFFF"/>
              </a:solidFill>
            </a:endParaRP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367695" y="393896"/>
            <a:ext cx="6555347" cy="5797988"/>
          </a:xfrm>
        </p:spPr>
        <p:txBody>
          <a:bodyPr anchor="ctr">
            <a:normAutofit fontScale="92500" lnSpcReduction="10000"/>
          </a:bodyPr>
          <a:lstStyle/>
          <a:p>
            <a:pPr marL="0" indent="0">
              <a:buNone/>
            </a:pPr>
            <a:endParaRPr lang="en-GB" altLang="en-US" sz="3600" dirty="0"/>
          </a:p>
          <a:p>
            <a:pPr marL="0" indent="0">
              <a:buNone/>
            </a:pPr>
            <a:r>
              <a:rPr lang="en-GB" altLang="en-US" sz="3600" dirty="0">
                <a:latin typeface="Calibri" panose="020F0502020204030204" pitchFamily="34" charset="0"/>
                <a:cs typeface="Calibri" panose="020F0502020204030204" pitchFamily="34" charset="0"/>
              </a:rPr>
              <a:t>We use </a:t>
            </a:r>
            <a:r>
              <a:rPr lang="en-GB" altLang="en-US" sz="3600" b="1" dirty="0">
                <a:latin typeface="Calibri" panose="020F0502020204030204" pitchFamily="34" charset="0"/>
                <a:cs typeface="Calibri" panose="020F0502020204030204" pitchFamily="34" charset="0"/>
              </a:rPr>
              <a:t>Times Tables Rock Stars </a:t>
            </a:r>
            <a:r>
              <a:rPr lang="en-GB" altLang="en-US" sz="3600" dirty="0">
                <a:latin typeface="Calibri" panose="020F0502020204030204" pitchFamily="34" charset="0"/>
                <a:cs typeface="Calibri" panose="020F0502020204030204" pitchFamily="34" charset="0"/>
              </a:rPr>
              <a:t>in school to help children improve their maths fluency.</a:t>
            </a:r>
          </a:p>
          <a:p>
            <a:pPr marL="0" indent="0">
              <a:buNone/>
            </a:pPr>
            <a:endParaRPr lang="en-GB" altLang="en-US" sz="3600" dirty="0">
              <a:latin typeface="Calibri" panose="020F0502020204030204" pitchFamily="34" charset="0"/>
              <a:cs typeface="Calibri" panose="020F0502020204030204" pitchFamily="34" charset="0"/>
            </a:endParaRPr>
          </a:p>
          <a:p>
            <a:pPr marL="0" indent="0">
              <a:buNone/>
            </a:pPr>
            <a:r>
              <a:rPr lang="en-GB" altLang="en-US" sz="3600" dirty="0">
                <a:latin typeface="Calibri" panose="020F0502020204030204" pitchFamily="34" charset="0"/>
                <a:cs typeface="Calibri" panose="020F0502020204030204" pitchFamily="34" charset="0"/>
              </a:rPr>
              <a:t>This program teaches new times tables facts at a pace appropriate for each </a:t>
            </a:r>
            <a:r>
              <a:rPr lang="en-GB" altLang="en-US" sz="3600" dirty="0" smtClean="0">
                <a:latin typeface="Calibri" panose="020F0502020204030204" pitchFamily="34" charset="0"/>
                <a:cs typeface="Calibri" panose="020F0502020204030204" pitchFamily="34" charset="0"/>
              </a:rPr>
              <a:t>learner. Times Tables is so important for all areas of maths. It really helps if children can learn all times tables </a:t>
            </a:r>
            <a:r>
              <a:rPr lang="en-GB" altLang="en-US" sz="3600" b="1" dirty="0" smtClean="0">
                <a:latin typeface="Calibri" panose="020F0502020204030204" pitchFamily="34" charset="0"/>
                <a:cs typeface="Calibri" panose="020F0502020204030204" pitchFamily="34" charset="0"/>
              </a:rPr>
              <a:t>not </a:t>
            </a:r>
            <a:r>
              <a:rPr lang="en-GB" altLang="en-US" sz="3600" dirty="0" smtClean="0">
                <a:latin typeface="Calibri" panose="020F0502020204030204" pitchFamily="34" charset="0"/>
                <a:cs typeface="Calibri" panose="020F0502020204030204" pitchFamily="34" charset="0"/>
              </a:rPr>
              <a:t>just for the Year Four Multiplication Tables Check.</a:t>
            </a:r>
            <a:endParaRPr lang="en-GB" sz="3600" dirty="0"/>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pic>
        <p:nvPicPr>
          <p:cNvPr id="7" name="Picture 6">
            <a:extLst>
              <a:ext uri="{FF2B5EF4-FFF2-40B4-BE49-F238E27FC236}">
                <a16:creationId xmlns:a16="http://schemas.microsoft.com/office/drawing/2014/main" id="{9B9DC52B-8C92-1894-ABD1-2CB11AF262AD}"/>
              </a:ext>
            </a:extLst>
          </p:cNvPr>
          <p:cNvPicPr>
            <a:picLocks noChangeAspect="1"/>
          </p:cNvPicPr>
          <p:nvPr/>
        </p:nvPicPr>
        <p:blipFill>
          <a:blip r:embed="rId3"/>
          <a:stretch>
            <a:fillRect/>
          </a:stretch>
        </p:blipFill>
        <p:spPr>
          <a:xfrm>
            <a:off x="524253" y="838964"/>
            <a:ext cx="2989309" cy="2276196"/>
          </a:xfrm>
          <a:prstGeom prst="rect">
            <a:avLst/>
          </a:prstGeom>
        </p:spPr>
      </p:pic>
    </p:spTree>
    <p:extLst>
      <p:ext uri="{BB962C8B-B14F-4D97-AF65-F5344CB8AC3E}">
        <p14:creationId xmlns:p14="http://schemas.microsoft.com/office/powerpoint/2010/main" val="1713755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1" y="586855"/>
            <a:ext cx="3498077" cy="3387497"/>
          </a:xfrm>
        </p:spPr>
        <p:txBody>
          <a:bodyPr anchor="b">
            <a:normAutofit/>
          </a:bodyPr>
          <a:lstStyle/>
          <a:p>
            <a:r>
              <a:rPr lang="en-GB" sz="2800" dirty="0">
                <a:solidFill>
                  <a:srgbClr val="FFFFFF"/>
                </a:solidFill>
              </a:rPr>
              <a:t>Times Tables Fluency</a:t>
            </a:r>
            <a:endParaRPr lang="en-GB" sz="3600" dirty="0">
              <a:solidFill>
                <a:srgbClr val="FFFFFF"/>
              </a:solidFill>
            </a:endParaRP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367695" y="393896"/>
            <a:ext cx="6555347" cy="5797988"/>
          </a:xfrm>
        </p:spPr>
        <p:txBody>
          <a:bodyPr anchor="ctr">
            <a:normAutofit fontScale="92500" lnSpcReduction="10000"/>
          </a:bodyPr>
          <a:lstStyle/>
          <a:p>
            <a:pPr marL="0" indent="0">
              <a:buNone/>
            </a:pPr>
            <a:endParaRPr lang="en-GB" altLang="en-US" sz="3600" dirty="0"/>
          </a:p>
          <a:p>
            <a:pPr marL="0" indent="0">
              <a:buNone/>
            </a:pPr>
            <a:r>
              <a:rPr lang="en-GB" altLang="en-US" sz="3600" dirty="0">
                <a:latin typeface="Calibri" panose="020F0502020204030204" pitchFamily="34" charset="0"/>
                <a:cs typeface="Calibri" panose="020F0502020204030204" pitchFamily="34" charset="0"/>
              </a:rPr>
              <a:t>We use </a:t>
            </a:r>
            <a:r>
              <a:rPr lang="en-GB" altLang="en-US" sz="3600" b="1" dirty="0">
                <a:latin typeface="Calibri" panose="020F0502020204030204" pitchFamily="34" charset="0"/>
                <a:cs typeface="Calibri" panose="020F0502020204030204" pitchFamily="34" charset="0"/>
              </a:rPr>
              <a:t>Times Tables Rock Stars </a:t>
            </a:r>
            <a:r>
              <a:rPr lang="en-GB" altLang="en-US" sz="3600" dirty="0">
                <a:latin typeface="Calibri" panose="020F0502020204030204" pitchFamily="34" charset="0"/>
                <a:cs typeface="Calibri" panose="020F0502020204030204" pitchFamily="34" charset="0"/>
              </a:rPr>
              <a:t>in school to help children improve their maths fluency.</a:t>
            </a:r>
          </a:p>
          <a:p>
            <a:pPr marL="0" indent="0">
              <a:buNone/>
            </a:pPr>
            <a:endParaRPr lang="en-GB" altLang="en-US" sz="3600" dirty="0">
              <a:latin typeface="Calibri" panose="020F0502020204030204" pitchFamily="34" charset="0"/>
              <a:cs typeface="Calibri" panose="020F0502020204030204" pitchFamily="34" charset="0"/>
            </a:endParaRPr>
          </a:p>
          <a:p>
            <a:pPr marL="0" indent="0">
              <a:buNone/>
            </a:pPr>
            <a:r>
              <a:rPr lang="en-GB" altLang="en-US" sz="3600" dirty="0">
                <a:latin typeface="Calibri" panose="020F0502020204030204" pitchFamily="34" charset="0"/>
                <a:cs typeface="Calibri" panose="020F0502020204030204" pitchFamily="34" charset="0"/>
              </a:rPr>
              <a:t>This program teaches new times tables facts at a pace appropriate for each </a:t>
            </a:r>
            <a:r>
              <a:rPr lang="en-GB" altLang="en-US" sz="3600" dirty="0" smtClean="0">
                <a:latin typeface="Calibri" panose="020F0502020204030204" pitchFamily="34" charset="0"/>
                <a:cs typeface="Calibri" panose="020F0502020204030204" pitchFamily="34" charset="0"/>
              </a:rPr>
              <a:t>learner. Times Tables is so important for all areas of maths. It really helps if children can learn all times tables </a:t>
            </a:r>
            <a:r>
              <a:rPr lang="en-GB" altLang="en-US" sz="3600" b="1" dirty="0" smtClean="0">
                <a:latin typeface="Calibri" panose="020F0502020204030204" pitchFamily="34" charset="0"/>
                <a:cs typeface="Calibri" panose="020F0502020204030204" pitchFamily="34" charset="0"/>
              </a:rPr>
              <a:t>not </a:t>
            </a:r>
            <a:r>
              <a:rPr lang="en-GB" altLang="en-US" sz="3600" dirty="0" smtClean="0">
                <a:latin typeface="Calibri" panose="020F0502020204030204" pitchFamily="34" charset="0"/>
                <a:cs typeface="Calibri" panose="020F0502020204030204" pitchFamily="34" charset="0"/>
              </a:rPr>
              <a:t>just for the Year Four Multiplication Tables Check.</a:t>
            </a:r>
            <a:endParaRPr lang="en-GB" sz="3600" dirty="0"/>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pic>
        <p:nvPicPr>
          <p:cNvPr id="7" name="Picture 6">
            <a:extLst>
              <a:ext uri="{FF2B5EF4-FFF2-40B4-BE49-F238E27FC236}">
                <a16:creationId xmlns:a16="http://schemas.microsoft.com/office/drawing/2014/main" id="{9B9DC52B-8C92-1894-ABD1-2CB11AF262AD}"/>
              </a:ext>
            </a:extLst>
          </p:cNvPr>
          <p:cNvPicPr>
            <a:picLocks noChangeAspect="1"/>
          </p:cNvPicPr>
          <p:nvPr/>
        </p:nvPicPr>
        <p:blipFill>
          <a:blip r:embed="rId3"/>
          <a:stretch>
            <a:fillRect/>
          </a:stretch>
        </p:blipFill>
        <p:spPr>
          <a:xfrm>
            <a:off x="524253" y="838964"/>
            <a:ext cx="2989309" cy="2276196"/>
          </a:xfrm>
          <a:prstGeom prst="rect">
            <a:avLst/>
          </a:prstGeom>
        </p:spPr>
      </p:pic>
    </p:spTree>
    <p:extLst>
      <p:ext uri="{BB962C8B-B14F-4D97-AF65-F5344CB8AC3E}">
        <p14:creationId xmlns:p14="http://schemas.microsoft.com/office/powerpoint/2010/main" val="3159373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B04FDB-D969-FE17-D41E-2A7CC1E7DD9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502356-5C60-628A-22B2-408C729B0E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D6D9CB6-F9B0-36DF-B6D5-1165B18042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ED3AD6-6BC4-B42E-66D2-3881D5A76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AD37BF-D787-221B-FFA5-A817B0683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85E58A-0B98-80DF-8757-C791B85B23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E433B7-3C8F-C9D5-6040-2DAF68E2B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E721DA1-A9F6-2BFE-86C8-71BE034528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5F6C3-A9EE-82BB-60FF-5B869989F106}"/>
              </a:ext>
            </a:extLst>
          </p:cNvPr>
          <p:cNvSpPr>
            <a:spLocks noGrp="1"/>
          </p:cNvSpPr>
          <p:nvPr>
            <p:ph type="title"/>
          </p:nvPr>
        </p:nvSpPr>
        <p:spPr>
          <a:xfrm>
            <a:off x="466721" y="586855"/>
            <a:ext cx="3498077" cy="3387497"/>
          </a:xfrm>
        </p:spPr>
        <p:txBody>
          <a:bodyPr anchor="b">
            <a:normAutofit/>
          </a:bodyPr>
          <a:lstStyle/>
          <a:p>
            <a:r>
              <a:rPr lang="en-GB" sz="2800" dirty="0" smtClean="0">
                <a:solidFill>
                  <a:srgbClr val="FFFFFF"/>
                </a:solidFill>
              </a:rPr>
              <a:t>Year Six SATs</a:t>
            </a:r>
            <a:endParaRPr lang="en-GB" sz="3600" dirty="0">
              <a:solidFill>
                <a:srgbClr val="FFFFFF"/>
              </a:solidFill>
            </a:endParaRPr>
          </a:p>
        </p:txBody>
      </p:sp>
      <p:sp>
        <p:nvSpPr>
          <p:cNvPr id="3" name="Content Placeholder 2">
            <a:extLst>
              <a:ext uri="{FF2B5EF4-FFF2-40B4-BE49-F238E27FC236}">
                <a16:creationId xmlns:a16="http://schemas.microsoft.com/office/drawing/2014/main" id="{4596018B-9F46-7219-0B2E-A1B5C1B8E4E6}"/>
              </a:ext>
            </a:extLst>
          </p:cNvPr>
          <p:cNvSpPr>
            <a:spLocks noGrp="1"/>
          </p:cNvSpPr>
          <p:nvPr>
            <p:ph idx="1"/>
          </p:nvPr>
        </p:nvSpPr>
        <p:spPr>
          <a:xfrm>
            <a:off x="4755623" y="511387"/>
            <a:ext cx="6228198" cy="5708205"/>
          </a:xfrm>
        </p:spPr>
        <p:txBody>
          <a:bodyPr anchor="ctr">
            <a:normAutofit fontScale="92500" lnSpcReduction="10000"/>
          </a:bodyPr>
          <a:lstStyle/>
          <a:p>
            <a:pPr marL="0" indent="0">
              <a:buNone/>
            </a:pPr>
            <a:r>
              <a:rPr lang="en-GB" altLang="en-US" sz="2400" b="1" dirty="0" smtClean="0"/>
              <a:t>In Year Six your child will take the Math’s SATs papers.</a:t>
            </a:r>
          </a:p>
          <a:p>
            <a:pPr marL="0" indent="0">
              <a:buNone/>
            </a:pPr>
            <a:endParaRPr lang="en-US" altLang="en-US" sz="2400" b="1" dirty="0" smtClean="0"/>
          </a:p>
          <a:p>
            <a:pPr marL="0" indent="0">
              <a:buNone/>
            </a:pPr>
            <a:r>
              <a:rPr lang="en-US" altLang="en-US" sz="2400" b="1" dirty="0" smtClean="0"/>
              <a:t>This consists of three papers:</a:t>
            </a:r>
          </a:p>
          <a:p>
            <a:pPr marL="0" indent="0">
              <a:buNone/>
            </a:pPr>
            <a:r>
              <a:rPr lang="en-US" altLang="en-US" sz="2400" b="1" dirty="0" smtClean="0"/>
              <a:t>Paper One – Arithmetic 30 </a:t>
            </a:r>
            <a:r>
              <a:rPr lang="en-US" altLang="en-US" sz="2400" b="1" dirty="0" err="1" smtClean="0"/>
              <a:t>mins</a:t>
            </a:r>
            <a:r>
              <a:rPr lang="en-US" altLang="en-US" sz="2400" b="1" dirty="0" smtClean="0"/>
              <a:t> 36 questions (40 marks)</a:t>
            </a:r>
          </a:p>
          <a:p>
            <a:pPr marL="0" indent="0">
              <a:buNone/>
            </a:pPr>
            <a:r>
              <a:rPr lang="en-US" altLang="en-US" sz="2400" b="1" dirty="0" smtClean="0"/>
              <a:t>Paper Two – Reasoning 1 23 – 27 questions - 40 </a:t>
            </a:r>
            <a:r>
              <a:rPr lang="en-US" altLang="en-US" sz="2400" b="1" dirty="0" err="1" smtClean="0"/>
              <a:t>mins</a:t>
            </a:r>
            <a:r>
              <a:rPr lang="en-US" altLang="en-US" sz="2400" b="1" dirty="0" smtClean="0"/>
              <a:t> (30 marks)</a:t>
            </a:r>
          </a:p>
          <a:p>
            <a:pPr marL="0" indent="0">
              <a:buNone/>
            </a:pPr>
            <a:r>
              <a:rPr lang="en-US" altLang="en-US" sz="2400" b="1" dirty="0" smtClean="0"/>
              <a:t>Paper Three – Reasoning 2 40 </a:t>
            </a:r>
            <a:r>
              <a:rPr lang="en-US" altLang="en-US" sz="2400" b="1" dirty="0" err="1" smtClean="0"/>
              <a:t>mins</a:t>
            </a:r>
            <a:endParaRPr lang="en-US" altLang="en-US" sz="2400" b="1" dirty="0" smtClean="0"/>
          </a:p>
          <a:p>
            <a:pPr marL="0" indent="0">
              <a:buNone/>
            </a:pPr>
            <a:endParaRPr lang="en-US" altLang="en-US" sz="2400" b="1" dirty="0" smtClean="0"/>
          </a:p>
          <a:p>
            <a:pPr marL="0" indent="0">
              <a:buNone/>
            </a:pPr>
            <a:r>
              <a:rPr lang="en-US" altLang="en-US" sz="2400" b="1" dirty="0" smtClean="0"/>
              <a:t>The children need to be fast with their calculations, know their times tables and be confident with written methods of addition, subtraction, multiplication and division.  </a:t>
            </a:r>
            <a:endParaRPr lang="en-GB" altLang="en-US" sz="2400" b="1" dirty="0" smtClean="0"/>
          </a:p>
          <a:p>
            <a:pPr marL="0" indent="0">
              <a:buNone/>
            </a:pPr>
            <a:r>
              <a:rPr lang="en-GB" altLang="en-US" sz="2400" b="1" dirty="0" smtClean="0"/>
              <a:t> </a:t>
            </a:r>
            <a:endParaRPr lang="en-GB" sz="2400" b="1" dirty="0"/>
          </a:p>
        </p:txBody>
      </p:sp>
      <p:pic>
        <p:nvPicPr>
          <p:cNvPr id="5" name="Picture 4" descr="St Gregory's Catholic Primary School | South Shields">
            <a:extLst>
              <a:ext uri="{FF2B5EF4-FFF2-40B4-BE49-F238E27FC236}">
                <a16:creationId xmlns:a16="http://schemas.microsoft.com/office/drawing/2014/main" id="{0576B2A0-DC5D-18B6-4F51-BF78F4284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52412" y="205191"/>
            <a:ext cx="1096029" cy="1096029"/>
          </a:xfrm>
          <a:prstGeom prst="rect">
            <a:avLst/>
          </a:prstGeom>
          <a:noFill/>
        </p:spPr>
      </p:pic>
    </p:spTree>
    <p:extLst>
      <p:ext uri="{BB962C8B-B14F-4D97-AF65-F5344CB8AC3E}">
        <p14:creationId xmlns:p14="http://schemas.microsoft.com/office/powerpoint/2010/main" val="1231347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060A49-8F39-F9AE-856C-909393B7978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98C8A-5BD7-EC29-49E5-616B8C713A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0BC12AD-C2B8-201F-4F9F-C6BDADA48C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F3309F-40EA-7754-E1B6-791EB04921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0029D2-7797-4B66-64E4-60D05DE47F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60D01B-BB4A-FF2E-8A40-8740A8C566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01060A95-569C-07AC-E9B1-8136E863CC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924A3D3E-05EF-88B6-5CB3-7FB986A212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497726-AD1C-3A5D-69B5-033EFCD1CAD4}"/>
              </a:ext>
            </a:extLst>
          </p:cNvPr>
          <p:cNvSpPr>
            <a:spLocks noGrp="1"/>
          </p:cNvSpPr>
          <p:nvPr>
            <p:ph type="title"/>
          </p:nvPr>
        </p:nvSpPr>
        <p:spPr>
          <a:xfrm>
            <a:off x="466721" y="586855"/>
            <a:ext cx="3498077" cy="3387497"/>
          </a:xfrm>
        </p:spPr>
        <p:txBody>
          <a:bodyPr anchor="b">
            <a:normAutofit/>
          </a:bodyPr>
          <a:lstStyle/>
          <a:p>
            <a:r>
              <a:rPr lang="en-GB" sz="2800" dirty="0">
                <a:solidFill>
                  <a:srgbClr val="FFFFFF"/>
                </a:solidFill>
              </a:rPr>
              <a:t>Addition and Subtraction support</a:t>
            </a:r>
            <a:endParaRPr lang="en-GB" sz="3600" dirty="0">
              <a:solidFill>
                <a:srgbClr val="FFFFFF"/>
              </a:solidFill>
            </a:endParaRPr>
          </a:p>
        </p:txBody>
      </p:sp>
      <p:sp>
        <p:nvSpPr>
          <p:cNvPr id="3" name="Content Placeholder 2">
            <a:extLst>
              <a:ext uri="{FF2B5EF4-FFF2-40B4-BE49-F238E27FC236}">
                <a16:creationId xmlns:a16="http://schemas.microsoft.com/office/drawing/2014/main" id="{74E7F8AD-F0DD-2D1D-13EB-6185697EC2FC}"/>
              </a:ext>
            </a:extLst>
          </p:cNvPr>
          <p:cNvSpPr>
            <a:spLocks noGrp="1"/>
          </p:cNvSpPr>
          <p:nvPr>
            <p:ph idx="1"/>
          </p:nvPr>
        </p:nvSpPr>
        <p:spPr>
          <a:xfrm>
            <a:off x="4367695" y="393896"/>
            <a:ext cx="6555347" cy="5797988"/>
          </a:xfrm>
        </p:spPr>
        <p:txBody>
          <a:bodyPr anchor="ctr">
            <a:normAutofit/>
          </a:bodyPr>
          <a:lstStyle/>
          <a:p>
            <a:pPr marL="0" indent="0">
              <a:buNone/>
            </a:pPr>
            <a:r>
              <a:rPr lang="en-GB" altLang="en-US" sz="3600" dirty="0"/>
              <a:t>TTRS also offers addition and subtraction support through </a:t>
            </a:r>
            <a:r>
              <a:rPr lang="en-GB" altLang="en-US" sz="3600" dirty="0" err="1"/>
              <a:t>Numbots</a:t>
            </a:r>
            <a:r>
              <a:rPr lang="en-GB" altLang="en-US" sz="3600" dirty="0"/>
              <a:t>, which can be accessed at home or at school. </a:t>
            </a:r>
            <a:endParaRPr lang="en-GB" altLang="en-US" sz="3600" dirty="0" smtClean="0"/>
          </a:p>
          <a:p>
            <a:pPr marL="0" indent="0">
              <a:buNone/>
            </a:pPr>
            <a:r>
              <a:rPr lang="en-US" altLang="en-US" sz="3600" dirty="0" smtClean="0">
                <a:latin typeface="Calibri" panose="020F0502020204030204" pitchFamily="34" charset="0"/>
                <a:cs typeface="Calibri" panose="020F0502020204030204" pitchFamily="34" charset="0"/>
              </a:rPr>
              <a:t>Year 6 have access to IXL to support </a:t>
            </a:r>
            <a:r>
              <a:rPr lang="en-US" altLang="en-US" sz="3600" dirty="0" err="1" smtClean="0">
                <a:latin typeface="Calibri" panose="020F0502020204030204" pitchFamily="34" charset="0"/>
                <a:cs typeface="Calibri" panose="020F0502020204030204" pitchFamily="34" charset="0"/>
              </a:rPr>
              <a:t>maths</a:t>
            </a:r>
            <a:r>
              <a:rPr lang="en-US" altLang="en-US" sz="3600" dirty="0" smtClean="0">
                <a:latin typeface="Calibri" panose="020F0502020204030204" pitchFamily="34" charset="0"/>
                <a:cs typeface="Calibri" panose="020F0502020204030204" pitchFamily="34" charset="0"/>
              </a:rPr>
              <a:t>.</a:t>
            </a:r>
            <a:endParaRPr lang="en-GB" altLang="en-US" sz="3600" dirty="0">
              <a:latin typeface="Calibri" panose="020F0502020204030204" pitchFamily="34" charset="0"/>
              <a:cs typeface="Calibri" panose="020F0502020204030204" pitchFamily="34" charset="0"/>
            </a:endParaRPr>
          </a:p>
          <a:p>
            <a:pPr marL="0" indent="0">
              <a:buNone/>
            </a:pPr>
            <a:endParaRPr lang="en-GB" sz="3600" dirty="0"/>
          </a:p>
        </p:txBody>
      </p:sp>
      <p:pic>
        <p:nvPicPr>
          <p:cNvPr id="5" name="Picture 4" descr="St Gregory's Catholic Primary School | South Shields">
            <a:extLst>
              <a:ext uri="{FF2B5EF4-FFF2-40B4-BE49-F238E27FC236}">
                <a16:creationId xmlns:a16="http://schemas.microsoft.com/office/drawing/2014/main" id="{5180F12B-07C3-6D12-21BD-049297940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pic>
        <p:nvPicPr>
          <p:cNvPr id="6" name="Picture 5">
            <a:extLst>
              <a:ext uri="{FF2B5EF4-FFF2-40B4-BE49-F238E27FC236}">
                <a16:creationId xmlns:a16="http://schemas.microsoft.com/office/drawing/2014/main" id="{5FCF03BC-638A-55FB-8D6A-D00F156C6517}"/>
              </a:ext>
            </a:extLst>
          </p:cNvPr>
          <p:cNvPicPr>
            <a:picLocks noChangeAspect="1"/>
          </p:cNvPicPr>
          <p:nvPr/>
        </p:nvPicPr>
        <p:blipFill>
          <a:blip r:embed="rId3"/>
          <a:stretch>
            <a:fillRect/>
          </a:stretch>
        </p:blipFill>
        <p:spPr>
          <a:xfrm>
            <a:off x="463673" y="1454646"/>
            <a:ext cx="3011640" cy="1047338"/>
          </a:xfrm>
          <a:prstGeom prst="rect">
            <a:avLst/>
          </a:prstGeom>
        </p:spPr>
      </p:pic>
    </p:spTree>
    <p:extLst>
      <p:ext uri="{BB962C8B-B14F-4D97-AF65-F5344CB8AC3E}">
        <p14:creationId xmlns:p14="http://schemas.microsoft.com/office/powerpoint/2010/main" val="312400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D47498-6985-8A79-05B7-9DC6C2489F1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AAF4D-593C-C9BC-F389-0B72367896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DBD4561-7481-B193-3A7A-6BD5A4F197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FE78E7-DC43-6820-46F4-2F2DE286A4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FFE34C-8D29-7755-FB2C-F5CA6D8DDA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AA414A-2ABC-6A50-965F-778D785721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6B7157D-6461-3B3E-2DAD-BBF786056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15F1ED-2EC4-0EAF-B438-479909A22F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9C8E0-11C9-94FF-30CB-77D437D0A570}"/>
              </a:ext>
            </a:extLst>
          </p:cNvPr>
          <p:cNvSpPr>
            <a:spLocks noGrp="1"/>
          </p:cNvSpPr>
          <p:nvPr>
            <p:ph type="title"/>
          </p:nvPr>
        </p:nvSpPr>
        <p:spPr>
          <a:xfrm>
            <a:off x="6364346" y="1365448"/>
            <a:ext cx="3498077" cy="3387497"/>
          </a:xfrm>
        </p:spPr>
        <p:txBody>
          <a:bodyPr anchor="b">
            <a:normAutofit fontScale="90000"/>
          </a:bodyPr>
          <a:lstStyle/>
          <a:p>
            <a:r>
              <a:rPr lang="en-GB" sz="3600" dirty="0"/>
              <a:t>Do you have any questions about the teaching of maths at St. Gregory’s?</a:t>
            </a:r>
          </a:p>
        </p:txBody>
      </p:sp>
      <p:pic>
        <p:nvPicPr>
          <p:cNvPr id="5" name="Picture 4" descr="St Gregory's Catholic Primary School | South Shields">
            <a:extLst>
              <a:ext uri="{FF2B5EF4-FFF2-40B4-BE49-F238E27FC236}">
                <a16:creationId xmlns:a16="http://schemas.microsoft.com/office/drawing/2014/main" id="{160D2E88-2BAD-6A21-2A26-8A93CC821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
        <p:nvSpPr>
          <p:cNvPr id="13" name="Title 1">
            <a:extLst>
              <a:ext uri="{FF2B5EF4-FFF2-40B4-BE49-F238E27FC236}">
                <a16:creationId xmlns:a16="http://schemas.microsoft.com/office/drawing/2014/main" id="{50ACBF68-EE29-FBC7-63D2-8B9572E39132}"/>
              </a:ext>
            </a:extLst>
          </p:cNvPr>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u="sng" dirty="0">
                <a:solidFill>
                  <a:srgbClr val="FFFFFF"/>
                </a:solidFill>
              </a:rPr>
              <a:t>Questions</a:t>
            </a:r>
            <a:endParaRPr lang="en-GB" sz="4000" dirty="0">
              <a:solidFill>
                <a:srgbClr val="FFFFFF"/>
              </a:solidFill>
            </a:endParaRPr>
          </a:p>
        </p:txBody>
      </p:sp>
    </p:spTree>
    <p:extLst>
      <p:ext uri="{BB962C8B-B14F-4D97-AF65-F5344CB8AC3E}">
        <p14:creationId xmlns:p14="http://schemas.microsoft.com/office/powerpoint/2010/main" val="1946953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251229" y="1316723"/>
            <a:ext cx="3201366" cy="1265382"/>
          </a:xfrm>
        </p:spPr>
        <p:txBody>
          <a:bodyPr anchor="b">
            <a:normAutofit fontScale="90000"/>
          </a:bodyPr>
          <a:lstStyle/>
          <a:p>
            <a:r>
              <a:rPr lang="en-GB" sz="2800" dirty="0">
                <a:solidFill>
                  <a:srgbClr val="FFFFFF"/>
                </a:solidFill>
              </a:rPr>
              <a:t/>
            </a:r>
            <a:br>
              <a:rPr lang="en-GB" sz="2800" dirty="0">
                <a:solidFill>
                  <a:srgbClr val="FFFFFF"/>
                </a:solidFill>
              </a:rPr>
            </a:br>
            <a:r>
              <a:rPr lang="en-GB" sz="2800" b="1" u="sng" dirty="0">
                <a:solidFill>
                  <a:srgbClr val="FFFFFF"/>
                </a:solidFill>
              </a:rPr>
              <a:t/>
            </a:r>
            <a:br>
              <a:rPr lang="en-GB" sz="2800" b="1" u="sng" dirty="0">
                <a:solidFill>
                  <a:srgbClr val="FFFFFF"/>
                </a:solidFill>
              </a:rPr>
            </a:br>
            <a:r>
              <a:rPr lang="en-GB" sz="2800" b="1" u="sng" dirty="0">
                <a:solidFill>
                  <a:srgbClr val="FFFFFF"/>
                </a:solidFill>
              </a:rPr>
              <a:t>General information</a:t>
            </a:r>
            <a:br>
              <a:rPr lang="en-GB" sz="2800" b="1" u="sng" dirty="0">
                <a:solidFill>
                  <a:srgbClr val="FFFFFF"/>
                </a:solidFill>
              </a:rPr>
            </a:br>
            <a:r>
              <a:rPr lang="en-GB" sz="2800" dirty="0">
                <a:solidFill>
                  <a:srgbClr val="FFFFFF"/>
                </a:solidFill>
              </a:rPr>
              <a:t/>
            </a:r>
            <a:br>
              <a:rPr lang="en-GB" sz="2800" dirty="0">
                <a:solidFill>
                  <a:srgbClr val="FFFFFF"/>
                </a:solidFill>
              </a:rPr>
            </a:br>
            <a:r>
              <a:rPr lang="en-GB" sz="2800" dirty="0">
                <a:solidFill>
                  <a:srgbClr val="FFFFFF"/>
                </a:solidFill>
              </a:rPr>
              <a:t>The St. Gregory’s Standard</a:t>
            </a:r>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
        <p:nvSpPr>
          <p:cNvPr id="6" name="Rectangle 5">
            <a:extLst>
              <a:ext uri="{FF2B5EF4-FFF2-40B4-BE49-F238E27FC236}">
                <a16:creationId xmlns:a16="http://schemas.microsoft.com/office/drawing/2014/main" id="{9EA3EB99-F1DD-411C-8CEC-82128769214B}"/>
              </a:ext>
            </a:extLst>
          </p:cNvPr>
          <p:cNvSpPr/>
          <p:nvPr/>
        </p:nvSpPr>
        <p:spPr>
          <a:xfrm>
            <a:off x="4190511" y="162561"/>
            <a:ext cx="7485158" cy="2308324"/>
          </a:xfrm>
          <a:prstGeom prst="rect">
            <a:avLst/>
          </a:prstGeom>
        </p:spPr>
        <p:txBody>
          <a:bodyPr wrap="square">
            <a:spAutoFit/>
          </a:bodyPr>
          <a:lstStyle/>
          <a:p>
            <a:r>
              <a:rPr lang="en-GB" sz="2400" dirty="0">
                <a:solidFill>
                  <a:prstClr val="black"/>
                </a:solidFill>
                <a:latin typeface="Calibri" panose="020F0502020204030204" pitchFamily="34" charset="0"/>
                <a:cs typeface="Calibri" panose="020F0502020204030204" pitchFamily="34" charset="0"/>
              </a:rPr>
              <a:t>Each class at St. Gregory’s follows the St. Gregory’s standard (copies at your tables.)</a:t>
            </a:r>
          </a:p>
          <a:p>
            <a:endParaRPr lang="en-GB" sz="2400" dirty="0">
              <a:solidFill>
                <a:prstClr val="black"/>
              </a:solidFill>
              <a:latin typeface="Calibri" panose="020F0502020204030204" pitchFamily="34" charset="0"/>
              <a:cs typeface="Calibri" panose="020F0502020204030204" pitchFamily="34" charset="0"/>
            </a:endParaRPr>
          </a:p>
          <a:p>
            <a:r>
              <a:rPr lang="en-GB" sz="2400" dirty="0">
                <a:solidFill>
                  <a:prstClr val="black"/>
                </a:solidFill>
                <a:latin typeface="Calibri" panose="020F0502020204030204" pitchFamily="34" charset="0"/>
                <a:cs typeface="Calibri" panose="020F0502020204030204" pitchFamily="34" charset="0"/>
              </a:rPr>
              <a:t>Following the St. Gregory’s standard ensures that high expectations of presentation are reinforced throughout each year group and key stage. </a:t>
            </a:r>
          </a:p>
        </p:txBody>
      </p:sp>
      <p:pic>
        <p:nvPicPr>
          <p:cNvPr id="3" name="Picture 2">
            <a:extLst>
              <a:ext uri="{FF2B5EF4-FFF2-40B4-BE49-F238E27FC236}">
                <a16:creationId xmlns:a16="http://schemas.microsoft.com/office/drawing/2014/main" id="{D25A87C0-1786-2DA3-DE18-5C36AD3CF4EE}"/>
              </a:ext>
            </a:extLst>
          </p:cNvPr>
          <p:cNvPicPr>
            <a:picLocks noChangeAspect="1"/>
          </p:cNvPicPr>
          <p:nvPr/>
        </p:nvPicPr>
        <p:blipFill>
          <a:blip r:embed="rId3"/>
          <a:stretch>
            <a:fillRect/>
          </a:stretch>
        </p:blipFill>
        <p:spPr>
          <a:xfrm>
            <a:off x="6068738" y="2633446"/>
            <a:ext cx="4132468" cy="3901196"/>
          </a:xfrm>
          <a:prstGeom prst="rect">
            <a:avLst/>
          </a:prstGeom>
        </p:spPr>
      </p:pic>
    </p:spTree>
    <p:extLst>
      <p:ext uri="{BB962C8B-B14F-4D97-AF65-F5344CB8AC3E}">
        <p14:creationId xmlns:p14="http://schemas.microsoft.com/office/powerpoint/2010/main" val="2771700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2166FE-C67D-9490-235E-1E034AB59C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40250D-59E7-C391-CD8F-4BC2DD92EA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B0B18C2-D38F-06A5-86C7-FEA5D94FFE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D5D451-64A7-27F6-E29B-A5863E0808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88535F-B35C-E418-0079-18312DB66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01F34A-8551-5E08-0F57-3911EFAE6C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0B0A983-74AD-C781-0041-1E3339BAB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9062799-381E-1926-BC55-7F1DC8E4F6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E38ED-EA45-6DC0-5525-456CCA672EF1}"/>
              </a:ext>
            </a:extLst>
          </p:cNvPr>
          <p:cNvSpPr>
            <a:spLocks noGrp="1"/>
          </p:cNvSpPr>
          <p:nvPr>
            <p:ph type="title"/>
          </p:nvPr>
        </p:nvSpPr>
        <p:spPr>
          <a:xfrm>
            <a:off x="466722" y="586855"/>
            <a:ext cx="3201366" cy="3387497"/>
          </a:xfrm>
        </p:spPr>
        <p:txBody>
          <a:bodyPr anchor="b">
            <a:normAutofit fontScale="90000"/>
          </a:bodyPr>
          <a:lstStyle/>
          <a:p>
            <a:r>
              <a:rPr lang="en-GB" sz="4000" b="1" u="sng" dirty="0">
                <a:solidFill>
                  <a:srgbClr val="FFFFFF"/>
                </a:solidFill>
              </a:rPr>
              <a:t>English</a:t>
            </a:r>
            <a:br>
              <a:rPr lang="en-GB" sz="4000" b="1" u="sng" dirty="0">
                <a:solidFill>
                  <a:srgbClr val="FFFFFF"/>
                </a:solidFill>
              </a:rPr>
            </a:br>
            <a:r>
              <a:rPr lang="en-GB" sz="4000" b="1" u="sng" dirty="0">
                <a:solidFill>
                  <a:srgbClr val="FFFFFF"/>
                </a:solidFill>
              </a:rPr>
              <a:t/>
            </a:r>
            <a:br>
              <a:rPr lang="en-GB" sz="4000" b="1" u="sng" dirty="0">
                <a:solidFill>
                  <a:srgbClr val="FFFFFF"/>
                </a:solidFill>
              </a:rPr>
            </a:br>
            <a:r>
              <a:rPr lang="en-GB" sz="4000" b="1" u="sng" dirty="0">
                <a:solidFill>
                  <a:srgbClr val="FFFFFF"/>
                </a:solidFill>
              </a:rPr>
              <a:t>Expectations in LKS2</a:t>
            </a:r>
            <a:br>
              <a:rPr lang="en-GB" sz="4000" b="1" u="sng" dirty="0">
                <a:solidFill>
                  <a:srgbClr val="FFFFFF"/>
                </a:solidFill>
              </a:rPr>
            </a:br>
            <a:r>
              <a:rPr lang="en-GB" sz="4000" dirty="0">
                <a:solidFill>
                  <a:srgbClr val="FFFFFF"/>
                </a:solidFill>
              </a:rPr>
              <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758B1D6A-6393-F8AB-6E1F-2E4A51BF4EC5}"/>
              </a:ext>
            </a:extLst>
          </p:cNvPr>
          <p:cNvSpPr>
            <a:spLocks noGrp="1"/>
          </p:cNvSpPr>
          <p:nvPr>
            <p:ph idx="1"/>
          </p:nvPr>
        </p:nvSpPr>
        <p:spPr>
          <a:xfrm>
            <a:off x="4810260" y="649480"/>
            <a:ext cx="6338032" cy="5769793"/>
          </a:xfrm>
        </p:spPr>
        <p:txBody>
          <a:bodyPr anchor="ctr">
            <a:normAutofit/>
          </a:bodyPr>
          <a:lstStyle/>
          <a:p>
            <a:pPr marL="0" indent="0">
              <a:buNone/>
            </a:pPr>
            <a:r>
              <a:rPr lang="en-GB" sz="3200" dirty="0">
                <a:latin typeface="Calibri" panose="020F0502020204030204" pitchFamily="34" charset="0"/>
                <a:cs typeface="Calibri" panose="020F0502020204030204" pitchFamily="34" charset="0"/>
              </a:rPr>
              <a:t>Children in Year </a:t>
            </a:r>
            <a:r>
              <a:rPr lang="en-GB" sz="3200" dirty="0" smtClean="0">
                <a:latin typeface="Calibri" panose="020F0502020204030204" pitchFamily="34" charset="0"/>
                <a:cs typeface="Calibri" panose="020F0502020204030204" pitchFamily="34" charset="0"/>
              </a:rPr>
              <a:t>5 </a:t>
            </a:r>
            <a:r>
              <a:rPr lang="en-GB" sz="3200" dirty="0">
                <a:latin typeface="Calibri" panose="020F0502020204030204" pitchFamily="34" charset="0"/>
                <a:cs typeface="Calibri" panose="020F0502020204030204" pitchFamily="34" charset="0"/>
              </a:rPr>
              <a:t>and </a:t>
            </a:r>
            <a:r>
              <a:rPr lang="en-GB" sz="3200" dirty="0" smtClean="0">
                <a:latin typeface="Calibri" panose="020F0502020204030204" pitchFamily="34" charset="0"/>
                <a:cs typeface="Calibri" panose="020F0502020204030204" pitchFamily="34" charset="0"/>
              </a:rPr>
              <a:t>6 write </a:t>
            </a:r>
            <a:r>
              <a:rPr lang="en-GB" sz="3200" dirty="0">
                <a:latin typeface="Calibri" panose="020F0502020204030204" pitchFamily="34" charset="0"/>
                <a:cs typeface="Calibri" panose="020F0502020204030204" pitchFamily="34" charset="0"/>
              </a:rPr>
              <a:t>in pen. Children should try to write in joined-up handwriting at all times and to follow the St. Gregory’s Standard to present their work neatly. </a:t>
            </a:r>
          </a:p>
        </p:txBody>
      </p:sp>
      <p:pic>
        <p:nvPicPr>
          <p:cNvPr id="4" name="Picture 3" descr="St Gregory's Catholic Primary School | South Shields">
            <a:extLst>
              <a:ext uri="{FF2B5EF4-FFF2-40B4-BE49-F238E27FC236}">
                <a16:creationId xmlns:a16="http://schemas.microsoft.com/office/drawing/2014/main" id="{F01D26DE-1BCD-10A8-AF10-D6BFE1260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1026506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643ABD-3714-662B-E99D-A6E31A59685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F33B42-5B90-FE77-7BC7-6773C39FD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CC1AECF-3B9D-94EB-33A5-27639D9A8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0D97EC-A87B-F7C3-6001-7B5AE2C459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88D78A-FD8B-7E50-26E4-8D7F312D49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5B53EE1-7989-02A9-F761-0E1111E4C5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121F81BF-957F-5839-3ABE-D6870EEED1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EEFCDB20-641D-28FB-1F38-7E2647D716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52D0A-9387-2BC1-6D26-EDE24839370F}"/>
              </a:ext>
            </a:extLst>
          </p:cNvPr>
          <p:cNvSpPr>
            <a:spLocks noGrp="1"/>
          </p:cNvSpPr>
          <p:nvPr>
            <p:ph type="title"/>
          </p:nvPr>
        </p:nvSpPr>
        <p:spPr>
          <a:xfrm>
            <a:off x="466722" y="586855"/>
            <a:ext cx="3201366" cy="3387497"/>
          </a:xfrm>
        </p:spPr>
        <p:txBody>
          <a:bodyPr anchor="b">
            <a:normAutofit fontScale="90000"/>
          </a:bodyPr>
          <a:lstStyle/>
          <a:p>
            <a:r>
              <a:rPr lang="en-GB" sz="4000" b="1" u="sng" dirty="0">
                <a:solidFill>
                  <a:srgbClr val="FFFFFF"/>
                </a:solidFill>
              </a:rPr>
              <a:t>English</a:t>
            </a:r>
            <a:br>
              <a:rPr lang="en-GB" sz="4000" b="1" u="sng" dirty="0">
                <a:solidFill>
                  <a:srgbClr val="FFFFFF"/>
                </a:solidFill>
              </a:rPr>
            </a:br>
            <a:r>
              <a:rPr lang="en-GB" sz="4000" b="1" u="sng" dirty="0">
                <a:solidFill>
                  <a:srgbClr val="FFFFFF"/>
                </a:solidFill>
              </a:rPr>
              <a:t/>
            </a:r>
            <a:br>
              <a:rPr lang="en-GB" sz="4000" b="1" u="sng" dirty="0">
                <a:solidFill>
                  <a:srgbClr val="FFFFFF"/>
                </a:solidFill>
              </a:rPr>
            </a:br>
            <a:r>
              <a:rPr lang="en-GB" sz="4000" b="1" u="sng" dirty="0">
                <a:solidFill>
                  <a:srgbClr val="FFFFFF"/>
                </a:solidFill>
              </a:rPr>
              <a:t>Our Targets this year:</a:t>
            </a:r>
            <a:br>
              <a:rPr lang="en-GB" sz="4000" b="1" u="sng" dirty="0">
                <a:solidFill>
                  <a:srgbClr val="FFFFFF"/>
                </a:solidFill>
              </a:rPr>
            </a:br>
            <a:r>
              <a:rPr lang="en-GB" sz="4000" b="1" u="sng" dirty="0">
                <a:solidFill>
                  <a:srgbClr val="FFFFFF"/>
                </a:solidFill>
              </a:rPr>
              <a:t>Phonics</a:t>
            </a:r>
            <a:br>
              <a:rPr lang="en-GB" sz="4000" b="1" u="sng" dirty="0">
                <a:solidFill>
                  <a:srgbClr val="FFFFFF"/>
                </a:solidFill>
              </a:rPr>
            </a:br>
            <a:r>
              <a:rPr lang="en-GB" sz="4000" dirty="0">
                <a:solidFill>
                  <a:srgbClr val="FFFFFF"/>
                </a:solidFill>
              </a:rPr>
              <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A34A408D-DC83-6712-3385-C96F0D65604D}"/>
              </a:ext>
            </a:extLst>
          </p:cNvPr>
          <p:cNvSpPr>
            <a:spLocks noGrp="1"/>
          </p:cNvSpPr>
          <p:nvPr>
            <p:ph idx="1"/>
          </p:nvPr>
        </p:nvSpPr>
        <p:spPr>
          <a:xfrm>
            <a:off x="4688733" y="-1261616"/>
            <a:ext cx="6338032" cy="5769793"/>
          </a:xfrm>
        </p:spPr>
        <p:txBody>
          <a:bodyPr anchor="ctr">
            <a:normAutofit/>
          </a:bodyPr>
          <a:lstStyle/>
          <a:p>
            <a:pPr marL="0" indent="0">
              <a:buNone/>
            </a:pPr>
            <a:r>
              <a:rPr lang="en-GB" sz="3200" dirty="0">
                <a:latin typeface="Calibri" panose="020F0502020204030204" pitchFamily="34" charset="0"/>
                <a:cs typeface="Calibri" panose="020F0502020204030204" pitchFamily="34" charset="0"/>
              </a:rPr>
              <a:t>In school this year we are focussing on spelling and phonics.</a:t>
            </a:r>
          </a:p>
          <a:p>
            <a:pPr marL="0" indent="0">
              <a:buNone/>
            </a:pPr>
            <a:endParaRPr lang="en-GB" sz="3200" dirty="0">
              <a:latin typeface="Calibri" panose="020F0502020204030204" pitchFamily="34" charset="0"/>
              <a:cs typeface="Calibri" panose="020F0502020204030204" pitchFamily="34" charset="0"/>
            </a:endParaRPr>
          </a:p>
          <a:p>
            <a:pPr marL="0" indent="0">
              <a:buNone/>
            </a:pPr>
            <a:r>
              <a:rPr lang="en-GB" sz="3200" dirty="0">
                <a:latin typeface="Calibri" panose="020F0502020204030204" pitchFamily="34" charset="0"/>
                <a:cs typeface="Calibri" panose="020F0502020204030204" pitchFamily="34" charset="0"/>
              </a:rPr>
              <a:t>We teach phonics using a scheme called Floppy’s Phonics (copies of the sound mats are on your tables)</a:t>
            </a:r>
          </a:p>
        </p:txBody>
      </p:sp>
      <p:pic>
        <p:nvPicPr>
          <p:cNvPr id="4" name="Picture 3" descr="St Gregory's Catholic Primary School | South Shields">
            <a:extLst>
              <a:ext uri="{FF2B5EF4-FFF2-40B4-BE49-F238E27FC236}">
                <a16:creationId xmlns:a16="http://schemas.microsoft.com/office/drawing/2014/main" id="{9DBBF056-08F4-6AEF-FD66-A39A86F1B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pic>
        <p:nvPicPr>
          <p:cNvPr id="6" name="Picture 5">
            <a:extLst>
              <a:ext uri="{FF2B5EF4-FFF2-40B4-BE49-F238E27FC236}">
                <a16:creationId xmlns:a16="http://schemas.microsoft.com/office/drawing/2014/main" id="{154F898B-EF8E-D43F-6BB7-1721F8EE5353}"/>
              </a:ext>
            </a:extLst>
          </p:cNvPr>
          <p:cNvPicPr>
            <a:picLocks noChangeAspect="1"/>
          </p:cNvPicPr>
          <p:nvPr/>
        </p:nvPicPr>
        <p:blipFill>
          <a:blip r:embed="rId3"/>
          <a:stretch>
            <a:fillRect/>
          </a:stretch>
        </p:blipFill>
        <p:spPr>
          <a:xfrm>
            <a:off x="6817184" y="3198600"/>
            <a:ext cx="2817414" cy="3229631"/>
          </a:xfrm>
          <a:prstGeom prst="rect">
            <a:avLst/>
          </a:prstGeom>
        </p:spPr>
      </p:pic>
    </p:spTree>
    <p:extLst>
      <p:ext uri="{BB962C8B-B14F-4D97-AF65-F5344CB8AC3E}">
        <p14:creationId xmlns:p14="http://schemas.microsoft.com/office/powerpoint/2010/main" val="311293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0F4935-D83F-E8F2-247C-A08BBFCF799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B94A3C-237A-570A-9FAF-CBF5D0BF7F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94D89E2-B361-430E-2175-7AC53A9AED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60E29A-A9F0-99C7-30AA-9548798961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E8FC3C-18FC-7AC8-39C3-8D91AE00E1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CB825B-48E3-0AC6-E711-96C7E0EE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5CEFF0FA-C149-EEEC-B219-4190C7F415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9C3808EC-163F-DDB8-EEC4-E4071C4B1F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F0840-20A4-4205-ECCF-524B07DA68BD}"/>
              </a:ext>
            </a:extLst>
          </p:cNvPr>
          <p:cNvSpPr>
            <a:spLocks noGrp="1"/>
          </p:cNvSpPr>
          <p:nvPr>
            <p:ph type="title"/>
          </p:nvPr>
        </p:nvSpPr>
        <p:spPr>
          <a:xfrm>
            <a:off x="466722" y="586855"/>
            <a:ext cx="3201366" cy="3387497"/>
          </a:xfrm>
        </p:spPr>
        <p:txBody>
          <a:bodyPr anchor="b">
            <a:normAutofit fontScale="90000"/>
          </a:bodyPr>
          <a:lstStyle/>
          <a:p>
            <a:r>
              <a:rPr lang="en-GB" sz="4000" b="1" u="sng" dirty="0">
                <a:solidFill>
                  <a:srgbClr val="FFFFFF"/>
                </a:solidFill>
              </a:rPr>
              <a:t>English</a:t>
            </a:r>
            <a:br>
              <a:rPr lang="en-GB" sz="4000" b="1" u="sng" dirty="0">
                <a:solidFill>
                  <a:srgbClr val="FFFFFF"/>
                </a:solidFill>
              </a:rPr>
            </a:br>
            <a:r>
              <a:rPr lang="en-GB" sz="4000" b="1" u="sng" dirty="0">
                <a:solidFill>
                  <a:srgbClr val="FFFFFF"/>
                </a:solidFill>
              </a:rPr>
              <a:t/>
            </a:r>
            <a:br>
              <a:rPr lang="en-GB" sz="4000" b="1" u="sng" dirty="0">
                <a:solidFill>
                  <a:srgbClr val="FFFFFF"/>
                </a:solidFill>
              </a:rPr>
            </a:br>
            <a:r>
              <a:rPr lang="en-GB" sz="4000" b="1" u="sng" dirty="0">
                <a:solidFill>
                  <a:srgbClr val="FFFFFF"/>
                </a:solidFill>
              </a:rPr>
              <a:t>Our Targets this year:</a:t>
            </a:r>
            <a:br>
              <a:rPr lang="en-GB" sz="4000" b="1" u="sng" dirty="0">
                <a:solidFill>
                  <a:srgbClr val="FFFFFF"/>
                </a:solidFill>
              </a:rPr>
            </a:br>
            <a:r>
              <a:rPr lang="en-GB" sz="4000" b="1" u="sng" dirty="0">
                <a:solidFill>
                  <a:srgbClr val="FFFFFF"/>
                </a:solidFill>
              </a:rPr>
              <a:t>Spelling </a:t>
            </a:r>
            <a:br>
              <a:rPr lang="en-GB" sz="4000" b="1" u="sng" dirty="0">
                <a:solidFill>
                  <a:srgbClr val="FFFFFF"/>
                </a:solidFill>
              </a:rPr>
            </a:br>
            <a:r>
              <a:rPr lang="en-GB" sz="4000" dirty="0">
                <a:solidFill>
                  <a:srgbClr val="FFFFFF"/>
                </a:solidFill>
              </a:rPr>
              <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3B4B951C-2E9E-4A6F-CEE2-300D2CEE2845}"/>
              </a:ext>
            </a:extLst>
          </p:cNvPr>
          <p:cNvSpPr>
            <a:spLocks noGrp="1"/>
          </p:cNvSpPr>
          <p:nvPr>
            <p:ph idx="1"/>
          </p:nvPr>
        </p:nvSpPr>
        <p:spPr>
          <a:xfrm>
            <a:off x="4607987" y="-776984"/>
            <a:ext cx="6338032" cy="5769793"/>
          </a:xfrm>
        </p:spPr>
        <p:txBody>
          <a:bodyPr anchor="ctr">
            <a:normAutofit/>
          </a:bodyPr>
          <a:lstStyle/>
          <a:p>
            <a:pPr marL="0" indent="0">
              <a:buNone/>
            </a:pPr>
            <a:r>
              <a:rPr lang="en-GB" sz="3200" dirty="0">
                <a:latin typeface="Calibri" panose="020F0502020204030204" pitchFamily="34" charset="0"/>
                <a:cs typeface="Calibri" panose="020F0502020204030204" pitchFamily="34" charset="0"/>
              </a:rPr>
              <a:t>In school this year we are focussing on spelling and phonics.</a:t>
            </a:r>
          </a:p>
          <a:p>
            <a:pPr marL="0" indent="0">
              <a:buNone/>
            </a:pPr>
            <a:endParaRPr lang="en-GB" sz="3200" dirty="0">
              <a:latin typeface="Calibri" panose="020F0502020204030204" pitchFamily="34" charset="0"/>
              <a:cs typeface="Calibri" panose="020F0502020204030204" pitchFamily="34" charset="0"/>
            </a:endParaRPr>
          </a:p>
          <a:p>
            <a:pPr marL="0" indent="0">
              <a:buNone/>
            </a:pPr>
            <a:r>
              <a:rPr lang="en-GB" sz="3200" dirty="0">
                <a:latin typeface="Calibri" panose="020F0502020204030204" pitchFamily="34" charset="0"/>
                <a:cs typeface="Calibri" panose="020F0502020204030204" pitchFamily="34" charset="0"/>
              </a:rPr>
              <a:t>We teach spelling using a scheme called Spelling Shed. There is a website and an app which can be accessed at home to help children practise their spelling. </a:t>
            </a:r>
          </a:p>
        </p:txBody>
      </p:sp>
      <p:pic>
        <p:nvPicPr>
          <p:cNvPr id="4" name="Picture 3" descr="St Gregory's Catholic Primary School | South Shields">
            <a:extLst>
              <a:ext uri="{FF2B5EF4-FFF2-40B4-BE49-F238E27FC236}">
                <a16:creationId xmlns:a16="http://schemas.microsoft.com/office/drawing/2014/main" id="{70476180-9DD1-FA97-B342-EDFBCFCBE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pic>
        <p:nvPicPr>
          <p:cNvPr id="7" name="Picture 6">
            <a:extLst>
              <a:ext uri="{FF2B5EF4-FFF2-40B4-BE49-F238E27FC236}">
                <a16:creationId xmlns:a16="http://schemas.microsoft.com/office/drawing/2014/main" id="{056460C7-5C3D-AAA5-57E9-061A7B5386FF}"/>
              </a:ext>
            </a:extLst>
          </p:cNvPr>
          <p:cNvPicPr>
            <a:picLocks noChangeAspect="1"/>
          </p:cNvPicPr>
          <p:nvPr/>
        </p:nvPicPr>
        <p:blipFill>
          <a:blip r:embed="rId3"/>
          <a:stretch>
            <a:fillRect/>
          </a:stretch>
        </p:blipFill>
        <p:spPr>
          <a:xfrm>
            <a:off x="5827691" y="4454937"/>
            <a:ext cx="4652953" cy="1096028"/>
          </a:xfrm>
          <a:prstGeom prst="rect">
            <a:avLst/>
          </a:prstGeom>
        </p:spPr>
      </p:pic>
    </p:spTree>
    <p:extLst>
      <p:ext uri="{BB962C8B-B14F-4D97-AF65-F5344CB8AC3E}">
        <p14:creationId xmlns:p14="http://schemas.microsoft.com/office/powerpoint/2010/main" val="348262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E3F536-D680-DFF0-49C8-FDB09C1504E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7F87D0-88E4-8414-B487-351E14BDFB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FF0E4FA-C662-E99F-967B-DA32C31153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79D447-A428-4C06-850A-0B9C4D0ABB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8AF705-DC16-C624-2782-5F41D9F5A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19931E-D451-B156-AA19-B0BF0CBC56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84AB36D-4A33-9AAF-FED6-DAB179EA2A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A8F4C2FA-461C-C669-7C16-9898F2205B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BB750-9EB3-724C-013B-C74F18C0058C}"/>
              </a:ext>
            </a:extLst>
          </p:cNvPr>
          <p:cNvSpPr>
            <a:spLocks noGrp="1"/>
          </p:cNvSpPr>
          <p:nvPr>
            <p:ph type="title"/>
          </p:nvPr>
        </p:nvSpPr>
        <p:spPr>
          <a:xfrm>
            <a:off x="466722" y="586855"/>
            <a:ext cx="3201366" cy="3387497"/>
          </a:xfrm>
        </p:spPr>
        <p:txBody>
          <a:bodyPr anchor="b">
            <a:normAutofit fontScale="90000"/>
          </a:bodyPr>
          <a:lstStyle/>
          <a:p>
            <a:r>
              <a:rPr lang="en-GB" sz="4000" b="1" u="sng" dirty="0">
                <a:solidFill>
                  <a:srgbClr val="FFFFFF"/>
                </a:solidFill>
              </a:rPr>
              <a:t>English</a:t>
            </a:r>
            <a:br>
              <a:rPr lang="en-GB" sz="4000" b="1" u="sng" dirty="0">
                <a:solidFill>
                  <a:srgbClr val="FFFFFF"/>
                </a:solidFill>
              </a:rPr>
            </a:br>
            <a:r>
              <a:rPr lang="en-GB" sz="4000" b="1" u="sng" dirty="0">
                <a:solidFill>
                  <a:srgbClr val="FFFFFF"/>
                </a:solidFill>
              </a:rPr>
              <a:t/>
            </a:r>
            <a:br>
              <a:rPr lang="en-GB" sz="4000" b="1" u="sng" dirty="0">
                <a:solidFill>
                  <a:srgbClr val="FFFFFF"/>
                </a:solidFill>
              </a:rPr>
            </a:br>
            <a:r>
              <a:rPr lang="en-GB" sz="4000" b="1" u="sng" dirty="0">
                <a:solidFill>
                  <a:srgbClr val="FFFFFF"/>
                </a:solidFill>
              </a:rPr>
              <a:t>When do we practise in school?</a:t>
            </a:r>
            <a:br>
              <a:rPr lang="en-GB" sz="4000" b="1" u="sng" dirty="0">
                <a:solidFill>
                  <a:srgbClr val="FFFFFF"/>
                </a:solidFill>
              </a:rPr>
            </a:br>
            <a:r>
              <a:rPr lang="en-GB" sz="4000" dirty="0">
                <a:solidFill>
                  <a:srgbClr val="FFFFFF"/>
                </a:solidFill>
              </a:rPr>
              <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B9E6406E-6DA9-90CA-186D-7FDC2C24FBAE}"/>
              </a:ext>
            </a:extLst>
          </p:cNvPr>
          <p:cNvSpPr>
            <a:spLocks noGrp="1"/>
          </p:cNvSpPr>
          <p:nvPr>
            <p:ph idx="1"/>
          </p:nvPr>
        </p:nvSpPr>
        <p:spPr>
          <a:xfrm>
            <a:off x="4584951" y="403485"/>
            <a:ext cx="6338032" cy="5769793"/>
          </a:xfrm>
        </p:spPr>
        <p:txBody>
          <a:bodyPr anchor="ctr">
            <a:normAutofit/>
          </a:bodyPr>
          <a:lstStyle/>
          <a:p>
            <a:pPr marL="0" indent="0">
              <a:buNone/>
            </a:pPr>
            <a:r>
              <a:rPr lang="en-GB" sz="3200" dirty="0">
                <a:latin typeface="Calibri" panose="020F0502020204030204" pitchFamily="34" charset="0"/>
                <a:cs typeface="Calibri" panose="020F0502020204030204" pitchFamily="34" charset="0"/>
              </a:rPr>
              <a:t>Spelling and handwriting are taught daily in our morning meetings in class.</a:t>
            </a:r>
          </a:p>
          <a:p>
            <a:pPr marL="0" indent="0">
              <a:buNone/>
            </a:pPr>
            <a:endParaRPr lang="en-GB" sz="3200" dirty="0">
              <a:latin typeface="Calibri" panose="020F0502020204030204" pitchFamily="34" charset="0"/>
              <a:cs typeface="Calibri" panose="020F0502020204030204" pitchFamily="34" charset="0"/>
            </a:endParaRPr>
          </a:p>
          <a:p>
            <a:pPr marL="0" indent="0">
              <a:buNone/>
            </a:pPr>
            <a:r>
              <a:rPr lang="en-GB" sz="3200" dirty="0">
                <a:latin typeface="Calibri" panose="020F0502020204030204" pitchFamily="34" charset="0"/>
                <a:cs typeface="Calibri" panose="020F0502020204030204" pitchFamily="34" charset="0"/>
              </a:rPr>
              <a:t>Children are given their weekly spellings to practise and handwriting and letter formation is reinforced using a combination of adult support and modelling on the board and using our visualisers. </a:t>
            </a:r>
          </a:p>
        </p:txBody>
      </p:sp>
      <p:pic>
        <p:nvPicPr>
          <p:cNvPr id="4" name="Picture 3" descr="St Gregory's Catholic Primary School | South Shields">
            <a:extLst>
              <a:ext uri="{FF2B5EF4-FFF2-40B4-BE49-F238E27FC236}">
                <a16:creationId xmlns:a16="http://schemas.microsoft.com/office/drawing/2014/main" id="{BECA92ED-E203-8FF4-E9CD-D2A5FF5BE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1592427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6FB29A-BC76-6A12-BFD7-2B0E2F82233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1C5603-90D9-6473-BD08-AD2F1E65F6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76E7114-55F7-81E4-35AB-57BC4B58DE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076EC2-714F-4DE0-CA0E-7A74ABCB29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8372D6-05B8-6A48-B22A-6684A95ED7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CB6619-87D8-5B1C-1AAF-D4B6537976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7BD1BC1-D52E-2C43-E707-4D792CA2B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707DD4D4-037C-4213-B150-A6EEB4D64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53837-6484-71F5-3487-544359CADDCD}"/>
              </a:ext>
            </a:extLst>
          </p:cNvPr>
          <p:cNvSpPr>
            <a:spLocks noGrp="1"/>
          </p:cNvSpPr>
          <p:nvPr>
            <p:ph type="title"/>
          </p:nvPr>
        </p:nvSpPr>
        <p:spPr>
          <a:xfrm>
            <a:off x="466722" y="586855"/>
            <a:ext cx="3201366" cy="3387497"/>
          </a:xfrm>
        </p:spPr>
        <p:txBody>
          <a:bodyPr anchor="b">
            <a:normAutofit/>
          </a:bodyPr>
          <a:lstStyle/>
          <a:p>
            <a:r>
              <a:rPr lang="en-GB" sz="4000" b="1" u="sng" dirty="0">
                <a:solidFill>
                  <a:srgbClr val="FFFFFF"/>
                </a:solidFill>
              </a:rPr>
              <a:t>English</a:t>
            </a:r>
            <a:br>
              <a:rPr lang="en-GB" sz="4000" b="1" u="sng" dirty="0">
                <a:solidFill>
                  <a:srgbClr val="FFFFFF"/>
                </a:solidFill>
              </a:rPr>
            </a:br>
            <a:r>
              <a:rPr lang="en-GB" sz="4000" b="1" u="sng" dirty="0">
                <a:solidFill>
                  <a:srgbClr val="FFFFFF"/>
                </a:solidFill>
              </a:rPr>
              <a:t/>
            </a:r>
            <a:br>
              <a:rPr lang="en-GB" sz="4000" b="1" u="sng" dirty="0">
                <a:solidFill>
                  <a:srgbClr val="FFFFFF"/>
                </a:solidFill>
              </a:rPr>
            </a:br>
            <a:r>
              <a:rPr lang="en-GB" sz="4000" b="1" u="sng" dirty="0">
                <a:solidFill>
                  <a:srgbClr val="FFFFFF"/>
                </a:solidFill>
              </a:rPr>
              <a:t>Reading</a:t>
            </a:r>
            <a:r>
              <a:rPr lang="en-GB" sz="4000" dirty="0">
                <a:solidFill>
                  <a:srgbClr val="FFFFFF"/>
                </a:solidFill>
              </a:rPr>
              <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011E02C2-1FAC-4DAC-1DB6-799A13DE5162}"/>
              </a:ext>
            </a:extLst>
          </p:cNvPr>
          <p:cNvSpPr>
            <a:spLocks noGrp="1"/>
          </p:cNvSpPr>
          <p:nvPr>
            <p:ph idx="1"/>
          </p:nvPr>
        </p:nvSpPr>
        <p:spPr>
          <a:xfrm>
            <a:off x="4584951" y="403485"/>
            <a:ext cx="6338032" cy="5769793"/>
          </a:xfrm>
        </p:spPr>
        <p:txBody>
          <a:bodyPr anchor="ctr">
            <a:normAutofit lnSpcReduction="10000"/>
          </a:bodyPr>
          <a:lstStyle/>
          <a:p>
            <a:pPr marL="0" indent="0">
              <a:buNone/>
            </a:pPr>
            <a:r>
              <a:rPr lang="en-GB" sz="3200" dirty="0">
                <a:latin typeface="Calibri" panose="020F0502020204030204" pitchFamily="34" charset="0"/>
                <a:cs typeface="Calibri" panose="020F0502020204030204" pitchFamily="34" charset="0"/>
              </a:rPr>
              <a:t>Children in Year </a:t>
            </a:r>
            <a:r>
              <a:rPr lang="en-GB" sz="3200" dirty="0" smtClean="0">
                <a:latin typeface="Calibri" panose="020F0502020204030204" pitchFamily="34" charset="0"/>
                <a:cs typeface="Calibri" panose="020F0502020204030204" pitchFamily="34" charset="0"/>
              </a:rPr>
              <a:t>5 </a:t>
            </a:r>
            <a:r>
              <a:rPr lang="en-GB" sz="3200" dirty="0">
                <a:latin typeface="Calibri" panose="020F0502020204030204" pitchFamily="34" charset="0"/>
                <a:cs typeface="Calibri" panose="020F0502020204030204" pitchFamily="34" charset="0"/>
              </a:rPr>
              <a:t>and Year </a:t>
            </a:r>
            <a:r>
              <a:rPr lang="en-GB" sz="3200" dirty="0" smtClean="0">
                <a:latin typeface="Calibri" panose="020F0502020204030204" pitchFamily="34" charset="0"/>
                <a:cs typeface="Calibri" panose="020F0502020204030204" pitchFamily="34" charset="0"/>
              </a:rPr>
              <a:t>6 </a:t>
            </a:r>
            <a:r>
              <a:rPr lang="en-GB" sz="3200" dirty="0">
                <a:latin typeface="Calibri" panose="020F0502020204030204" pitchFamily="34" charset="0"/>
                <a:cs typeface="Calibri" panose="020F0502020204030204" pitchFamily="34" charset="0"/>
              </a:rPr>
              <a:t>should be reading and </a:t>
            </a:r>
            <a:r>
              <a:rPr lang="en-GB" sz="3200" dirty="0" smtClean="0">
                <a:latin typeface="Calibri" panose="020F0502020204030204" pitchFamily="34" charset="0"/>
                <a:cs typeface="Calibri" panose="020F0502020204030204" pitchFamily="34" charset="0"/>
              </a:rPr>
              <a:t>heard being </a:t>
            </a:r>
            <a:r>
              <a:rPr lang="en-GB" sz="3200" dirty="0">
                <a:latin typeface="Calibri" panose="020F0502020204030204" pitchFamily="34" charset="0"/>
                <a:cs typeface="Calibri" panose="020F0502020204030204" pitchFamily="34" charset="0"/>
              </a:rPr>
              <a:t>read to as regularly as possible.</a:t>
            </a:r>
          </a:p>
          <a:p>
            <a:pPr marL="0" indent="0">
              <a:buNone/>
            </a:pPr>
            <a:endParaRPr lang="en-GB" sz="3200" dirty="0">
              <a:latin typeface="Calibri" panose="020F0502020204030204" pitchFamily="34" charset="0"/>
              <a:cs typeface="Calibri" panose="020F0502020204030204" pitchFamily="34" charset="0"/>
            </a:endParaRPr>
          </a:p>
          <a:p>
            <a:pPr marL="0" indent="0">
              <a:buNone/>
            </a:pPr>
            <a:r>
              <a:rPr lang="en-GB" sz="3200" dirty="0">
                <a:latin typeface="Calibri" panose="020F0502020204030204" pitchFamily="34" charset="0"/>
                <a:cs typeface="Calibri" panose="020F0502020204030204" pitchFamily="34" charset="0"/>
              </a:rPr>
              <a:t>Children are read to in school each day, from a variety of books making up our Year </a:t>
            </a:r>
            <a:r>
              <a:rPr lang="en-GB" sz="3200" dirty="0" smtClean="0">
                <a:latin typeface="Calibri" panose="020F0502020204030204" pitchFamily="34" charset="0"/>
                <a:cs typeface="Calibri" panose="020F0502020204030204" pitchFamily="34" charset="0"/>
              </a:rPr>
              <a:t>5 </a:t>
            </a:r>
            <a:r>
              <a:rPr lang="en-GB" sz="3200" dirty="0">
                <a:latin typeface="Calibri" panose="020F0502020204030204" pitchFamily="34" charset="0"/>
                <a:cs typeface="Calibri" panose="020F0502020204030204" pitchFamily="34" charset="0"/>
              </a:rPr>
              <a:t>and Year </a:t>
            </a:r>
            <a:r>
              <a:rPr lang="en-GB" sz="3200" dirty="0" smtClean="0">
                <a:latin typeface="Calibri" panose="020F0502020204030204" pitchFamily="34" charset="0"/>
                <a:cs typeface="Calibri" panose="020F0502020204030204" pitchFamily="34" charset="0"/>
              </a:rPr>
              <a:t>6 Reading </a:t>
            </a:r>
            <a:r>
              <a:rPr lang="en-GB" sz="3200" dirty="0">
                <a:latin typeface="Calibri" panose="020F0502020204030204" pitchFamily="34" charset="0"/>
                <a:cs typeface="Calibri" panose="020F0502020204030204" pitchFamily="34" charset="0"/>
              </a:rPr>
              <a:t>Spine.</a:t>
            </a:r>
          </a:p>
          <a:p>
            <a:pPr marL="0" indent="0">
              <a:buNone/>
            </a:pPr>
            <a:endParaRPr lang="en-GB" sz="3200" dirty="0">
              <a:latin typeface="Calibri" panose="020F0502020204030204" pitchFamily="34" charset="0"/>
              <a:cs typeface="Calibri" panose="020F0502020204030204" pitchFamily="34" charset="0"/>
            </a:endParaRPr>
          </a:p>
          <a:p>
            <a:pPr marL="0" indent="0">
              <a:buNone/>
            </a:pPr>
            <a:r>
              <a:rPr lang="en-GB" sz="3200" dirty="0">
                <a:latin typeface="Calibri" panose="020F0502020204030204" pitchFamily="34" charset="0"/>
                <a:cs typeface="Calibri" panose="020F0502020204030204" pitchFamily="34" charset="0"/>
              </a:rPr>
              <a:t>We know a lot of our children read regularly at home and thank you for your support with this. </a:t>
            </a:r>
          </a:p>
        </p:txBody>
      </p:sp>
      <p:pic>
        <p:nvPicPr>
          <p:cNvPr id="4" name="Picture 3" descr="St Gregory's Catholic Primary School | South Shields">
            <a:extLst>
              <a:ext uri="{FF2B5EF4-FFF2-40B4-BE49-F238E27FC236}">
                <a16:creationId xmlns:a16="http://schemas.microsoft.com/office/drawing/2014/main" id="{9F6AAB30-D347-E091-D2AF-47F772DEB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3068164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A756E4-7472-6B8A-CA3C-D9CA3741E6D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5F03B-C987-7ECB-5837-E46A27495F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A8C2409-884D-2669-3851-3159C9D7B6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DB8907-23C5-0364-49D9-3A71BB43DE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AAE7FC0-6E9C-E259-E1D2-BDF3179F85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34832F-4A97-B9A1-7FCE-413ADC3B37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21D77CD-128F-F598-9934-590488B92E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B9F16278-3EF6-1F75-92C8-4C3E4A9F92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3EE6B-125C-CCE4-58C5-5D96C44D77F6}"/>
              </a:ext>
            </a:extLst>
          </p:cNvPr>
          <p:cNvSpPr>
            <a:spLocks noGrp="1"/>
          </p:cNvSpPr>
          <p:nvPr>
            <p:ph type="title"/>
          </p:nvPr>
        </p:nvSpPr>
        <p:spPr>
          <a:xfrm>
            <a:off x="466722" y="586855"/>
            <a:ext cx="3201366" cy="3387497"/>
          </a:xfrm>
        </p:spPr>
        <p:txBody>
          <a:bodyPr anchor="b">
            <a:normAutofit/>
          </a:bodyPr>
          <a:lstStyle/>
          <a:p>
            <a:r>
              <a:rPr lang="en-GB" sz="4000" b="1" u="sng" dirty="0">
                <a:solidFill>
                  <a:srgbClr val="FFFFFF"/>
                </a:solidFill>
              </a:rPr>
              <a:t>English</a:t>
            </a:r>
            <a:br>
              <a:rPr lang="en-GB" sz="4000" b="1" u="sng" dirty="0">
                <a:solidFill>
                  <a:srgbClr val="FFFFFF"/>
                </a:solidFill>
              </a:rPr>
            </a:br>
            <a:r>
              <a:rPr lang="en-GB" sz="4000" b="1" u="sng" dirty="0">
                <a:solidFill>
                  <a:srgbClr val="FFFFFF"/>
                </a:solidFill>
              </a:rPr>
              <a:t/>
            </a:r>
            <a:br>
              <a:rPr lang="en-GB" sz="4000" b="1" u="sng" dirty="0">
                <a:solidFill>
                  <a:srgbClr val="FFFFFF"/>
                </a:solidFill>
              </a:rPr>
            </a:br>
            <a:r>
              <a:rPr lang="en-GB" sz="4000" b="1" u="sng" dirty="0">
                <a:solidFill>
                  <a:srgbClr val="FFFFFF"/>
                </a:solidFill>
              </a:rPr>
              <a:t>Reading Plus</a:t>
            </a:r>
            <a:r>
              <a:rPr lang="en-GB" sz="4000" dirty="0">
                <a:solidFill>
                  <a:srgbClr val="FFFFFF"/>
                </a:solidFill>
              </a:rPr>
              <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045F09D9-DE8B-F1E2-CA06-84B1DF152530}"/>
              </a:ext>
            </a:extLst>
          </p:cNvPr>
          <p:cNvSpPr>
            <a:spLocks noGrp="1"/>
          </p:cNvSpPr>
          <p:nvPr>
            <p:ph idx="1"/>
          </p:nvPr>
        </p:nvSpPr>
        <p:spPr>
          <a:xfrm>
            <a:off x="4584951" y="375776"/>
            <a:ext cx="6338032" cy="4870697"/>
          </a:xfrm>
        </p:spPr>
        <p:txBody>
          <a:bodyPr anchor="ctr">
            <a:normAutofit fontScale="92500" lnSpcReduction="10000"/>
          </a:bodyPr>
          <a:lstStyle/>
          <a:p>
            <a:pPr marL="0" indent="0">
              <a:buNone/>
            </a:pPr>
            <a:r>
              <a:rPr lang="en-GB" sz="3200" dirty="0">
                <a:latin typeface="Calibri" panose="020F0502020204030204" pitchFamily="34" charset="0"/>
                <a:cs typeface="Calibri" panose="020F0502020204030204" pitchFamily="34" charset="0"/>
              </a:rPr>
              <a:t>Reading Plus is an effective tool to help develop reading fluency, comprehension skills and improve vocabulary. </a:t>
            </a:r>
          </a:p>
          <a:p>
            <a:pPr marL="0" indent="0">
              <a:buNone/>
            </a:pPr>
            <a:endParaRPr lang="en-GB" sz="3200" dirty="0">
              <a:latin typeface="Calibri" panose="020F0502020204030204" pitchFamily="34" charset="0"/>
              <a:cs typeface="Calibri" panose="020F0502020204030204" pitchFamily="34" charset="0"/>
            </a:endParaRPr>
          </a:p>
          <a:p>
            <a:pPr marL="0" indent="0">
              <a:buNone/>
            </a:pPr>
            <a:r>
              <a:rPr lang="en-GB" sz="3200" dirty="0">
                <a:latin typeface="Calibri" panose="020F0502020204030204" pitchFamily="34" charset="0"/>
                <a:cs typeface="Calibri" panose="020F0502020204030204" pitchFamily="34" charset="0"/>
              </a:rPr>
              <a:t>Children will access Reading Plus twice weekly in school. They can practise at home as much as you would like them to. There are no limits on how many activities can be completed each week. </a:t>
            </a:r>
            <a:endParaRPr lang="en-GB" sz="3200" dirty="0" smtClean="0">
              <a:latin typeface="Calibri" panose="020F0502020204030204" pitchFamily="34" charset="0"/>
              <a:cs typeface="Calibri" panose="020F0502020204030204" pitchFamily="34" charset="0"/>
            </a:endParaRPr>
          </a:p>
          <a:p>
            <a:pPr marL="0" indent="0">
              <a:buNone/>
            </a:pPr>
            <a:r>
              <a:rPr lang="en-US" sz="3200" dirty="0" smtClean="0">
                <a:latin typeface="Calibri" panose="020F0502020204030204" pitchFamily="34" charset="0"/>
                <a:cs typeface="Calibri" panose="020F0502020204030204" pitchFamily="34" charset="0"/>
              </a:rPr>
              <a:t>One half an hour session should ideally be accessed at home each week.</a:t>
            </a:r>
            <a:endParaRPr lang="en-GB" sz="3200" dirty="0">
              <a:latin typeface="Calibri" panose="020F0502020204030204" pitchFamily="34" charset="0"/>
              <a:cs typeface="Calibri" panose="020F0502020204030204" pitchFamily="34" charset="0"/>
            </a:endParaRPr>
          </a:p>
        </p:txBody>
      </p:sp>
      <p:pic>
        <p:nvPicPr>
          <p:cNvPr id="4" name="Picture 3" descr="St Gregory's Catholic Primary School | South Shields">
            <a:extLst>
              <a:ext uri="{FF2B5EF4-FFF2-40B4-BE49-F238E27FC236}">
                <a16:creationId xmlns:a16="http://schemas.microsoft.com/office/drawing/2014/main" id="{DC6CAAA7-37CC-A503-7470-6750C6A42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pic>
        <p:nvPicPr>
          <p:cNvPr id="6" name="Picture 5">
            <a:extLst>
              <a:ext uri="{FF2B5EF4-FFF2-40B4-BE49-F238E27FC236}">
                <a16:creationId xmlns:a16="http://schemas.microsoft.com/office/drawing/2014/main" id="{89D14D99-0394-85CD-8AD2-BE83FD4D30DC}"/>
              </a:ext>
            </a:extLst>
          </p:cNvPr>
          <p:cNvPicPr>
            <a:picLocks noChangeAspect="1"/>
          </p:cNvPicPr>
          <p:nvPr/>
        </p:nvPicPr>
        <p:blipFill>
          <a:blip r:embed="rId3"/>
          <a:stretch>
            <a:fillRect/>
          </a:stretch>
        </p:blipFill>
        <p:spPr>
          <a:xfrm>
            <a:off x="6298619" y="5246473"/>
            <a:ext cx="3629532" cy="1247949"/>
          </a:xfrm>
          <a:prstGeom prst="rect">
            <a:avLst/>
          </a:prstGeom>
        </p:spPr>
      </p:pic>
    </p:spTree>
    <p:extLst>
      <p:ext uri="{BB962C8B-B14F-4D97-AF65-F5344CB8AC3E}">
        <p14:creationId xmlns:p14="http://schemas.microsoft.com/office/powerpoint/2010/main" val="1827075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2FB61D-9C92-7A2B-85E3-E5A2D0C19AC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1A8AEA-4440-44FC-1BC1-DF51584BF5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2C800FC-222F-797E-593D-7443345164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CFA3A7-CF11-F66D-ED84-849BBB54B2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D0AC82-18D2-E2F3-C717-CD46A9F808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6D45B2-93C1-7395-F38C-35560BE3E0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DF409C6-8A43-D5D4-DE25-8028E5496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CE25F216-A03B-1655-EACD-7591A39E60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7B3940-FFED-1864-F6A1-A841E88A9642}"/>
              </a:ext>
            </a:extLst>
          </p:cNvPr>
          <p:cNvSpPr>
            <a:spLocks noGrp="1"/>
          </p:cNvSpPr>
          <p:nvPr>
            <p:ph type="title"/>
          </p:nvPr>
        </p:nvSpPr>
        <p:spPr>
          <a:xfrm>
            <a:off x="466722" y="586855"/>
            <a:ext cx="3201366" cy="3387497"/>
          </a:xfrm>
        </p:spPr>
        <p:txBody>
          <a:bodyPr anchor="b">
            <a:normAutofit/>
          </a:bodyPr>
          <a:lstStyle/>
          <a:p>
            <a:r>
              <a:rPr lang="en-GB" sz="4000" b="1" u="sng" dirty="0">
                <a:solidFill>
                  <a:srgbClr val="FFFFFF"/>
                </a:solidFill>
              </a:rPr>
              <a:t>English</a:t>
            </a:r>
            <a:br>
              <a:rPr lang="en-GB" sz="4000" b="1" u="sng" dirty="0">
                <a:solidFill>
                  <a:srgbClr val="FFFFFF"/>
                </a:solidFill>
              </a:rPr>
            </a:br>
            <a:r>
              <a:rPr lang="en-GB" sz="4000" b="1" u="sng" dirty="0">
                <a:solidFill>
                  <a:srgbClr val="FFFFFF"/>
                </a:solidFill>
              </a:rPr>
              <a:t/>
            </a:r>
            <a:br>
              <a:rPr lang="en-GB" sz="4000" b="1" u="sng" dirty="0">
                <a:solidFill>
                  <a:srgbClr val="FFFFFF"/>
                </a:solidFill>
              </a:rPr>
            </a:br>
            <a:r>
              <a:rPr lang="en-GB" sz="4000" b="1" u="sng" dirty="0" smtClean="0">
                <a:solidFill>
                  <a:srgbClr val="FFFFFF"/>
                </a:solidFill>
              </a:rPr>
              <a:t>SATs </a:t>
            </a:r>
            <a:endParaRPr lang="en-GB" sz="4000" dirty="0">
              <a:solidFill>
                <a:srgbClr val="FFFFFF"/>
              </a:solidFill>
            </a:endParaRPr>
          </a:p>
        </p:txBody>
      </p:sp>
      <p:sp>
        <p:nvSpPr>
          <p:cNvPr id="3" name="Content Placeholder 2">
            <a:extLst>
              <a:ext uri="{FF2B5EF4-FFF2-40B4-BE49-F238E27FC236}">
                <a16:creationId xmlns:a16="http://schemas.microsoft.com/office/drawing/2014/main" id="{F389028B-4EA3-D7D9-289B-AD82E6EFECF7}"/>
              </a:ext>
            </a:extLst>
          </p:cNvPr>
          <p:cNvSpPr>
            <a:spLocks noGrp="1"/>
          </p:cNvSpPr>
          <p:nvPr>
            <p:ph idx="1"/>
          </p:nvPr>
        </p:nvSpPr>
        <p:spPr>
          <a:xfrm>
            <a:off x="4584951" y="403485"/>
            <a:ext cx="6338032" cy="4479411"/>
          </a:xfrm>
        </p:spPr>
        <p:txBody>
          <a:bodyPr anchor="ctr">
            <a:normAutofit fontScale="92500" lnSpcReduction="20000"/>
          </a:bodyPr>
          <a:lstStyle/>
          <a:p>
            <a:pPr marL="0" indent="0">
              <a:buNone/>
            </a:pPr>
            <a:r>
              <a:rPr lang="en-GB" sz="3200" dirty="0" smtClean="0">
                <a:latin typeface="Calibri" panose="020F0502020204030204" pitchFamily="34" charset="0"/>
                <a:cs typeface="Calibri" panose="020F0502020204030204" pitchFamily="34" charset="0"/>
              </a:rPr>
              <a:t>In Year 6 the children will complete a Reading Paper and a SPAG paper.</a:t>
            </a:r>
          </a:p>
          <a:p>
            <a:pPr marL="0" indent="0">
              <a:buNone/>
            </a:pPr>
            <a:r>
              <a:rPr lang="en-GB" sz="3200" dirty="0" smtClean="0">
                <a:latin typeface="Calibri" panose="020F0502020204030204" pitchFamily="34" charset="0"/>
                <a:cs typeface="Calibri" panose="020F0502020204030204" pitchFamily="34" charset="0"/>
              </a:rPr>
              <a:t>The spelling paper covers spelling taught from Year Two so it is really important for children to be learning weekly spellings.</a:t>
            </a:r>
          </a:p>
          <a:p>
            <a:pPr marL="0" indent="0">
              <a:buNone/>
            </a:pPr>
            <a:r>
              <a:rPr lang="en-US" sz="3200" dirty="0" smtClean="0">
                <a:latin typeface="Calibri" panose="020F0502020204030204" pitchFamily="34" charset="0"/>
                <a:cs typeface="Calibri" panose="020F0502020204030204" pitchFamily="34" charset="0"/>
              </a:rPr>
              <a:t>The reading paper consists of two stories (fiction) and a non fiction. The children have one hour to read and answer all questions so they need to be fluent readers with an understanding of the text read. </a:t>
            </a:r>
            <a:endParaRPr lang="en-GB" sz="3200" dirty="0">
              <a:latin typeface="Calibri" panose="020F0502020204030204" pitchFamily="34" charset="0"/>
              <a:cs typeface="Calibri" panose="020F0502020204030204" pitchFamily="34" charset="0"/>
            </a:endParaRPr>
          </a:p>
        </p:txBody>
      </p:sp>
      <p:pic>
        <p:nvPicPr>
          <p:cNvPr id="4" name="Picture 3" descr="St Gregory's Catholic Primary School | South Shields">
            <a:extLst>
              <a:ext uri="{FF2B5EF4-FFF2-40B4-BE49-F238E27FC236}">
                <a16:creationId xmlns:a16="http://schemas.microsoft.com/office/drawing/2014/main" id="{321BA20F-0C52-2F16-A596-8CB0785A2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3111960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2FB61D-9C92-7A2B-85E3-E5A2D0C19AC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1A8AEA-4440-44FC-1BC1-DF51584BF5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2C800FC-222F-797E-593D-7443345164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CFA3A7-CF11-F66D-ED84-849BBB54B2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D0AC82-18D2-E2F3-C717-CD46A9F808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6D45B2-93C1-7395-F38C-35560BE3E0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DF409C6-8A43-D5D4-DE25-8028E5496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CE25F216-A03B-1655-EACD-7591A39E60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7B3940-FFED-1864-F6A1-A841E88A9642}"/>
              </a:ext>
            </a:extLst>
          </p:cNvPr>
          <p:cNvSpPr>
            <a:spLocks noGrp="1"/>
          </p:cNvSpPr>
          <p:nvPr>
            <p:ph type="title"/>
          </p:nvPr>
        </p:nvSpPr>
        <p:spPr>
          <a:xfrm>
            <a:off x="466722" y="586855"/>
            <a:ext cx="3201366" cy="3387497"/>
          </a:xfrm>
        </p:spPr>
        <p:txBody>
          <a:bodyPr anchor="b">
            <a:normAutofit/>
          </a:bodyPr>
          <a:lstStyle/>
          <a:p>
            <a:r>
              <a:rPr lang="en-GB" sz="4000" b="1" u="sng" dirty="0">
                <a:solidFill>
                  <a:srgbClr val="FFFFFF"/>
                </a:solidFill>
              </a:rPr>
              <a:t>English</a:t>
            </a:r>
            <a:br>
              <a:rPr lang="en-GB" sz="4000" b="1" u="sng" dirty="0">
                <a:solidFill>
                  <a:srgbClr val="FFFFFF"/>
                </a:solidFill>
              </a:rPr>
            </a:br>
            <a:r>
              <a:rPr lang="en-GB" sz="4000" b="1" u="sng" dirty="0">
                <a:solidFill>
                  <a:srgbClr val="FFFFFF"/>
                </a:solidFill>
              </a:rPr>
              <a:t/>
            </a:r>
            <a:br>
              <a:rPr lang="en-GB" sz="4000" b="1" u="sng" dirty="0">
                <a:solidFill>
                  <a:srgbClr val="FFFFFF"/>
                </a:solidFill>
              </a:rPr>
            </a:br>
            <a:r>
              <a:rPr lang="en-GB" sz="4000" b="1" u="sng" dirty="0">
                <a:solidFill>
                  <a:srgbClr val="FFFFFF"/>
                </a:solidFill>
              </a:rPr>
              <a:t>Questions</a:t>
            </a:r>
            <a:r>
              <a:rPr lang="en-GB" sz="4000" dirty="0">
                <a:solidFill>
                  <a:srgbClr val="FFFFFF"/>
                </a:solidFill>
              </a:rPr>
              <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F389028B-4EA3-D7D9-289B-AD82E6EFECF7}"/>
              </a:ext>
            </a:extLst>
          </p:cNvPr>
          <p:cNvSpPr>
            <a:spLocks noGrp="1"/>
          </p:cNvSpPr>
          <p:nvPr>
            <p:ph idx="1"/>
          </p:nvPr>
        </p:nvSpPr>
        <p:spPr>
          <a:xfrm>
            <a:off x="4584951" y="403485"/>
            <a:ext cx="6338032" cy="4479411"/>
          </a:xfrm>
        </p:spPr>
        <p:txBody>
          <a:bodyPr anchor="ctr">
            <a:normAutofit/>
          </a:bodyPr>
          <a:lstStyle/>
          <a:p>
            <a:pPr marL="0" indent="0">
              <a:buNone/>
            </a:pPr>
            <a:r>
              <a:rPr lang="en-GB" sz="3200" dirty="0">
                <a:latin typeface="Calibri" panose="020F0502020204030204" pitchFamily="34" charset="0"/>
                <a:cs typeface="Calibri" panose="020F0502020204030204" pitchFamily="34" charset="0"/>
              </a:rPr>
              <a:t>Do you have any questions about the teaching of phonics, spelling or reading at St. Gregory’s?</a:t>
            </a:r>
          </a:p>
        </p:txBody>
      </p:sp>
      <p:pic>
        <p:nvPicPr>
          <p:cNvPr id="4" name="Picture 3" descr="St Gregory's Catholic Primary School | South Shields">
            <a:extLst>
              <a:ext uri="{FF2B5EF4-FFF2-40B4-BE49-F238E27FC236}">
                <a16:creationId xmlns:a16="http://schemas.microsoft.com/office/drawing/2014/main" id="{321BA20F-0C52-2F16-A596-8CB0785A2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1202262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EBD78A-6CDB-74E3-241B-AE94182BC37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D20A5C-2A10-EA5E-2102-A9B0EB50FD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CB31CD1-0EA7-CFB3-52E8-A08A2B6B12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E0A214-D1F4-DB14-78CC-10ADA1130C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2030A07-0B8E-561A-5D02-ADB996C69F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DA1E84-FEB0-00D5-8DE7-5E349F0E3D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33E25C-8B57-B0DF-7A9B-9122CD8A80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F73EE360-7A10-7749-E9EC-A2BD83582D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83BAD-9EE7-D577-B4A6-4A432F3D00E2}"/>
              </a:ext>
            </a:extLst>
          </p:cNvPr>
          <p:cNvSpPr>
            <a:spLocks noGrp="1"/>
          </p:cNvSpPr>
          <p:nvPr>
            <p:ph type="title"/>
          </p:nvPr>
        </p:nvSpPr>
        <p:spPr>
          <a:xfrm>
            <a:off x="466722" y="586855"/>
            <a:ext cx="3571104" cy="3387497"/>
          </a:xfrm>
        </p:spPr>
        <p:txBody>
          <a:bodyPr anchor="b">
            <a:normAutofit/>
          </a:bodyPr>
          <a:lstStyle/>
          <a:p>
            <a:r>
              <a:rPr lang="en-GB" sz="4000" b="1" u="sng" dirty="0">
                <a:solidFill>
                  <a:srgbClr val="FFFFFF"/>
                </a:solidFill>
              </a:rPr>
              <a:t>Additional important information</a:t>
            </a:r>
            <a:r>
              <a:rPr lang="en-GB" sz="4000" dirty="0">
                <a:solidFill>
                  <a:srgbClr val="FFFFFF"/>
                </a:solidFill>
              </a:rPr>
              <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222824CF-D4FF-4EC1-48B9-AA14AA3AAF3F}"/>
              </a:ext>
            </a:extLst>
          </p:cNvPr>
          <p:cNvSpPr>
            <a:spLocks noGrp="1"/>
          </p:cNvSpPr>
          <p:nvPr>
            <p:ph idx="1"/>
          </p:nvPr>
        </p:nvSpPr>
        <p:spPr>
          <a:xfrm>
            <a:off x="4807516" y="1064735"/>
            <a:ext cx="6338032" cy="4479411"/>
          </a:xfrm>
        </p:spPr>
        <p:txBody>
          <a:bodyPr anchor="ctr">
            <a:normAutofit/>
          </a:bodyPr>
          <a:lstStyle/>
          <a:p>
            <a:pPr marL="0" indent="0">
              <a:buNone/>
            </a:pPr>
            <a:r>
              <a:rPr lang="en-GB" sz="3200" dirty="0">
                <a:latin typeface="Calibri" panose="020F0502020204030204" pitchFamily="34" charset="0"/>
                <a:cs typeface="Calibri" panose="020F0502020204030204" pitchFamily="34" charset="0"/>
              </a:rPr>
              <a:t>Homework:</a:t>
            </a:r>
          </a:p>
          <a:p>
            <a:pPr marL="0" indent="0">
              <a:buNone/>
            </a:pPr>
            <a:r>
              <a:rPr lang="en-GB" sz="3200" dirty="0">
                <a:latin typeface="Calibri" panose="020F0502020204030204" pitchFamily="34" charset="0"/>
                <a:cs typeface="Calibri" panose="020F0502020204030204" pitchFamily="34" charset="0"/>
              </a:rPr>
              <a:t>Homework is given on a Friday and should be returned </a:t>
            </a:r>
            <a:r>
              <a:rPr lang="en-GB" sz="3200" dirty="0" smtClean="0">
                <a:latin typeface="Calibri" panose="020F0502020204030204" pitchFamily="34" charset="0"/>
                <a:cs typeface="Calibri" panose="020F0502020204030204" pitchFamily="34" charset="0"/>
              </a:rPr>
              <a:t>no later than the </a:t>
            </a:r>
            <a:r>
              <a:rPr lang="en-GB" sz="3200" dirty="0">
                <a:latin typeface="Calibri" panose="020F0502020204030204" pitchFamily="34" charset="0"/>
                <a:cs typeface="Calibri" panose="020F0502020204030204" pitchFamily="34" charset="0"/>
              </a:rPr>
              <a:t>following Wednesday</a:t>
            </a:r>
          </a:p>
          <a:p>
            <a:pPr marL="0" indent="0">
              <a:buNone/>
            </a:pPr>
            <a:endParaRPr lang="en-US" sz="3200" dirty="0" smtClean="0">
              <a:latin typeface="Calibri" panose="020F0502020204030204" pitchFamily="34" charset="0"/>
              <a:cs typeface="Calibri" panose="020F0502020204030204" pitchFamily="34" charset="0"/>
            </a:endParaRPr>
          </a:p>
          <a:p>
            <a:pPr marL="0" indent="0">
              <a:buNone/>
            </a:pPr>
            <a:r>
              <a:rPr lang="en-US" sz="3200" dirty="0" smtClean="0">
                <a:latin typeface="Calibri" panose="020F0502020204030204" pitchFamily="34" charset="0"/>
                <a:cs typeface="Calibri" panose="020F0502020204030204" pitchFamily="34" charset="0"/>
              </a:rPr>
              <a:t>Questions</a:t>
            </a:r>
            <a:endParaRPr lang="en-GB" sz="3200" dirty="0">
              <a:latin typeface="Calibri" panose="020F0502020204030204" pitchFamily="34" charset="0"/>
              <a:cs typeface="Calibri" panose="020F0502020204030204" pitchFamily="34" charset="0"/>
            </a:endParaRPr>
          </a:p>
        </p:txBody>
      </p:sp>
      <p:pic>
        <p:nvPicPr>
          <p:cNvPr id="4" name="Picture 3" descr="St Gregory's Catholic Primary School | South Shields">
            <a:extLst>
              <a:ext uri="{FF2B5EF4-FFF2-40B4-BE49-F238E27FC236}">
                <a16:creationId xmlns:a16="http://schemas.microsoft.com/office/drawing/2014/main" id="{64585632-A584-59BF-D8D6-65FFB2BDC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240293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04FDB-D969-FE17-D41E-2A7CC1E7D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5F6C3-A9EE-82BB-60FF-5B869989F106}"/>
              </a:ext>
            </a:extLst>
          </p:cNvPr>
          <p:cNvSpPr>
            <a:spLocks noGrp="1"/>
          </p:cNvSpPr>
          <p:nvPr>
            <p:ph type="title"/>
          </p:nvPr>
        </p:nvSpPr>
        <p:spPr>
          <a:xfrm>
            <a:off x="466721" y="586855"/>
            <a:ext cx="3498077" cy="3387497"/>
          </a:xfrm>
        </p:spPr>
        <p:txBody>
          <a:bodyPr anchor="b">
            <a:normAutofit/>
          </a:bodyPr>
          <a:lstStyle/>
          <a:p>
            <a:r>
              <a:rPr lang="en-GB" sz="2800" dirty="0">
                <a:solidFill>
                  <a:srgbClr val="FFFFFF"/>
                </a:solidFill>
              </a:rPr>
              <a:t>Times Tables Fluency</a:t>
            </a:r>
            <a:endParaRPr lang="en-GB" sz="3600" dirty="0">
              <a:solidFill>
                <a:srgbClr val="FFFFFF"/>
              </a:solidFill>
            </a:endParaRPr>
          </a:p>
        </p:txBody>
      </p:sp>
      <p:sp>
        <p:nvSpPr>
          <p:cNvPr id="3" name="Content Placeholder 2">
            <a:extLst>
              <a:ext uri="{FF2B5EF4-FFF2-40B4-BE49-F238E27FC236}">
                <a16:creationId xmlns:a16="http://schemas.microsoft.com/office/drawing/2014/main" id="{4596018B-9F46-7219-0B2E-A1B5C1B8E4E6}"/>
              </a:ext>
            </a:extLst>
          </p:cNvPr>
          <p:cNvSpPr>
            <a:spLocks noGrp="1"/>
          </p:cNvSpPr>
          <p:nvPr>
            <p:ph idx="1"/>
          </p:nvPr>
        </p:nvSpPr>
        <p:spPr>
          <a:xfrm>
            <a:off x="4367695" y="393896"/>
            <a:ext cx="7574369" cy="5797988"/>
          </a:xfrm>
        </p:spPr>
        <p:txBody>
          <a:bodyPr anchor="ctr">
            <a:normAutofit fontScale="92500" lnSpcReduction="10000"/>
          </a:bodyPr>
          <a:lstStyle/>
          <a:p>
            <a:pPr marL="0" indent="0">
              <a:buNone/>
            </a:pPr>
            <a:r>
              <a:rPr lang="en-GB" altLang="en-US" sz="3600" dirty="0"/>
              <a:t>Your turn!</a:t>
            </a:r>
          </a:p>
          <a:p>
            <a:pPr marL="0" indent="0">
              <a:buNone/>
            </a:pPr>
            <a:endParaRPr lang="en-GB" altLang="en-US" sz="3600" dirty="0">
              <a:latin typeface="Calibri" panose="020F0502020204030204" pitchFamily="34" charset="0"/>
              <a:cs typeface="Calibri" panose="020F0502020204030204" pitchFamily="34" charset="0"/>
            </a:endParaRPr>
          </a:p>
          <a:p>
            <a:pPr marL="0" indent="0">
              <a:buNone/>
            </a:pPr>
            <a:r>
              <a:rPr lang="en-GB" altLang="en-US" sz="3600" dirty="0">
                <a:latin typeface="Calibri" panose="020F0502020204030204" pitchFamily="34" charset="0"/>
                <a:cs typeface="Calibri" panose="020F0502020204030204" pitchFamily="34" charset="0"/>
              </a:rPr>
              <a:t>The best way to see how this program works is to try it yourself. Please use the iPad on your table to scan the QR code below.</a:t>
            </a:r>
          </a:p>
          <a:p>
            <a:pPr marL="0" indent="0">
              <a:buNone/>
            </a:pPr>
            <a:endParaRPr lang="en-GB" altLang="en-US" sz="3600" dirty="0">
              <a:latin typeface="Calibri" panose="020F0502020204030204" pitchFamily="34" charset="0"/>
              <a:cs typeface="Calibri" panose="020F0502020204030204" pitchFamily="34" charset="0"/>
            </a:endParaRPr>
          </a:p>
          <a:p>
            <a:pPr marL="0" indent="0">
              <a:buNone/>
            </a:pPr>
            <a:r>
              <a:rPr lang="en-GB" altLang="en-US" sz="3600" dirty="0">
                <a:latin typeface="Calibri" panose="020F0502020204030204" pitchFamily="34" charset="0"/>
                <a:cs typeface="Calibri" panose="020F0502020204030204" pitchFamily="34" charset="0"/>
              </a:rPr>
              <a:t>Once you are on the login page use the following details to sign in:</a:t>
            </a:r>
          </a:p>
          <a:p>
            <a:pPr marL="0" indent="0">
              <a:buNone/>
            </a:pPr>
            <a:r>
              <a:rPr lang="en-GB" altLang="en-US" sz="3600" dirty="0">
                <a:latin typeface="Calibri" panose="020F0502020204030204" pitchFamily="34" charset="0"/>
                <a:cs typeface="Calibri" panose="020F0502020204030204" pitchFamily="34" charset="0"/>
              </a:rPr>
              <a:t>User: gue1</a:t>
            </a:r>
          </a:p>
          <a:p>
            <a:pPr marL="0" indent="0">
              <a:buNone/>
            </a:pPr>
            <a:r>
              <a:rPr lang="en-GB" altLang="en-US" sz="3600" dirty="0">
                <a:latin typeface="Calibri" panose="020F0502020204030204" pitchFamily="34" charset="0"/>
                <a:cs typeface="Calibri" panose="020F0502020204030204" pitchFamily="34" charset="0"/>
              </a:rPr>
              <a:t>Password: </a:t>
            </a:r>
            <a:r>
              <a:rPr lang="en-GB" altLang="en-US" sz="3600" dirty="0" err="1">
                <a:latin typeface="Calibri" panose="020F0502020204030204" pitchFamily="34" charset="0"/>
                <a:cs typeface="Calibri" panose="020F0502020204030204" pitchFamily="34" charset="0"/>
              </a:rPr>
              <a:t>fyh</a:t>
            </a:r>
            <a:endParaRPr lang="en-GB" altLang="en-US" sz="3600" dirty="0">
              <a:latin typeface="Calibri" panose="020F0502020204030204" pitchFamily="34" charset="0"/>
              <a:cs typeface="Calibri" panose="020F0502020204030204" pitchFamily="34" charset="0"/>
            </a:endParaRPr>
          </a:p>
          <a:p>
            <a:pPr marL="0" indent="0">
              <a:buNone/>
            </a:pPr>
            <a:endParaRPr lang="en-GB" sz="3600" dirty="0"/>
          </a:p>
        </p:txBody>
      </p:sp>
      <p:pic>
        <p:nvPicPr>
          <p:cNvPr id="5" name="Picture 4" descr="St Gregory's Catholic Primary School | South Shields">
            <a:extLst>
              <a:ext uri="{FF2B5EF4-FFF2-40B4-BE49-F238E27FC236}">
                <a16:creationId xmlns:a16="http://schemas.microsoft.com/office/drawing/2014/main" id="{0576B2A0-DC5D-18B6-4F51-BF78F4284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pic>
        <p:nvPicPr>
          <p:cNvPr id="7" name="Picture 6">
            <a:extLst>
              <a:ext uri="{FF2B5EF4-FFF2-40B4-BE49-F238E27FC236}">
                <a16:creationId xmlns:a16="http://schemas.microsoft.com/office/drawing/2014/main" id="{894DEA17-9B71-2689-B22F-A40DA0C5C4F6}"/>
              </a:ext>
            </a:extLst>
          </p:cNvPr>
          <p:cNvPicPr>
            <a:picLocks noChangeAspect="1"/>
          </p:cNvPicPr>
          <p:nvPr/>
        </p:nvPicPr>
        <p:blipFill>
          <a:blip r:embed="rId3"/>
          <a:stretch>
            <a:fillRect/>
          </a:stretch>
        </p:blipFill>
        <p:spPr>
          <a:xfrm>
            <a:off x="524253" y="838964"/>
            <a:ext cx="2989309" cy="2276196"/>
          </a:xfrm>
          <a:prstGeom prst="rect">
            <a:avLst/>
          </a:prstGeom>
        </p:spPr>
      </p:pic>
      <p:pic>
        <p:nvPicPr>
          <p:cNvPr id="6" name="Picture 5">
            <a:extLst>
              <a:ext uri="{FF2B5EF4-FFF2-40B4-BE49-F238E27FC236}">
                <a16:creationId xmlns:a16="http://schemas.microsoft.com/office/drawing/2014/main" id="{FB8F7F3E-E41F-1E1F-1BCB-E048F97BF64C}"/>
              </a:ext>
            </a:extLst>
          </p:cNvPr>
          <p:cNvPicPr>
            <a:picLocks noChangeAspect="1"/>
          </p:cNvPicPr>
          <p:nvPr/>
        </p:nvPicPr>
        <p:blipFill>
          <a:blip r:embed="rId4"/>
          <a:stretch>
            <a:fillRect/>
          </a:stretch>
        </p:blipFill>
        <p:spPr>
          <a:xfrm>
            <a:off x="9826560" y="4499658"/>
            <a:ext cx="2115504" cy="2086122"/>
          </a:xfrm>
          <a:prstGeom prst="rect">
            <a:avLst/>
          </a:prstGeom>
        </p:spPr>
      </p:pic>
    </p:spTree>
    <p:extLst>
      <p:ext uri="{BB962C8B-B14F-4D97-AF65-F5344CB8AC3E}">
        <p14:creationId xmlns:p14="http://schemas.microsoft.com/office/powerpoint/2010/main" val="3363751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74A8B-94F7-5D06-CF08-FED49F654AA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F13009-2A32-315B-B7C8-25975E4449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4837D51-0332-518A-2A00-33C2F5AC1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6807D1-8601-7F79-05B5-291C6B1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EA442-ECC0-5730-CDFA-63D306EC1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18687F8-4991-4CCB-A2EA-24E4B07411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135645F3-C1A6-15B5-AEEE-6BAD7ACDB4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A9ED454-327F-74CF-96C9-0086AA9659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96B0A-1065-A73D-1849-AB76C9909F0C}"/>
              </a:ext>
            </a:extLst>
          </p:cNvPr>
          <p:cNvSpPr>
            <a:spLocks noGrp="1"/>
          </p:cNvSpPr>
          <p:nvPr>
            <p:ph type="title"/>
          </p:nvPr>
        </p:nvSpPr>
        <p:spPr>
          <a:xfrm>
            <a:off x="152685" y="658361"/>
            <a:ext cx="3201366" cy="1265382"/>
          </a:xfrm>
        </p:spPr>
        <p:txBody>
          <a:bodyPr anchor="b">
            <a:normAutofit fontScale="90000"/>
          </a:bodyPr>
          <a:lstStyle/>
          <a:p>
            <a:r>
              <a:rPr lang="en-GB" sz="2800" b="1" u="sng" dirty="0">
                <a:solidFill>
                  <a:srgbClr val="FFFFFF"/>
                </a:solidFill>
              </a:rPr>
              <a:t>General Information</a:t>
            </a:r>
            <a:r>
              <a:rPr lang="en-GB" sz="2800" dirty="0">
                <a:solidFill>
                  <a:srgbClr val="FFFFFF"/>
                </a:solidFill>
              </a:rPr>
              <a:t/>
            </a:r>
            <a:br>
              <a:rPr lang="en-GB" sz="2800" dirty="0">
                <a:solidFill>
                  <a:srgbClr val="FFFFFF"/>
                </a:solidFill>
              </a:rPr>
            </a:br>
            <a:r>
              <a:rPr lang="en-GB" sz="2800" dirty="0">
                <a:solidFill>
                  <a:srgbClr val="FFFFFF"/>
                </a:solidFill>
              </a:rPr>
              <a:t/>
            </a:r>
            <a:br>
              <a:rPr lang="en-GB" sz="2800" dirty="0">
                <a:solidFill>
                  <a:srgbClr val="FFFFFF"/>
                </a:solidFill>
              </a:rPr>
            </a:br>
            <a:r>
              <a:rPr lang="en-GB" sz="2800" dirty="0">
                <a:solidFill>
                  <a:srgbClr val="FFFFFF"/>
                </a:solidFill>
              </a:rPr>
              <a:t>The St. Gregory’s Way</a:t>
            </a:r>
          </a:p>
        </p:txBody>
      </p:sp>
      <p:pic>
        <p:nvPicPr>
          <p:cNvPr id="5" name="Picture 4" descr="St Gregory's Catholic Primary School | South Shields">
            <a:extLst>
              <a:ext uri="{FF2B5EF4-FFF2-40B4-BE49-F238E27FC236}">
                <a16:creationId xmlns:a16="http://schemas.microsoft.com/office/drawing/2014/main" id="{5AC8B37A-BA3F-CBCD-96B6-8D5FF5E79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
        <p:nvSpPr>
          <p:cNvPr id="6" name="Rectangle 5">
            <a:extLst>
              <a:ext uri="{FF2B5EF4-FFF2-40B4-BE49-F238E27FC236}">
                <a16:creationId xmlns:a16="http://schemas.microsoft.com/office/drawing/2014/main" id="{60DD612C-1656-ABA9-B376-210125E17C83}"/>
              </a:ext>
            </a:extLst>
          </p:cNvPr>
          <p:cNvSpPr/>
          <p:nvPr/>
        </p:nvSpPr>
        <p:spPr>
          <a:xfrm>
            <a:off x="4190511" y="162561"/>
            <a:ext cx="6590265" cy="2677656"/>
          </a:xfrm>
          <a:prstGeom prst="rect">
            <a:avLst/>
          </a:prstGeom>
        </p:spPr>
        <p:txBody>
          <a:bodyPr wrap="square">
            <a:spAutoFit/>
          </a:bodyPr>
          <a:lstStyle/>
          <a:p>
            <a:r>
              <a:rPr lang="en-GB" sz="2400" dirty="0">
                <a:solidFill>
                  <a:prstClr val="black"/>
                </a:solidFill>
                <a:latin typeface="Calibri" panose="020F0502020204030204" pitchFamily="34" charset="0"/>
                <a:cs typeface="Calibri" panose="020F0502020204030204" pitchFamily="34" charset="0"/>
              </a:rPr>
              <a:t>In St. Gregory’s we </a:t>
            </a:r>
            <a:r>
              <a:rPr lang="en-GB" sz="2400" dirty="0" smtClean="0">
                <a:solidFill>
                  <a:prstClr val="black"/>
                </a:solidFill>
                <a:latin typeface="Calibri" panose="020F0502020204030204" pitchFamily="34" charset="0"/>
                <a:cs typeface="Calibri" panose="020F0502020204030204" pitchFamily="34" charset="0"/>
              </a:rPr>
              <a:t>follow St. Gregory’s way and the school mission:</a:t>
            </a:r>
          </a:p>
          <a:p>
            <a:r>
              <a:rPr lang="en-US" sz="2400" dirty="0" smtClean="0">
                <a:solidFill>
                  <a:prstClr val="black"/>
                </a:solidFill>
                <a:latin typeface="Calibri" panose="020F0502020204030204" pitchFamily="34" charset="0"/>
                <a:cs typeface="Calibri" panose="020F0502020204030204" pitchFamily="34" charset="0"/>
              </a:rPr>
              <a:t>We give thanks to God, work together and always try our best.</a:t>
            </a:r>
          </a:p>
          <a:p>
            <a:r>
              <a:rPr lang="en-US" sz="2400" dirty="0" smtClean="0">
                <a:solidFill>
                  <a:prstClr val="black"/>
                </a:solidFill>
                <a:latin typeface="Calibri" panose="020F0502020204030204" pitchFamily="34" charset="0"/>
                <a:cs typeface="Calibri" panose="020F0502020204030204" pitchFamily="34" charset="0"/>
              </a:rPr>
              <a:t>This </a:t>
            </a:r>
            <a:r>
              <a:rPr lang="en-GB" sz="2400" dirty="0" smtClean="0">
                <a:solidFill>
                  <a:prstClr val="black"/>
                </a:solidFill>
                <a:latin typeface="Calibri" panose="020F0502020204030204" pitchFamily="34" charset="0"/>
                <a:cs typeface="Calibri" panose="020F0502020204030204" pitchFamily="34" charset="0"/>
              </a:rPr>
              <a:t>is </a:t>
            </a:r>
            <a:r>
              <a:rPr lang="en-GB" sz="2400" dirty="0">
                <a:solidFill>
                  <a:prstClr val="black"/>
                </a:solidFill>
                <a:latin typeface="Calibri" panose="020F0502020204030204" pitchFamily="34" charset="0"/>
                <a:cs typeface="Calibri" panose="020F0502020204030204" pitchFamily="34" charset="0"/>
              </a:rPr>
              <a:t>reinforced daily with our children in our morning meetings in </a:t>
            </a:r>
            <a:r>
              <a:rPr lang="en-GB" sz="2400" dirty="0" smtClean="0">
                <a:solidFill>
                  <a:prstClr val="black"/>
                </a:solidFill>
                <a:latin typeface="Calibri" panose="020F0502020204030204" pitchFamily="34" charset="0"/>
                <a:cs typeface="Calibri" panose="020F0502020204030204" pitchFamily="34" charset="0"/>
              </a:rPr>
              <a:t>class and through our pastoral care classes. </a:t>
            </a:r>
            <a:endParaRPr lang="en-GB" sz="2400"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26630E9-8CC0-5FA7-4A48-1FACF7E55C2D}"/>
              </a:ext>
            </a:extLst>
          </p:cNvPr>
          <p:cNvPicPr>
            <a:picLocks noChangeAspect="1"/>
          </p:cNvPicPr>
          <p:nvPr/>
        </p:nvPicPr>
        <p:blipFill>
          <a:blip r:embed="rId3"/>
          <a:stretch>
            <a:fillRect/>
          </a:stretch>
        </p:blipFill>
        <p:spPr>
          <a:xfrm>
            <a:off x="4293697" y="3105716"/>
            <a:ext cx="7653347" cy="2152084"/>
          </a:xfrm>
          <a:prstGeom prst="rect">
            <a:avLst/>
          </a:prstGeom>
        </p:spPr>
      </p:pic>
    </p:spTree>
    <p:extLst>
      <p:ext uri="{BB962C8B-B14F-4D97-AF65-F5344CB8AC3E}">
        <p14:creationId xmlns:p14="http://schemas.microsoft.com/office/powerpoint/2010/main" val="1349020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74A8B-94F7-5D06-CF08-FED49F654AA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F13009-2A32-315B-B7C8-25975E4449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4837D51-0332-518A-2A00-33C2F5AC1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6807D1-8601-7F79-05B5-291C6B1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EA442-ECC0-5730-CDFA-63D306EC1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18687F8-4991-4CCB-A2EA-24E4B07411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135645F3-C1A6-15B5-AEEE-6BAD7ACDB4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A9ED454-327F-74CF-96C9-0086AA9659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96B0A-1065-A73D-1849-AB76C9909F0C}"/>
              </a:ext>
            </a:extLst>
          </p:cNvPr>
          <p:cNvSpPr>
            <a:spLocks noGrp="1"/>
          </p:cNvSpPr>
          <p:nvPr>
            <p:ph type="title"/>
          </p:nvPr>
        </p:nvSpPr>
        <p:spPr>
          <a:xfrm>
            <a:off x="152685" y="658361"/>
            <a:ext cx="3201366" cy="1265382"/>
          </a:xfrm>
        </p:spPr>
        <p:txBody>
          <a:bodyPr anchor="b">
            <a:normAutofit fontScale="90000"/>
          </a:bodyPr>
          <a:lstStyle/>
          <a:p>
            <a:r>
              <a:rPr lang="en-GB" sz="2800" b="1" u="sng" dirty="0">
                <a:solidFill>
                  <a:srgbClr val="FFFFFF"/>
                </a:solidFill>
              </a:rPr>
              <a:t>General Information</a:t>
            </a:r>
            <a:r>
              <a:rPr lang="en-GB" sz="2800" dirty="0">
                <a:solidFill>
                  <a:srgbClr val="FFFFFF"/>
                </a:solidFill>
              </a:rPr>
              <a:t/>
            </a:r>
            <a:br>
              <a:rPr lang="en-GB" sz="2800" dirty="0">
                <a:solidFill>
                  <a:srgbClr val="FFFFFF"/>
                </a:solidFill>
              </a:rPr>
            </a:br>
            <a:r>
              <a:rPr lang="en-GB" sz="2800" dirty="0">
                <a:solidFill>
                  <a:srgbClr val="FFFFFF"/>
                </a:solidFill>
              </a:rPr>
              <a:t/>
            </a:r>
            <a:br>
              <a:rPr lang="en-GB" sz="2800" dirty="0">
                <a:solidFill>
                  <a:srgbClr val="FFFFFF"/>
                </a:solidFill>
              </a:rPr>
            </a:br>
            <a:r>
              <a:rPr lang="en-GB" sz="2800" dirty="0" smtClean="0">
                <a:solidFill>
                  <a:srgbClr val="FFFFFF"/>
                </a:solidFill>
              </a:rPr>
              <a:t>Morning meetings</a:t>
            </a:r>
            <a:endParaRPr lang="en-GB" sz="2800" dirty="0">
              <a:solidFill>
                <a:srgbClr val="FFFFFF"/>
              </a:solidFill>
            </a:endParaRPr>
          </a:p>
        </p:txBody>
      </p:sp>
      <p:pic>
        <p:nvPicPr>
          <p:cNvPr id="5" name="Picture 4" descr="St Gregory's Catholic Primary School | South Shields">
            <a:extLst>
              <a:ext uri="{FF2B5EF4-FFF2-40B4-BE49-F238E27FC236}">
                <a16:creationId xmlns:a16="http://schemas.microsoft.com/office/drawing/2014/main" id="{5AC8B37A-BA3F-CBCD-96B6-8D5FF5E79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
        <p:nvSpPr>
          <p:cNvPr id="6" name="Rectangle 5">
            <a:extLst>
              <a:ext uri="{FF2B5EF4-FFF2-40B4-BE49-F238E27FC236}">
                <a16:creationId xmlns:a16="http://schemas.microsoft.com/office/drawing/2014/main" id="{60DD612C-1656-ABA9-B376-210125E17C83}"/>
              </a:ext>
            </a:extLst>
          </p:cNvPr>
          <p:cNvSpPr/>
          <p:nvPr/>
        </p:nvSpPr>
        <p:spPr>
          <a:xfrm>
            <a:off x="4190511" y="162561"/>
            <a:ext cx="6590265" cy="2677656"/>
          </a:xfrm>
          <a:prstGeom prst="rect">
            <a:avLst/>
          </a:prstGeom>
        </p:spPr>
        <p:txBody>
          <a:bodyPr wrap="square">
            <a:spAutoFit/>
          </a:bodyPr>
          <a:lstStyle/>
          <a:p>
            <a:r>
              <a:rPr lang="en-GB" sz="2400" dirty="0">
                <a:solidFill>
                  <a:prstClr val="black"/>
                </a:solidFill>
                <a:latin typeface="Calibri" panose="020F0502020204030204" pitchFamily="34" charset="0"/>
                <a:cs typeface="Calibri" panose="020F0502020204030204" pitchFamily="34" charset="0"/>
              </a:rPr>
              <a:t>In St. Gregory’s we </a:t>
            </a:r>
            <a:r>
              <a:rPr lang="en-GB" sz="2400" dirty="0" smtClean="0">
                <a:solidFill>
                  <a:prstClr val="black"/>
                </a:solidFill>
                <a:latin typeface="Calibri" panose="020F0502020204030204" pitchFamily="34" charset="0"/>
                <a:cs typeface="Calibri" panose="020F0502020204030204" pitchFamily="34" charset="0"/>
              </a:rPr>
              <a:t>follow St. Gregory’s way and the school mission:</a:t>
            </a:r>
          </a:p>
          <a:p>
            <a:r>
              <a:rPr lang="en-US" sz="2400" dirty="0" smtClean="0">
                <a:solidFill>
                  <a:prstClr val="black"/>
                </a:solidFill>
                <a:latin typeface="Calibri" panose="020F0502020204030204" pitchFamily="34" charset="0"/>
                <a:cs typeface="Calibri" panose="020F0502020204030204" pitchFamily="34" charset="0"/>
              </a:rPr>
              <a:t>We give thanks to God, work together and always try our best.</a:t>
            </a:r>
          </a:p>
          <a:p>
            <a:r>
              <a:rPr lang="en-US" sz="2400" dirty="0" smtClean="0">
                <a:solidFill>
                  <a:prstClr val="black"/>
                </a:solidFill>
                <a:latin typeface="Calibri" panose="020F0502020204030204" pitchFamily="34" charset="0"/>
                <a:cs typeface="Calibri" panose="020F0502020204030204" pitchFamily="34" charset="0"/>
              </a:rPr>
              <a:t>This </a:t>
            </a:r>
            <a:r>
              <a:rPr lang="en-GB" sz="2400" dirty="0" smtClean="0">
                <a:solidFill>
                  <a:prstClr val="black"/>
                </a:solidFill>
                <a:latin typeface="Calibri" panose="020F0502020204030204" pitchFamily="34" charset="0"/>
                <a:cs typeface="Calibri" panose="020F0502020204030204" pitchFamily="34" charset="0"/>
              </a:rPr>
              <a:t>is </a:t>
            </a:r>
            <a:r>
              <a:rPr lang="en-GB" sz="2400" dirty="0">
                <a:solidFill>
                  <a:prstClr val="black"/>
                </a:solidFill>
                <a:latin typeface="Calibri" panose="020F0502020204030204" pitchFamily="34" charset="0"/>
                <a:cs typeface="Calibri" panose="020F0502020204030204" pitchFamily="34" charset="0"/>
              </a:rPr>
              <a:t>reinforced daily with our children in our morning meetings in </a:t>
            </a:r>
            <a:r>
              <a:rPr lang="en-GB" sz="2400" dirty="0" smtClean="0">
                <a:solidFill>
                  <a:prstClr val="black"/>
                </a:solidFill>
                <a:latin typeface="Calibri" panose="020F0502020204030204" pitchFamily="34" charset="0"/>
                <a:cs typeface="Calibri" panose="020F0502020204030204" pitchFamily="34" charset="0"/>
              </a:rPr>
              <a:t>class and through our pastoral care classes. </a:t>
            </a:r>
            <a:endParaRPr lang="en-GB" sz="2400"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26630E9-8CC0-5FA7-4A48-1FACF7E55C2D}"/>
              </a:ext>
            </a:extLst>
          </p:cNvPr>
          <p:cNvPicPr>
            <a:picLocks noChangeAspect="1"/>
          </p:cNvPicPr>
          <p:nvPr/>
        </p:nvPicPr>
        <p:blipFill>
          <a:blip r:embed="rId3"/>
          <a:stretch>
            <a:fillRect/>
          </a:stretch>
        </p:blipFill>
        <p:spPr>
          <a:xfrm>
            <a:off x="4293697" y="3105716"/>
            <a:ext cx="7653347" cy="2152084"/>
          </a:xfrm>
          <a:prstGeom prst="rect">
            <a:avLst/>
          </a:prstGeom>
        </p:spPr>
      </p:pic>
    </p:spTree>
    <p:extLst>
      <p:ext uri="{BB962C8B-B14F-4D97-AF65-F5344CB8AC3E}">
        <p14:creationId xmlns:p14="http://schemas.microsoft.com/office/powerpoint/2010/main" val="12356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Rounded Rectangle 2"/>
          <p:cNvSpPr/>
          <p:nvPr/>
        </p:nvSpPr>
        <p:spPr>
          <a:xfrm>
            <a:off x="3356365" y="1410849"/>
            <a:ext cx="5858382" cy="1558212"/>
          </a:xfrm>
          <a:prstGeom prst="roundRect">
            <a:avLst>
              <a:gd name="adj" fmla="val 7148"/>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2333798" y="1615703"/>
            <a:ext cx="6556248"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TPreCursive" panose="03000400000000000000" pitchFamily="66" charset="0"/>
                <a:ea typeface="+mn-ea"/>
                <a:cs typeface="+mn-cs"/>
              </a:rPr>
              <a:t>    Year 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NTPreCursive" panose="03000400000000000000" pitchFamily="66" charset="0"/>
              <a:ea typeface="+mn-ea"/>
              <a:cs typeface="+mn-cs"/>
            </a:endParaRPr>
          </a:p>
        </p:txBody>
      </p:sp>
      <p:sp>
        <p:nvSpPr>
          <p:cNvPr id="5" name="Rectangle 4"/>
          <p:cNvSpPr/>
          <p:nvPr/>
        </p:nvSpPr>
        <p:spPr>
          <a:xfrm>
            <a:off x="130628" y="0"/>
            <a:ext cx="12191999"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rPr>
              <a:t>Morning Activities</a:t>
            </a:r>
            <a:endParaRPr kumimoji="0" lang="en-US" sz="7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endParaRPr>
          </a:p>
        </p:txBody>
      </p:sp>
      <p:pic>
        <p:nvPicPr>
          <p:cNvPr id="7" name="Picture 6"/>
          <p:cNvPicPr>
            <a:picLocks noChangeAspect="1"/>
          </p:cNvPicPr>
          <p:nvPr/>
        </p:nvPicPr>
        <p:blipFill>
          <a:blip r:embed="rId2"/>
          <a:stretch>
            <a:fillRect/>
          </a:stretch>
        </p:blipFill>
        <p:spPr>
          <a:xfrm>
            <a:off x="765112" y="3638939"/>
            <a:ext cx="10618236" cy="2985796"/>
          </a:xfrm>
          <a:prstGeom prst="rect">
            <a:avLst/>
          </a:prstGeom>
        </p:spPr>
      </p:pic>
      <p:sp>
        <p:nvSpPr>
          <p:cNvPr id="6" name="Rectangle 5"/>
          <p:cNvSpPr/>
          <p:nvPr/>
        </p:nvSpPr>
        <p:spPr>
          <a:xfrm>
            <a:off x="3284375" y="3148060"/>
            <a:ext cx="72218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 give thanks to God, work together and always try our best.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Epiphany-Ordinary-Time-Chi-Rho | A textured backgound for Ep…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7465" y="99481"/>
            <a:ext cx="875331" cy="1206108"/>
          </a:xfrm>
          <a:prstGeom prst="rect">
            <a:avLst/>
          </a:prstGeom>
        </p:spPr>
      </p:pic>
      <p:pic>
        <p:nvPicPr>
          <p:cNvPr id="9" name="Picture 2" descr="https://spcdn.shortpixel.ai/spio/ret_img,q_cdnize,to_auto,s_webp:avif/www.st-gregorys.co.uk/wp-content/uploads/2025/05/Little-Stars-Logo-300x1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81" y="269339"/>
            <a:ext cx="930822" cy="9043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p:cNvPicPr/>
          <p:nvPr/>
        </p:nvPicPr>
        <p:blipFill>
          <a:blip r:embed="rId5" cstate="print">
            <a:extLst>
              <a:ext uri="{28A0092B-C50C-407E-A947-70E740481C1C}">
                <a14:useLocalDpi xmlns:a14="http://schemas.microsoft.com/office/drawing/2010/main" val="0"/>
              </a:ext>
            </a:extLst>
          </a:blip>
          <a:stretch>
            <a:fillRect/>
          </a:stretch>
        </p:blipFill>
        <p:spPr>
          <a:xfrm>
            <a:off x="10181831" y="253718"/>
            <a:ext cx="859069" cy="880299"/>
          </a:xfrm>
          <a:prstGeom prst="rect">
            <a:avLst/>
          </a:prstGeom>
        </p:spPr>
      </p:pic>
      <p:pic>
        <p:nvPicPr>
          <p:cNvPr id="11" name="Picture 2" descr="https://spcdn.shortpixel.ai/spio/ret_img,q_cdnize,to_auto,s_webp:avif/www.st-gregorys.co.uk/wp-content/uploads/2025/05/Little-Stars-Logo-300x1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89" y="3816844"/>
            <a:ext cx="611703" cy="6618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p:cNvPicPr/>
          <p:nvPr/>
        </p:nvPicPr>
        <p:blipFill>
          <a:blip r:embed="rId6" cstate="print">
            <a:extLst>
              <a:ext uri="{28A0092B-C50C-407E-A947-70E740481C1C}">
                <a14:useLocalDpi xmlns:a14="http://schemas.microsoft.com/office/drawing/2010/main" val="0"/>
              </a:ext>
            </a:extLst>
          </a:blip>
          <a:stretch>
            <a:fillRect/>
          </a:stretch>
        </p:blipFill>
        <p:spPr>
          <a:xfrm>
            <a:off x="11331653" y="3816844"/>
            <a:ext cx="655121" cy="498550"/>
          </a:xfrm>
          <a:prstGeom prst="rect">
            <a:avLst/>
          </a:prstGeom>
        </p:spPr>
      </p:pic>
      <p:sp>
        <p:nvSpPr>
          <p:cNvPr id="4" name="Rectangle 3"/>
          <p:cNvSpPr/>
          <p:nvPr/>
        </p:nvSpPr>
        <p:spPr>
          <a:xfrm>
            <a:off x="321257" y="4656598"/>
            <a:ext cx="308365"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757"/>
                </a:solidFill>
                <a:effectLst/>
                <a:uLnTx/>
                <a:uFillTx/>
                <a:latin typeface="Calibri" panose="020F0502020204030204"/>
                <a:ea typeface="+mn-ea"/>
                <a:cs typeface="+mn-cs"/>
              </a:rPr>
              <a:t>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538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781292" y="1736374"/>
            <a:ext cx="10473906" cy="236415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4803720" y="1788890"/>
            <a:ext cx="325140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SassoonPrimaryInfant"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SassoonPrimaryInfant" pitchFamily="2" charset="0"/>
                <a:ea typeface="+mn-ea"/>
                <a:cs typeface="+mn-cs"/>
              </a:rPr>
              <a:t>Morning Prayers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SassoonPrimaryInfant" pitchFamily="2" charset="0"/>
              <a:ea typeface="+mn-ea"/>
              <a:cs typeface="+mn-cs"/>
            </a:endParaRPr>
          </a:p>
        </p:txBody>
      </p:sp>
      <p:sp>
        <p:nvSpPr>
          <p:cNvPr id="36" name="TextBox 35"/>
          <p:cNvSpPr txBox="1"/>
          <p:nvPr/>
        </p:nvSpPr>
        <p:spPr>
          <a:xfrm>
            <a:off x="1978326" y="2787486"/>
            <a:ext cx="40399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SassoonPrimaryInfant" pitchFamily="2" charset="0"/>
                <a:ea typeface="+mn-ea"/>
                <a:cs typeface="+mn-cs"/>
              </a:rPr>
              <a:t>St. Gregory’s morning prayer</a:t>
            </a:r>
            <a:endParaRPr kumimoji="0" lang="en-GB" sz="2400" b="0" i="0" u="none" strike="noStrike" kern="1200" cap="none" spc="0" normalizeH="0" baseline="0" noProof="0" dirty="0">
              <a:ln>
                <a:noFill/>
              </a:ln>
              <a:solidFill>
                <a:prstClr val="black"/>
              </a:solidFill>
              <a:effectLst/>
              <a:uLnTx/>
              <a:uFillTx/>
              <a:latin typeface="Twinkl Light" panose="02000000000000000000" pitchFamily="2" charset="0"/>
              <a:ea typeface="+mn-ea"/>
              <a:cs typeface="+mn-cs"/>
            </a:endParaRPr>
          </a:p>
        </p:txBody>
      </p:sp>
      <p:sp>
        <p:nvSpPr>
          <p:cNvPr id="9" name="Rounded Rectangle 8"/>
          <p:cNvSpPr/>
          <p:nvPr/>
        </p:nvSpPr>
        <p:spPr>
          <a:xfrm>
            <a:off x="3956729" y="159121"/>
            <a:ext cx="5272174" cy="942248"/>
          </a:xfrm>
          <a:prstGeom prst="roundRect">
            <a:avLst>
              <a:gd name="adj" fmla="val 7148"/>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999663" y="159121"/>
            <a:ext cx="3195034"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rPr>
              <a:t>Today’s date is</a:t>
            </a: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endParaRPr>
          </a:p>
        </p:txBody>
      </p:sp>
      <p:sp>
        <p:nvSpPr>
          <p:cNvPr id="12" name="Rectangle 11"/>
          <p:cNvSpPr/>
          <p:nvPr/>
        </p:nvSpPr>
        <p:spPr>
          <a:xfrm>
            <a:off x="2377365" y="6154095"/>
            <a:ext cx="917229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ED7D31"/>
                </a:solidFill>
                <a:effectLst/>
                <a:uLnTx/>
                <a:uFillTx/>
                <a:latin typeface="Twinkl Light" panose="02000000000000000000" pitchFamily="2" charset="0"/>
                <a:ea typeface="+mn-ea"/>
                <a:cs typeface="+mn-cs"/>
              </a:rPr>
              <a:t>.</a:t>
            </a:r>
            <a:endParaRPr kumimoji="0" lang="en-GB" sz="1800" b="0" i="0" u="none" strike="noStrike" kern="1200" cap="none" spc="0" normalizeH="0" baseline="0" noProof="0" dirty="0">
              <a:ln>
                <a:noFill/>
              </a:ln>
              <a:solidFill>
                <a:srgbClr val="ED7D31"/>
              </a:solidFill>
              <a:effectLst/>
              <a:uLnTx/>
              <a:uFillTx/>
              <a:latin typeface="Twinkl Light" panose="02000000000000000000" pitchFamily="2" charset="0"/>
              <a:ea typeface="+mn-ea"/>
              <a:cs typeface="+mn-cs"/>
            </a:endParaRPr>
          </a:p>
        </p:txBody>
      </p:sp>
      <p:sp>
        <p:nvSpPr>
          <p:cNvPr id="45" name="Rounded Rectangle 44"/>
          <p:cNvSpPr/>
          <p:nvPr/>
        </p:nvSpPr>
        <p:spPr>
          <a:xfrm>
            <a:off x="7715971" y="2828673"/>
            <a:ext cx="3085888" cy="1033435"/>
          </a:xfrm>
          <a:prstGeom prst="roundRect">
            <a:avLst>
              <a:gd name="adj" fmla="val 8932"/>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Registration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Lunch choices</a:t>
            </a:r>
            <a:endParaRPr kumimoji="0" lang="en-GB"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0" name="TextBox 19"/>
          <p:cNvSpPr txBox="1"/>
          <p:nvPr/>
        </p:nvSpPr>
        <p:spPr>
          <a:xfrm>
            <a:off x="1903681" y="3154060"/>
            <a:ext cx="33494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SassoonPrimaryInfant" pitchFamily="2" charset="0"/>
                <a:ea typeface="+mn-ea"/>
                <a:cs typeface="+mn-cs"/>
              </a:rPr>
              <a:t>The Lord’s Prayer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SassoonPrimaryInfant" pitchFamily="2" charset="0"/>
                <a:ea typeface="+mn-ea"/>
                <a:cs typeface="+mn-cs"/>
              </a:rPr>
              <a:t>Hail Mary</a:t>
            </a:r>
            <a:endParaRPr kumimoji="0" lang="en-GB" sz="2400" b="0" i="0" u="none" strike="noStrike" kern="1200" cap="none" spc="0" normalizeH="0" baseline="0" noProof="0" dirty="0">
              <a:ln>
                <a:noFill/>
              </a:ln>
              <a:solidFill>
                <a:prstClr val="black"/>
              </a:solidFill>
              <a:effectLst/>
              <a:uLnTx/>
              <a:uFillTx/>
              <a:latin typeface="Twinkl Light" panose="02000000000000000000" pitchFamily="2" charset="0"/>
              <a:ea typeface="+mn-ea"/>
              <a:cs typeface="+mn-cs"/>
            </a:endParaRPr>
          </a:p>
        </p:txBody>
      </p:sp>
      <p:sp>
        <p:nvSpPr>
          <p:cNvPr id="2" name="TextBox 1"/>
          <p:cNvSpPr txBox="1"/>
          <p:nvPr/>
        </p:nvSpPr>
        <p:spPr>
          <a:xfrm flipH="1">
            <a:off x="1769824" y="4152112"/>
            <a:ext cx="96135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We give thanks to God, work together and always try our best.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stretch>
            <a:fillRect/>
          </a:stretch>
        </p:blipFill>
        <p:spPr>
          <a:xfrm>
            <a:off x="1769827" y="4854434"/>
            <a:ext cx="9032032" cy="1928921"/>
          </a:xfrm>
          <a:prstGeom prst="rect">
            <a:avLst/>
          </a:prstGeom>
        </p:spPr>
      </p:pic>
      <p:pic>
        <p:nvPicPr>
          <p:cNvPr id="19" name="Picture 18" descr="Epiphany-Ordinary-Time-Chi-Rho | A textured backgound for Ep…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991" y="118443"/>
            <a:ext cx="875331" cy="1206108"/>
          </a:xfrm>
          <a:prstGeom prst="rect">
            <a:avLst/>
          </a:prstGeom>
        </p:spPr>
      </p:pic>
      <p:pic>
        <p:nvPicPr>
          <p:cNvPr id="1026" name="Picture 2" descr="https://spcdn.shortpixel.ai/spio/ret_img,q_cdnize,to_auto,s_webp:avif/www.st-gregorys.co.uk/wp-content/uploads/2025/05/Little-Stars-Logo-300x1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81" y="269339"/>
            <a:ext cx="930822" cy="9043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Logo&#10;&#10;Description automatically generated"/>
          <p:cNvPicPr/>
          <p:nvPr/>
        </p:nvPicPr>
        <p:blipFill>
          <a:blip r:embed="rId5" cstate="print">
            <a:extLst>
              <a:ext uri="{28A0092B-C50C-407E-A947-70E740481C1C}">
                <a14:useLocalDpi xmlns:a14="http://schemas.microsoft.com/office/drawing/2010/main" val="0"/>
              </a:ext>
            </a:extLst>
          </a:blip>
          <a:stretch>
            <a:fillRect/>
          </a:stretch>
        </p:blipFill>
        <p:spPr>
          <a:xfrm>
            <a:off x="1430568" y="293356"/>
            <a:ext cx="859069" cy="880299"/>
          </a:xfrm>
          <a:prstGeom prst="rect">
            <a:avLst/>
          </a:prstGeom>
        </p:spPr>
      </p:pic>
      <p:pic>
        <p:nvPicPr>
          <p:cNvPr id="23" name="Picture 2" descr="https://spcdn.shortpixel.ai/spio/ret_img,q_cdnize,to_auto,s_webp:avif/www.st-gregorys.co.uk/wp-content/uploads/2025/05/Little-Stars-Logo-300x1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28" y="4283375"/>
            <a:ext cx="611703" cy="6618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Logo&#10;&#10;Description automatically generated"/>
          <p:cNvPicPr/>
          <p:nvPr/>
        </p:nvPicPr>
        <p:blipFill>
          <a:blip r:embed="rId6" cstate="print">
            <a:extLst>
              <a:ext uri="{28A0092B-C50C-407E-A947-70E740481C1C}">
                <a14:useLocalDpi xmlns:a14="http://schemas.microsoft.com/office/drawing/2010/main" val="0"/>
              </a:ext>
            </a:extLst>
          </a:blip>
          <a:stretch>
            <a:fillRect/>
          </a:stretch>
        </p:blipFill>
        <p:spPr>
          <a:xfrm>
            <a:off x="11255198" y="4191271"/>
            <a:ext cx="655121" cy="498550"/>
          </a:xfrm>
          <a:prstGeom prst="rect">
            <a:avLst/>
          </a:prstGeom>
        </p:spPr>
      </p:pic>
      <p:sp>
        <p:nvSpPr>
          <p:cNvPr id="7" name="TextBox 6"/>
          <p:cNvSpPr txBox="1"/>
          <p:nvPr/>
        </p:nvSpPr>
        <p:spPr>
          <a:xfrm>
            <a:off x="419878" y="5106219"/>
            <a:ext cx="60214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D757"/>
                </a:solidFill>
                <a:effectLst/>
                <a:uLnTx/>
                <a:uFillTx/>
                <a:latin typeface="Calibri" panose="020F0502020204030204"/>
                <a:ea typeface="+mn-ea"/>
                <a:cs typeface="+mn-cs"/>
              </a:rPr>
              <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D757"/>
                </a:solidFill>
                <a:effectLst/>
                <a:uLnTx/>
                <a:uFillTx/>
                <a:latin typeface="Calibri" panose="020F0502020204030204"/>
                <a:ea typeface="+mn-ea"/>
                <a:cs typeface="+mn-cs"/>
              </a:rPr>
              <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D757"/>
                </a:solidFill>
                <a:effectLst/>
                <a:uLnTx/>
                <a:uFillTx/>
                <a:latin typeface="Calibri" panose="020F0502020204030204"/>
                <a:ea typeface="+mn-ea"/>
                <a:cs typeface="+mn-cs"/>
              </a:rPr>
              <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D757"/>
                </a:solidFill>
                <a:effectLst/>
                <a:uLnTx/>
                <a:uFillTx/>
                <a:latin typeface="Calibri" panose="020F0502020204030204"/>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D757"/>
                </a:solidFill>
                <a:effectLst/>
                <a:uLnTx/>
                <a:uFillTx/>
                <a:latin typeface="Calibri" panose="020F0502020204030204"/>
                <a:ea typeface="+mn-ea"/>
                <a:cs typeface="+mn-cs"/>
              </a:rPr>
              <a:t>E</a:t>
            </a:r>
            <a:endParaRPr kumimoji="0" lang="en-GB" sz="1800" b="0" i="0" u="none" strike="noStrike" kern="1200" cap="none" spc="0" normalizeH="0" baseline="0" noProof="0" dirty="0">
              <a:ln>
                <a:noFill/>
              </a:ln>
              <a:solidFill>
                <a:srgbClr val="FFD75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692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28" name="Picture 4" descr="Hanging Chalkboard Signs | Hobby Lobby | 1816719"/>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6286" r="93143"/>
                    </a14:imgEffect>
                    <a14:imgEffect>
                      <a14:brightnessContrast bright="19000"/>
                    </a14:imgEffect>
                  </a14:imgLayer>
                </a14:imgProps>
              </a:ext>
              <a:ext uri="{28A0092B-C50C-407E-A947-70E740481C1C}">
                <a14:useLocalDpi xmlns:a14="http://schemas.microsoft.com/office/drawing/2010/main" val="0"/>
              </a:ext>
            </a:extLst>
          </a:blip>
          <a:srcRect l="8762" t="38286" r="8381"/>
          <a:stretch/>
        </p:blipFill>
        <p:spPr bwMode="auto">
          <a:xfrm rot="21417195">
            <a:off x="147305" y="226234"/>
            <a:ext cx="2309126" cy="145003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rot="21391147">
            <a:off x="698998" y="768649"/>
            <a:ext cx="112118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rPr>
              <a:t>Year Six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rPr>
              <a:t>Spellings</a:t>
            </a:r>
            <a:endParaRPr kumimoji="0" 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endParaRPr>
          </a:p>
        </p:txBody>
      </p:sp>
      <p:sp>
        <p:nvSpPr>
          <p:cNvPr id="5" name="Left Arrow 4"/>
          <p:cNvSpPr/>
          <p:nvPr/>
        </p:nvSpPr>
        <p:spPr>
          <a:xfrm>
            <a:off x="801817" y="6302768"/>
            <a:ext cx="457772" cy="40933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2036212" y="1963308"/>
            <a:ext cx="9204960" cy="4519998"/>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Thi</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184299" y="2157380"/>
            <a:ext cx="8908787" cy="461665"/>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SassoonPrimaryInfant" pitchFamily="2" charset="0"/>
                <a:ea typeface="+mn-ea"/>
                <a:cs typeface="+mn-cs"/>
              </a:rPr>
              <a:t> The spelling pattern this week is:</a:t>
            </a:r>
            <a:endParaRPr kumimoji="0" lang="en-GB" sz="24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p:txBody>
      </p:sp>
      <p:sp>
        <p:nvSpPr>
          <p:cNvPr id="34" name="Rounded Rectangle 33"/>
          <p:cNvSpPr/>
          <p:nvPr/>
        </p:nvSpPr>
        <p:spPr>
          <a:xfrm>
            <a:off x="2184298" y="2692400"/>
            <a:ext cx="4592422" cy="3446855"/>
          </a:xfrm>
          <a:prstGeom prst="roundRect">
            <a:avLst>
              <a:gd name="adj" fmla="val 7148"/>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2288757" y="2884479"/>
            <a:ext cx="4383504" cy="2646878"/>
          </a:xfrm>
          <a:prstGeom prst="rect">
            <a:avLst/>
          </a:prstGeom>
          <a:solidFill>
            <a:srgbClr val="00B050"/>
          </a:solid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SassoonPrimaryInfant" pitchFamily="2" charset="0"/>
                <a:ea typeface="+mn-ea"/>
                <a:cs typeface="+mn-cs"/>
              </a:rPr>
              <a:t>Write out each word three times in your neatest handwriting.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1.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2.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3.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4.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5. </a:t>
            </a:r>
            <a:endParaRPr kumimoji="0" lang="en-GB" sz="2400" b="0" i="0" u="none" strike="noStrike" kern="1200" cap="none" spc="0" normalizeH="0" baseline="0" noProof="0" dirty="0">
              <a:ln>
                <a:noFill/>
              </a:ln>
              <a:solidFill>
                <a:prstClr val="black"/>
              </a:solidFill>
              <a:effectLst/>
              <a:uLnTx/>
              <a:uFillTx/>
              <a:latin typeface="Twinkl Light" panose="02000000000000000000" pitchFamily="2" charset="0"/>
              <a:ea typeface="+mn-ea"/>
              <a:cs typeface="+mn-cs"/>
            </a:endParaRPr>
          </a:p>
        </p:txBody>
      </p:sp>
      <p:sp>
        <p:nvSpPr>
          <p:cNvPr id="9" name="Rounded Rectangle 8"/>
          <p:cNvSpPr/>
          <p:nvPr/>
        </p:nvSpPr>
        <p:spPr>
          <a:xfrm>
            <a:off x="4173803" y="87927"/>
            <a:ext cx="5272174" cy="1421992"/>
          </a:xfrm>
          <a:prstGeom prst="roundRect">
            <a:avLst>
              <a:gd name="adj" fmla="val 7148"/>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rot="21391147">
            <a:off x="366697" y="479692"/>
            <a:ext cx="1498311"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Grayscale Signature" pitchFamily="2" charset="0"/>
                <a:ea typeface="+mn-ea"/>
                <a:cs typeface="+mn-cs"/>
              </a:rPr>
              <a:t>Good Morning</a:t>
            </a:r>
            <a:endParaRPr kumimoji="0" lang="en-US" sz="1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Grayscale Signature" pitchFamily="2" charset="0"/>
              <a:ea typeface="+mn-ea"/>
              <a:cs typeface="+mn-cs"/>
            </a:endParaRPr>
          </a:p>
        </p:txBody>
      </p:sp>
      <p:sp>
        <p:nvSpPr>
          <p:cNvPr id="16" name="Rectangle 15"/>
          <p:cNvSpPr/>
          <p:nvPr/>
        </p:nvSpPr>
        <p:spPr>
          <a:xfrm>
            <a:off x="5044618" y="371006"/>
            <a:ext cx="3195034"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rPr>
              <a:t>Today’s date is</a:t>
            </a: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endParaRPr>
          </a:p>
        </p:txBody>
      </p:sp>
      <p:sp>
        <p:nvSpPr>
          <p:cNvPr id="12" name="Rectangle 11"/>
          <p:cNvSpPr/>
          <p:nvPr/>
        </p:nvSpPr>
        <p:spPr>
          <a:xfrm>
            <a:off x="2377365" y="6154095"/>
            <a:ext cx="917229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ED7D31"/>
                </a:solidFill>
                <a:effectLst/>
                <a:uLnTx/>
                <a:uFillTx/>
                <a:latin typeface="Twinkl Light" panose="02000000000000000000" pitchFamily="2" charset="0"/>
                <a:ea typeface="+mn-ea"/>
                <a:cs typeface="+mn-cs"/>
              </a:rPr>
              <a:t>.</a:t>
            </a:r>
            <a:endParaRPr kumimoji="0" lang="en-GB" sz="1800" b="0" i="0" u="none" strike="noStrike" kern="1200" cap="none" spc="0" normalizeH="0" baseline="0" noProof="0" dirty="0">
              <a:ln>
                <a:noFill/>
              </a:ln>
              <a:solidFill>
                <a:srgbClr val="ED7D31"/>
              </a:solidFill>
              <a:effectLst/>
              <a:uLnTx/>
              <a:uFillTx/>
              <a:latin typeface="Twinkl Light" panose="02000000000000000000" pitchFamily="2" charset="0"/>
              <a:ea typeface="+mn-ea"/>
              <a:cs typeface="+mn-cs"/>
            </a:endParaRPr>
          </a:p>
        </p:txBody>
      </p:sp>
      <p:pic>
        <p:nvPicPr>
          <p:cNvPr id="4" name="Picture 3"/>
          <p:cNvPicPr>
            <a:picLocks noChangeAspect="1"/>
          </p:cNvPicPr>
          <p:nvPr/>
        </p:nvPicPr>
        <p:blipFill rotWithShape="1">
          <a:blip r:embed="rId4"/>
          <a:srcRect l="2469" t="1322" r="1598" b="1011"/>
          <a:stretch/>
        </p:blipFill>
        <p:spPr>
          <a:xfrm>
            <a:off x="23861" y="5039360"/>
            <a:ext cx="610621" cy="1809496"/>
          </a:xfrm>
          <a:prstGeom prst="rect">
            <a:avLst/>
          </a:prstGeom>
        </p:spPr>
      </p:pic>
      <p:sp>
        <p:nvSpPr>
          <p:cNvPr id="45" name="Rounded Rectangle 44"/>
          <p:cNvSpPr/>
          <p:nvPr/>
        </p:nvSpPr>
        <p:spPr>
          <a:xfrm>
            <a:off x="6881179" y="2753020"/>
            <a:ext cx="4168281" cy="3190999"/>
          </a:xfrm>
          <a:prstGeom prst="roundRect">
            <a:avLst>
              <a:gd name="adj" fmla="val 8932"/>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Tuesday words or extension</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6.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7.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8.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9.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10.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3059128" y="6483306"/>
            <a:ext cx="59722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give thanks to God, work together and always try our best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Epiphany-Ordinary-Time-Chi-Rho | A textured backgound for Ep… | 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3506" y="195869"/>
            <a:ext cx="875331" cy="1206108"/>
          </a:xfrm>
          <a:prstGeom prst="rect">
            <a:avLst/>
          </a:prstGeom>
        </p:spPr>
      </p:pic>
    </p:spTree>
    <p:extLst>
      <p:ext uri="{BB962C8B-B14F-4D97-AF65-F5344CB8AC3E}">
        <p14:creationId xmlns:p14="http://schemas.microsoft.com/office/powerpoint/2010/main" val="327400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28" name="Picture 4" descr="Hanging Chalkboard Signs | Hobby Lobby | 1816719"/>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6286" r="93143"/>
                    </a14:imgEffect>
                    <a14:imgEffect>
                      <a14:brightnessContrast bright="19000"/>
                    </a14:imgEffect>
                  </a14:imgLayer>
                </a14:imgProps>
              </a:ext>
              <a:ext uri="{28A0092B-C50C-407E-A947-70E740481C1C}">
                <a14:useLocalDpi xmlns:a14="http://schemas.microsoft.com/office/drawing/2010/main" val="0"/>
              </a:ext>
            </a:extLst>
          </a:blip>
          <a:srcRect l="8762" t="38286" r="8381"/>
          <a:stretch/>
        </p:blipFill>
        <p:spPr bwMode="auto">
          <a:xfrm rot="21417195">
            <a:off x="62352" y="189802"/>
            <a:ext cx="2140226" cy="145514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rot="21391147">
            <a:off x="-76970" y="839382"/>
            <a:ext cx="2418868"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rPr>
              <a:t>Year Six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rPr>
              <a:t>Mental </a:t>
            </a:r>
            <a:r>
              <a:rPr kumimoji="0" lang="en-US" sz="1800" b="1" i="0" u="none" strike="noStrike" kern="1200" cap="none" spc="0" normalizeH="0" baseline="0" noProof="0" dirty="0" err="1" smtClean="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rPr>
              <a:t>Maths</a:t>
            </a:r>
            <a:endParaRPr kumimoji="0" lang="en-US" sz="1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endParaRPr>
          </a:p>
        </p:txBody>
      </p:sp>
      <p:sp>
        <p:nvSpPr>
          <p:cNvPr id="6" name="Rectangle 5"/>
          <p:cNvSpPr/>
          <p:nvPr/>
        </p:nvSpPr>
        <p:spPr>
          <a:xfrm>
            <a:off x="1132464" y="1940946"/>
            <a:ext cx="10218052" cy="4507161"/>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Light" panose="02000000000000000000" pitchFamily="2" charset="0"/>
                <a:ea typeface="+mn-ea"/>
                <a:cs typeface="+mn-cs"/>
              </a:rPr>
              <a:t>6 x </a:t>
            </a:r>
            <a:r>
              <a:rPr kumimoji="0" lang="en-GB"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   62 + ____ = 97</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   36 + 25 = 41 + </a:t>
            </a:r>
            <a:r>
              <a:rPr kumimoji="0" lang="en-GB" sz="1800" b="0" i="0" u="none" strike="noStrike" kern="1200" cap="none" spc="0" normalizeH="0" baseline="0" noProof="0" dirty="0" smtClean="0">
                <a:ln>
                  <a:noFill/>
                </a:ln>
                <a:solidFill>
                  <a:prstClr val="white"/>
                </a:solidFill>
                <a:effectLst/>
                <a:uLnTx/>
                <a:uFillTx/>
                <a:latin typeface="Twinkl Light" panose="02000000000000000000" pitchFamily="2" charset="0"/>
                <a:ea typeface="+mn-ea"/>
                <a:cs typeface="+mn-cs"/>
              </a:rPr>
              <a:t>4</a:t>
            </a:r>
            <a:endParaRPr kumimoji="0" lang="en-GB" sz="1800" b="0" i="0" u="none" strike="noStrike" kern="1200" cap="none" spc="0" normalizeH="0" baseline="0" noProof="0" dirty="0">
              <a:ln>
                <a:noFill/>
              </a:ln>
              <a:solidFill>
                <a:prstClr val="white"/>
              </a:solidFill>
              <a:effectLst/>
              <a:uLnTx/>
              <a:uFillTx/>
              <a:latin typeface="Twinkl Light" panose="02000000000000000000" pitchFamily="2" charset="0"/>
              <a:ea typeface="+mn-ea"/>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Light" panose="02000000000000000000" pitchFamily="2" charset="0"/>
                <a:ea typeface="+mn-ea"/>
                <a:cs typeface="+mn-cs"/>
              </a:rPr>
              <a:t>3 x 9</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Light" panose="02000000000000000000" pitchFamily="2" charset="0"/>
                <a:ea typeface="+mn-ea"/>
                <a:cs typeface="+mn-cs"/>
              </a:rPr>
              <a:t>7 x 5</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Light" panose="02000000000000000000" pitchFamily="2" charset="0"/>
                <a:ea typeface="+mn-ea"/>
                <a:cs typeface="+mn-cs"/>
              </a:rPr>
              <a:t>6 x 6</a:t>
            </a:r>
          </a:p>
        </p:txBody>
      </p:sp>
      <p:sp>
        <p:nvSpPr>
          <p:cNvPr id="3" name="TextBox 2"/>
          <p:cNvSpPr txBox="1"/>
          <p:nvPr/>
        </p:nvSpPr>
        <p:spPr>
          <a:xfrm>
            <a:off x="2184299" y="2157380"/>
            <a:ext cx="89087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SassoonPrimaryInfant" pitchFamily="2" charset="0"/>
                <a:ea typeface="+mn-ea"/>
                <a:cs typeface="+mn-cs"/>
              </a:rPr>
              <a:t> </a:t>
            </a:r>
            <a:endParaRPr kumimoji="0" lang="en-GB" sz="24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p:txBody>
      </p:sp>
      <p:sp>
        <p:nvSpPr>
          <p:cNvPr id="9" name="Rounded Rectangle 8"/>
          <p:cNvSpPr/>
          <p:nvPr/>
        </p:nvSpPr>
        <p:spPr>
          <a:xfrm>
            <a:off x="4320073" y="205272"/>
            <a:ext cx="4068147" cy="1118691"/>
          </a:xfrm>
          <a:prstGeom prst="roundRect">
            <a:avLst>
              <a:gd name="adj" fmla="val 7148"/>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rot="21391147">
            <a:off x="457043" y="347914"/>
            <a:ext cx="1206127"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Grayscale Signature" pitchFamily="2" charset="0"/>
                <a:ea typeface="+mn-ea"/>
                <a:cs typeface="+mn-cs"/>
              </a:rPr>
              <a:t>Good Morning</a:t>
            </a:r>
            <a:endParaRPr kumimoji="0" lang="en-US" sz="16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Grayscale Signature" pitchFamily="2" charset="0"/>
              <a:ea typeface="+mn-ea"/>
              <a:cs typeface="+mn-cs"/>
            </a:endParaRPr>
          </a:p>
        </p:txBody>
      </p:sp>
      <p:sp>
        <p:nvSpPr>
          <p:cNvPr id="16" name="Rectangle 15"/>
          <p:cNvSpPr/>
          <p:nvPr/>
        </p:nvSpPr>
        <p:spPr>
          <a:xfrm>
            <a:off x="5044618" y="371006"/>
            <a:ext cx="3195034" cy="461665"/>
          </a:xfrm>
          <a:prstGeom prst="rect">
            <a:avLst/>
          </a:prstGeom>
          <a:solidFill>
            <a:srgbClr val="00B050"/>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rPr>
              <a:t>Today’s date is</a:t>
            </a: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endParaRPr>
          </a:p>
        </p:txBody>
      </p:sp>
      <p:sp>
        <p:nvSpPr>
          <p:cNvPr id="17" name="Rectangle 16"/>
          <p:cNvSpPr/>
          <p:nvPr/>
        </p:nvSpPr>
        <p:spPr>
          <a:xfrm>
            <a:off x="3935127" y="802033"/>
            <a:ext cx="5131173"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winkl Light" panose="02000000000000000000" pitchFamily="2" charset="0"/>
                <a:ea typeface="+mn-ea"/>
                <a:cs typeface="+mn-cs"/>
              </a:rPr>
              <a:t>*</a:t>
            </a:r>
            <a:r>
              <a:rPr kumimoji="0" lang="en-US" sz="32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TPreCursive" panose="03000400000000000000" pitchFamily="66" charset="0"/>
                <a:ea typeface="Yu Gothic UI" panose="020B0500000000000000" pitchFamily="34" charset="-128"/>
                <a:cs typeface="+mn-cs"/>
              </a:rPr>
              <a:t>T</a:t>
            </a:r>
          </a:p>
        </p:txBody>
      </p:sp>
      <p:sp>
        <p:nvSpPr>
          <p:cNvPr id="20" name="TextBox 19"/>
          <p:cNvSpPr txBox="1"/>
          <p:nvPr/>
        </p:nvSpPr>
        <p:spPr>
          <a:xfrm>
            <a:off x="2817713" y="1966631"/>
            <a:ext cx="7366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Addition</a:t>
            </a:r>
            <a:r>
              <a:rPr kumimoji="0" lang="en-GB" sz="360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22" name="TextBox 21"/>
          <p:cNvSpPr txBox="1"/>
          <p:nvPr/>
        </p:nvSpPr>
        <p:spPr>
          <a:xfrm>
            <a:off x="2328993" y="1994826"/>
            <a:ext cx="3354111" cy="4401205"/>
          </a:xfrm>
          <a:prstGeom prst="rect">
            <a:avLst/>
          </a:prstGeom>
          <a:solidFill>
            <a:srgbClr val="00B050"/>
          </a:solidFill>
        </p:spPr>
        <p:txBody>
          <a:bodyPr wrap="square" rtlCol="0">
            <a:spAutoFit/>
          </a:bodyPr>
          <a:lstStyle/>
          <a:p>
            <a:pPr marL="514350" marR="0" lvl="0" indent="-514350" algn="l" defTabSz="914400" rtl="0" eaLnBrk="1" fontAlgn="auto" latinLnBrk="0" hangingPunct="1">
              <a:lnSpc>
                <a:spcPct val="200000"/>
              </a:lnSpc>
              <a:spcBef>
                <a:spcPts val="0"/>
              </a:spcBef>
              <a:spcAft>
                <a:spcPts val="0"/>
              </a:spcAft>
              <a:buClrTx/>
              <a:buSzTx/>
              <a:buFontTx/>
              <a:buAutoNum type="arabicPeriod"/>
              <a:tabLst/>
              <a:defRPr/>
            </a:pPr>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239 + 71 = </a:t>
            </a:r>
          </a:p>
          <a:p>
            <a:pPr marL="514350" marR="0" lvl="0" indent="-514350" algn="l" defTabSz="914400" rtl="0" eaLnBrk="1" fontAlgn="auto" latinLnBrk="0" hangingPunct="1">
              <a:lnSpc>
                <a:spcPct val="2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184 + ___ =  215</a:t>
            </a:r>
            <a:endPar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200000"/>
              </a:lnSpc>
              <a:spcBef>
                <a:spcPts val="0"/>
              </a:spcBef>
              <a:spcAft>
                <a:spcPts val="0"/>
              </a:spcAft>
              <a:buClrTx/>
              <a:buSzTx/>
              <a:buFontTx/>
              <a:buAutoNum type="arabicPeriod"/>
              <a:tabLst/>
              <a:defRPr/>
            </a:pPr>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172 = 88 + ___</a:t>
            </a:r>
          </a:p>
          <a:p>
            <a:pPr marL="514350" marR="0" lvl="0" indent="-514350" algn="l" defTabSz="914400" rtl="0" eaLnBrk="1" fontAlgn="auto" latinLnBrk="0" hangingPunct="1">
              <a:lnSpc>
                <a:spcPct val="2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375 = 125 + ___</a:t>
            </a:r>
            <a:endPar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p:cNvSpPr txBox="1"/>
          <p:nvPr/>
        </p:nvSpPr>
        <p:spPr>
          <a:xfrm>
            <a:off x="6470387" y="2289796"/>
            <a:ext cx="3835665" cy="3539430"/>
          </a:xfrm>
          <a:prstGeom prst="rect">
            <a:avLst/>
          </a:prstGeom>
          <a:solidFill>
            <a:srgbClr val="00B050"/>
          </a:solid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  ___  = 155 + 66</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  ___  =  175 + 82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7.  85 + 66 = 20 + ___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  55 + ___ = 80 + 54</a:t>
            </a:r>
            <a:endParaRPr kumimoji="0" lang="en-GB"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368040" y="1499014"/>
            <a:ext cx="59722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give thanks to God, work together and always try our best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descr="Epiphany-Ordinary-Time-Chi-Rho | A textured backgound for Ep…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3371" y="363111"/>
            <a:ext cx="875331" cy="1206108"/>
          </a:xfrm>
          <a:prstGeom prst="rect">
            <a:avLst/>
          </a:prstGeom>
        </p:spPr>
      </p:pic>
    </p:spTree>
    <p:extLst>
      <p:ext uri="{BB962C8B-B14F-4D97-AF65-F5344CB8AC3E}">
        <p14:creationId xmlns:p14="http://schemas.microsoft.com/office/powerpoint/2010/main" val="502339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28" name="Picture 4" descr="Hanging Chalkboard Signs | Hobby Lobby | 1816719"/>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6286" r="93143"/>
                    </a14:imgEffect>
                    <a14:imgEffect>
                      <a14:brightnessContrast bright="19000"/>
                    </a14:imgEffect>
                  </a14:imgLayer>
                </a14:imgProps>
              </a:ext>
              <a:ext uri="{28A0092B-C50C-407E-A947-70E740481C1C}">
                <a14:useLocalDpi xmlns:a14="http://schemas.microsoft.com/office/drawing/2010/main" val="0"/>
              </a:ext>
            </a:extLst>
          </a:blip>
          <a:srcRect l="8762" t="38286" r="8381"/>
          <a:stretch/>
        </p:blipFill>
        <p:spPr bwMode="auto">
          <a:xfrm rot="21417195">
            <a:off x="60204" y="194886"/>
            <a:ext cx="1951203" cy="13693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rot="21391147">
            <a:off x="-224850" y="772937"/>
            <a:ext cx="2418868"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rPr>
              <a:t>Year Six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rPr>
              <a:t>SPAG</a:t>
            </a:r>
            <a:endParaRPr kumimoji="0" lang="en-US" sz="2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NTPreCursivek" panose="03000400000000000000" pitchFamily="66" charset="0"/>
              <a:ea typeface="+mn-ea"/>
              <a:cs typeface="+mn-cs"/>
            </a:endParaRPr>
          </a:p>
        </p:txBody>
      </p:sp>
      <p:sp>
        <p:nvSpPr>
          <p:cNvPr id="6" name="Rectangle 5"/>
          <p:cNvSpPr/>
          <p:nvPr/>
        </p:nvSpPr>
        <p:spPr>
          <a:xfrm>
            <a:off x="1888125" y="1678740"/>
            <a:ext cx="9204960" cy="473396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Twinkl Light" panose="02000000000000000000" pitchFamily="2" charset="0"/>
                <a:ea typeface="+mn-ea"/>
                <a:cs typeface="+mn-cs"/>
              </a:rPr>
              <a:t>6 x </a:t>
            </a:r>
            <a:r>
              <a:rPr kumimoji="0" lang="en-GB"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3.   62 See+ ____ = 97</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4.   36 + 25 = 41 + </a:t>
            </a:r>
            <a:r>
              <a:rPr kumimoji="0" lang="en-GB" sz="1800" b="0" i="0" u="none" strike="noStrike" kern="1200" cap="none" spc="0" normalizeH="0" baseline="0" noProof="0" dirty="0" smtClean="0">
                <a:ln>
                  <a:noFill/>
                </a:ln>
                <a:solidFill>
                  <a:prstClr val="white"/>
                </a:solidFill>
                <a:effectLst/>
                <a:uLnTx/>
                <a:uFillTx/>
                <a:latin typeface="Twinkl Light" panose="02000000000000000000" pitchFamily="2" charset="0"/>
                <a:ea typeface="+mn-ea"/>
                <a:cs typeface="+mn-cs"/>
              </a:rPr>
              <a:t>4</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Twinkl Light" panose="02000000000000000000" pitchFamily="2" charset="0"/>
                <a:ea typeface="+mn-ea"/>
                <a:cs typeface="+mn-cs"/>
              </a:rPr>
              <a:t>3 x 9</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Twinkl Light" panose="02000000000000000000" pitchFamily="2" charset="0"/>
                <a:ea typeface="+mn-ea"/>
                <a:cs typeface="+mn-cs"/>
              </a:rPr>
              <a:t>7 x 5</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Twinkl Light" panose="02000000000000000000" pitchFamily="2" charset="0"/>
                <a:ea typeface="+mn-ea"/>
                <a:cs typeface="+mn-cs"/>
              </a:rPr>
              <a:t>6 x 6</a:t>
            </a:r>
            <a:endParaRPr kumimoji="0" lang="en-GB" sz="1800" b="0" i="0" u="none" strike="noStrike" kern="1200" cap="none" spc="0" normalizeH="0" baseline="0" noProof="0" dirty="0">
              <a:ln>
                <a:noFill/>
              </a:ln>
              <a:solidFill>
                <a:prstClr val="white"/>
              </a:solidFill>
              <a:effectLst/>
              <a:uLnTx/>
              <a:uFillTx/>
              <a:latin typeface="Twinkl Light" panose="02000000000000000000" pitchFamily="2" charset="0"/>
              <a:ea typeface="+mn-ea"/>
              <a:cs typeface="+mn-cs"/>
            </a:endParaRPr>
          </a:p>
        </p:txBody>
      </p:sp>
      <p:sp>
        <p:nvSpPr>
          <p:cNvPr id="3" name="TextBox 2"/>
          <p:cNvSpPr txBox="1"/>
          <p:nvPr/>
        </p:nvSpPr>
        <p:spPr>
          <a:xfrm>
            <a:off x="2184298" y="2051187"/>
            <a:ext cx="8908787"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smtClean="0">
                <a:ln>
                  <a:noFill/>
                </a:ln>
                <a:solidFill>
                  <a:prstClr val="black"/>
                </a:solidFill>
                <a:effectLst/>
                <a:uLnTx/>
                <a:uFillTx/>
                <a:latin typeface="SassoonPrimaryInfant" pitchFamily="2" charset="0"/>
                <a:ea typeface="+mn-ea"/>
                <a:cs typeface="+mn-cs"/>
              </a:rPr>
              <a:t> </a:t>
            </a:r>
            <a:endParaRPr kumimoji="0" lang="en-GB" sz="4000" b="0" i="0" u="sng" strike="noStrike" kern="1200" cap="none" spc="0" normalizeH="0" baseline="0" noProof="0" dirty="0">
              <a:ln>
                <a:noFill/>
              </a:ln>
              <a:solidFill>
                <a:prstClr val="black"/>
              </a:solidFill>
              <a:effectLst/>
              <a:uLnTx/>
              <a:uFillTx/>
              <a:latin typeface="SassoonPrimaryInfant"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SassoonPrimaryInfant" pitchFamily="2" charset="0"/>
                <a:ea typeface="+mn-ea"/>
                <a:cs typeface="+mn-cs"/>
              </a:rPr>
              <a:t> </a:t>
            </a:r>
            <a:endPar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p:txBody>
      </p:sp>
      <p:sp>
        <p:nvSpPr>
          <p:cNvPr id="9" name="Rounded Rectangle 8"/>
          <p:cNvSpPr/>
          <p:nvPr/>
        </p:nvSpPr>
        <p:spPr>
          <a:xfrm>
            <a:off x="4804510" y="72673"/>
            <a:ext cx="3788229" cy="1019455"/>
          </a:xfrm>
          <a:prstGeom prst="roundRect">
            <a:avLst>
              <a:gd name="adj" fmla="val 7148"/>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rot="21391147">
            <a:off x="410088" y="290446"/>
            <a:ext cx="1298870"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Grayscale Signature" pitchFamily="2" charset="0"/>
                <a:ea typeface="+mn-ea"/>
                <a:cs typeface="+mn-cs"/>
              </a:rPr>
              <a:t>Good Morning</a:t>
            </a:r>
            <a:endParaRPr kumimoji="0" lang="en-US" sz="16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Grayscale Signature" pitchFamily="2" charset="0"/>
              <a:ea typeface="+mn-ea"/>
              <a:cs typeface="+mn-cs"/>
            </a:endParaRPr>
          </a:p>
        </p:txBody>
      </p:sp>
      <p:sp>
        <p:nvSpPr>
          <p:cNvPr id="16" name="Rectangle 15"/>
          <p:cNvSpPr/>
          <p:nvPr/>
        </p:nvSpPr>
        <p:spPr>
          <a:xfrm>
            <a:off x="5041174" y="240768"/>
            <a:ext cx="3195034"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rPr>
              <a:t>Today’s date is</a:t>
            </a:r>
            <a:endPar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rayscale Signature" pitchFamily="2" charset="0"/>
              <a:ea typeface="+mn-ea"/>
              <a:cs typeface="+mn-cs"/>
            </a:endParaRPr>
          </a:p>
        </p:txBody>
      </p:sp>
      <p:sp>
        <p:nvSpPr>
          <p:cNvPr id="17" name="Rectangle 16"/>
          <p:cNvSpPr/>
          <p:nvPr/>
        </p:nvSpPr>
        <p:spPr>
          <a:xfrm>
            <a:off x="3991753" y="539159"/>
            <a:ext cx="5131173"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winkl Light" panose="02000000000000000000" pitchFamily="2" charset="0"/>
                <a:ea typeface="+mn-ea"/>
                <a:cs typeface="+mn-cs"/>
              </a:rPr>
              <a:t>*</a:t>
            </a:r>
            <a:endParaRPr kumimoji="0" lang="en-US" sz="2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TPreCursive" panose="03000400000000000000" pitchFamily="66" charset="0"/>
              <a:ea typeface="Yu Gothic UI" panose="020B0500000000000000" pitchFamily="34" charset="-128"/>
              <a:cs typeface="+mn-cs"/>
            </a:endParaRPr>
          </a:p>
        </p:txBody>
      </p:sp>
      <p:sp>
        <p:nvSpPr>
          <p:cNvPr id="12" name="Rectangle 11"/>
          <p:cNvSpPr/>
          <p:nvPr/>
        </p:nvSpPr>
        <p:spPr>
          <a:xfrm>
            <a:off x="2377365" y="6154095"/>
            <a:ext cx="917229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ED7D31"/>
                </a:solidFill>
                <a:effectLst/>
                <a:uLnTx/>
                <a:uFillTx/>
                <a:latin typeface="Twinkl Light" panose="02000000000000000000" pitchFamily="2" charset="0"/>
                <a:ea typeface="+mn-ea"/>
                <a:cs typeface="+mn-cs"/>
              </a:rPr>
              <a:t>.</a:t>
            </a:r>
            <a:endParaRPr kumimoji="0" lang="en-GB" sz="1800" b="0" i="0" u="none" strike="noStrike" kern="1200" cap="none" spc="0" normalizeH="0" baseline="0" noProof="0" dirty="0">
              <a:ln>
                <a:noFill/>
              </a:ln>
              <a:solidFill>
                <a:srgbClr val="ED7D31"/>
              </a:solidFill>
              <a:effectLst/>
              <a:uLnTx/>
              <a:uFillTx/>
              <a:latin typeface="Twinkl Light" panose="02000000000000000000" pitchFamily="2" charset="0"/>
              <a:ea typeface="+mn-ea"/>
              <a:cs typeface="+mn-cs"/>
            </a:endParaRPr>
          </a:p>
        </p:txBody>
      </p:sp>
      <p:sp>
        <p:nvSpPr>
          <p:cNvPr id="2" name="Rectangle 1"/>
          <p:cNvSpPr/>
          <p:nvPr/>
        </p:nvSpPr>
        <p:spPr>
          <a:xfrm>
            <a:off x="3712518" y="1292962"/>
            <a:ext cx="59722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give thanks to God, work together and always try our best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3197668" y="2668576"/>
            <a:ext cx="605954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p:cNvPicPr>
            <a:picLocks noChangeAspect="1"/>
          </p:cNvPicPr>
          <p:nvPr/>
        </p:nvPicPr>
        <p:blipFill>
          <a:blip r:embed="rId4"/>
          <a:stretch>
            <a:fillRect/>
          </a:stretch>
        </p:blipFill>
        <p:spPr>
          <a:xfrm>
            <a:off x="2046419" y="1803261"/>
            <a:ext cx="8684391" cy="4504233"/>
          </a:xfrm>
          <a:prstGeom prst="rect">
            <a:avLst/>
          </a:prstGeom>
          <a:solidFill>
            <a:srgbClr val="00B050"/>
          </a:solidFill>
        </p:spPr>
      </p:pic>
      <p:pic>
        <p:nvPicPr>
          <p:cNvPr id="20" name="Picture 19" descr="Epiphany-Ordinary-Time-Chi-Rho | A textured backgound for Ep… | Flick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327" y="143999"/>
            <a:ext cx="875331" cy="1206108"/>
          </a:xfrm>
          <a:prstGeom prst="rect">
            <a:avLst/>
          </a:prstGeom>
        </p:spPr>
      </p:pic>
    </p:spTree>
    <p:extLst>
      <p:ext uri="{BB962C8B-B14F-4D97-AF65-F5344CB8AC3E}">
        <p14:creationId xmlns:p14="http://schemas.microsoft.com/office/powerpoint/2010/main" val="4085245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956</TotalTime>
  <Words>1824</Words>
  <Application>Microsoft Office PowerPoint</Application>
  <PresentationFormat>Widescreen</PresentationFormat>
  <Paragraphs>219</Paragraphs>
  <Slides>29</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Yu Gothic UI</vt:lpstr>
      <vt:lpstr>Aptos</vt:lpstr>
      <vt:lpstr>Aptos Display</vt:lpstr>
      <vt:lpstr>Arial</vt:lpstr>
      <vt:lpstr>Calibri</vt:lpstr>
      <vt:lpstr>Calibri Light</vt:lpstr>
      <vt:lpstr>Grayscale Signature</vt:lpstr>
      <vt:lpstr>NTPreCursive</vt:lpstr>
      <vt:lpstr>NTPreCursivek</vt:lpstr>
      <vt:lpstr>SassoonPrimaryInfant</vt:lpstr>
      <vt:lpstr>Times New Roman</vt:lpstr>
      <vt:lpstr>Twinkl Light</vt:lpstr>
      <vt:lpstr>Office Theme</vt:lpstr>
      <vt:lpstr>1_Office Theme</vt:lpstr>
      <vt:lpstr>Curriculum Cafe </vt:lpstr>
      <vt:lpstr>  General information  The St. Gregory’s Standard</vt:lpstr>
      <vt:lpstr>General Information  The St. Gregory’s Way</vt:lpstr>
      <vt:lpstr>General Information  Morning meetings</vt:lpstr>
      <vt:lpstr>PowerPoint Presentation</vt:lpstr>
      <vt:lpstr>PowerPoint Presentation</vt:lpstr>
      <vt:lpstr>PowerPoint Presentation</vt:lpstr>
      <vt:lpstr>PowerPoint Presentation</vt:lpstr>
      <vt:lpstr>PowerPoint Presentation</vt:lpstr>
      <vt:lpstr>PowerPoint Presentation</vt:lpstr>
      <vt:lpstr>Maths  Our new maths scheme</vt:lpstr>
      <vt:lpstr>Maths  The six part maths lesson</vt:lpstr>
      <vt:lpstr>Maths  The six part maths lesson</vt:lpstr>
      <vt:lpstr>Maths  Afternoon Maths Meetings</vt:lpstr>
      <vt:lpstr>Times Tables Fluency</vt:lpstr>
      <vt:lpstr>Times Tables Fluency</vt:lpstr>
      <vt:lpstr>Year Six SATs</vt:lpstr>
      <vt:lpstr>Addition and Subtraction support</vt:lpstr>
      <vt:lpstr>Do you have any questions about the teaching of maths at St. Gregory’s?</vt:lpstr>
      <vt:lpstr>English  Expectations in LKS2  </vt:lpstr>
      <vt:lpstr>English  Our Targets this year: Phonics  </vt:lpstr>
      <vt:lpstr>English  Our Targets this year: Spelling   </vt:lpstr>
      <vt:lpstr>English  When do we practise in school?  </vt:lpstr>
      <vt:lpstr>English  Reading </vt:lpstr>
      <vt:lpstr>English  Reading Plus </vt:lpstr>
      <vt:lpstr>English  SATs </vt:lpstr>
      <vt:lpstr>English  Questions </vt:lpstr>
      <vt:lpstr>Additional important information </vt:lpstr>
      <vt:lpstr>Times Tables Fluency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Café</dc:title>
  <dc:creator>Jessica Lammonby</dc:creator>
  <cp:lastModifiedBy>Jessica Brodie</cp:lastModifiedBy>
  <cp:revision>38</cp:revision>
  <cp:lastPrinted>2024-10-03T07:26:49Z</cp:lastPrinted>
  <dcterms:created xsi:type="dcterms:W3CDTF">2024-09-18T09:15:37Z</dcterms:created>
  <dcterms:modified xsi:type="dcterms:W3CDTF">2025-10-14T09:37:13Z</dcterms:modified>
</cp:coreProperties>
</file>