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8"/>
  </p:notesMasterIdLst>
  <p:sldIdLst>
    <p:sldId id="256" r:id="rId5"/>
    <p:sldId id="257" r:id="rId6"/>
    <p:sldId id="259" r:id="rId7"/>
    <p:sldId id="260" r:id="rId8"/>
    <p:sldId id="282" r:id="rId9"/>
    <p:sldId id="336" r:id="rId10"/>
    <p:sldId id="283" r:id="rId11"/>
    <p:sldId id="261" r:id="rId12"/>
    <p:sldId id="262" r:id="rId13"/>
    <p:sldId id="285" r:id="rId14"/>
    <p:sldId id="286" r:id="rId15"/>
    <p:sldId id="264" r:id="rId16"/>
    <p:sldId id="314" r:id="rId17"/>
    <p:sldId id="315" r:id="rId18"/>
    <p:sldId id="337" r:id="rId19"/>
    <p:sldId id="278" r:id="rId20"/>
    <p:sldId id="317" r:id="rId21"/>
    <p:sldId id="343" r:id="rId22"/>
    <p:sldId id="338" r:id="rId23"/>
    <p:sldId id="339" r:id="rId24"/>
    <p:sldId id="319" r:id="rId25"/>
    <p:sldId id="340" r:id="rId26"/>
    <p:sldId id="342"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CBE4D9-3D73-461B-811C-F658C381B509}" type="datetimeFigureOut">
              <a:rPr lang="en-GB" smtClean="0"/>
              <a:t>06/11/2026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3C99D6-0E3D-474B-B9D9-342A3DACB257}" type="slidenum">
              <a:rPr lang="en-GB" smtClean="0"/>
              <a:t>‹#›</a:t>
            </a:fld>
            <a:endParaRPr lang="en-GB"/>
          </a:p>
        </p:txBody>
      </p:sp>
    </p:spTree>
    <p:extLst>
      <p:ext uri="{BB962C8B-B14F-4D97-AF65-F5344CB8AC3E}">
        <p14:creationId xmlns:p14="http://schemas.microsoft.com/office/powerpoint/2010/main" val="26382944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3C99D6-0E3D-474B-B9D9-342A3DACB257}" type="slidenum">
              <a:rPr lang="en-GB" smtClean="0"/>
              <a:t>1</a:t>
            </a:fld>
            <a:endParaRPr lang="en-GB"/>
          </a:p>
        </p:txBody>
      </p:sp>
    </p:spTree>
    <p:extLst>
      <p:ext uri="{BB962C8B-B14F-4D97-AF65-F5344CB8AC3E}">
        <p14:creationId xmlns:p14="http://schemas.microsoft.com/office/powerpoint/2010/main" val="20736972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3C99D6-0E3D-474B-B9D9-342A3DACB257}" type="slidenum">
              <a:rPr lang="en-GB" smtClean="0"/>
              <a:t>2</a:t>
            </a:fld>
            <a:endParaRPr lang="en-GB"/>
          </a:p>
        </p:txBody>
      </p:sp>
    </p:spTree>
    <p:extLst>
      <p:ext uri="{BB962C8B-B14F-4D97-AF65-F5344CB8AC3E}">
        <p14:creationId xmlns:p14="http://schemas.microsoft.com/office/powerpoint/2010/main" val="41900835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3C99D6-0E3D-474B-B9D9-342A3DACB257}" type="slidenum">
              <a:rPr lang="en-GB" smtClean="0"/>
              <a:t>3</a:t>
            </a:fld>
            <a:endParaRPr lang="en-GB"/>
          </a:p>
        </p:txBody>
      </p:sp>
    </p:spTree>
    <p:extLst>
      <p:ext uri="{BB962C8B-B14F-4D97-AF65-F5344CB8AC3E}">
        <p14:creationId xmlns:p14="http://schemas.microsoft.com/office/powerpoint/2010/main" val="18987682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3C99D6-0E3D-474B-B9D9-342A3DACB257}" type="slidenum">
              <a:rPr lang="en-GB" smtClean="0"/>
              <a:t>4</a:t>
            </a:fld>
            <a:endParaRPr lang="en-GB"/>
          </a:p>
        </p:txBody>
      </p:sp>
    </p:spTree>
    <p:extLst>
      <p:ext uri="{BB962C8B-B14F-4D97-AF65-F5344CB8AC3E}">
        <p14:creationId xmlns:p14="http://schemas.microsoft.com/office/powerpoint/2010/main" val="33032387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3A3C99D6-0E3D-474B-B9D9-342A3DACB257}" type="slidenum">
              <a:rPr lang="en-GB" smtClean="0"/>
              <a:t>5</a:t>
            </a:fld>
            <a:endParaRPr lang="en-GB"/>
          </a:p>
        </p:txBody>
      </p:sp>
    </p:spTree>
    <p:extLst>
      <p:ext uri="{BB962C8B-B14F-4D97-AF65-F5344CB8AC3E}">
        <p14:creationId xmlns:p14="http://schemas.microsoft.com/office/powerpoint/2010/main" val="38028475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C4D17A-8DA5-8C48-F791-DB777F6372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38EB24-0A22-69B4-626C-22D50319EF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FF4AE0-3329-8A5A-F31B-1B302F86974B}"/>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B435DCCF-771D-EDBE-6368-1F648CBBA27D}"/>
              </a:ext>
            </a:extLst>
          </p:cNvPr>
          <p:cNvSpPr>
            <a:spLocks noGrp="1"/>
          </p:cNvSpPr>
          <p:nvPr>
            <p:ph type="sldNum" sz="quarter" idx="5"/>
          </p:nvPr>
        </p:nvSpPr>
        <p:spPr/>
        <p:txBody>
          <a:bodyPr/>
          <a:lstStyle/>
          <a:p>
            <a:fld id="{3A3C99D6-0E3D-474B-B9D9-342A3DACB257}" type="slidenum">
              <a:rPr lang="en-GB" smtClean="0"/>
              <a:t>6</a:t>
            </a:fld>
            <a:endParaRPr lang="en-GB"/>
          </a:p>
        </p:txBody>
      </p:sp>
    </p:spTree>
    <p:extLst>
      <p:ext uri="{BB962C8B-B14F-4D97-AF65-F5344CB8AC3E}">
        <p14:creationId xmlns:p14="http://schemas.microsoft.com/office/powerpoint/2010/main" val="23182858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3C99D6-0E3D-474B-B9D9-342A3DACB257}" type="slidenum">
              <a:rPr lang="en-GB" smtClean="0"/>
              <a:t>7</a:t>
            </a:fld>
            <a:endParaRPr lang="en-GB"/>
          </a:p>
        </p:txBody>
      </p:sp>
    </p:spTree>
    <p:extLst>
      <p:ext uri="{BB962C8B-B14F-4D97-AF65-F5344CB8AC3E}">
        <p14:creationId xmlns:p14="http://schemas.microsoft.com/office/powerpoint/2010/main" val="32925322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3C99D6-0E3D-474B-B9D9-342A3DACB257}" type="slidenum">
              <a:rPr lang="en-GB" smtClean="0"/>
              <a:t>8</a:t>
            </a:fld>
            <a:endParaRPr lang="en-GB"/>
          </a:p>
        </p:txBody>
      </p:sp>
    </p:spTree>
    <p:extLst>
      <p:ext uri="{BB962C8B-B14F-4D97-AF65-F5344CB8AC3E}">
        <p14:creationId xmlns:p14="http://schemas.microsoft.com/office/powerpoint/2010/main" val="3534471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3C99D6-0E3D-474B-B9D9-342A3DACB257}" type="slidenum">
              <a:rPr lang="en-GB" smtClean="0"/>
              <a:t>9</a:t>
            </a:fld>
            <a:endParaRPr lang="en-GB"/>
          </a:p>
        </p:txBody>
      </p:sp>
    </p:spTree>
    <p:extLst>
      <p:ext uri="{BB962C8B-B14F-4D97-AF65-F5344CB8AC3E}">
        <p14:creationId xmlns:p14="http://schemas.microsoft.com/office/powerpoint/2010/main" val="20047542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3C99D6-0E3D-474B-B9D9-342A3DACB257}" type="slidenum">
              <a:rPr lang="en-GB" smtClean="0"/>
              <a:t>10</a:t>
            </a:fld>
            <a:endParaRPr lang="en-GB"/>
          </a:p>
        </p:txBody>
      </p:sp>
    </p:spTree>
    <p:extLst>
      <p:ext uri="{BB962C8B-B14F-4D97-AF65-F5344CB8AC3E}">
        <p14:creationId xmlns:p14="http://schemas.microsoft.com/office/powerpoint/2010/main" val="11487368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3C99D6-0E3D-474B-B9D9-342A3DACB257}" type="slidenum">
              <a:rPr lang="en-GB" smtClean="0"/>
              <a:t>11</a:t>
            </a:fld>
            <a:endParaRPr lang="en-GB"/>
          </a:p>
        </p:txBody>
      </p:sp>
    </p:spTree>
    <p:extLst>
      <p:ext uri="{BB962C8B-B14F-4D97-AF65-F5344CB8AC3E}">
        <p14:creationId xmlns:p14="http://schemas.microsoft.com/office/powerpoint/2010/main" val="6099643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3C99D6-0E3D-474B-B9D9-342A3DACB257}" type="slidenum">
              <a:rPr lang="en-GB" smtClean="0"/>
              <a:t>12</a:t>
            </a:fld>
            <a:endParaRPr lang="en-GB"/>
          </a:p>
        </p:txBody>
      </p:sp>
    </p:spTree>
    <p:extLst>
      <p:ext uri="{BB962C8B-B14F-4D97-AF65-F5344CB8AC3E}">
        <p14:creationId xmlns:p14="http://schemas.microsoft.com/office/powerpoint/2010/main" val="8508112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3C99D6-0E3D-474B-B9D9-342A3DACB257}" type="slidenum">
              <a:rPr lang="en-GB" smtClean="0"/>
              <a:t>13</a:t>
            </a:fld>
            <a:endParaRPr lang="en-GB"/>
          </a:p>
        </p:txBody>
      </p:sp>
    </p:spTree>
    <p:extLst>
      <p:ext uri="{BB962C8B-B14F-4D97-AF65-F5344CB8AC3E}">
        <p14:creationId xmlns:p14="http://schemas.microsoft.com/office/powerpoint/2010/main" val="16124206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3C99D6-0E3D-474B-B9D9-342A3DACB257}" type="slidenum">
              <a:rPr lang="en-GB" smtClean="0"/>
              <a:t>14</a:t>
            </a:fld>
            <a:endParaRPr lang="en-GB"/>
          </a:p>
        </p:txBody>
      </p:sp>
    </p:spTree>
    <p:extLst>
      <p:ext uri="{BB962C8B-B14F-4D97-AF65-F5344CB8AC3E}">
        <p14:creationId xmlns:p14="http://schemas.microsoft.com/office/powerpoint/2010/main" val="31568996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3C99D6-0E3D-474B-B9D9-342A3DACB257}" type="slidenum">
              <a:rPr lang="en-GB" smtClean="0"/>
              <a:t>15</a:t>
            </a:fld>
            <a:endParaRPr lang="en-GB"/>
          </a:p>
        </p:txBody>
      </p:sp>
    </p:spTree>
    <p:extLst>
      <p:ext uri="{BB962C8B-B14F-4D97-AF65-F5344CB8AC3E}">
        <p14:creationId xmlns:p14="http://schemas.microsoft.com/office/powerpoint/2010/main" val="29889603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3C99D6-0E3D-474B-B9D9-342A3DACB257}" type="slidenum">
              <a:rPr lang="en-GB" smtClean="0"/>
              <a:t>16</a:t>
            </a:fld>
            <a:endParaRPr lang="en-GB"/>
          </a:p>
        </p:txBody>
      </p:sp>
    </p:spTree>
    <p:extLst>
      <p:ext uri="{BB962C8B-B14F-4D97-AF65-F5344CB8AC3E}">
        <p14:creationId xmlns:p14="http://schemas.microsoft.com/office/powerpoint/2010/main" val="19236117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3C99D6-0E3D-474B-B9D9-342A3DACB257}" type="slidenum">
              <a:rPr lang="en-GB" smtClean="0"/>
              <a:t>17</a:t>
            </a:fld>
            <a:endParaRPr lang="en-GB"/>
          </a:p>
        </p:txBody>
      </p:sp>
    </p:spTree>
    <p:extLst>
      <p:ext uri="{BB962C8B-B14F-4D97-AF65-F5344CB8AC3E}">
        <p14:creationId xmlns:p14="http://schemas.microsoft.com/office/powerpoint/2010/main" val="3838480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53695-52B2-202F-B9C3-009B50591F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7D264F-0509-115A-B6D3-16FEFA15E3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9DA96B-165E-BEF2-A883-09E1633B640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FA931DD-3160-9830-F8B7-069253D9A498}"/>
              </a:ext>
            </a:extLst>
          </p:cNvPr>
          <p:cNvSpPr>
            <a:spLocks noGrp="1"/>
          </p:cNvSpPr>
          <p:nvPr>
            <p:ph type="sldNum" sz="quarter" idx="5"/>
          </p:nvPr>
        </p:nvSpPr>
        <p:spPr/>
        <p:txBody>
          <a:bodyPr/>
          <a:lstStyle/>
          <a:p>
            <a:fld id="{3A3C99D6-0E3D-474B-B9D9-342A3DACB257}" type="slidenum">
              <a:rPr lang="en-GB" smtClean="0"/>
              <a:t>18</a:t>
            </a:fld>
            <a:endParaRPr lang="en-GB"/>
          </a:p>
        </p:txBody>
      </p:sp>
    </p:spTree>
    <p:extLst>
      <p:ext uri="{BB962C8B-B14F-4D97-AF65-F5344CB8AC3E}">
        <p14:creationId xmlns:p14="http://schemas.microsoft.com/office/powerpoint/2010/main" val="34216567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64B26A-441D-8443-6C54-ABAFA8FA79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0EB0E0-D471-2853-3321-A127E7D2D3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4B1B4D-7E53-8704-CB09-1EB49BE85E9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9221B43-A6F0-3965-6012-B44FE8F751BE}"/>
              </a:ext>
            </a:extLst>
          </p:cNvPr>
          <p:cNvSpPr>
            <a:spLocks noGrp="1"/>
          </p:cNvSpPr>
          <p:nvPr>
            <p:ph type="sldNum" sz="quarter" idx="5"/>
          </p:nvPr>
        </p:nvSpPr>
        <p:spPr/>
        <p:txBody>
          <a:bodyPr/>
          <a:lstStyle/>
          <a:p>
            <a:fld id="{3A3C99D6-0E3D-474B-B9D9-342A3DACB257}" type="slidenum">
              <a:rPr lang="en-GB" smtClean="0"/>
              <a:t>19</a:t>
            </a:fld>
            <a:endParaRPr lang="en-GB"/>
          </a:p>
        </p:txBody>
      </p:sp>
    </p:spTree>
    <p:extLst>
      <p:ext uri="{BB962C8B-B14F-4D97-AF65-F5344CB8AC3E}">
        <p14:creationId xmlns:p14="http://schemas.microsoft.com/office/powerpoint/2010/main" val="20411157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A9104-D344-15CD-CD9E-325889023C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275850-E580-2379-99FA-3DDE3058C7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BB34AD-E270-FEC1-A9E4-B3B6C28D02B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1E1CD81-9AB9-A324-66D5-FFCFB14D091E}"/>
              </a:ext>
            </a:extLst>
          </p:cNvPr>
          <p:cNvSpPr>
            <a:spLocks noGrp="1"/>
          </p:cNvSpPr>
          <p:nvPr>
            <p:ph type="sldNum" sz="quarter" idx="5"/>
          </p:nvPr>
        </p:nvSpPr>
        <p:spPr/>
        <p:txBody>
          <a:bodyPr/>
          <a:lstStyle/>
          <a:p>
            <a:fld id="{3A3C99D6-0E3D-474B-B9D9-342A3DACB257}" type="slidenum">
              <a:rPr lang="en-GB" smtClean="0"/>
              <a:t>20</a:t>
            </a:fld>
            <a:endParaRPr lang="en-GB"/>
          </a:p>
        </p:txBody>
      </p:sp>
    </p:spTree>
    <p:extLst>
      <p:ext uri="{BB962C8B-B14F-4D97-AF65-F5344CB8AC3E}">
        <p14:creationId xmlns:p14="http://schemas.microsoft.com/office/powerpoint/2010/main" val="38683678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3C99D6-0E3D-474B-B9D9-342A3DACB257}" type="slidenum">
              <a:rPr lang="en-GB" smtClean="0"/>
              <a:t>21</a:t>
            </a:fld>
            <a:endParaRPr lang="en-GB"/>
          </a:p>
        </p:txBody>
      </p:sp>
    </p:spTree>
    <p:extLst>
      <p:ext uri="{BB962C8B-B14F-4D97-AF65-F5344CB8AC3E}">
        <p14:creationId xmlns:p14="http://schemas.microsoft.com/office/powerpoint/2010/main" val="1552855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33E25-BB77-1CE0-8E6E-2DC52B4720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A457CF-C7C4-BB26-8301-D72CA0E9DE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ED30B6-F3FF-0F50-7433-2A2EB3D182F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EB4C893-2EB1-712D-C7A3-E8D9E4190C1B}"/>
              </a:ext>
            </a:extLst>
          </p:cNvPr>
          <p:cNvSpPr>
            <a:spLocks noGrp="1"/>
          </p:cNvSpPr>
          <p:nvPr>
            <p:ph type="sldNum" sz="quarter" idx="5"/>
          </p:nvPr>
        </p:nvSpPr>
        <p:spPr/>
        <p:txBody>
          <a:bodyPr/>
          <a:lstStyle/>
          <a:p>
            <a:fld id="{3A3C99D6-0E3D-474B-B9D9-342A3DACB257}" type="slidenum">
              <a:rPr lang="en-GB" smtClean="0"/>
              <a:t>22</a:t>
            </a:fld>
            <a:endParaRPr lang="en-GB"/>
          </a:p>
        </p:txBody>
      </p:sp>
    </p:spTree>
    <p:extLst>
      <p:ext uri="{BB962C8B-B14F-4D97-AF65-F5344CB8AC3E}">
        <p14:creationId xmlns:p14="http://schemas.microsoft.com/office/powerpoint/2010/main" val="10423181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EDA82F-2AFF-5427-A11C-F2AE285F04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6EFE67-AAE0-1575-93E6-CFFD6955DC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CF2ADC-FF38-6519-43C7-D29B4D00376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EEA22F5-C467-82E5-5A5F-76D097DA92AD}"/>
              </a:ext>
            </a:extLst>
          </p:cNvPr>
          <p:cNvSpPr>
            <a:spLocks noGrp="1"/>
          </p:cNvSpPr>
          <p:nvPr>
            <p:ph type="sldNum" sz="quarter" idx="5"/>
          </p:nvPr>
        </p:nvSpPr>
        <p:spPr/>
        <p:txBody>
          <a:bodyPr/>
          <a:lstStyle/>
          <a:p>
            <a:fld id="{3A3C99D6-0E3D-474B-B9D9-342A3DACB257}" type="slidenum">
              <a:rPr lang="en-GB" smtClean="0"/>
              <a:t>23</a:t>
            </a:fld>
            <a:endParaRPr lang="en-GB"/>
          </a:p>
        </p:txBody>
      </p:sp>
    </p:spTree>
    <p:extLst>
      <p:ext uri="{BB962C8B-B14F-4D97-AF65-F5344CB8AC3E}">
        <p14:creationId xmlns:p14="http://schemas.microsoft.com/office/powerpoint/2010/main" val="20547157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11/6/2026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41.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2749"/>
        </a:solidFill>
        <a:effectLst/>
      </p:bgPr>
    </p:bg>
    <p:spTree>
      <p:nvGrpSpPr>
        <p:cNvPr id="1" name=""/>
        <p:cNvGrpSpPr/>
        <p:nvPr/>
      </p:nvGrpSpPr>
      <p:grpSpPr>
        <a:xfrm>
          <a:off x="0" y="0"/>
          <a:ext cx="0" cy="0"/>
          <a:chOff x="0" y="0"/>
          <a:chExt cx="0" cy="0"/>
        </a:xfrm>
      </p:grpSpPr>
      <p:sp>
        <p:nvSpPr>
          <p:cNvPr id="15" name="Rectangle 14"/>
          <p:cNvSpPr/>
          <p:nvPr/>
        </p:nvSpPr>
        <p:spPr>
          <a:xfrm>
            <a:off x="0" y="0"/>
            <a:ext cx="12192000" cy="2034588"/>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 name="Oval 2"/>
          <p:cNvSpPr/>
          <p:nvPr/>
        </p:nvSpPr>
        <p:spPr>
          <a:xfrm>
            <a:off x="10561320" y="1325880"/>
            <a:ext cx="594360" cy="594360"/>
          </a:xfrm>
          <a:prstGeom prst="ellipse">
            <a:avLst/>
          </a:prstGeom>
          <a:solidFill>
            <a:srgbClr val="B5A0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203660" y="5968538"/>
            <a:ext cx="365760" cy="365760"/>
          </a:xfrm>
          <a:prstGeom prst="ellipse">
            <a:avLst/>
          </a:prstGeom>
          <a:solidFill>
            <a:srgbClr val="B5A0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662940" y="6349076"/>
            <a:ext cx="228600" cy="228600"/>
          </a:xfrm>
          <a:prstGeom prst="ellipse">
            <a:avLst/>
          </a:prstGeom>
          <a:solidFill>
            <a:srgbClr val="B5A0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SCHOOL LOGO(1).png"/>
          <p:cNvPicPr>
            <a:picLocks noChangeAspect="1"/>
          </p:cNvPicPr>
          <p:nvPr/>
        </p:nvPicPr>
        <p:blipFill>
          <a:blip r:embed="rId3"/>
          <a:stretch>
            <a:fillRect/>
          </a:stretch>
        </p:blipFill>
        <p:spPr>
          <a:xfrm>
            <a:off x="9956800" y="45489"/>
            <a:ext cx="1949150" cy="1949150"/>
          </a:xfrm>
          <a:prstGeom prst="rect">
            <a:avLst/>
          </a:prstGeom>
        </p:spPr>
      </p:pic>
      <p:sp>
        <p:nvSpPr>
          <p:cNvPr id="8" name="TextBox 7"/>
          <p:cNvSpPr txBox="1"/>
          <p:nvPr/>
        </p:nvSpPr>
        <p:spPr>
          <a:xfrm>
            <a:off x="502920" y="723787"/>
            <a:ext cx="7498079" cy="640175"/>
          </a:xfrm>
          <a:prstGeom prst="rect">
            <a:avLst/>
          </a:prstGeom>
          <a:noFill/>
        </p:spPr>
        <p:txBody>
          <a:bodyPr wrap="square" lIns="73152" tIns="73152" rIns="73152" bIns="73152" anchor="ctr">
            <a:spAutoFit/>
          </a:bodyPr>
          <a:lstStyle/>
          <a:p>
            <a:pPr algn="l">
              <a:spcAft>
                <a:spcPts val="800"/>
              </a:spcAft>
              <a:defRPr sz="3200" b="1" i="0">
                <a:solidFill>
                  <a:srgbClr val="FFFFFF"/>
                </a:solidFill>
                <a:latin typeface="Aptos"/>
              </a:defRPr>
            </a:pPr>
            <a:r>
              <a:rPr>
                <a:latin typeface="Letter-join Break 3" panose="02000505000000020003" pitchFamily="50" charset="0"/>
              </a:rPr>
              <a:t>CURRICULUM CAFÉ</a:t>
            </a:r>
          </a:p>
        </p:txBody>
      </p:sp>
      <p:sp>
        <p:nvSpPr>
          <p:cNvPr id="9" name="TextBox 8"/>
          <p:cNvSpPr txBox="1"/>
          <p:nvPr/>
        </p:nvSpPr>
        <p:spPr>
          <a:xfrm>
            <a:off x="731520" y="2354226"/>
            <a:ext cx="7040880" cy="640175"/>
          </a:xfrm>
          <a:prstGeom prst="rect">
            <a:avLst/>
          </a:prstGeom>
          <a:noFill/>
        </p:spPr>
        <p:txBody>
          <a:bodyPr wrap="square" lIns="73152" tIns="73152" rIns="73152" bIns="73152" anchor="t">
            <a:spAutoFit/>
          </a:bodyPr>
          <a:lstStyle>
            <a:defPPr>
              <a:defRPr lang="en-US"/>
            </a:defPPr>
            <a:lvl1pPr>
              <a:spcAft>
                <a:spcPts val="600"/>
              </a:spcAft>
              <a:defRPr sz="3200" b="0" i="0">
                <a:solidFill>
                  <a:srgbClr val="E0E8F3"/>
                </a:solidFill>
                <a:latin typeface="Letter-join Print Plus 1" panose="02000805000000020003" pitchFamily="50" charset="0"/>
              </a:defRPr>
            </a:lvl1pPr>
          </a:lstStyle>
          <a:p>
            <a:r>
              <a:rPr>
                <a:latin typeface="Letter-join Break 3" panose="02000505000000020003" pitchFamily="50" charset="0"/>
              </a:rPr>
              <a:t>Year 3 &amp; Year 4</a:t>
            </a:r>
          </a:p>
        </p:txBody>
      </p:sp>
      <p:sp>
        <p:nvSpPr>
          <p:cNvPr id="10" name="TextBox 9"/>
          <p:cNvSpPr txBox="1"/>
          <p:nvPr/>
        </p:nvSpPr>
        <p:spPr>
          <a:xfrm>
            <a:off x="777240" y="3133633"/>
            <a:ext cx="7040880" cy="578620"/>
          </a:xfrm>
          <a:prstGeom prst="rect">
            <a:avLst/>
          </a:prstGeom>
          <a:noFill/>
        </p:spPr>
        <p:txBody>
          <a:bodyPr wrap="square" lIns="73152" tIns="73152" rIns="73152" bIns="73152" anchor="t">
            <a:spAutoFit/>
          </a:bodyPr>
          <a:lstStyle>
            <a:defPPr>
              <a:defRPr lang="en-US"/>
            </a:defPPr>
            <a:lvl1pPr>
              <a:spcAft>
                <a:spcPts val="600"/>
              </a:spcAft>
              <a:defRPr sz="2800" b="0" i="0">
                <a:solidFill>
                  <a:srgbClr val="FFFFFF"/>
                </a:solidFill>
                <a:latin typeface="Letter-join Print Plus 1" panose="02000805000000020003" pitchFamily="50" charset="0"/>
              </a:defRPr>
            </a:lvl1pPr>
          </a:lstStyle>
          <a:p>
            <a:r>
              <a:rPr>
                <a:latin typeface="Letter-join Break 3" panose="02000505000000020003" pitchFamily="50" charset="0"/>
              </a:rPr>
              <a:t>Working together to help every child shine</a:t>
            </a:r>
          </a:p>
        </p:txBody>
      </p:sp>
      <p:sp>
        <p:nvSpPr>
          <p:cNvPr id="11" name="Rounded Rectangle 10"/>
          <p:cNvSpPr/>
          <p:nvPr/>
        </p:nvSpPr>
        <p:spPr>
          <a:xfrm>
            <a:off x="731519" y="4081082"/>
            <a:ext cx="8495607" cy="169164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60119" y="4300817"/>
            <a:ext cx="7805189" cy="1332673"/>
          </a:xfrm>
          <a:prstGeom prst="rect">
            <a:avLst/>
          </a:prstGeom>
          <a:noFill/>
        </p:spPr>
        <p:txBody>
          <a:bodyPr wrap="square" lIns="73152" tIns="73152" rIns="73152" bIns="73152" anchor="ctr">
            <a:spAutoFit/>
          </a:bodyPr>
          <a:lstStyle>
            <a:defPPr>
              <a:defRPr lang="en-US"/>
            </a:defPPr>
            <a:lvl1pPr algn="ctr">
              <a:spcAft>
                <a:spcPts val="600"/>
              </a:spcAft>
              <a:defRPr sz="2400" b="1" i="0">
                <a:solidFill>
                  <a:srgbClr val="142749"/>
                </a:solidFill>
                <a:latin typeface="Letter-join Print Plus 1" panose="02000805000000020003" pitchFamily="50" charset="0"/>
              </a:defRPr>
            </a:lvl1pPr>
          </a:lstStyle>
          <a:p>
            <a:r>
              <a:rPr>
                <a:latin typeface="Letter-join Break 3" panose="02000505000000020003" pitchFamily="50" charset="0"/>
              </a:rPr>
              <a:t>“We give thanks to God, work together and always try our best.</a:t>
            </a:r>
          </a:p>
          <a:p>
            <a:r>
              <a:rPr>
                <a:latin typeface="Letter-join Break 3" panose="02000505000000020003" pitchFamily="50" charset="0"/>
              </a:rPr>
              <a:t>Shining in little ways for all to see.”</a:t>
            </a:r>
          </a:p>
        </p:txBody>
      </p:sp>
      <p:sp>
        <p:nvSpPr>
          <p:cNvPr id="4" name="TextBox 3">
            <a:extLst>
              <a:ext uri="{FF2B5EF4-FFF2-40B4-BE49-F238E27FC236}">
                <a16:creationId xmlns:a16="http://schemas.microsoft.com/office/drawing/2014/main" id="{E28ACD9C-F538-5B0F-6F1F-7EFC19FC6E5A}"/>
              </a:ext>
            </a:extLst>
          </p:cNvPr>
          <p:cNvSpPr txBox="1"/>
          <p:nvPr/>
        </p:nvSpPr>
        <p:spPr>
          <a:xfrm>
            <a:off x="883920" y="812223"/>
            <a:ext cx="7498079" cy="824841"/>
          </a:xfrm>
          <a:prstGeom prst="rect">
            <a:avLst/>
          </a:prstGeom>
          <a:noFill/>
        </p:spPr>
        <p:txBody>
          <a:bodyPr wrap="square" lIns="73152" tIns="73152" rIns="73152" bIns="73152" anchor="ctr">
            <a:spAutoFit/>
          </a:bodyPr>
          <a:lstStyle/>
          <a:p>
            <a:pPr algn="l">
              <a:spcAft>
                <a:spcPts val="600"/>
              </a:spcAft>
              <a:defRPr sz="3200" b="1" i="0">
                <a:solidFill>
                  <a:srgbClr val="FFFFFF"/>
                </a:solidFill>
                <a:latin typeface="Aptos"/>
              </a:defRPr>
            </a:pPr>
            <a:r>
              <a:rPr sz="4400">
                <a:solidFill>
                  <a:srgbClr val="002060"/>
                </a:solidFill>
                <a:latin typeface="Letter-join Print Plus 1" panose="02000805000000020003" pitchFamily="50" charset="0"/>
              </a:rPr>
              <a:t>CURRICULUM CAFÉ</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987552"/>
          </a:xfrm>
          <a:prstGeom prst="rect">
            <a:avLst/>
          </a:prstGeom>
          <a:solidFill>
            <a:srgbClr val="1427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11577"/>
            <a:ext cx="10607040" cy="563231"/>
          </a:xfrm>
          <a:prstGeom prst="rect">
            <a:avLst/>
          </a:prstGeom>
          <a:noFill/>
        </p:spPr>
        <p:txBody>
          <a:bodyPr wrap="square" lIns="73152" tIns="73152" rIns="73152" bIns="73152" anchor="ctr">
            <a:spAutoFit/>
          </a:bodyPr>
          <a:lstStyle/>
          <a:p>
            <a:pPr algn="l">
              <a:spcAft>
                <a:spcPts val="800"/>
              </a:spcAft>
              <a:defRPr sz="2700" b="1" i="0">
                <a:solidFill>
                  <a:srgbClr val="FFFFFF"/>
                </a:solidFill>
                <a:latin typeface="Aptos"/>
              </a:defRPr>
            </a:pPr>
            <a:r>
              <a:rPr>
                <a:latin typeface="Letter-join Break 3" panose="02000505000000020003" pitchFamily="50" charset="0"/>
              </a:rPr>
              <a:t>Welcome to our Curriculum Café</a:t>
            </a:r>
          </a:p>
        </p:txBody>
      </p:sp>
      <p:sp>
        <p:nvSpPr>
          <p:cNvPr id="6" name="Rectangle 5"/>
          <p:cNvSpPr/>
          <p:nvPr/>
        </p:nvSpPr>
        <p:spPr>
          <a:xfrm>
            <a:off x="0" y="987552"/>
            <a:ext cx="12191695" cy="41148"/>
          </a:xfrm>
          <a:prstGeom prst="rect">
            <a:avLst/>
          </a:prstGeom>
          <a:solidFill>
            <a:srgbClr val="B5A0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376147" y="1411458"/>
            <a:ext cx="8587191" cy="3969805"/>
          </a:xfrm>
          <a:prstGeom prst="rect">
            <a:avLst/>
          </a:prstGeom>
          <a:noFill/>
        </p:spPr>
        <p:txBody>
          <a:bodyPr wrap="square" lIns="73152" tIns="36576" rIns="54864" bIns="36576">
            <a:spAutoFit/>
          </a:bodyPr>
          <a:lstStyle>
            <a:defPPr>
              <a:defRPr lang="en-US"/>
            </a:defPPr>
            <a:lvl1pPr marL="342900" indent="-342900">
              <a:spcAft>
                <a:spcPts val="700"/>
              </a:spcAft>
              <a:buFont typeface="Arial" panose="020B0604020202020204" pitchFamily="34" charset="0"/>
              <a:buChar char="•"/>
              <a:defRPr sz="2800">
                <a:solidFill>
                  <a:srgbClr val="142749"/>
                </a:solidFill>
                <a:latin typeface="Letter-join Print Plus 1" panose="02000805000000020003" pitchFamily="50" charset="0"/>
              </a:defRPr>
            </a:lvl1pPr>
          </a:lstStyle>
          <a:p>
            <a:pPr marL="0" indent="0">
              <a:buNone/>
            </a:pPr>
            <a:r>
              <a:rPr>
                <a:latin typeface="Letter-join Break 3" panose="02000505000000020003" pitchFamily="50" charset="0"/>
              </a:rPr>
              <a:t>•  </a:t>
            </a:r>
            <a:r>
              <a:rPr lang="en-GB">
                <a:latin typeface="Letter-join Break 3" panose="02000505000000020003" pitchFamily="50" charset="0"/>
              </a:rPr>
              <a:t>A chance to see how learning is de</a:t>
            </a:r>
            <a:r>
              <a:rPr err="1">
                <a:latin typeface="Letter-join Break 3" panose="02000505000000020003" pitchFamily="50" charset="0"/>
              </a:rPr>
              <a:t>veloped</a:t>
            </a:r>
            <a:r>
              <a:rPr>
                <a:latin typeface="Letter-join Break 3" panose="02000505000000020003" pitchFamily="50" charset="0"/>
              </a:rPr>
              <a:t> across </a:t>
            </a:r>
            <a:br>
              <a:rPr lang="en-GB">
                <a:latin typeface="Letter-join Break 3" panose="02000505000000020003" pitchFamily="50" charset="0"/>
              </a:rPr>
            </a:br>
            <a:r>
              <a:rPr>
                <a:latin typeface="Letter-join Break 3" panose="02000505000000020003" pitchFamily="50" charset="0"/>
              </a:rPr>
              <a:t>Lower Key Stage 2</a:t>
            </a:r>
            <a:r>
              <a:rPr lang="en-GB">
                <a:latin typeface="Letter-join Break 3" panose="02000505000000020003" pitchFamily="50" charset="0"/>
              </a:rPr>
              <a:t> – Years 3 and 4. </a:t>
            </a:r>
            <a:endParaRPr>
              <a:latin typeface="Letter-join Break 3" panose="02000505000000020003" pitchFamily="50" charset="0"/>
            </a:endParaRPr>
          </a:p>
          <a:p>
            <a:pPr marL="0" indent="0">
              <a:buNone/>
            </a:pPr>
            <a:endParaRPr lang="en-GB">
              <a:latin typeface="Letter-join Break 3" panose="02000505000000020003" pitchFamily="50" charset="0"/>
            </a:endParaRPr>
          </a:p>
          <a:p>
            <a:pPr marL="0" indent="0">
              <a:buNone/>
            </a:pPr>
            <a:r>
              <a:rPr>
                <a:latin typeface="Letter-join Break 3" panose="02000505000000020003" pitchFamily="50" charset="0"/>
              </a:rPr>
              <a:t>•  Our approach to </a:t>
            </a:r>
            <a:r>
              <a:rPr err="1">
                <a:latin typeface="Letter-join Break 3" panose="02000505000000020003" pitchFamily="50" charset="0"/>
              </a:rPr>
              <a:t>maths</a:t>
            </a:r>
            <a:r>
              <a:rPr>
                <a:latin typeface="Letter-join Break 3" panose="02000505000000020003" pitchFamily="50" charset="0"/>
              </a:rPr>
              <a:t>, handwriting, spelling and reading</a:t>
            </a:r>
            <a:br>
              <a:rPr lang="en-GB">
                <a:latin typeface="Letter-join Break 3" panose="02000505000000020003" pitchFamily="50" charset="0"/>
              </a:rPr>
            </a:br>
            <a:endParaRPr lang="en-GB">
              <a:latin typeface="Letter-join Break 3" panose="02000505000000020003" pitchFamily="50" charset="0"/>
            </a:endParaRPr>
          </a:p>
          <a:p>
            <a:pPr marL="0" indent="0">
              <a:buNone/>
            </a:pPr>
            <a:r>
              <a:rPr>
                <a:latin typeface="Letter-join Break 3" panose="02000505000000020003" pitchFamily="50" charset="0"/>
              </a:rPr>
              <a:t>•  </a:t>
            </a:r>
            <a:r>
              <a:rPr lang="en-GB">
                <a:latin typeface="Letter-join Break 3" panose="02000505000000020003" pitchFamily="50" charset="0"/>
              </a:rPr>
              <a:t>A glance at our wider curriculum</a:t>
            </a:r>
          </a:p>
          <a:p>
            <a:pPr marL="0" indent="0">
              <a:buNone/>
            </a:pPr>
            <a:r>
              <a:rPr lang="en-GB">
                <a:latin typeface="Letter-join Break 3" panose="02000505000000020003" pitchFamily="50" charset="0"/>
              </a:rPr>
              <a:t> </a:t>
            </a:r>
          </a:p>
          <a:p>
            <a:pPr marL="0" indent="0">
              <a:buNone/>
            </a:pPr>
            <a:r>
              <a:rPr>
                <a:latin typeface="Letter-join Break 3" panose="02000505000000020003" pitchFamily="50" charset="0"/>
              </a:rPr>
              <a:t>•  Time to try some of the children’s learning tools</a:t>
            </a:r>
          </a:p>
        </p:txBody>
      </p:sp>
      <p:pic>
        <p:nvPicPr>
          <p:cNvPr id="18" name="Picture 17"/>
          <p:cNvPicPr>
            <a:picLocks noChangeAspect="1"/>
          </p:cNvPicPr>
          <p:nvPr/>
        </p:nvPicPr>
        <p:blipFill>
          <a:blip r:embed="rId3"/>
          <a:stretch>
            <a:fillRect/>
          </a:stretch>
        </p:blipFill>
        <p:spPr>
          <a:xfrm>
            <a:off x="8658008" y="3066317"/>
            <a:ext cx="2942300" cy="834792"/>
          </a:xfrm>
          <a:prstGeom prst="rect">
            <a:avLst/>
          </a:prstGeom>
        </p:spPr>
      </p:pic>
      <p:pic>
        <p:nvPicPr>
          <p:cNvPr id="5" name="Picture 4" descr="Lydbrook Primary School - Spelling Shed">
            <a:extLst>
              <a:ext uri="{FF2B5EF4-FFF2-40B4-BE49-F238E27FC236}">
                <a16:creationId xmlns:a16="http://schemas.microsoft.com/office/drawing/2014/main" id="{4F0A881F-DEF2-C18B-A159-9D79F7F3F0B5}"/>
              </a:ext>
            </a:extLst>
          </p:cNvPr>
          <p:cNvPicPr>
            <a:picLocks noChangeAspect="1"/>
          </p:cNvPicPr>
          <p:nvPr/>
        </p:nvPicPr>
        <p:blipFill>
          <a:blip r:embed="rId4"/>
          <a:stretch>
            <a:fillRect/>
          </a:stretch>
        </p:blipFill>
        <p:spPr>
          <a:xfrm>
            <a:off x="8490857" y="4188013"/>
            <a:ext cx="3423558" cy="1012310"/>
          </a:xfrm>
          <a:prstGeom prst="rect">
            <a:avLst/>
          </a:prstGeom>
        </p:spPr>
      </p:pic>
      <p:sp>
        <p:nvSpPr>
          <p:cNvPr id="9" name="TextBox 8">
            <a:extLst>
              <a:ext uri="{FF2B5EF4-FFF2-40B4-BE49-F238E27FC236}">
                <a16:creationId xmlns:a16="http://schemas.microsoft.com/office/drawing/2014/main" id="{BA2A5AA5-F80A-E64B-ED1D-D4567B6F4181}"/>
              </a:ext>
            </a:extLst>
          </p:cNvPr>
          <p:cNvSpPr txBox="1"/>
          <p:nvPr/>
        </p:nvSpPr>
        <p:spPr>
          <a:xfrm>
            <a:off x="530352" y="658368"/>
            <a:ext cx="10607040" cy="393954"/>
          </a:xfrm>
          <a:prstGeom prst="rect">
            <a:avLst/>
          </a:prstGeom>
          <a:noFill/>
        </p:spPr>
        <p:txBody>
          <a:bodyPr wrap="square" lIns="73152" tIns="73152" rIns="73152" bIns="73152" anchor="t">
            <a:spAutoFit/>
          </a:bodyPr>
          <a:lstStyle/>
          <a:p>
            <a:pPr algn="l">
              <a:spcAft>
                <a:spcPts val="600"/>
              </a:spcAft>
              <a:defRPr sz="1000" b="0" i="0">
                <a:solidFill>
                  <a:srgbClr val="DEE5EF"/>
                </a:solidFill>
                <a:latin typeface="Aptos"/>
              </a:defRPr>
            </a:pPr>
            <a:r>
              <a:rPr sz="1600">
                <a:latin typeface="Letter-join Break 3" panose="02000505000000020003" pitchFamily="50" charset="0"/>
              </a:rPr>
              <a:t>Our aim: confident learners who are curious, resilient and ready for the next step.</a:t>
            </a:r>
          </a:p>
        </p:txBody>
      </p:sp>
      <p:sp>
        <p:nvSpPr>
          <p:cNvPr id="12" name="TextBox 11">
            <a:extLst>
              <a:ext uri="{FF2B5EF4-FFF2-40B4-BE49-F238E27FC236}">
                <a16:creationId xmlns:a16="http://schemas.microsoft.com/office/drawing/2014/main" id="{46E66B05-45CA-C7A2-B197-BCDE0E44DFF0}"/>
              </a:ext>
            </a:extLst>
          </p:cNvPr>
          <p:cNvSpPr txBox="1"/>
          <p:nvPr/>
        </p:nvSpPr>
        <p:spPr>
          <a:xfrm>
            <a:off x="502920" y="6495428"/>
            <a:ext cx="11155680" cy="286232"/>
          </a:xfrm>
          <a:prstGeom prst="rect">
            <a:avLst/>
          </a:prstGeom>
          <a:noFill/>
        </p:spPr>
        <p:txBody>
          <a:bodyPr wrap="square" lIns="73152" tIns="73152" rIns="73152" bIns="73152" anchor="ctr">
            <a:spAutoFit/>
          </a:bodyPr>
          <a:lstStyle/>
          <a:p>
            <a:pPr algn="l">
              <a:spcAft>
                <a:spcPts val="600"/>
              </a:spcAft>
              <a:defRPr sz="900" b="0" i="0">
                <a:solidFill>
                  <a:srgbClr val="505B6C"/>
                </a:solidFill>
                <a:latin typeface="Aptos"/>
              </a:defRPr>
            </a:pPr>
            <a:r>
              <a:rPr>
                <a:latin typeface="Letter-join Print Plus 1" panose="02000805000000020003" pitchFamily="50" charset="0"/>
              </a:rPr>
              <a:t>St Gregory’s Catholic Primary School  •  Curriculum Café</a:t>
            </a:r>
          </a:p>
        </p:txBody>
      </p:sp>
      <p:pic>
        <p:nvPicPr>
          <p:cNvPr id="13" name="Picture 12" descr="NumBots | ttrs-logo">
            <a:extLst>
              <a:ext uri="{FF2B5EF4-FFF2-40B4-BE49-F238E27FC236}">
                <a16:creationId xmlns:a16="http://schemas.microsoft.com/office/drawing/2014/main" id="{CA299D8A-2602-D359-B55F-019C45C3A3B4}"/>
              </a:ext>
            </a:extLst>
          </p:cNvPr>
          <p:cNvPicPr>
            <a:picLocks noChangeAspect="1"/>
          </p:cNvPicPr>
          <p:nvPr/>
        </p:nvPicPr>
        <p:blipFill>
          <a:blip r:embed="rId5"/>
          <a:stretch>
            <a:fillRect/>
          </a:stretch>
        </p:blipFill>
        <p:spPr>
          <a:xfrm>
            <a:off x="8963338" y="1192488"/>
            <a:ext cx="2174054" cy="1586925"/>
          </a:xfrm>
          <a:prstGeom prst="rect">
            <a:avLst/>
          </a:prstGeom>
        </p:spPr>
      </p:pic>
      <p:pic>
        <p:nvPicPr>
          <p:cNvPr id="14" name="Picture 13" descr="Reading Plus for Homeschool| Family Literacy Centers">
            <a:extLst>
              <a:ext uri="{FF2B5EF4-FFF2-40B4-BE49-F238E27FC236}">
                <a16:creationId xmlns:a16="http://schemas.microsoft.com/office/drawing/2014/main" id="{DD778669-56C9-CBB3-EA43-4250EDD0AD1E}"/>
              </a:ext>
            </a:extLst>
          </p:cNvPr>
          <p:cNvPicPr>
            <a:picLocks noChangeAspect="1"/>
          </p:cNvPicPr>
          <p:nvPr/>
        </p:nvPicPr>
        <p:blipFill>
          <a:blip r:embed="rId6"/>
          <a:stretch>
            <a:fillRect/>
          </a:stretch>
        </p:blipFill>
        <p:spPr>
          <a:xfrm>
            <a:off x="8579214" y="5487227"/>
            <a:ext cx="2942301" cy="106449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987552"/>
          </a:xfrm>
          <a:prstGeom prst="rect">
            <a:avLst/>
          </a:prstGeom>
          <a:solidFill>
            <a:srgbClr val="1427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11740"/>
            <a:ext cx="10607040" cy="563231"/>
          </a:xfrm>
          <a:prstGeom prst="rect">
            <a:avLst/>
          </a:prstGeom>
          <a:noFill/>
        </p:spPr>
        <p:txBody>
          <a:bodyPr wrap="square" lIns="73152" tIns="73152" rIns="73152" bIns="73152" anchor="ctr">
            <a:spAutoFit/>
          </a:bodyPr>
          <a:lstStyle/>
          <a:p>
            <a:pPr algn="l">
              <a:spcAft>
                <a:spcPts val="800"/>
              </a:spcAft>
              <a:defRPr sz="2700" b="1" i="0">
                <a:solidFill>
                  <a:srgbClr val="FFFFFF"/>
                </a:solidFill>
                <a:latin typeface="Aptos"/>
              </a:defRPr>
            </a:pPr>
            <a:r>
              <a:rPr>
                <a:latin typeface="Letter-join Break 3" panose="02000505000000020003" pitchFamily="50" charset="0"/>
              </a:rPr>
              <a:t>The St. Gregory’s Standard</a:t>
            </a:r>
          </a:p>
        </p:txBody>
      </p:sp>
      <p:sp>
        <p:nvSpPr>
          <p:cNvPr id="5" name="Rectangle 4"/>
          <p:cNvSpPr/>
          <p:nvPr/>
        </p:nvSpPr>
        <p:spPr>
          <a:xfrm>
            <a:off x="0" y="987552"/>
            <a:ext cx="12191695" cy="41148"/>
          </a:xfrm>
          <a:prstGeom prst="rect">
            <a:avLst/>
          </a:prstGeom>
          <a:solidFill>
            <a:srgbClr val="B5A0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393192" y="1421814"/>
            <a:ext cx="7281237" cy="4351832"/>
          </a:xfrm>
          <a:prstGeom prst="rect">
            <a:avLst/>
          </a:prstGeom>
          <a:noFill/>
        </p:spPr>
        <p:txBody>
          <a:bodyPr wrap="square" lIns="73152" tIns="36576" rIns="54864" bIns="36576">
            <a:spAutoFit/>
          </a:bodyPr>
          <a:lstStyle>
            <a:defPPr>
              <a:defRPr lang="en-US"/>
            </a:defPPr>
            <a:lvl1pPr>
              <a:lnSpc>
                <a:spcPct val="200000"/>
              </a:lnSpc>
              <a:spcAft>
                <a:spcPts val="700"/>
              </a:spcAft>
              <a:defRPr sz="2800">
                <a:solidFill>
                  <a:srgbClr val="142749"/>
                </a:solidFill>
                <a:latin typeface="Letter-join Print Plus 1" panose="02000805000000020003" pitchFamily="50" charset="0"/>
              </a:defRPr>
            </a:lvl1pPr>
          </a:lstStyle>
          <a:p>
            <a:r>
              <a:rPr lang="en-GB">
                <a:latin typeface="Letter-join Break 3" panose="02000505000000020003" pitchFamily="50" charset="0"/>
              </a:rPr>
              <a:t>Each class at St. Gregory’s follows the </a:t>
            </a:r>
            <a:br>
              <a:rPr lang="en-GB">
                <a:latin typeface="Letter-join Break 3" panose="02000505000000020003" pitchFamily="50" charset="0"/>
              </a:rPr>
            </a:br>
            <a:r>
              <a:rPr lang="en-GB">
                <a:latin typeface="Letter-join Break 3" panose="02000505000000020003" pitchFamily="50" charset="0"/>
              </a:rPr>
              <a:t>St. Gregory’s standard (copies at your tables.)</a:t>
            </a:r>
            <a:r>
              <a:rPr lang="en-US">
                <a:latin typeface="Letter-join Break 3" panose="02000505000000020003" pitchFamily="50" charset="0"/>
              </a:rPr>
              <a:t>​</a:t>
            </a:r>
          </a:p>
          <a:p>
            <a:r>
              <a:rPr lang="en-GB">
                <a:latin typeface="Letter-join Break 3" panose="02000505000000020003" pitchFamily="50" charset="0"/>
              </a:rPr>
              <a:t>​Following the St. Gregory’s standard ensures that high expectations of presentation are reinforced throughout each year group and key stage.</a:t>
            </a:r>
            <a:endParaRPr lang="en-US">
              <a:latin typeface="Letter-join Break 3" panose="02000505000000020003" pitchFamily="50" charset="0"/>
            </a:endParaRPr>
          </a:p>
        </p:txBody>
      </p:sp>
      <p:pic>
        <p:nvPicPr>
          <p:cNvPr id="7" name="Picture 6">
            <a:extLst>
              <a:ext uri="{FF2B5EF4-FFF2-40B4-BE49-F238E27FC236}">
                <a16:creationId xmlns:a16="http://schemas.microsoft.com/office/drawing/2014/main" id="{E3506D7F-B9FE-95A6-4503-29543A441464}"/>
              </a:ext>
            </a:extLst>
          </p:cNvPr>
          <p:cNvPicPr>
            <a:picLocks noChangeAspect="1"/>
          </p:cNvPicPr>
          <p:nvPr/>
        </p:nvPicPr>
        <p:blipFill>
          <a:blip r:embed="rId3"/>
          <a:stretch>
            <a:fillRect/>
          </a:stretch>
        </p:blipFill>
        <p:spPr>
          <a:xfrm>
            <a:off x="7941061" y="1215106"/>
            <a:ext cx="3879365" cy="5523600"/>
          </a:xfrm>
          <a:prstGeom prst="rect">
            <a:avLst/>
          </a:prstGeom>
        </p:spPr>
      </p:pic>
      <p:sp>
        <p:nvSpPr>
          <p:cNvPr id="9" name="TextBox 8">
            <a:extLst>
              <a:ext uri="{FF2B5EF4-FFF2-40B4-BE49-F238E27FC236}">
                <a16:creationId xmlns:a16="http://schemas.microsoft.com/office/drawing/2014/main" id="{95F7DF1F-E423-0070-E1E8-081A2904EB03}"/>
              </a:ext>
            </a:extLst>
          </p:cNvPr>
          <p:cNvSpPr txBox="1"/>
          <p:nvPr/>
        </p:nvSpPr>
        <p:spPr>
          <a:xfrm>
            <a:off x="210312" y="6429391"/>
            <a:ext cx="11155680" cy="309315"/>
          </a:xfrm>
          <a:prstGeom prst="rect">
            <a:avLst/>
          </a:prstGeom>
          <a:noFill/>
        </p:spPr>
        <p:txBody>
          <a:bodyPr wrap="square" lIns="73152" tIns="73152" rIns="73152" bIns="73152" anchor="ctr">
            <a:spAutoFit/>
          </a:bodyPr>
          <a:lstStyle/>
          <a:p>
            <a:pPr algn="l">
              <a:spcAft>
                <a:spcPts val="600"/>
              </a:spcAft>
              <a:defRPr sz="900" b="0" i="0">
                <a:solidFill>
                  <a:srgbClr val="505B6C"/>
                </a:solidFill>
                <a:latin typeface="Aptos"/>
              </a:defRPr>
            </a:pPr>
            <a:r>
              <a:rPr sz="1050">
                <a:latin typeface="Letter-join Print Plus 1" panose="02000805000000020003" pitchFamily="50" charset="0"/>
              </a:rPr>
              <a:t>St Gregory’s Catholic Primary School  •  Curriculum Café</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987552"/>
          </a:xfrm>
          <a:prstGeom prst="rect">
            <a:avLst/>
          </a:prstGeom>
          <a:solidFill>
            <a:srgbClr val="1427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11578"/>
            <a:ext cx="10607040" cy="563231"/>
          </a:xfrm>
          <a:prstGeom prst="rect">
            <a:avLst/>
          </a:prstGeom>
          <a:noFill/>
        </p:spPr>
        <p:txBody>
          <a:bodyPr wrap="square" lIns="73152" tIns="73152" rIns="73152" bIns="73152" anchor="ctr">
            <a:spAutoFit/>
          </a:bodyPr>
          <a:lstStyle/>
          <a:p>
            <a:pPr algn="l">
              <a:spcAft>
                <a:spcPts val="800"/>
              </a:spcAft>
              <a:defRPr sz="2700" b="1" i="0">
                <a:solidFill>
                  <a:srgbClr val="FFFFFF"/>
                </a:solidFill>
                <a:latin typeface="Aptos"/>
              </a:defRPr>
            </a:pPr>
            <a:r>
              <a:rPr>
                <a:latin typeface="Letter-join Break 3" panose="02000505000000020003" pitchFamily="50" charset="0"/>
              </a:rPr>
              <a:t>Our SHINE Values</a:t>
            </a:r>
          </a:p>
        </p:txBody>
      </p:sp>
      <p:sp>
        <p:nvSpPr>
          <p:cNvPr id="4" name="TextBox 3"/>
          <p:cNvSpPr txBox="1"/>
          <p:nvPr/>
        </p:nvSpPr>
        <p:spPr>
          <a:xfrm>
            <a:off x="530352" y="658368"/>
            <a:ext cx="10607040" cy="301621"/>
          </a:xfrm>
          <a:prstGeom prst="rect">
            <a:avLst/>
          </a:prstGeom>
          <a:noFill/>
        </p:spPr>
        <p:txBody>
          <a:bodyPr wrap="square" lIns="73152" tIns="73152" rIns="73152" bIns="73152" anchor="t">
            <a:spAutoFit/>
          </a:bodyPr>
          <a:lstStyle/>
          <a:p>
            <a:pPr algn="l">
              <a:spcAft>
                <a:spcPts val="800"/>
              </a:spcAft>
              <a:defRPr sz="1000" b="0" i="0">
                <a:solidFill>
                  <a:srgbClr val="DEE5EF"/>
                </a:solidFill>
                <a:latin typeface="Aptos"/>
              </a:defRPr>
            </a:pPr>
            <a:r>
              <a:rPr>
                <a:latin typeface="Letter-join Break 3" panose="02000505000000020003" pitchFamily="50" charset="0"/>
              </a:rPr>
              <a:t>Helping children reflect on how they learn and live together</a:t>
            </a:r>
          </a:p>
        </p:txBody>
      </p:sp>
      <p:sp>
        <p:nvSpPr>
          <p:cNvPr id="6" name="Rectangle 5"/>
          <p:cNvSpPr/>
          <p:nvPr/>
        </p:nvSpPr>
        <p:spPr>
          <a:xfrm>
            <a:off x="0" y="987552"/>
            <a:ext cx="12191695" cy="41148"/>
          </a:xfrm>
          <a:prstGeom prst="rect">
            <a:avLst/>
          </a:prstGeom>
          <a:solidFill>
            <a:srgbClr val="B5A0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300445" y="1371649"/>
            <a:ext cx="3765370" cy="4587923"/>
          </a:xfrm>
          <a:prstGeom prst="rect">
            <a:avLst/>
          </a:prstGeom>
          <a:noFill/>
        </p:spPr>
        <p:txBody>
          <a:bodyPr wrap="square" lIns="73152" tIns="36576" rIns="54864" bIns="36576">
            <a:spAutoFit/>
          </a:bodyPr>
          <a:lstStyle/>
          <a:p>
            <a:pPr marL="285750" indent="-285750">
              <a:spcAft>
                <a:spcPts val="800"/>
              </a:spcAft>
              <a:buFont typeface="Arial" panose="020B0604020202020204" pitchFamily="34" charset="0"/>
              <a:buChar char="•"/>
              <a:defRPr sz="1700">
                <a:solidFill>
                  <a:srgbClr val="142749"/>
                </a:solidFill>
                <a:latin typeface="Aptos"/>
              </a:defRPr>
            </a:pPr>
            <a:r>
              <a:rPr sz="2800">
                <a:solidFill>
                  <a:srgbClr val="142749"/>
                </a:solidFill>
                <a:latin typeface="Letter-join Break 3" panose="02000505000000020003" pitchFamily="50" charset="0"/>
              </a:rPr>
              <a:t>Our SHINE </a:t>
            </a:r>
            <a:r>
              <a:rPr lang="en-GB" sz="2800">
                <a:solidFill>
                  <a:srgbClr val="142749"/>
                </a:solidFill>
                <a:latin typeface="Letter-join Break 3" panose="02000505000000020003" pitchFamily="50" charset="0"/>
              </a:rPr>
              <a:t>school </a:t>
            </a:r>
            <a:r>
              <a:rPr sz="2800">
                <a:solidFill>
                  <a:srgbClr val="142749"/>
                </a:solidFill>
                <a:latin typeface="Letter-join Break 3" panose="02000505000000020003" pitchFamily="50" charset="0"/>
              </a:rPr>
              <a:t>values are reinforced daily during morning meetings.</a:t>
            </a:r>
            <a:endParaRPr lang="en-GB" sz="2800">
              <a:solidFill>
                <a:srgbClr val="142749"/>
              </a:solidFill>
              <a:latin typeface="Letter-join Break 3" panose="02000505000000020003" pitchFamily="50" charset="0"/>
            </a:endParaRPr>
          </a:p>
          <a:p>
            <a:pPr marL="285750" indent="-285750">
              <a:spcAft>
                <a:spcPts val="800"/>
              </a:spcAft>
              <a:buFont typeface="Arial" panose="020B0604020202020204" pitchFamily="34" charset="0"/>
              <a:buChar char="•"/>
              <a:defRPr sz="1700">
                <a:solidFill>
                  <a:srgbClr val="142749"/>
                </a:solidFill>
                <a:latin typeface="Aptos"/>
              </a:defRPr>
            </a:pPr>
            <a:endParaRPr lang="en-GB" sz="2800">
              <a:solidFill>
                <a:srgbClr val="142749"/>
              </a:solidFill>
              <a:latin typeface="Letter-join Break 3" panose="02000505000000020003" pitchFamily="50" charset="0"/>
            </a:endParaRPr>
          </a:p>
          <a:p>
            <a:pPr marL="285750" indent="-285750">
              <a:spcAft>
                <a:spcPts val="800"/>
              </a:spcAft>
              <a:buFont typeface="Arial" panose="020B0604020202020204" pitchFamily="34" charset="0"/>
              <a:buChar char="•"/>
              <a:defRPr sz="1700">
                <a:solidFill>
                  <a:srgbClr val="142749"/>
                </a:solidFill>
                <a:latin typeface="Aptos"/>
              </a:defRPr>
            </a:pPr>
            <a:r>
              <a:rPr sz="2800">
                <a:solidFill>
                  <a:srgbClr val="142749"/>
                </a:solidFill>
                <a:latin typeface="Letter-join Break 3" panose="02000505000000020003" pitchFamily="50" charset="0"/>
              </a:rPr>
              <a:t>Each morning, children explore what the values mean and reflect on how they can put them into practice.</a:t>
            </a:r>
          </a:p>
        </p:txBody>
      </p:sp>
      <p:sp>
        <p:nvSpPr>
          <p:cNvPr id="14" name="TextBox 13"/>
          <p:cNvSpPr txBox="1"/>
          <p:nvPr/>
        </p:nvSpPr>
        <p:spPr>
          <a:xfrm>
            <a:off x="502920" y="6483887"/>
            <a:ext cx="11155680" cy="309315"/>
          </a:xfrm>
          <a:prstGeom prst="rect">
            <a:avLst/>
          </a:prstGeom>
          <a:noFill/>
        </p:spPr>
        <p:txBody>
          <a:bodyPr wrap="square" lIns="73152" tIns="73152" rIns="73152" bIns="73152" anchor="ctr">
            <a:spAutoFit/>
          </a:bodyPr>
          <a:lstStyle/>
          <a:p>
            <a:pPr algn="l">
              <a:spcAft>
                <a:spcPts val="800"/>
              </a:spcAft>
              <a:defRPr sz="900" b="0" i="0">
                <a:solidFill>
                  <a:srgbClr val="505B6C"/>
                </a:solidFill>
                <a:latin typeface="Aptos"/>
              </a:defRPr>
            </a:pPr>
            <a:r>
              <a:t>St Gregory’s Catholic Primary School  •  Curriculum Café</a:t>
            </a:r>
          </a:p>
        </p:txBody>
      </p:sp>
      <p:pic>
        <p:nvPicPr>
          <p:cNvPr id="8" name="Picture 7">
            <a:extLst>
              <a:ext uri="{FF2B5EF4-FFF2-40B4-BE49-F238E27FC236}">
                <a16:creationId xmlns:a16="http://schemas.microsoft.com/office/drawing/2014/main" id="{BE342024-671B-1247-5B9C-03242DBC60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9496" y="1506779"/>
            <a:ext cx="7553382" cy="415436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987552"/>
          </a:xfrm>
          <a:prstGeom prst="rect">
            <a:avLst/>
          </a:prstGeom>
          <a:solidFill>
            <a:srgbClr val="1427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11578"/>
            <a:ext cx="10607040" cy="563231"/>
          </a:xfrm>
          <a:prstGeom prst="rect">
            <a:avLst/>
          </a:prstGeom>
          <a:noFill/>
        </p:spPr>
        <p:txBody>
          <a:bodyPr wrap="square" lIns="73152" tIns="73152" rIns="73152" bIns="73152" anchor="ctr">
            <a:spAutoFit/>
          </a:bodyPr>
          <a:lstStyle/>
          <a:p>
            <a:pPr algn="l">
              <a:spcAft>
                <a:spcPts val="800"/>
              </a:spcAft>
              <a:defRPr sz="2700" b="1" i="0">
                <a:solidFill>
                  <a:srgbClr val="FFFFFF"/>
                </a:solidFill>
                <a:latin typeface="Aptos"/>
              </a:defRPr>
            </a:pPr>
            <a:r>
              <a:rPr err="1">
                <a:latin typeface="Letter-join Break 3" panose="02000505000000020003" pitchFamily="50" charset="0"/>
              </a:rPr>
              <a:t>Maths</a:t>
            </a:r>
            <a:r>
              <a:rPr>
                <a:latin typeface="Letter-join Break 3" panose="02000505000000020003" pitchFamily="50" charset="0"/>
              </a:rPr>
              <a:t>: Ark </a:t>
            </a:r>
            <a:r>
              <a:rPr err="1">
                <a:latin typeface="Letter-join Break 3" panose="02000505000000020003" pitchFamily="50" charset="0"/>
              </a:rPr>
              <a:t>Maths</a:t>
            </a:r>
            <a:endParaRPr>
              <a:latin typeface="Letter-join Break 3" panose="02000505000000020003" pitchFamily="50" charset="0"/>
            </a:endParaRPr>
          </a:p>
        </p:txBody>
      </p:sp>
      <p:sp>
        <p:nvSpPr>
          <p:cNvPr id="4" name="TextBox 3"/>
          <p:cNvSpPr txBox="1"/>
          <p:nvPr/>
        </p:nvSpPr>
        <p:spPr>
          <a:xfrm>
            <a:off x="530352" y="658368"/>
            <a:ext cx="10607040" cy="301621"/>
          </a:xfrm>
          <a:prstGeom prst="rect">
            <a:avLst/>
          </a:prstGeom>
          <a:noFill/>
        </p:spPr>
        <p:txBody>
          <a:bodyPr wrap="square" lIns="73152" tIns="73152" rIns="73152" bIns="73152" anchor="t">
            <a:spAutoFit/>
          </a:bodyPr>
          <a:lstStyle/>
          <a:p>
            <a:pPr algn="l">
              <a:spcAft>
                <a:spcPts val="800"/>
              </a:spcAft>
              <a:defRPr sz="1000" b="0" i="0">
                <a:solidFill>
                  <a:srgbClr val="DEE5EF"/>
                </a:solidFill>
                <a:latin typeface="Aptos"/>
              </a:defRPr>
            </a:pPr>
            <a:r>
              <a:rPr>
                <a:latin typeface="Letter-join Break 3" panose="02000505000000020003" pitchFamily="50" charset="0"/>
              </a:rPr>
              <a:t>Our maths scheme and approach</a:t>
            </a:r>
          </a:p>
        </p:txBody>
      </p:sp>
      <p:sp>
        <p:nvSpPr>
          <p:cNvPr id="6" name="Rectangle 5"/>
          <p:cNvSpPr/>
          <p:nvPr/>
        </p:nvSpPr>
        <p:spPr>
          <a:xfrm>
            <a:off x="0" y="987552"/>
            <a:ext cx="12191695" cy="41148"/>
          </a:xfrm>
          <a:prstGeom prst="rect">
            <a:avLst/>
          </a:prstGeom>
          <a:solidFill>
            <a:srgbClr val="B5A0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Content Placeholder 2">
            <a:extLst>
              <a:ext uri="{FF2B5EF4-FFF2-40B4-BE49-F238E27FC236}">
                <a16:creationId xmlns:a16="http://schemas.microsoft.com/office/drawing/2014/main" id="{873B2DB0-E5C2-C831-0ED7-7D3A935C3626}"/>
              </a:ext>
            </a:extLst>
          </p:cNvPr>
          <p:cNvSpPr>
            <a:spLocks noGrp="1"/>
          </p:cNvSpPr>
          <p:nvPr/>
        </p:nvSpPr>
        <p:spPr>
          <a:xfrm>
            <a:off x="206359" y="975378"/>
            <a:ext cx="7380690" cy="5769793"/>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600">
                <a:solidFill>
                  <a:srgbClr val="142749"/>
                </a:solidFill>
                <a:latin typeface="Letter-join Break 3" panose="02000505000000020003" pitchFamily="50" charset="0"/>
              </a:rPr>
              <a:t>This year, we are continuing to teach a scheme called </a:t>
            </a:r>
            <a:r>
              <a:rPr lang="en-GB" sz="3600" b="1">
                <a:solidFill>
                  <a:srgbClr val="142749"/>
                </a:solidFill>
                <a:latin typeface="Letter-join Break 3" panose="02000505000000020003" pitchFamily="50" charset="0"/>
              </a:rPr>
              <a:t>Ark Maths.</a:t>
            </a:r>
          </a:p>
          <a:p>
            <a:pPr marL="0" indent="0">
              <a:buNone/>
            </a:pPr>
            <a:endParaRPr lang="en-GB" sz="3600">
              <a:solidFill>
                <a:srgbClr val="142749"/>
              </a:solidFill>
              <a:latin typeface="Letter-join Break 3" panose="02000505000000020003" pitchFamily="50" charset="0"/>
            </a:endParaRPr>
          </a:p>
          <a:p>
            <a:pPr marL="0" indent="0">
              <a:buNone/>
            </a:pPr>
            <a:r>
              <a:rPr lang="en-GB" sz="3600">
                <a:solidFill>
                  <a:srgbClr val="142749"/>
                </a:solidFill>
                <a:latin typeface="Letter-join Break 3" panose="02000505000000020003" pitchFamily="50" charset="0"/>
              </a:rPr>
              <a:t>Each lesson follows a similar structure to ensure children are following a routine that ensures mathematical language taught through our star words. </a:t>
            </a:r>
          </a:p>
          <a:p>
            <a:pPr marL="0" indent="0">
              <a:buNone/>
            </a:pPr>
            <a:endParaRPr lang="en-GB" sz="3200">
              <a:latin typeface="Letter-join Break 3" panose="02000505000000020003" pitchFamily="50" charset="0"/>
              <a:ea typeface="Calibri"/>
              <a:cs typeface="Calibri"/>
            </a:endParaRPr>
          </a:p>
        </p:txBody>
      </p:sp>
      <p:sp>
        <p:nvSpPr>
          <p:cNvPr id="5" name="Content Placeholder 2">
            <a:extLst>
              <a:ext uri="{FF2B5EF4-FFF2-40B4-BE49-F238E27FC236}">
                <a16:creationId xmlns:a16="http://schemas.microsoft.com/office/drawing/2014/main" id="{694CC960-C036-4436-9059-2A77BA6019A7}"/>
              </a:ext>
            </a:extLst>
          </p:cNvPr>
          <p:cNvSpPr txBox="1">
            <a:spLocks/>
          </p:cNvSpPr>
          <p:nvPr/>
        </p:nvSpPr>
        <p:spPr>
          <a:xfrm>
            <a:off x="9306585" y="1743662"/>
            <a:ext cx="1712970" cy="438536"/>
          </a:xfrm>
          <a:prstGeom prst="rect">
            <a:avLst/>
          </a:prstGeom>
        </p:spPr>
        <p:txBody>
          <a:bodyPr vert="horz" lIns="0" tIns="0" rIns="0" bIns="0" rtlCol="0">
            <a:noAutofit/>
          </a:bodyPr>
          <a:lstStyle>
            <a:defPPr>
              <a:defRPr lang="en-US"/>
            </a:defPPr>
            <a:lvl1pPr marL="0" indent="0" algn="l" defTabSz="914400" rtl="0" eaLnBrk="1" latinLnBrk="0" hangingPunct="1">
              <a:lnSpc>
                <a:spcPct val="90000"/>
              </a:lnSpc>
              <a:spcBef>
                <a:spcPts val="1000"/>
              </a:spcBef>
              <a:buFontTx/>
              <a:buNone/>
              <a:defRPr sz="2800" kern="1200">
                <a:solidFill>
                  <a:schemeClr val="tx1"/>
                </a:solidFill>
                <a:latin typeface="Century Gothic"/>
                <a:ea typeface="+mn-ea"/>
                <a:cs typeface="Century Gothic"/>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b="1">
                <a:latin typeface="Letter-join Break 3" panose="02000505000000020003" pitchFamily="50" charset="0"/>
              </a:rPr>
              <a:t>inverse</a:t>
            </a:r>
          </a:p>
        </p:txBody>
      </p:sp>
      <p:pic>
        <p:nvPicPr>
          <p:cNvPr id="8" name="Picture 7">
            <a:extLst>
              <a:ext uri="{FF2B5EF4-FFF2-40B4-BE49-F238E27FC236}">
                <a16:creationId xmlns:a16="http://schemas.microsoft.com/office/drawing/2014/main" id="{C0E9FF2C-E4A2-47B7-86D8-6A3DAF51292D}"/>
              </a:ext>
            </a:extLst>
          </p:cNvPr>
          <p:cNvPicPr>
            <a:picLocks noChangeAspect="1"/>
          </p:cNvPicPr>
          <p:nvPr/>
        </p:nvPicPr>
        <p:blipFill>
          <a:blip r:embed="rId3"/>
          <a:stretch>
            <a:fillRect/>
          </a:stretch>
        </p:blipFill>
        <p:spPr>
          <a:xfrm>
            <a:off x="7928837" y="1471254"/>
            <a:ext cx="1039337" cy="1053673"/>
          </a:xfrm>
          <a:prstGeom prst="rect">
            <a:avLst/>
          </a:prstGeom>
        </p:spPr>
      </p:pic>
      <p:sp>
        <p:nvSpPr>
          <p:cNvPr id="9" name="Content Placeholder 2">
            <a:extLst>
              <a:ext uri="{FF2B5EF4-FFF2-40B4-BE49-F238E27FC236}">
                <a16:creationId xmlns:a16="http://schemas.microsoft.com/office/drawing/2014/main" id="{101D6D05-A329-4802-B945-5410B07C6710}"/>
              </a:ext>
            </a:extLst>
          </p:cNvPr>
          <p:cNvSpPr txBox="1">
            <a:spLocks/>
          </p:cNvSpPr>
          <p:nvPr/>
        </p:nvSpPr>
        <p:spPr>
          <a:xfrm>
            <a:off x="9097848" y="3593774"/>
            <a:ext cx="2887793" cy="400148"/>
          </a:xfrm>
          <a:prstGeom prst="rect">
            <a:avLst/>
          </a:prstGeom>
        </p:spPr>
        <p:txBody>
          <a:bodyPr vert="horz" lIns="0" tIns="0" rIns="0" bIns="0" rtlCol="0">
            <a:noAutofit/>
          </a:bodyPr>
          <a:lstStyle>
            <a:defPPr>
              <a:defRPr lang="en-US"/>
            </a:defPPr>
            <a:lvl1pPr marL="0" indent="0" algn="l" defTabSz="914400" rtl="0" eaLnBrk="1" latinLnBrk="0" hangingPunct="1">
              <a:lnSpc>
                <a:spcPct val="90000"/>
              </a:lnSpc>
              <a:spcBef>
                <a:spcPts val="1000"/>
              </a:spcBef>
              <a:buFontTx/>
              <a:buNone/>
              <a:defRPr sz="2800" kern="1200">
                <a:solidFill>
                  <a:schemeClr val="tx1"/>
                </a:solidFill>
                <a:latin typeface="Century Gothic"/>
                <a:ea typeface="+mn-ea"/>
                <a:cs typeface="Century Gothic"/>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b="1">
                <a:latin typeface="Letter-join Break 3" panose="02000505000000020003" pitchFamily="50" charset="0"/>
              </a:rPr>
              <a:t>place value</a:t>
            </a:r>
          </a:p>
          <a:p>
            <a:endParaRPr lang="en-US" sz="3600" b="1">
              <a:latin typeface="Letter-join Break 3" panose="02000505000000020003" pitchFamily="50" charset="0"/>
            </a:endParaRPr>
          </a:p>
        </p:txBody>
      </p:sp>
      <p:pic>
        <p:nvPicPr>
          <p:cNvPr id="10" name="Picture 9">
            <a:extLst>
              <a:ext uri="{FF2B5EF4-FFF2-40B4-BE49-F238E27FC236}">
                <a16:creationId xmlns:a16="http://schemas.microsoft.com/office/drawing/2014/main" id="{61EF8483-0BFB-4418-8150-746EB9458F42}"/>
              </a:ext>
            </a:extLst>
          </p:cNvPr>
          <p:cNvPicPr>
            <a:picLocks noChangeAspect="1"/>
          </p:cNvPicPr>
          <p:nvPr/>
        </p:nvPicPr>
        <p:blipFill>
          <a:blip r:embed="rId3"/>
          <a:stretch>
            <a:fillRect/>
          </a:stretch>
        </p:blipFill>
        <p:spPr>
          <a:xfrm>
            <a:off x="7878806" y="3380907"/>
            <a:ext cx="1039337" cy="1053673"/>
          </a:xfrm>
          <a:prstGeom prst="rect">
            <a:avLst/>
          </a:prstGeom>
        </p:spPr>
      </p:pic>
      <p:pic>
        <p:nvPicPr>
          <p:cNvPr id="12" name="Picture 11">
            <a:extLst>
              <a:ext uri="{FF2B5EF4-FFF2-40B4-BE49-F238E27FC236}">
                <a16:creationId xmlns:a16="http://schemas.microsoft.com/office/drawing/2014/main" id="{8CFBE2CD-E055-A80C-8807-5C778F51C897}"/>
              </a:ext>
            </a:extLst>
          </p:cNvPr>
          <p:cNvPicPr>
            <a:picLocks noChangeAspect="1"/>
          </p:cNvPicPr>
          <p:nvPr/>
        </p:nvPicPr>
        <p:blipFill>
          <a:blip r:embed="rId3"/>
          <a:stretch>
            <a:fillRect/>
          </a:stretch>
        </p:blipFill>
        <p:spPr>
          <a:xfrm>
            <a:off x="7928837" y="5192217"/>
            <a:ext cx="1039337" cy="1053673"/>
          </a:xfrm>
          <a:prstGeom prst="rect">
            <a:avLst/>
          </a:prstGeom>
        </p:spPr>
      </p:pic>
      <p:sp>
        <p:nvSpPr>
          <p:cNvPr id="14" name="Content Placeholder 2">
            <a:extLst>
              <a:ext uri="{FF2B5EF4-FFF2-40B4-BE49-F238E27FC236}">
                <a16:creationId xmlns:a16="http://schemas.microsoft.com/office/drawing/2014/main" id="{3C6D3651-4468-A869-CAAA-118621FF9BA7}"/>
              </a:ext>
            </a:extLst>
          </p:cNvPr>
          <p:cNvSpPr txBox="1">
            <a:spLocks/>
          </p:cNvSpPr>
          <p:nvPr/>
        </p:nvSpPr>
        <p:spPr>
          <a:xfrm>
            <a:off x="9097848" y="5432288"/>
            <a:ext cx="3040193" cy="400148"/>
          </a:xfrm>
          <a:prstGeom prst="rect">
            <a:avLst/>
          </a:prstGeom>
        </p:spPr>
        <p:txBody>
          <a:bodyPr vert="horz" lIns="0" tIns="0" rIns="0" bIns="0" rtlCol="0">
            <a:noAutofit/>
          </a:bodyPr>
          <a:lstStyle>
            <a:defPPr>
              <a:defRPr lang="en-US"/>
            </a:defPPr>
            <a:lvl1pPr marL="0" indent="0" algn="l" defTabSz="914400" rtl="0" eaLnBrk="1" latinLnBrk="0" hangingPunct="1">
              <a:lnSpc>
                <a:spcPct val="90000"/>
              </a:lnSpc>
              <a:spcBef>
                <a:spcPts val="1000"/>
              </a:spcBef>
              <a:buFontTx/>
              <a:buNone/>
              <a:defRPr sz="2800" kern="1200">
                <a:solidFill>
                  <a:schemeClr val="tx1"/>
                </a:solidFill>
                <a:latin typeface="Century Gothic"/>
                <a:ea typeface="+mn-ea"/>
                <a:cs typeface="Century Gothic"/>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b="1">
                <a:latin typeface="Letter-join Break 3" panose="02000505000000020003" pitchFamily="50" charset="0"/>
              </a:rPr>
              <a:t>partition</a:t>
            </a:r>
          </a:p>
          <a:p>
            <a:endParaRPr lang="en-US" sz="3600" b="1">
              <a:latin typeface="Letter-join Break 3" panose="02000505000000020003" pitchFamily="50" charset="0"/>
            </a:endParaRPr>
          </a:p>
        </p:txBody>
      </p:sp>
    </p:spTree>
    <p:extLst>
      <p:ext uri="{BB962C8B-B14F-4D97-AF65-F5344CB8AC3E}">
        <p14:creationId xmlns:p14="http://schemas.microsoft.com/office/powerpoint/2010/main" val="14454860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8E893906-1841-FDB1-C16B-4B00261771E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DFF9B1F-2F6C-DE44-7D65-090A779D0D4D}"/>
              </a:ext>
            </a:extLst>
          </p:cNvPr>
          <p:cNvSpPr/>
          <p:nvPr/>
        </p:nvSpPr>
        <p:spPr>
          <a:xfrm>
            <a:off x="0" y="0"/>
            <a:ext cx="12191695" cy="987552"/>
          </a:xfrm>
          <a:prstGeom prst="rect">
            <a:avLst/>
          </a:prstGeom>
          <a:solidFill>
            <a:srgbClr val="1427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EE489ECF-664A-D964-89BC-14E9E6682A23}"/>
              </a:ext>
            </a:extLst>
          </p:cNvPr>
          <p:cNvSpPr txBox="1"/>
          <p:nvPr/>
        </p:nvSpPr>
        <p:spPr>
          <a:xfrm>
            <a:off x="502920" y="111578"/>
            <a:ext cx="10607040" cy="563231"/>
          </a:xfrm>
          <a:prstGeom prst="rect">
            <a:avLst/>
          </a:prstGeom>
          <a:noFill/>
        </p:spPr>
        <p:txBody>
          <a:bodyPr wrap="square" lIns="73152" tIns="73152" rIns="73152" bIns="73152" anchor="ctr">
            <a:spAutoFit/>
          </a:bodyPr>
          <a:lstStyle/>
          <a:p>
            <a:pPr algn="l">
              <a:spcAft>
                <a:spcPts val="800"/>
              </a:spcAft>
              <a:defRPr sz="2700" b="1" i="0">
                <a:solidFill>
                  <a:srgbClr val="FFFFFF"/>
                </a:solidFill>
                <a:latin typeface="Aptos"/>
              </a:defRPr>
            </a:pPr>
            <a:r>
              <a:rPr err="1">
                <a:latin typeface="Letter-join Break 3" panose="02000505000000020003" pitchFamily="50" charset="0"/>
              </a:rPr>
              <a:t>Maths</a:t>
            </a:r>
            <a:r>
              <a:rPr>
                <a:latin typeface="Letter-join Break 3" panose="02000505000000020003" pitchFamily="50" charset="0"/>
              </a:rPr>
              <a:t>: Ark </a:t>
            </a:r>
            <a:r>
              <a:rPr err="1">
                <a:latin typeface="Letter-join Break 3" panose="02000505000000020003" pitchFamily="50" charset="0"/>
              </a:rPr>
              <a:t>Maths</a:t>
            </a:r>
            <a:endParaRPr>
              <a:latin typeface="Letter-join Break 3" panose="02000505000000020003" pitchFamily="50" charset="0"/>
            </a:endParaRPr>
          </a:p>
        </p:txBody>
      </p:sp>
      <p:sp>
        <p:nvSpPr>
          <p:cNvPr id="4" name="TextBox 3">
            <a:extLst>
              <a:ext uri="{FF2B5EF4-FFF2-40B4-BE49-F238E27FC236}">
                <a16:creationId xmlns:a16="http://schemas.microsoft.com/office/drawing/2014/main" id="{32F79609-DB6C-D472-A69D-4771DFD9E744}"/>
              </a:ext>
            </a:extLst>
          </p:cNvPr>
          <p:cNvSpPr txBox="1"/>
          <p:nvPr/>
        </p:nvSpPr>
        <p:spPr>
          <a:xfrm>
            <a:off x="530352" y="658368"/>
            <a:ext cx="10607040" cy="301621"/>
          </a:xfrm>
          <a:prstGeom prst="rect">
            <a:avLst/>
          </a:prstGeom>
          <a:noFill/>
        </p:spPr>
        <p:txBody>
          <a:bodyPr wrap="square" lIns="73152" tIns="73152" rIns="73152" bIns="73152" anchor="t">
            <a:spAutoFit/>
          </a:bodyPr>
          <a:lstStyle/>
          <a:p>
            <a:pPr algn="l">
              <a:spcAft>
                <a:spcPts val="800"/>
              </a:spcAft>
              <a:defRPr sz="1000" b="0" i="0">
                <a:solidFill>
                  <a:srgbClr val="DEE5EF"/>
                </a:solidFill>
                <a:latin typeface="Aptos"/>
              </a:defRPr>
            </a:pPr>
            <a:r>
              <a:rPr>
                <a:latin typeface="Letter-join Break 3" panose="02000505000000020003" pitchFamily="50" charset="0"/>
              </a:rPr>
              <a:t>Our </a:t>
            </a:r>
            <a:r>
              <a:rPr err="1">
                <a:latin typeface="Letter-join Break 3" panose="02000505000000020003" pitchFamily="50" charset="0"/>
              </a:rPr>
              <a:t>maths</a:t>
            </a:r>
            <a:r>
              <a:rPr>
                <a:latin typeface="Letter-join Break 3" panose="02000505000000020003" pitchFamily="50" charset="0"/>
              </a:rPr>
              <a:t> scheme and approach</a:t>
            </a:r>
          </a:p>
        </p:txBody>
      </p:sp>
      <p:sp>
        <p:nvSpPr>
          <p:cNvPr id="6" name="Rectangle 5">
            <a:extLst>
              <a:ext uri="{FF2B5EF4-FFF2-40B4-BE49-F238E27FC236}">
                <a16:creationId xmlns:a16="http://schemas.microsoft.com/office/drawing/2014/main" id="{9190F2DB-3BC1-4DA4-EEE1-2F1B487E042A}"/>
              </a:ext>
            </a:extLst>
          </p:cNvPr>
          <p:cNvSpPr/>
          <p:nvPr/>
        </p:nvSpPr>
        <p:spPr>
          <a:xfrm>
            <a:off x="0" y="987552"/>
            <a:ext cx="12191695" cy="41148"/>
          </a:xfrm>
          <a:prstGeom prst="rect">
            <a:avLst/>
          </a:prstGeom>
          <a:solidFill>
            <a:srgbClr val="B5A0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Content Placeholder 2">
            <a:extLst>
              <a:ext uri="{FF2B5EF4-FFF2-40B4-BE49-F238E27FC236}">
                <a16:creationId xmlns:a16="http://schemas.microsoft.com/office/drawing/2014/main" id="{1A397334-1B67-903B-89B7-F3C3FD0EDE89}"/>
              </a:ext>
            </a:extLst>
          </p:cNvPr>
          <p:cNvSpPr>
            <a:spLocks noGrp="1"/>
          </p:cNvSpPr>
          <p:nvPr/>
        </p:nvSpPr>
        <p:spPr>
          <a:xfrm>
            <a:off x="206359" y="975378"/>
            <a:ext cx="11754982" cy="1862723"/>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3600">
                <a:solidFill>
                  <a:srgbClr val="142749"/>
                </a:solidFill>
                <a:latin typeface="Letter-join Break 3" panose="02000505000000020003" pitchFamily="50" charset="0"/>
              </a:rPr>
              <a:t>We use a range of different manipulatives and pictorial representations to support mathematical understanding.</a:t>
            </a:r>
          </a:p>
        </p:txBody>
      </p:sp>
      <p:pic>
        <p:nvPicPr>
          <p:cNvPr id="5" name="Picture 4" descr="What Are Dienes? Explained For Primary Schools">
            <a:extLst>
              <a:ext uri="{FF2B5EF4-FFF2-40B4-BE49-F238E27FC236}">
                <a16:creationId xmlns:a16="http://schemas.microsoft.com/office/drawing/2014/main" id="{64C3299C-1EE1-FC74-0A02-0842B6336441}"/>
              </a:ext>
            </a:extLst>
          </p:cNvPr>
          <p:cNvPicPr>
            <a:picLocks noChangeAspect="1"/>
          </p:cNvPicPr>
          <p:nvPr/>
        </p:nvPicPr>
        <p:blipFill>
          <a:blip r:embed="rId3"/>
          <a:stretch>
            <a:fillRect/>
          </a:stretch>
        </p:blipFill>
        <p:spPr>
          <a:xfrm>
            <a:off x="271915" y="3674680"/>
            <a:ext cx="3844707" cy="1483807"/>
          </a:xfrm>
          <a:prstGeom prst="rect">
            <a:avLst/>
          </a:prstGeom>
        </p:spPr>
      </p:pic>
      <p:sp>
        <p:nvSpPr>
          <p:cNvPr id="8" name="TextBox 7">
            <a:extLst>
              <a:ext uri="{FF2B5EF4-FFF2-40B4-BE49-F238E27FC236}">
                <a16:creationId xmlns:a16="http://schemas.microsoft.com/office/drawing/2014/main" id="{2ADF9D22-6077-9BA9-B77E-81646F5E8FC2}"/>
              </a:ext>
            </a:extLst>
          </p:cNvPr>
          <p:cNvSpPr txBox="1"/>
          <p:nvPr/>
        </p:nvSpPr>
        <p:spPr>
          <a:xfrm>
            <a:off x="530352" y="3100198"/>
            <a:ext cx="2983832" cy="590931"/>
          </a:xfrm>
          <a:prstGeom prst="rect">
            <a:avLst/>
          </a:prstGeom>
        </p:spPr>
        <p:txBody>
          <a:bodyPr vert="horz" lIns="91440" tIns="45720" rIns="91440" bIns="45720" rtlCol="0" anchor="ctr">
            <a:normAutofit/>
          </a:bodyPr>
          <a:lstStyle>
            <a:defPPr>
              <a:defRPr lang="en-US"/>
            </a:defPPr>
            <a:lvl1pPr indent="0" algn="ctr" defTabSz="914400">
              <a:lnSpc>
                <a:spcPct val="90000"/>
              </a:lnSpc>
              <a:spcBef>
                <a:spcPts val="1000"/>
              </a:spcBef>
              <a:buFont typeface="Arial" panose="020B0604020202020204" pitchFamily="34" charset="0"/>
              <a:buNone/>
              <a:defRPr sz="3600">
                <a:solidFill>
                  <a:srgbClr val="142749"/>
                </a:solidFill>
                <a:latin typeface="Letter-join Print Plus 1" panose="02000805000000020003" pitchFamily="50" charset="0"/>
              </a:defRPr>
            </a:lvl1pPr>
            <a:lvl2pPr marL="685800" indent="-228600" defTabSz="914400">
              <a:lnSpc>
                <a:spcPct val="90000"/>
              </a:lnSpc>
              <a:spcBef>
                <a:spcPts val="500"/>
              </a:spcBef>
              <a:buFont typeface="Arial" panose="020B0604020202020204" pitchFamily="34" charset="0"/>
              <a:buChar char="•"/>
              <a:defRPr sz="2400"/>
            </a:lvl2pPr>
            <a:lvl3pPr marL="1143000" indent="-228600" defTabSz="914400">
              <a:lnSpc>
                <a:spcPct val="90000"/>
              </a:lnSpc>
              <a:spcBef>
                <a:spcPts val="500"/>
              </a:spcBef>
              <a:buFont typeface="Arial" panose="020B0604020202020204" pitchFamily="34" charset="0"/>
              <a:buChar char="•"/>
              <a:defRPr sz="2000"/>
            </a:lvl3pPr>
            <a:lvl4pPr marL="1600200" indent="-228600" defTabSz="914400">
              <a:lnSpc>
                <a:spcPct val="90000"/>
              </a:lnSpc>
              <a:spcBef>
                <a:spcPts val="500"/>
              </a:spcBef>
              <a:buFont typeface="Arial" panose="020B0604020202020204" pitchFamily="34" charset="0"/>
              <a:buChar char="•"/>
            </a:lvl4pPr>
            <a:lvl5pPr marL="2057400" indent="-228600" defTabSz="914400">
              <a:lnSpc>
                <a:spcPct val="90000"/>
              </a:lnSpc>
              <a:spcBef>
                <a:spcPts val="500"/>
              </a:spcBef>
              <a:buFont typeface="Arial" panose="020B0604020202020204" pitchFamily="34" charset="0"/>
              <a:buChar cha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en-GB" sz="3200">
                <a:solidFill>
                  <a:srgbClr val="FF0000"/>
                </a:solidFill>
                <a:latin typeface="Letter-join Break 3" panose="02000505000000020003" pitchFamily="50" charset="0"/>
              </a:rPr>
              <a:t>dienes</a:t>
            </a:r>
          </a:p>
        </p:txBody>
      </p:sp>
      <p:pic>
        <p:nvPicPr>
          <p:cNvPr id="10" name="Picture 9" descr="Place value charts | Teaching Resources">
            <a:extLst>
              <a:ext uri="{FF2B5EF4-FFF2-40B4-BE49-F238E27FC236}">
                <a16:creationId xmlns:a16="http://schemas.microsoft.com/office/drawing/2014/main" id="{464C6EDF-3FF5-FCF3-4DBD-374229FE9886}"/>
              </a:ext>
            </a:extLst>
          </p:cNvPr>
          <p:cNvPicPr>
            <a:picLocks noChangeAspect="1"/>
          </p:cNvPicPr>
          <p:nvPr/>
        </p:nvPicPr>
        <p:blipFill>
          <a:blip r:embed="rId4"/>
          <a:stretch>
            <a:fillRect/>
          </a:stretch>
        </p:blipFill>
        <p:spPr>
          <a:xfrm>
            <a:off x="7843984" y="3429000"/>
            <a:ext cx="3939193" cy="2967780"/>
          </a:xfrm>
          <a:prstGeom prst="rect">
            <a:avLst/>
          </a:prstGeom>
        </p:spPr>
      </p:pic>
      <p:pic>
        <p:nvPicPr>
          <p:cNvPr id="11" name="Picture 10" descr="Partition numbers to 1000 - Maths - Learning with BBC Bitesize">
            <a:extLst>
              <a:ext uri="{FF2B5EF4-FFF2-40B4-BE49-F238E27FC236}">
                <a16:creationId xmlns:a16="http://schemas.microsoft.com/office/drawing/2014/main" id="{81474BF8-6D9D-40BF-726C-DAC9A45CBAB5}"/>
              </a:ext>
            </a:extLst>
          </p:cNvPr>
          <p:cNvPicPr>
            <a:picLocks noChangeAspect="1"/>
          </p:cNvPicPr>
          <p:nvPr/>
        </p:nvPicPr>
        <p:blipFill>
          <a:blip r:embed="rId5"/>
          <a:stretch>
            <a:fillRect/>
          </a:stretch>
        </p:blipFill>
        <p:spPr>
          <a:xfrm>
            <a:off x="4361584" y="4916158"/>
            <a:ext cx="3069807" cy="1720371"/>
          </a:xfrm>
          <a:prstGeom prst="rect">
            <a:avLst/>
          </a:prstGeom>
        </p:spPr>
      </p:pic>
      <p:pic>
        <p:nvPicPr>
          <p:cNvPr id="12" name="Picture 11" descr="What Is Part Whole Model? Explained For Primary School">
            <a:extLst>
              <a:ext uri="{FF2B5EF4-FFF2-40B4-BE49-F238E27FC236}">
                <a16:creationId xmlns:a16="http://schemas.microsoft.com/office/drawing/2014/main" id="{89DC5418-0228-E6C1-D454-419E7B5D13ED}"/>
              </a:ext>
            </a:extLst>
          </p:cNvPr>
          <p:cNvPicPr>
            <a:picLocks noChangeAspect="1"/>
          </p:cNvPicPr>
          <p:nvPr/>
        </p:nvPicPr>
        <p:blipFill>
          <a:blip r:embed="rId6"/>
          <a:stretch>
            <a:fillRect/>
          </a:stretch>
        </p:blipFill>
        <p:spPr>
          <a:xfrm>
            <a:off x="5105912" y="3100198"/>
            <a:ext cx="1581150" cy="1733550"/>
          </a:xfrm>
          <a:prstGeom prst="rect">
            <a:avLst/>
          </a:prstGeom>
        </p:spPr>
      </p:pic>
      <p:sp>
        <p:nvSpPr>
          <p:cNvPr id="14" name="TextBox 13">
            <a:extLst>
              <a:ext uri="{FF2B5EF4-FFF2-40B4-BE49-F238E27FC236}">
                <a16:creationId xmlns:a16="http://schemas.microsoft.com/office/drawing/2014/main" id="{DAB610F3-8F8F-EF03-5A0A-3933CF2EDC7D}"/>
              </a:ext>
            </a:extLst>
          </p:cNvPr>
          <p:cNvSpPr txBox="1"/>
          <p:nvPr/>
        </p:nvSpPr>
        <p:spPr>
          <a:xfrm>
            <a:off x="4116622" y="2446478"/>
            <a:ext cx="3727361" cy="736842"/>
          </a:xfrm>
          <a:prstGeom prst="rect">
            <a:avLst/>
          </a:prstGeom>
        </p:spPr>
        <p:txBody>
          <a:bodyPr vert="horz" lIns="91440" tIns="45720" rIns="91440" bIns="45720" rtlCol="0" anchor="ctr">
            <a:normAutofit/>
          </a:bodyPr>
          <a:lstStyle>
            <a:defPPr>
              <a:defRPr lang="en-US"/>
            </a:defPPr>
            <a:lvl1pPr indent="0" algn="ctr" defTabSz="914400">
              <a:lnSpc>
                <a:spcPct val="90000"/>
              </a:lnSpc>
              <a:spcBef>
                <a:spcPts val="1000"/>
              </a:spcBef>
              <a:buFont typeface="Arial" panose="020B0604020202020204" pitchFamily="34" charset="0"/>
              <a:buNone/>
              <a:defRPr sz="3600">
                <a:solidFill>
                  <a:srgbClr val="142749"/>
                </a:solidFill>
                <a:latin typeface="Letter-join Print Plus 1" panose="02000805000000020003" pitchFamily="50" charset="0"/>
              </a:defRPr>
            </a:lvl1pPr>
            <a:lvl2pPr marL="685800" indent="-228600" defTabSz="914400">
              <a:lnSpc>
                <a:spcPct val="90000"/>
              </a:lnSpc>
              <a:spcBef>
                <a:spcPts val="500"/>
              </a:spcBef>
              <a:buFont typeface="Arial" panose="020B0604020202020204" pitchFamily="34" charset="0"/>
              <a:buChar char="•"/>
              <a:defRPr sz="2400"/>
            </a:lvl2pPr>
            <a:lvl3pPr marL="1143000" indent="-228600" defTabSz="914400">
              <a:lnSpc>
                <a:spcPct val="90000"/>
              </a:lnSpc>
              <a:spcBef>
                <a:spcPts val="500"/>
              </a:spcBef>
              <a:buFont typeface="Arial" panose="020B0604020202020204" pitchFamily="34" charset="0"/>
              <a:buChar char="•"/>
              <a:defRPr sz="2000"/>
            </a:lvl3pPr>
            <a:lvl4pPr marL="1600200" indent="-228600" defTabSz="914400">
              <a:lnSpc>
                <a:spcPct val="90000"/>
              </a:lnSpc>
              <a:spcBef>
                <a:spcPts val="500"/>
              </a:spcBef>
              <a:buFont typeface="Arial" panose="020B0604020202020204" pitchFamily="34" charset="0"/>
              <a:buChar char="•"/>
            </a:lvl4pPr>
            <a:lvl5pPr marL="2057400" indent="-228600" defTabSz="914400">
              <a:lnSpc>
                <a:spcPct val="90000"/>
              </a:lnSpc>
              <a:spcBef>
                <a:spcPts val="500"/>
              </a:spcBef>
              <a:buFont typeface="Arial" panose="020B0604020202020204" pitchFamily="34" charset="0"/>
              <a:buChar cha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en-GB" sz="3200">
                <a:solidFill>
                  <a:srgbClr val="FF0000"/>
                </a:solidFill>
                <a:latin typeface="Letter-join Break 3" panose="02000505000000020003" pitchFamily="50" charset="0"/>
              </a:rPr>
              <a:t>part whole models</a:t>
            </a:r>
          </a:p>
        </p:txBody>
      </p:sp>
      <p:sp>
        <p:nvSpPr>
          <p:cNvPr id="16" name="TextBox 15">
            <a:extLst>
              <a:ext uri="{FF2B5EF4-FFF2-40B4-BE49-F238E27FC236}">
                <a16:creationId xmlns:a16="http://schemas.microsoft.com/office/drawing/2014/main" id="{219379F2-CC89-111A-49D2-1425EC7D5620}"/>
              </a:ext>
            </a:extLst>
          </p:cNvPr>
          <p:cNvSpPr txBox="1"/>
          <p:nvPr/>
        </p:nvSpPr>
        <p:spPr>
          <a:xfrm>
            <a:off x="8237534" y="2838101"/>
            <a:ext cx="3333811" cy="595003"/>
          </a:xfrm>
          <a:prstGeom prst="rect">
            <a:avLst/>
          </a:prstGeom>
        </p:spPr>
        <p:txBody>
          <a:bodyPr vert="horz" lIns="91440" tIns="45720" rIns="91440" bIns="45720" rtlCol="0" anchor="ctr">
            <a:normAutofit/>
          </a:bodyPr>
          <a:lstStyle>
            <a:defPPr>
              <a:defRPr lang="en-US"/>
            </a:defPPr>
            <a:lvl1pPr indent="0" algn="ctr" defTabSz="914400">
              <a:lnSpc>
                <a:spcPct val="90000"/>
              </a:lnSpc>
              <a:spcBef>
                <a:spcPts val="1000"/>
              </a:spcBef>
              <a:buFont typeface="Arial" panose="020B0604020202020204" pitchFamily="34" charset="0"/>
              <a:buNone/>
              <a:defRPr sz="3600">
                <a:solidFill>
                  <a:srgbClr val="142749"/>
                </a:solidFill>
                <a:latin typeface="Letter-join Print Plus 1" panose="02000805000000020003" pitchFamily="50" charset="0"/>
              </a:defRPr>
            </a:lvl1pPr>
            <a:lvl2pPr marL="685800" indent="-228600" defTabSz="914400">
              <a:lnSpc>
                <a:spcPct val="90000"/>
              </a:lnSpc>
              <a:spcBef>
                <a:spcPts val="500"/>
              </a:spcBef>
              <a:buFont typeface="Arial" panose="020B0604020202020204" pitchFamily="34" charset="0"/>
              <a:buChar char="•"/>
              <a:defRPr sz="2400"/>
            </a:lvl2pPr>
            <a:lvl3pPr marL="1143000" indent="-228600" defTabSz="914400">
              <a:lnSpc>
                <a:spcPct val="90000"/>
              </a:lnSpc>
              <a:spcBef>
                <a:spcPts val="500"/>
              </a:spcBef>
              <a:buFont typeface="Arial" panose="020B0604020202020204" pitchFamily="34" charset="0"/>
              <a:buChar char="•"/>
              <a:defRPr sz="2000"/>
            </a:lvl3pPr>
            <a:lvl4pPr marL="1600200" indent="-228600" defTabSz="914400">
              <a:lnSpc>
                <a:spcPct val="90000"/>
              </a:lnSpc>
              <a:spcBef>
                <a:spcPts val="500"/>
              </a:spcBef>
              <a:buFont typeface="Arial" panose="020B0604020202020204" pitchFamily="34" charset="0"/>
              <a:buChar char="•"/>
            </a:lvl4pPr>
            <a:lvl5pPr marL="2057400" indent="-228600" defTabSz="914400">
              <a:lnSpc>
                <a:spcPct val="90000"/>
              </a:lnSpc>
              <a:spcBef>
                <a:spcPts val="500"/>
              </a:spcBef>
              <a:buFont typeface="Arial" panose="020B0604020202020204" pitchFamily="34" charset="0"/>
              <a:buChar cha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en-GB" sz="3200">
                <a:solidFill>
                  <a:srgbClr val="FF0000"/>
                </a:solidFill>
                <a:latin typeface="Letter-join Break 3" panose="02000505000000020003" pitchFamily="50" charset="0"/>
              </a:rPr>
              <a:t>place value charts</a:t>
            </a:r>
          </a:p>
        </p:txBody>
      </p:sp>
    </p:spTree>
    <p:extLst>
      <p:ext uri="{BB962C8B-B14F-4D97-AF65-F5344CB8AC3E}">
        <p14:creationId xmlns:p14="http://schemas.microsoft.com/office/powerpoint/2010/main" val="3207848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987552"/>
          </a:xfrm>
          <a:prstGeom prst="rect">
            <a:avLst/>
          </a:prstGeom>
          <a:solidFill>
            <a:srgbClr val="1427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11578"/>
            <a:ext cx="10607040" cy="563231"/>
          </a:xfrm>
          <a:prstGeom prst="rect">
            <a:avLst/>
          </a:prstGeom>
          <a:noFill/>
        </p:spPr>
        <p:txBody>
          <a:bodyPr wrap="square" lIns="73152" tIns="73152" rIns="73152" bIns="73152" anchor="ctr">
            <a:spAutoFit/>
          </a:bodyPr>
          <a:lstStyle/>
          <a:p>
            <a:pPr algn="l">
              <a:spcAft>
                <a:spcPts val="800"/>
              </a:spcAft>
              <a:defRPr sz="2700" b="1" i="0">
                <a:solidFill>
                  <a:srgbClr val="FFFFFF"/>
                </a:solidFill>
                <a:latin typeface="Aptos"/>
              </a:defRPr>
            </a:pPr>
            <a:r>
              <a:rPr err="1">
                <a:latin typeface="Letter-join Break 3" panose="02000505000000020003" pitchFamily="50" charset="0"/>
              </a:rPr>
              <a:t>Maths</a:t>
            </a:r>
            <a:r>
              <a:rPr>
                <a:latin typeface="Letter-join Break 3" panose="02000505000000020003" pitchFamily="50" charset="0"/>
              </a:rPr>
              <a:t>: The six-part lesson</a:t>
            </a:r>
          </a:p>
        </p:txBody>
      </p:sp>
      <p:sp>
        <p:nvSpPr>
          <p:cNvPr id="4" name="TextBox 3"/>
          <p:cNvSpPr txBox="1"/>
          <p:nvPr/>
        </p:nvSpPr>
        <p:spPr>
          <a:xfrm>
            <a:off x="530352" y="658368"/>
            <a:ext cx="10607040" cy="301621"/>
          </a:xfrm>
          <a:prstGeom prst="rect">
            <a:avLst/>
          </a:prstGeom>
          <a:noFill/>
        </p:spPr>
        <p:txBody>
          <a:bodyPr wrap="square" lIns="73152" tIns="73152" rIns="73152" bIns="73152" anchor="t">
            <a:spAutoFit/>
          </a:bodyPr>
          <a:lstStyle/>
          <a:p>
            <a:pPr algn="l">
              <a:spcAft>
                <a:spcPts val="800"/>
              </a:spcAft>
              <a:defRPr sz="1000" b="0" i="0">
                <a:solidFill>
                  <a:srgbClr val="DEE5EF"/>
                </a:solidFill>
                <a:latin typeface="Aptos"/>
              </a:defRPr>
            </a:pPr>
            <a:r>
              <a:rPr>
                <a:latin typeface="Letter-join Break 3" panose="02000505000000020003" pitchFamily="50" charset="0"/>
              </a:rPr>
              <a:t>A consistent structure for learning</a:t>
            </a:r>
          </a:p>
        </p:txBody>
      </p:sp>
      <p:sp>
        <p:nvSpPr>
          <p:cNvPr id="6" name="Rectangle 5"/>
          <p:cNvSpPr/>
          <p:nvPr/>
        </p:nvSpPr>
        <p:spPr>
          <a:xfrm>
            <a:off x="0" y="987552"/>
            <a:ext cx="12191695" cy="41148"/>
          </a:xfrm>
          <a:prstGeom prst="rect">
            <a:avLst/>
          </a:prstGeom>
          <a:solidFill>
            <a:srgbClr val="B5A0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Content Placeholder 2">
            <a:extLst>
              <a:ext uri="{FF2B5EF4-FFF2-40B4-BE49-F238E27FC236}">
                <a16:creationId xmlns:a16="http://schemas.microsoft.com/office/drawing/2014/main" id="{0D69F3BE-FA57-99D4-C54E-11F44F8712E8}"/>
              </a:ext>
            </a:extLst>
          </p:cNvPr>
          <p:cNvSpPr>
            <a:spLocks noGrp="1"/>
          </p:cNvSpPr>
          <p:nvPr/>
        </p:nvSpPr>
        <p:spPr>
          <a:xfrm>
            <a:off x="277586" y="957592"/>
            <a:ext cx="11756571" cy="5827302"/>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200">
                <a:solidFill>
                  <a:srgbClr val="142749"/>
                </a:solidFill>
                <a:latin typeface="Letter-join Break 3" panose="02000505000000020003" pitchFamily="50" charset="0"/>
              </a:rPr>
              <a:t>Lessons in Ark Maths are separated into 6 key sections:</a:t>
            </a:r>
          </a:p>
          <a:p>
            <a:pPr marL="0" indent="0">
              <a:buNone/>
            </a:pPr>
            <a:endParaRPr lang="en-GB" sz="3200">
              <a:solidFill>
                <a:srgbClr val="142749"/>
              </a:solidFill>
              <a:latin typeface="Letter-join Break 3" panose="02000505000000020003" pitchFamily="50" charset="0"/>
            </a:endParaRPr>
          </a:p>
          <a:p>
            <a:pPr marL="514350" indent="-514350">
              <a:buFont typeface="+mj-lt"/>
              <a:buAutoNum type="arabicPeriod"/>
            </a:pPr>
            <a:r>
              <a:rPr lang="en-GB" sz="3200" b="1">
                <a:solidFill>
                  <a:srgbClr val="142749"/>
                </a:solidFill>
                <a:latin typeface="Letter-join Break 3" panose="02000505000000020003" pitchFamily="50" charset="0"/>
              </a:rPr>
              <a:t>Do now </a:t>
            </a:r>
            <a:r>
              <a:rPr lang="en-GB" sz="3200">
                <a:solidFill>
                  <a:srgbClr val="142749"/>
                </a:solidFill>
                <a:latin typeface="Letter-join Break 3" panose="02000505000000020003" pitchFamily="50" charset="0"/>
              </a:rPr>
              <a:t>– recall and identifying misconceptions  </a:t>
            </a:r>
          </a:p>
          <a:p>
            <a:pPr marL="514350" indent="-514350">
              <a:buFont typeface="+mj-lt"/>
              <a:buAutoNum type="arabicPeriod"/>
            </a:pPr>
            <a:r>
              <a:rPr lang="en-GB" sz="3200" b="1">
                <a:solidFill>
                  <a:srgbClr val="142749"/>
                </a:solidFill>
                <a:latin typeface="Letter-join Break 3" panose="02000505000000020003" pitchFamily="50" charset="0"/>
              </a:rPr>
              <a:t>New learning </a:t>
            </a:r>
            <a:r>
              <a:rPr lang="en-GB" sz="3200">
                <a:solidFill>
                  <a:srgbClr val="142749"/>
                </a:solidFill>
                <a:latin typeface="Letter-join Break 3" panose="02000505000000020003" pitchFamily="50" charset="0"/>
              </a:rPr>
              <a:t>– introduce our concept and mathematical vocabulary </a:t>
            </a:r>
          </a:p>
          <a:p>
            <a:pPr marL="514350" indent="-514350">
              <a:buFont typeface="+mj-lt"/>
              <a:buAutoNum type="arabicPeriod"/>
            </a:pPr>
            <a:r>
              <a:rPr lang="en-GB" sz="3200" b="1">
                <a:solidFill>
                  <a:srgbClr val="142749"/>
                </a:solidFill>
                <a:latin typeface="Letter-join Break 3" panose="02000505000000020003" pitchFamily="50" charset="0"/>
              </a:rPr>
              <a:t>Talk activity </a:t>
            </a:r>
            <a:r>
              <a:rPr lang="en-GB" sz="3200">
                <a:solidFill>
                  <a:srgbClr val="142749"/>
                </a:solidFill>
                <a:latin typeface="Letter-join Break 3" panose="02000505000000020003" pitchFamily="50" charset="0"/>
              </a:rPr>
              <a:t>– time to explore and test out their learning </a:t>
            </a:r>
          </a:p>
          <a:p>
            <a:pPr marL="514350" indent="-514350">
              <a:buFont typeface="+mj-lt"/>
              <a:buAutoNum type="arabicPeriod"/>
            </a:pPr>
            <a:r>
              <a:rPr lang="en-GB" sz="3200" b="1">
                <a:solidFill>
                  <a:srgbClr val="142749"/>
                </a:solidFill>
                <a:latin typeface="Letter-join Break 3" panose="02000505000000020003" pitchFamily="50" charset="0"/>
              </a:rPr>
              <a:t>Develop learning </a:t>
            </a:r>
            <a:r>
              <a:rPr lang="en-GB" sz="3200">
                <a:solidFill>
                  <a:srgbClr val="142749"/>
                </a:solidFill>
                <a:latin typeface="Letter-join Break 3" panose="02000505000000020003" pitchFamily="50" charset="0"/>
              </a:rPr>
              <a:t>– challenges their learning </a:t>
            </a:r>
          </a:p>
          <a:p>
            <a:pPr marL="514350" indent="-514350">
              <a:buFont typeface="+mj-lt"/>
              <a:buAutoNum type="arabicPeriod"/>
            </a:pPr>
            <a:r>
              <a:rPr lang="en-GB" sz="3200" b="1">
                <a:solidFill>
                  <a:srgbClr val="142749"/>
                </a:solidFill>
                <a:latin typeface="Letter-join Break 3" panose="02000505000000020003" pitchFamily="50" charset="0"/>
              </a:rPr>
              <a:t>Independent task </a:t>
            </a:r>
            <a:r>
              <a:rPr lang="en-GB" sz="3200">
                <a:solidFill>
                  <a:srgbClr val="142749"/>
                </a:solidFill>
                <a:latin typeface="Letter-join Break 3" panose="02000505000000020003" pitchFamily="50" charset="0"/>
              </a:rPr>
              <a:t>– children apply their learning by themselves</a:t>
            </a:r>
          </a:p>
          <a:p>
            <a:pPr marL="514350" indent="-514350">
              <a:buFont typeface="+mj-lt"/>
              <a:buAutoNum type="arabicPeriod"/>
            </a:pPr>
            <a:r>
              <a:rPr lang="en-GB" sz="3200" b="1">
                <a:solidFill>
                  <a:srgbClr val="142749"/>
                </a:solidFill>
                <a:latin typeface="Letter-join Break 3" panose="02000505000000020003" pitchFamily="50" charset="0"/>
              </a:rPr>
              <a:t>Plenary</a:t>
            </a:r>
            <a:r>
              <a:rPr lang="en-GB" sz="3200">
                <a:solidFill>
                  <a:srgbClr val="142749"/>
                </a:solidFill>
                <a:latin typeface="Letter-join Break 3" panose="02000505000000020003" pitchFamily="50" charset="0"/>
              </a:rPr>
              <a:t> – final consolidation of learning</a:t>
            </a:r>
          </a:p>
        </p:txBody>
      </p:sp>
    </p:spTree>
    <p:extLst>
      <p:ext uri="{BB962C8B-B14F-4D97-AF65-F5344CB8AC3E}">
        <p14:creationId xmlns:p14="http://schemas.microsoft.com/office/powerpoint/2010/main" val="31938942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987552"/>
          </a:xfrm>
          <a:prstGeom prst="rect">
            <a:avLst/>
          </a:prstGeom>
          <a:solidFill>
            <a:srgbClr val="1427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160020" y="63754"/>
            <a:ext cx="10607040" cy="563231"/>
          </a:xfrm>
          <a:prstGeom prst="rect">
            <a:avLst/>
          </a:prstGeom>
          <a:noFill/>
        </p:spPr>
        <p:txBody>
          <a:bodyPr wrap="square" lIns="73152" tIns="73152" rIns="73152" bIns="73152" anchor="ctr">
            <a:spAutoFit/>
          </a:bodyPr>
          <a:lstStyle/>
          <a:p>
            <a:pPr algn="l">
              <a:spcAft>
                <a:spcPts val="800"/>
              </a:spcAft>
              <a:defRPr sz="2700" b="1" i="0">
                <a:solidFill>
                  <a:srgbClr val="FFFFFF"/>
                </a:solidFill>
                <a:latin typeface="Aptos"/>
              </a:defRPr>
            </a:pPr>
            <a:r>
              <a:rPr err="1">
                <a:latin typeface="Letter-join Break 3" panose="02000505000000020003" pitchFamily="50" charset="0"/>
              </a:rPr>
              <a:t>Maths</a:t>
            </a:r>
            <a:r>
              <a:rPr>
                <a:latin typeface="Letter-join Break 3" panose="02000505000000020003" pitchFamily="50" charset="0"/>
              </a:rPr>
              <a:t> Meetings</a:t>
            </a:r>
          </a:p>
        </p:txBody>
      </p:sp>
      <p:sp>
        <p:nvSpPr>
          <p:cNvPr id="5" name="Rectangle 4"/>
          <p:cNvSpPr/>
          <p:nvPr/>
        </p:nvSpPr>
        <p:spPr>
          <a:xfrm>
            <a:off x="-1" y="968028"/>
            <a:ext cx="12191695" cy="45719"/>
          </a:xfrm>
          <a:prstGeom prst="rect">
            <a:avLst/>
          </a:prstGeom>
          <a:solidFill>
            <a:srgbClr val="B5A02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spcAft>
                <a:spcPts val="800"/>
              </a:spcAft>
            </a:pPr>
            <a:endParaRPr/>
          </a:p>
        </p:txBody>
      </p:sp>
      <p:sp>
        <p:nvSpPr>
          <p:cNvPr id="4" name="Content Placeholder 2">
            <a:extLst>
              <a:ext uri="{FF2B5EF4-FFF2-40B4-BE49-F238E27FC236}">
                <a16:creationId xmlns:a16="http://schemas.microsoft.com/office/drawing/2014/main" id="{CAE10CC5-C586-2C06-D515-271E1C278079}"/>
              </a:ext>
            </a:extLst>
          </p:cNvPr>
          <p:cNvSpPr>
            <a:spLocks noGrp="1"/>
          </p:cNvSpPr>
          <p:nvPr/>
        </p:nvSpPr>
        <p:spPr>
          <a:xfrm>
            <a:off x="160021" y="1354790"/>
            <a:ext cx="6308712" cy="495028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200">
                <a:solidFill>
                  <a:srgbClr val="142749"/>
                </a:solidFill>
                <a:latin typeface="Letter-join Break 3" panose="02000505000000020003" pitchFamily="50" charset="0"/>
              </a:rPr>
              <a:t>In order to improve arithmetic and fluency skills, each class takes part in a daily ‘Maths Meeting.’</a:t>
            </a:r>
          </a:p>
          <a:p>
            <a:pPr marL="0" indent="0">
              <a:buNone/>
            </a:pPr>
            <a:r>
              <a:rPr lang="en-GB" sz="3200">
                <a:solidFill>
                  <a:srgbClr val="142749"/>
                </a:solidFill>
                <a:latin typeface="Letter-join Break 3" panose="02000505000000020003" pitchFamily="50" charset="0"/>
              </a:rPr>
              <a:t> </a:t>
            </a:r>
          </a:p>
          <a:p>
            <a:pPr marL="0" indent="0">
              <a:buNone/>
            </a:pPr>
            <a:r>
              <a:rPr lang="en-GB" sz="3200">
                <a:solidFill>
                  <a:srgbClr val="142749"/>
                </a:solidFill>
                <a:latin typeface="Letter-join Break 3" panose="02000505000000020003" pitchFamily="50" charset="0"/>
              </a:rPr>
              <a:t>This lesson lasts for approximately 10-15 minutes. The lesson varies depending on the needs of the class. This might be going over number facts, learning times tables or recalling prior knowledge from previous years. </a:t>
            </a:r>
          </a:p>
        </p:txBody>
      </p:sp>
      <p:sp>
        <p:nvSpPr>
          <p:cNvPr id="7" name="TextBox 6">
            <a:extLst>
              <a:ext uri="{FF2B5EF4-FFF2-40B4-BE49-F238E27FC236}">
                <a16:creationId xmlns:a16="http://schemas.microsoft.com/office/drawing/2014/main" id="{37BEDE95-71CD-BC44-9557-A588BE008096}"/>
              </a:ext>
            </a:extLst>
          </p:cNvPr>
          <p:cNvSpPr txBox="1"/>
          <p:nvPr/>
        </p:nvSpPr>
        <p:spPr>
          <a:xfrm>
            <a:off x="-678580" y="558409"/>
            <a:ext cx="6142120" cy="369332"/>
          </a:xfrm>
          <a:prstGeom prst="rect">
            <a:avLst/>
          </a:prstGeom>
          <a:noFill/>
        </p:spPr>
        <p:txBody>
          <a:bodyPr wrap="square">
            <a:spAutoFit/>
          </a:bodyPr>
          <a:lstStyle/>
          <a:p>
            <a:pPr algn="ctr">
              <a:spcAft>
                <a:spcPts val="800"/>
              </a:spcAft>
            </a:pPr>
            <a:r>
              <a:rPr lang="en-GB" sz="1800">
                <a:solidFill>
                  <a:schemeClr val="bg1"/>
                </a:solidFill>
                <a:latin typeface="Letter-join Break 3" panose="02000505000000020003" pitchFamily="50" charset="0"/>
              </a:rPr>
              <a:t>Building arithmetic and mathematical fluency</a:t>
            </a:r>
          </a:p>
        </p:txBody>
      </p:sp>
      <p:pic>
        <p:nvPicPr>
          <p:cNvPr id="8" name="Picture 7" descr="A4 Laminated Telling Time Poster – Clock Learning Educational Maths Kids KS1">
            <a:extLst>
              <a:ext uri="{FF2B5EF4-FFF2-40B4-BE49-F238E27FC236}">
                <a16:creationId xmlns:a16="http://schemas.microsoft.com/office/drawing/2014/main" id="{391920B6-55F2-7B38-67E1-616B41819EF2}"/>
              </a:ext>
            </a:extLst>
          </p:cNvPr>
          <p:cNvPicPr>
            <a:picLocks noChangeAspect="1"/>
          </p:cNvPicPr>
          <p:nvPr/>
        </p:nvPicPr>
        <p:blipFill>
          <a:blip r:embed="rId3"/>
          <a:stretch>
            <a:fillRect/>
          </a:stretch>
        </p:blipFill>
        <p:spPr>
          <a:xfrm>
            <a:off x="6374426" y="4011876"/>
            <a:ext cx="2062860" cy="2343249"/>
          </a:xfrm>
          <a:prstGeom prst="rect">
            <a:avLst/>
          </a:prstGeom>
        </p:spPr>
      </p:pic>
      <p:pic>
        <p:nvPicPr>
          <p:cNvPr id="9" name="Picture 8" descr="Multiplication chart: printable times tables charts + how to use them">
            <a:extLst>
              <a:ext uri="{FF2B5EF4-FFF2-40B4-BE49-F238E27FC236}">
                <a16:creationId xmlns:a16="http://schemas.microsoft.com/office/drawing/2014/main" id="{E5F7EADB-7A99-6246-B332-11CF2AAFDB91}"/>
              </a:ext>
            </a:extLst>
          </p:cNvPr>
          <p:cNvPicPr>
            <a:picLocks noChangeAspect="1"/>
          </p:cNvPicPr>
          <p:nvPr/>
        </p:nvPicPr>
        <p:blipFill>
          <a:blip r:embed="rId4"/>
          <a:srcRect b="15268"/>
          <a:stretch>
            <a:fillRect/>
          </a:stretch>
        </p:blipFill>
        <p:spPr>
          <a:xfrm>
            <a:off x="9812111" y="1199642"/>
            <a:ext cx="2219869" cy="2622886"/>
          </a:xfrm>
          <a:prstGeom prst="rect">
            <a:avLst/>
          </a:prstGeom>
        </p:spPr>
      </p:pic>
      <p:pic>
        <p:nvPicPr>
          <p:cNvPr id="11" name="Picture 10">
            <a:extLst>
              <a:ext uri="{FF2B5EF4-FFF2-40B4-BE49-F238E27FC236}">
                <a16:creationId xmlns:a16="http://schemas.microsoft.com/office/drawing/2014/main" id="{481C2820-D806-89E1-21AA-0CB74FBCA9A3}"/>
              </a:ext>
            </a:extLst>
          </p:cNvPr>
          <p:cNvPicPr>
            <a:picLocks noChangeAspect="1"/>
          </p:cNvPicPr>
          <p:nvPr/>
        </p:nvPicPr>
        <p:blipFill>
          <a:blip r:embed="rId5"/>
          <a:stretch>
            <a:fillRect/>
          </a:stretch>
        </p:blipFill>
        <p:spPr>
          <a:xfrm>
            <a:off x="6737683" y="1542924"/>
            <a:ext cx="2902369" cy="1616582"/>
          </a:xfrm>
          <a:prstGeom prst="rect">
            <a:avLst/>
          </a:prstGeom>
        </p:spPr>
      </p:pic>
      <p:pic>
        <p:nvPicPr>
          <p:cNvPr id="13" name="Picture 12">
            <a:extLst>
              <a:ext uri="{FF2B5EF4-FFF2-40B4-BE49-F238E27FC236}">
                <a16:creationId xmlns:a16="http://schemas.microsoft.com/office/drawing/2014/main" id="{9A660C7E-4523-40F3-0B9F-3278E3CFA22C}"/>
              </a:ext>
            </a:extLst>
          </p:cNvPr>
          <p:cNvPicPr>
            <a:picLocks noChangeAspect="1"/>
          </p:cNvPicPr>
          <p:nvPr/>
        </p:nvPicPr>
        <p:blipFill>
          <a:blip r:embed="rId6"/>
          <a:stretch>
            <a:fillRect/>
          </a:stretch>
        </p:blipFill>
        <p:spPr>
          <a:xfrm>
            <a:off x="8586645" y="4357356"/>
            <a:ext cx="3605049" cy="194771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987552"/>
          </a:xfrm>
          <a:prstGeom prst="rect">
            <a:avLst/>
          </a:prstGeom>
          <a:solidFill>
            <a:srgbClr val="1427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latin typeface="Letter-join Print Plus 1" panose="02000805000000020003" pitchFamily="50" charset="0"/>
            </a:endParaRPr>
          </a:p>
        </p:txBody>
      </p:sp>
      <p:sp>
        <p:nvSpPr>
          <p:cNvPr id="3" name="TextBox 2"/>
          <p:cNvSpPr txBox="1"/>
          <p:nvPr/>
        </p:nvSpPr>
        <p:spPr>
          <a:xfrm>
            <a:off x="502920" y="103883"/>
            <a:ext cx="10607040" cy="578620"/>
          </a:xfrm>
          <a:prstGeom prst="rect">
            <a:avLst/>
          </a:prstGeom>
          <a:noFill/>
        </p:spPr>
        <p:txBody>
          <a:bodyPr wrap="square" lIns="73152" tIns="73152" rIns="73152" bIns="73152" anchor="ctr">
            <a:spAutoFit/>
          </a:bodyPr>
          <a:lstStyle/>
          <a:p>
            <a:pPr algn="l">
              <a:spcAft>
                <a:spcPts val="800"/>
              </a:spcAft>
              <a:defRPr sz="2700" b="1" i="0">
                <a:solidFill>
                  <a:srgbClr val="FFFFFF"/>
                </a:solidFill>
                <a:latin typeface="Aptos"/>
              </a:defRPr>
            </a:pPr>
            <a:r>
              <a:rPr>
                <a:latin typeface="Letter-join Break 3" panose="02000505000000020003" pitchFamily="50" charset="0"/>
              </a:rPr>
              <a:t>Times Tables Fluency</a:t>
            </a:r>
          </a:p>
        </p:txBody>
      </p:sp>
      <p:sp>
        <p:nvSpPr>
          <p:cNvPr id="4" name="TextBox 3"/>
          <p:cNvSpPr txBox="1"/>
          <p:nvPr/>
        </p:nvSpPr>
        <p:spPr>
          <a:xfrm>
            <a:off x="530352" y="658368"/>
            <a:ext cx="10607040" cy="309315"/>
          </a:xfrm>
          <a:prstGeom prst="rect">
            <a:avLst/>
          </a:prstGeom>
          <a:noFill/>
        </p:spPr>
        <p:txBody>
          <a:bodyPr wrap="square" lIns="73152" tIns="73152" rIns="73152" bIns="73152" anchor="t">
            <a:spAutoFit/>
          </a:bodyPr>
          <a:lstStyle/>
          <a:p>
            <a:pPr algn="l">
              <a:spcAft>
                <a:spcPts val="800"/>
              </a:spcAft>
              <a:defRPr sz="1000" b="0" i="0">
                <a:solidFill>
                  <a:srgbClr val="DEE5EF"/>
                </a:solidFill>
                <a:latin typeface="Aptos"/>
              </a:defRPr>
            </a:pPr>
            <a:r>
              <a:rPr>
                <a:latin typeface="Letter-join Break 3" panose="02000505000000020003" pitchFamily="50" charset="0"/>
              </a:rPr>
              <a:t>Times Tables Rock Stars (TTRS)</a:t>
            </a:r>
          </a:p>
        </p:txBody>
      </p:sp>
      <p:sp>
        <p:nvSpPr>
          <p:cNvPr id="6" name="Rectangle 5"/>
          <p:cNvSpPr/>
          <p:nvPr/>
        </p:nvSpPr>
        <p:spPr>
          <a:xfrm>
            <a:off x="0" y="987552"/>
            <a:ext cx="12191695" cy="41148"/>
          </a:xfrm>
          <a:prstGeom prst="rect">
            <a:avLst/>
          </a:prstGeom>
          <a:solidFill>
            <a:srgbClr val="B5A0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02919" y="1376172"/>
            <a:ext cx="7064943" cy="4813625"/>
          </a:xfrm>
          <a:prstGeom prst="rect">
            <a:avLst/>
          </a:prstGeom>
          <a:noFill/>
        </p:spPr>
        <p:txBody>
          <a:bodyPr wrap="square" lIns="73152" tIns="36576" rIns="54864" bIns="36576">
            <a:spAutoFit/>
          </a:bodyPr>
          <a:lstStyle/>
          <a:p>
            <a:pPr>
              <a:spcAft>
                <a:spcPts val="800"/>
              </a:spcAft>
              <a:defRPr sz="1800">
                <a:solidFill>
                  <a:srgbClr val="142749"/>
                </a:solidFill>
                <a:latin typeface="Aptos"/>
              </a:defRPr>
            </a:pPr>
            <a:r>
              <a:rPr sz="3200">
                <a:solidFill>
                  <a:srgbClr val="142749"/>
                </a:solidFill>
                <a:latin typeface="Letter-join Break 3" panose="02000505000000020003" pitchFamily="50" charset="0"/>
              </a:rPr>
              <a:t>• </a:t>
            </a:r>
            <a:r>
              <a:rPr lang="en-GB" sz="3200">
                <a:solidFill>
                  <a:srgbClr val="142749"/>
                </a:solidFill>
                <a:latin typeface="Letter-join Break 3" panose="02000505000000020003" pitchFamily="50" charset="0"/>
              </a:rPr>
              <a:t>Times Table Rock Stars </a:t>
            </a:r>
            <a:r>
              <a:rPr sz="3200">
                <a:solidFill>
                  <a:srgbClr val="142749"/>
                </a:solidFill>
                <a:latin typeface="Letter-join Break 3" panose="02000505000000020003" pitchFamily="50" charset="0"/>
              </a:rPr>
              <a:t>supports children to improve their </a:t>
            </a:r>
            <a:r>
              <a:rPr sz="3200" err="1">
                <a:solidFill>
                  <a:srgbClr val="142749"/>
                </a:solidFill>
                <a:latin typeface="Letter-join Break 3" panose="02000505000000020003" pitchFamily="50" charset="0"/>
              </a:rPr>
              <a:t>maths</a:t>
            </a:r>
            <a:r>
              <a:rPr sz="3200">
                <a:solidFill>
                  <a:srgbClr val="142749"/>
                </a:solidFill>
                <a:latin typeface="Letter-join Break 3" panose="02000505000000020003" pitchFamily="50" charset="0"/>
              </a:rPr>
              <a:t> fluency</a:t>
            </a:r>
            <a:endParaRPr lang="en-US" sz="3200">
              <a:solidFill>
                <a:srgbClr val="142749"/>
              </a:solidFill>
              <a:latin typeface="Letter-join Break 3" panose="02000505000000020003" pitchFamily="50" charset="0"/>
            </a:endParaRPr>
          </a:p>
          <a:p>
            <a:pPr>
              <a:spcAft>
                <a:spcPts val="800"/>
              </a:spcAft>
            </a:pPr>
            <a:r>
              <a:rPr sz="3200">
                <a:solidFill>
                  <a:srgbClr val="142749"/>
                </a:solidFill>
                <a:latin typeface="Letter-join Break 3" panose="02000505000000020003" pitchFamily="50" charset="0"/>
              </a:rPr>
              <a:t>•  Facts are introduced at a pace appropriate for each learner</a:t>
            </a:r>
          </a:p>
          <a:p>
            <a:pPr>
              <a:spcAft>
                <a:spcPts val="800"/>
              </a:spcAft>
            </a:pPr>
            <a:r>
              <a:rPr sz="3200">
                <a:solidFill>
                  <a:srgbClr val="142749"/>
                </a:solidFill>
                <a:latin typeface="Letter-join Break 3" panose="02000505000000020003" pitchFamily="50" charset="0"/>
              </a:rPr>
              <a:t>•  Year 4 children </a:t>
            </a:r>
            <a:r>
              <a:rPr sz="3200" err="1">
                <a:solidFill>
                  <a:srgbClr val="142749"/>
                </a:solidFill>
                <a:latin typeface="Letter-join Break 3" panose="02000505000000020003" pitchFamily="50" charset="0"/>
              </a:rPr>
              <a:t>practise</a:t>
            </a:r>
            <a:r>
              <a:rPr sz="3200">
                <a:solidFill>
                  <a:srgbClr val="142749"/>
                </a:solidFill>
                <a:latin typeface="Letter-join Break 3" panose="02000505000000020003" pitchFamily="50" charset="0"/>
              </a:rPr>
              <a:t> for the Multiplication Tables Check (MTC) in June</a:t>
            </a:r>
          </a:p>
          <a:p>
            <a:pPr>
              <a:spcAft>
                <a:spcPts val="800"/>
              </a:spcAft>
            </a:pPr>
            <a:r>
              <a:rPr sz="3200">
                <a:solidFill>
                  <a:srgbClr val="142749"/>
                </a:solidFill>
                <a:latin typeface="Letter-join Break 3" panose="02000505000000020003" pitchFamily="50" charset="0"/>
              </a:rPr>
              <a:t>•  </a:t>
            </a:r>
            <a:r>
              <a:rPr sz="3200" b="1">
                <a:solidFill>
                  <a:srgbClr val="142749"/>
                </a:solidFill>
                <a:latin typeface="Letter-join Break 3" panose="02000505000000020003" pitchFamily="50" charset="0"/>
              </a:rPr>
              <a:t>Garage</a:t>
            </a:r>
            <a:r>
              <a:rPr sz="3200">
                <a:solidFill>
                  <a:srgbClr val="142749"/>
                </a:solidFill>
                <a:latin typeface="Letter-join Break 3" panose="02000505000000020003" pitchFamily="50" charset="0"/>
              </a:rPr>
              <a:t> is recommended: it builds a personal heat map based on facts known and response speed</a:t>
            </a:r>
          </a:p>
        </p:txBody>
      </p:sp>
      <p:sp>
        <p:nvSpPr>
          <p:cNvPr id="14" name="TextBox 13"/>
          <p:cNvSpPr txBox="1"/>
          <p:nvPr/>
        </p:nvSpPr>
        <p:spPr>
          <a:xfrm>
            <a:off x="502920" y="6487734"/>
            <a:ext cx="11155680" cy="301621"/>
          </a:xfrm>
          <a:prstGeom prst="rect">
            <a:avLst/>
          </a:prstGeom>
          <a:noFill/>
        </p:spPr>
        <p:txBody>
          <a:bodyPr wrap="square" lIns="73152" tIns="73152" rIns="73152" bIns="73152" anchor="ctr">
            <a:spAutoFit/>
          </a:bodyPr>
          <a:lstStyle/>
          <a:p>
            <a:pPr algn="l">
              <a:spcAft>
                <a:spcPts val="800"/>
              </a:spcAft>
              <a:defRPr sz="900" b="0" i="0">
                <a:solidFill>
                  <a:srgbClr val="505B6C"/>
                </a:solidFill>
                <a:latin typeface="Aptos"/>
              </a:defRPr>
            </a:pPr>
            <a:r>
              <a:t>St Gregory’s Catholic Primary School  •  Curriculum Café</a:t>
            </a:r>
          </a:p>
        </p:txBody>
      </p:sp>
      <p:pic>
        <p:nvPicPr>
          <p:cNvPr id="5" name="Picture 4">
            <a:extLst>
              <a:ext uri="{FF2B5EF4-FFF2-40B4-BE49-F238E27FC236}">
                <a16:creationId xmlns:a16="http://schemas.microsoft.com/office/drawing/2014/main" id="{C6EE4780-AAC1-6FFB-F6C6-A11EF85C538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916592" y="1345735"/>
            <a:ext cx="3952875" cy="30099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987552"/>
          </a:xfrm>
          <a:prstGeom prst="rect">
            <a:avLst/>
          </a:prstGeom>
          <a:solidFill>
            <a:srgbClr val="1427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latin typeface="Letter-join Print Plus 1" panose="02000805000000020003" pitchFamily="50" charset="0"/>
            </a:endParaRPr>
          </a:p>
        </p:txBody>
      </p:sp>
      <p:sp>
        <p:nvSpPr>
          <p:cNvPr id="3" name="TextBox 2"/>
          <p:cNvSpPr txBox="1"/>
          <p:nvPr/>
        </p:nvSpPr>
        <p:spPr>
          <a:xfrm>
            <a:off x="502920" y="103883"/>
            <a:ext cx="10607040" cy="578620"/>
          </a:xfrm>
          <a:prstGeom prst="rect">
            <a:avLst/>
          </a:prstGeom>
          <a:noFill/>
        </p:spPr>
        <p:txBody>
          <a:bodyPr wrap="square" lIns="73152" tIns="73152" rIns="73152" bIns="73152" anchor="ctr">
            <a:spAutoFit/>
          </a:bodyPr>
          <a:lstStyle/>
          <a:p>
            <a:pPr algn="l">
              <a:spcAft>
                <a:spcPts val="800"/>
              </a:spcAft>
              <a:defRPr sz="2700" b="1" i="0">
                <a:solidFill>
                  <a:srgbClr val="FFFFFF"/>
                </a:solidFill>
                <a:latin typeface="Aptos"/>
              </a:defRPr>
            </a:pPr>
            <a:r>
              <a:rPr>
                <a:latin typeface="Letter-join Break 3" panose="02000505000000020003" pitchFamily="50" charset="0"/>
              </a:rPr>
              <a:t>Addition and Subtraction Support</a:t>
            </a:r>
          </a:p>
        </p:txBody>
      </p:sp>
      <p:sp>
        <p:nvSpPr>
          <p:cNvPr id="4" name="TextBox 3"/>
          <p:cNvSpPr txBox="1"/>
          <p:nvPr/>
        </p:nvSpPr>
        <p:spPr>
          <a:xfrm>
            <a:off x="530352" y="658368"/>
            <a:ext cx="10607040" cy="309315"/>
          </a:xfrm>
          <a:prstGeom prst="rect">
            <a:avLst/>
          </a:prstGeom>
          <a:noFill/>
        </p:spPr>
        <p:txBody>
          <a:bodyPr wrap="square" lIns="73152" tIns="73152" rIns="73152" bIns="73152" anchor="t">
            <a:spAutoFit/>
          </a:bodyPr>
          <a:lstStyle/>
          <a:p>
            <a:pPr algn="l">
              <a:spcAft>
                <a:spcPts val="800"/>
              </a:spcAft>
              <a:defRPr sz="1000" b="0" i="0">
                <a:solidFill>
                  <a:srgbClr val="DEE5EF"/>
                </a:solidFill>
                <a:latin typeface="Aptos"/>
              </a:defRPr>
            </a:pPr>
            <a:r>
              <a:rPr>
                <a:latin typeface="Letter-join Break 3" panose="02000505000000020003" pitchFamily="50" charset="0"/>
              </a:rPr>
              <a:t>Numbots</a:t>
            </a:r>
          </a:p>
        </p:txBody>
      </p:sp>
      <p:sp>
        <p:nvSpPr>
          <p:cNvPr id="6" name="Rectangle 5"/>
          <p:cNvSpPr/>
          <p:nvPr/>
        </p:nvSpPr>
        <p:spPr>
          <a:xfrm>
            <a:off x="0" y="987552"/>
            <a:ext cx="12191695" cy="41148"/>
          </a:xfrm>
          <a:prstGeom prst="rect">
            <a:avLst/>
          </a:prstGeom>
          <a:solidFill>
            <a:srgbClr val="B5A0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62152" y="1626051"/>
            <a:ext cx="6641016" cy="3233706"/>
          </a:xfrm>
          <a:prstGeom prst="rect">
            <a:avLst/>
          </a:prstGeom>
          <a:noFill/>
        </p:spPr>
        <p:txBody>
          <a:bodyPr wrap="square" lIns="73152" tIns="36576" rIns="54864" bIns="36576">
            <a:spAutoFit/>
          </a:bodyPr>
          <a:lstStyle/>
          <a:p>
            <a:pPr marL="342900" indent="-342900">
              <a:spcAft>
                <a:spcPts val="800"/>
              </a:spcAft>
              <a:buFont typeface="Arial" panose="020B0604020202020204" pitchFamily="34" charset="0"/>
              <a:buChar char="•"/>
              <a:defRPr sz="1800">
                <a:solidFill>
                  <a:srgbClr val="142749"/>
                </a:solidFill>
                <a:latin typeface="Aptos"/>
              </a:defRPr>
            </a:pPr>
            <a:r>
              <a:rPr sz="3200">
                <a:solidFill>
                  <a:srgbClr val="142749"/>
                </a:solidFill>
                <a:latin typeface="Letter-join Break 3" panose="02000505000000020003" pitchFamily="50" charset="0"/>
              </a:rPr>
              <a:t>TTRS also offers addition and subtraction support through </a:t>
            </a:r>
            <a:r>
              <a:rPr sz="3200" err="1">
                <a:solidFill>
                  <a:srgbClr val="142749"/>
                </a:solidFill>
                <a:latin typeface="Letter-join Break 3" panose="02000505000000020003" pitchFamily="50" charset="0"/>
              </a:rPr>
              <a:t>Numbots</a:t>
            </a:r>
            <a:r>
              <a:rPr sz="3200">
                <a:solidFill>
                  <a:srgbClr val="142749"/>
                </a:solidFill>
                <a:latin typeface="Letter-join Break 3" panose="02000505000000020003" pitchFamily="50" charset="0"/>
              </a:rPr>
              <a:t>.</a:t>
            </a:r>
            <a:endParaRPr lang="en-GB" sz="3200">
              <a:solidFill>
                <a:srgbClr val="142749"/>
              </a:solidFill>
              <a:latin typeface="Letter-join Break 3" panose="02000505000000020003" pitchFamily="50" charset="0"/>
            </a:endParaRPr>
          </a:p>
          <a:p>
            <a:pPr marL="342900" indent="-342900">
              <a:spcAft>
                <a:spcPts val="800"/>
              </a:spcAft>
              <a:buFont typeface="Arial" panose="020B0604020202020204" pitchFamily="34" charset="0"/>
              <a:buChar char="•"/>
              <a:defRPr sz="1800">
                <a:solidFill>
                  <a:srgbClr val="142749"/>
                </a:solidFill>
                <a:latin typeface="Aptos"/>
              </a:defRPr>
            </a:pPr>
            <a:endParaRPr lang="en-GB" sz="3200">
              <a:solidFill>
                <a:srgbClr val="142749"/>
              </a:solidFill>
              <a:latin typeface="Letter-join Break 3" panose="02000505000000020003" pitchFamily="50" charset="0"/>
            </a:endParaRPr>
          </a:p>
          <a:p>
            <a:pPr marL="342900" indent="-342900">
              <a:spcAft>
                <a:spcPts val="800"/>
              </a:spcAft>
              <a:buFont typeface="Arial" panose="020B0604020202020204" pitchFamily="34" charset="0"/>
              <a:buChar char="•"/>
              <a:defRPr sz="1800">
                <a:solidFill>
                  <a:srgbClr val="142749"/>
                </a:solidFill>
                <a:latin typeface="Aptos"/>
              </a:defRPr>
            </a:pPr>
            <a:r>
              <a:rPr sz="3200" err="1">
                <a:solidFill>
                  <a:srgbClr val="142749"/>
                </a:solidFill>
                <a:latin typeface="Letter-join Break 3" panose="02000505000000020003" pitchFamily="50" charset="0"/>
              </a:rPr>
              <a:t>Numbots</a:t>
            </a:r>
            <a:r>
              <a:rPr sz="3200">
                <a:solidFill>
                  <a:srgbClr val="142749"/>
                </a:solidFill>
                <a:latin typeface="Letter-join Break 3" panose="02000505000000020003" pitchFamily="50" charset="0"/>
              </a:rPr>
              <a:t> can be accessed at home or at school</a:t>
            </a:r>
            <a:r>
              <a:rPr lang="en-GB" sz="3200">
                <a:solidFill>
                  <a:srgbClr val="142749"/>
                </a:solidFill>
                <a:latin typeface="Letter-join Break 3" panose="02000505000000020003" pitchFamily="50" charset="0"/>
              </a:rPr>
              <a:t> using the same log in details as TTRS</a:t>
            </a:r>
            <a:endParaRPr sz="3200">
              <a:solidFill>
                <a:srgbClr val="142749"/>
              </a:solidFill>
              <a:latin typeface="Letter-join Break 3" panose="02000505000000020003" pitchFamily="50" charset="0"/>
            </a:endParaRPr>
          </a:p>
        </p:txBody>
      </p:sp>
      <p:sp>
        <p:nvSpPr>
          <p:cNvPr id="14" name="TextBox 13"/>
          <p:cNvSpPr txBox="1"/>
          <p:nvPr/>
        </p:nvSpPr>
        <p:spPr>
          <a:xfrm>
            <a:off x="502920" y="6487734"/>
            <a:ext cx="11155680" cy="301621"/>
          </a:xfrm>
          <a:prstGeom prst="rect">
            <a:avLst/>
          </a:prstGeom>
          <a:noFill/>
        </p:spPr>
        <p:txBody>
          <a:bodyPr wrap="square" lIns="73152" tIns="73152" rIns="73152" bIns="73152" anchor="ctr">
            <a:spAutoFit/>
          </a:bodyPr>
          <a:lstStyle/>
          <a:p>
            <a:pPr algn="l">
              <a:spcAft>
                <a:spcPts val="800"/>
              </a:spcAft>
              <a:defRPr sz="900" b="0" i="0">
                <a:solidFill>
                  <a:srgbClr val="505B6C"/>
                </a:solidFill>
                <a:latin typeface="Aptos"/>
              </a:defRPr>
            </a:pPr>
            <a:r>
              <a:t>St Gregory’s Catholic Primary School  •  Curriculum Café</a:t>
            </a:r>
          </a:p>
        </p:txBody>
      </p:sp>
      <p:pic>
        <p:nvPicPr>
          <p:cNvPr id="5" name="Picture 4">
            <a:extLst>
              <a:ext uri="{FF2B5EF4-FFF2-40B4-BE49-F238E27FC236}">
                <a16:creationId xmlns:a16="http://schemas.microsoft.com/office/drawing/2014/main" id="{AF7B4BAD-B5B6-C173-B70E-6187926468F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993144" y="1236988"/>
            <a:ext cx="3303655" cy="1148890"/>
          </a:xfrm>
          <a:prstGeom prst="rect">
            <a:avLst/>
          </a:prstGeom>
        </p:spPr>
      </p:pic>
      <p:grpSp>
        <p:nvGrpSpPr>
          <p:cNvPr id="11" name="Group 10">
            <a:extLst>
              <a:ext uri="{FF2B5EF4-FFF2-40B4-BE49-F238E27FC236}">
                <a16:creationId xmlns:a16="http://schemas.microsoft.com/office/drawing/2014/main" id="{AFBCAE7E-01A7-15F8-39C0-6F05F0342ABA}"/>
              </a:ext>
            </a:extLst>
          </p:cNvPr>
          <p:cNvGrpSpPr/>
          <p:nvPr/>
        </p:nvGrpSpPr>
        <p:grpSpPr>
          <a:xfrm>
            <a:off x="8218375" y="2780721"/>
            <a:ext cx="2853191" cy="3645996"/>
            <a:chOff x="5060353" y="1161232"/>
            <a:chExt cx="4194270" cy="6006029"/>
          </a:xfrm>
        </p:grpSpPr>
        <p:pic>
          <p:nvPicPr>
            <p:cNvPr id="12" name="Picture 11">
              <a:extLst>
                <a:ext uri="{FF2B5EF4-FFF2-40B4-BE49-F238E27FC236}">
                  <a16:creationId xmlns:a16="http://schemas.microsoft.com/office/drawing/2014/main" id="{E24BB548-7E7F-1E2B-B250-EE3CE3A50BB4}"/>
                </a:ext>
              </a:extLst>
            </p:cNvPr>
            <p:cNvPicPr>
              <a:picLocks noChangeAspect="1"/>
            </p:cNvPicPr>
            <p:nvPr/>
          </p:nvPicPr>
          <p:blipFill>
            <a:blip r:embed="rId4"/>
            <a:stretch>
              <a:fillRect/>
            </a:stretch>
          </p:blipFill>
          <p:spPr>
            <a:xfrm>
              <a:off x="5060353" y="1161232"/>
              <a:ext cx="4194270" cy="2000513"/>
            </a:xfrm>
            <a:prstGeom prst="rect">
              <a:avLst/>
            </a:prstGeom>
          </p:spPr>
        </p:pic>
        <p:pic>
          <p:nvPicPr>
            <p:cNvPr id="13" name="Picture 12">
              <a:extLst>
                <a:ext uri="{FF2B5EF4-FFF2-40B4-BE49-F238E27FC236}">
                  <a16:creationId xmlns:a16="http://schemas.microsoft.com/office/drawing/2014/main" id="{6632F8A0-712A-F04E-5DC8-F332E9B8DA6C}"/>
                </a:ext>
              </a:extLst>
            </p:cNvPr>
            <p:cNvPicPr>
              <a:picLocks noChangeAspect="1"/>
            </p:cNvPicPr>
            <p:nvPr/>
          </p:nvPicPr>
          <p:blipFill>
            <a:blip r:embed="rId5"/>
            <a:stretch>
              <a:fillRect/>
            </a:stretch>
          </p:blipFill>
          <p:spPr>
            <a:xfrm>
              <a:off x="5060353" y="3161744"/>
              <a:ext cx="4194270" cy="2001661"/>
            </a:xfrm>
            <a:prstGeom prst="rect">
              <a:avLst/>
            </a:prstGeom>
          </p:spPr>
        </p:pic>
        <p:pic>
          <p:nvPicPr>
            <p:cNvPr id="15" name="Picture 14">
              <a:extLst>
                <a:ext uri="{FF2B5EF4-FFF2-40B4-BE49-F238E27FC236}">
                  <a16:creationId xmlns:a16="http://schemas.microsoft.com/office/drawing/2014/main" id="{33E4463D-DB53-A7E6-4245-83292F0A8426}"/>
                </a:ext>
              </a:extLst>
            </p:cNvPr>
            <p:cNvPicPr>
              <a:picLocks noChangeAspect="1"/>
            </p:cNvPicPr>
            <p:nvPr/>
          </p:nvPicPr>
          <p:blipFill>
            <a:blip r:embed="rId6"/>
            <a:stretch>
              <a:fillRect/>
            </a:stretch>
          </p:blipFill>
          <p:spPr>
            <a:xfrm>
              <a:off x="5060353" y="5163405"/>
              <a:ext cx="4194270" cy="2003856"/>
            </a:xfrm>
            <a:prstGeom prst="rect">
              <a:avLst/>
            </a:prstGeom>
          </p:spPr>
        </p:pic>
      </p:grpSp>
    </p:spTree>
    <p:extLst>
      <p:ext uri="{BB962C8B-B14F-4D97-AF65-F5344CB8AC3E}">
        <p14:creationId xmlns:p14="http://schemas.microsoft.com/office/powerpoint/2010/main" val="2024735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987552"/>
          </a:xfrm>
          <a:prstGeom prst="rect">
            <a:avLst/>
          </a:prstGeom>
          <a:solidFill>
            <a:srgbClr val="1427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latin typeface="Letter-join Print Plus 1" panose="02000805000000020003" pitchFamily="50" charset="0"/>
            </a:endParaRPr>
          </a:p>
        </p:txBody>
      </p:sp>
      <p:sp>
        <p:nvSpPr>
          <p:cNvPr id="3" name="TextBox 2"/>
          <p:cNvSpPr txBox="1"/>
          <p:nvPr/>
        </p:nvSpPr>
        <p:spPr>
          <a:xfrm>
            <a:off x="502920" y="103883"/>
            <a:ext cx="10607040" cy="578620"/>
          </a:xfrm>
          <a:prstGeom prst="rect">
            <a:avLst/>
          </a:prstGeom>
          <a:noFill/>
        </p:spPr>
        <p:txBody>
          <a:bodyPr wrap="square" lIns="73152" tIns="73152" rIns="73152" bIns="73152" anchor="ctr">
            <a:spAutoFit/>
          </a:bodyPr>
          <a:lstStyle/>
          <a:p>
            <a:pPr algn="l">
              <a:spcAft>
                <a:spcPts val="800"/>
              </a:spcAft>
              <a:defRPr sz="2700" b="1" i="0">
                <a:solidFill>
                  <a:srgbClr val="FFFFFF"/>
                </a:solidFill>
                <a:latin typeface="Aptos"/>
              </a:defRPr>
            </a:pPr>
            <a:r>
              <a:rPr>
                <a:latin typeface="Letter-join Break 3" panose="02000505000000020003" pitchFamily="50" charset="0"/>
              </a:rPr>
              <a:t>Times Tables Fluency</a:t>
            </a:r>
          </a:p>
        </p:txBody>
      </p:sp>
      <p:sp>
        <p:nvSpPr>
          <p:cNvPr id="4" name="TextBox 3"/>
          <p:cNvSpPr txBox="1"/>
          <p:nvPr/>
        </p:nvSpPr>
        <p:spPr>
          <a:xfrm>
            <a:off x="530352" y="655071"/>
            <a:ext cx="10607040" cy="309315"/>
          </a:xfrm>
          <a:prstGeom prst="rect">
            <a:avLst/>
          </a:prstGeom>
          <a:noFill/>
        </p:spPr>
        <p:txBody>
          <a:bodyPr wrap="square" lIns="73152" tIns="73152" rIns="73152" bIns="73152" anchor="t">
            <a:spAutoFit/>
          </a:bodyPr>
          <a:lstStyle/>
          <a:p>
            <a:pPr algn="l">
              <a:spcAft>
                <a:spcPts val="800"/>
              </a:spcAft>
              <a:defRPr sz="1000" b="0" i="0">
                <a:solidFill>
                  <a:srgbClr val="DEE5EF"/>
                </a:solidFill>
                <a:latin typeface="Aptos"/>
              </a:defRPr>
            </a:pPr>
            <a:r>
              <a:rPr>
                <a:latin typeface="Letter-join Break 3" panose="02000505000000020003" pitchFamily="50" charset="0"/>
              </a:rPr>
              <a:t>Your turn!</a:t>
            </a:r>
          </a:p>
        </p:txBody>
      </p:sp>
      <p:sp>
        <p:nvSpPr>
          <p:cNvPr id="6" name="Rectangle 5"/>
          <p:cNvSpPr/>
          <p:nvPr/>
        </p:nvSpPr>
        <p:spPr>
          <a:xfrm>
            <a:off x="0" y="987552"/>
            <a:ext cx="12191695" cy="41148"/>
          </a:xfrm>
          <a:prstGeom prst="rect">
            <a:avLst/>
          </a:prstGeom>
          <a:solidFill>
            <a:srgbClr val="B5A0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Content Placeholder 2">
            <a:extLst>
              <a:ext uri="{FF2B5EF4-FFF2-40B4-BE49-F238E27FC236}">
                <a16:creationId xmlns:a16="http://schemas.microsoft.com/office/drawing/2014/main" id="{5F3757AE-0C68-88AC-223F-F28E0C58B310}"/>
              </a:ext>
            </a:extLst>
          </p:cNvPr>
          <p:cNvSpPr txBox="1">
            <a:spLocks/>
          </p:cNvSpPr>
          <p:nvPr/>
        </p:nvSpPr>
        <p:spPr>
          <a:xfrm>
            <a:off x="4367695" y="1167318"/>
            <a:ext cx="7574369" cy="5024565"/>
          </a:xfrm>
          <a:prstGeom prst="rect">
            <a:avLst/>
          </a:prstGeom>
        </p:spPr>
        <p:txBody>
          <a:bodyPr anchor="ctr">
            <a:normAutofit fontScale="92500"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endParaRPr lang="en-GB" altLang="en-US" sz="3600">
              <a:latin typeface="Letter-join Break 3" panose="02000505000000020003" pitchFamily="50" charset="0"/>
              <a:cs typeface="Calibri" panose="020F0502020204030204" pitchFamily="34" charset="0"/>
            </a:endParaRPr>
          </a:p>
          <a:p>
            <a:pPr marL="0" indent="0">
              <a:buFont typeface="Arial"/>
              <a:buNone/>
            </a:pPr>
            <a:r>
              <a:rPr lang="en-GB" altLang="en-US" sz="3500">
                <a:solidFill>
                  <a:srgbClr val="142749"/>
                </a:solidFill>
                <a:latin typeface="Letter-join Break 3" panose="02000505000000020003" pitchFamily="50" charset="0"/>
              </a:rPr>
              <a:t>The best way to see how this program works is to try it yourself. When the children come in, please feel free to use the iPad on your table to scan the QR code.</a:t>
            </a:r>
          </a:p>
          <a:p>
            <a:pPr marL="0" indent="0">
              <a:buFont typeface="Arial"/>
              <a:buNone/>
            </a:pPr>
            <a:endParaRPr lang="en-GB" altLang="en-US" sz="3500">
              <a:solidFill>
                <a:srgbClr val="142749"/>
              </a:solidFill>
              <a:latin typeface="Letter-join Break 3" panose="02000505000000020003" pitchFamily="50" charset="0"/>
            </a:endParaRPr>
          </a:p>
          <a:p>
            <a:pPr marL="0" indent="0">
              <a:buFont typeface="Arial"/>
              <a:buNone/>
            </a:pPr>
            <a:r>
              <a:rPr lang="en-GB" altLang="en-US" sz="3500">
                <a:solidFill>
                  <a:srgbClr val="142749"/>
                </a:solidFill>
                <a:latin typeface="Letter-join Break 3" panose="02000505000000020003" pitchFamily="50" charset="0"/>
              </a:rPr>
              <a:t>Once you are on the login page use the following details to sign in:</a:t>
            </a:r>
          </a:p>
          <a:p>
            <a:pPr marL="0" indent="0">
              <a:buFont typeface="Arial"/>
              <a:buNone/>
            </a:pPr>
            <a:r>
              <a:rPr lang="en-GB" altLang="en-US" sz="3500">
                <a:solidFill>
                  <a:srgbClr val="142749"/>
                </a:solidFill>
                <a:latin typeface="Letter-join Break 3" panose="02000505000000020003" pitchFamily="50" charset="0"/>
              </a:rPr>
              <a:t>User: </a:t>
            </a:r>
            <a:r>
              <a:rPr lang="en-GB" altLang="en-US" sz="3500" b="1">
                <a:solidFill>
                  <a:srgbClr val="142749"/>
                </a:solidFill>
                <a:latin typeface="Letter-join Break 3" panose="02000505000000020003" pitchFamily="50" charset="0"/>
              </a:rPr>
              <a:t>gue1</a:t>
            </a:r>
          </a:p>
          <a:p>
            <a:pPr marL="0" indent="0">
              <a:buFont typeface="Arial"/>
              <a:buNone/>
            </a:pPr>
            <a:r>
              <a:rPr lang="en-GB" altLang="en-US" sz="3500">
                <a:solidFill>
                  <a:srgbClr val="142749"/>
                </a:solidFill>
                <a:latin typeface="Letter-join Break 3" panose="02000505000000020003" pitchFamily="50" charset="0"/>
              </a:rPr>
              <a:t>Password: </a:t>
            </a:r>
            <a:r>
              <a:rPr lang="en-GB" altLang="en-US" sz="3500" b="1" err="1">
                <a:solidFill>
                  <a:srgbClr val="142749"/>
                </a:solidFill>
                <a:latin typeface="Letter-join Break 3" panose="02000505000000020003" pitchFamily="50" charset="0"/>
              </a:rPr>
              <a:t>fyh</a:t>
            </a:r>
            <a:endParaRPr lang="en-GB" altLang="en-US" sz="3500" b="1">
              <a:solidFill>
                <a:srgbClr val="142749"/>
              </a:solidFill>
              <a:latin typeface="Letter-join Break 3" panose="02000505000000020003" pitchFamily="50" charset="0"/>
            </a:endParaRPr>
          </a:p>
          <a:p>
            <a:pPr marL="0" indent="0">
              <a:buFont typeface="Arial"/>
              <a:buNone/>
            </a:pPr>
            <a:endParaRPr lang="en-GB" sz="3600">
              <a:latin typeface="Letter-join Break 3" panose="02000505000000020003" pitchFamily="50" charset="0"/>
            </a:endParaRPr>
          </a:p>
        </p:txBody>
      </p:sp>
      <p:pic>
        <p:nvPicPr>
          <p:cNvPr id="7" name="Picture 6">
            <a:extLst>
              <a:ext uri="{FF2B5EF4-FFF2-40B4-BE49-F238E27FC236}">
                <a16:creationId xmlns:a16="http://schemas.microsoft.com/office/drawing/2014/main" id="{37C63C65-7C36-373E-FCED-86BA5D4E2316}"/>
              </a:ext>
            </a:extLst>
          </p:cNvPr>
          <p:cNvPicPr>
            <a:picLocks noChangeAspect="1"/>
          </p:cNvPicPr>
          <p:nvPr/>
        </p:nvPicPr>
        <p:blipFill>
          <a:blip r:embed="rId3"/>
          <a:stretch>
            <a:fillRect/>
          </a:stretch>
        </p:blipFill>
        <p:spPr>
          <a:xfrm>
            <a:off x="9893689" y="5090585"/>
            <a:ext cx="2048375" cy="1559726"/>
          </a:xfrm>
          <a:prstGeom prst="rect">
            <a:avLst/>
          </a:prstGeom>
        </p:spPr>
      </p:pic>
      <p:pic>
        <p:nvPicPr>
          <p:cNvPr id="8" name="Picture 7">
            <a:extLst>
              <a:ext uri="{FF2B5EF4-FFF2-40B4-BE49-F238E27FC236}">
                <a16:creationId xmlns:a16="http://schemas.microsoft.com/office/drawing/2014/main" id="{93694E73-4D2F-C5C0-21DB-AD67F4AD4777}"/>
              </a:ext>
            </a:extLst>
          </p:cNvPr>
          <p:cNvPicPr>
            <a:picLocks noChangeAspect="1"/>
          </p:cNvPicPr>
          <p:nvPr/>
        </p:nvPicPr>
        <p:blipFill>
          <a:blip r:embed="rId4"/>
          <a:stretch>
            <a:fillRect/>
          </a:stretch>
        </p:blipFill>
        <p:spPr>
          <a:xfrm>
            <a:off x="530352" y="1670055"/>
            <a:ext cx="3572416" cy="3522800"/>
          </a:xfrm>
          <a:prstGeom prst="rect">
            <a:avLst/>
          </a:prstGeom>
        </p:spPr>
      </p:pic>
    </p:spTree>
    <p:extLst>
      <p:ext uri="{BB962C8B-B14F-4D97-AF65-F5344CB8AC3E}">
        <p14:creationId xmlns:p14="http://schemas.microsoft.com/office/powerpoint/2010/main" val="3169352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987552"/>
          </a:xfrm>
          <a:prstGeom prst="rect">
            <a:avLst/>
          </a:prstGeom>
          <a:solidFill>
            <a:srgbClr val="1427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05643" y="90876"/>
            <a:ext cx="10607040" cy="563231"/>
          </a:xfrm>
          <a:prstGeom prst="rect">
            <a:avLst/>
          </a:prstGeom>
          <a:noFill/>
        </p:spPr>
        <p:txBody>
          <a:bodyPr wrap="square" lIns="73152" tIns="73152" rIns="73152" bIns="73152" anchor="ctr">
            <a:spAutoFit/>
          </a:bodyPr>
          <a:lstStyle/>
          <a:p>
            <a:pPr algn="l">
              <a:spcAft>
                <a:spcPts val="800"/>
              </a:spcAft>
              <a:defRPr sz="2700" b="1" i="0">
                <a:solidFill>
                  <a:srgbClr val="FFFFFF"/>
                </a:solidFill>
                <a:latin typeface="Aptos"/>
              </a:defRPr>
            </a:pPr>
            <a:r>
              <a:rPr>
                <a:latin typeface="Letter-join Break 3" panose="02000505000000020003" pitchFamily="50" charset="0"/>
              </a:rPr>
              <a:t>Handwriting: Letter-join</a:t>
            </a:r>
          </a:p>
        </p:txBody>
      </p:sp>
      <p:sp>
        <p:nvSpPr>
          <p:cNvPr id="5" name="Rectangle 4"/>
          <p:cNvSpPr/>
          <p:nvPr/>
        </p:nvSpPr>
        <p:spPr>
          <a:xfrm>
            <a:off x="0" y="987552"/>
            <a:ext cx="12191695" cy="109823"/>
          </a:xfrm>
          <a:prstGeom prst="rect">
            <a:avLst/>
          </a:prstGeom>
          <a:solidFill>
            <a:srgbClr val="B5A02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spcAft>
                <a:spcPts val="800"/>
              </a:spcAft>
            </a:pPr>
            <a:endParaRPr/>
          </a:p>
        </p:txBody>
      </p:sp>
      <p:sp>
        <p:nvSpPr>
          <p:cNvPr id="4" name="Content Placeholder 2">
            <a:extLst>
              <a:ext uri="{FF2B5EF4-FFF2-40B4-BE49-F238E27FC236}">
                <a16:creationId xmlns:a16="http://schemas.microsoft.com/office/drawing/2014/main" id="{0858FFCE-CBE2-609E-0C3C-431B3D1EDA82}"/>
              </a:ext>
            </a:extLst>
          </p:cNvPr>
          <p:cNvSpPr>
            <a:spLocks noGrp="1"/>
          </p:cNvSpPr>
          <p:nvPr/>
        </p:nvSpPr>
        <p:spPr>
          <a:xfrm>
            <a:off x="177950" y="1320985"/>
            <a:ext cx="7599124" cy="5392635"/>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GB">
                <a:solidFill>
                  <a:srgbClr val="142749"/>
                </a:solidFill>
                <a:latin typeface="Letter-join Break 3" panose="02000505000000020003" pitchFamily="50" charset="0"/>
              </a:rPr>
              <a:t>Handwriting is taught every day across the school. </a:t>
            </a:r>
            <a:br>
              <a:rPr lang="en-GB">
                <a:solidFill>
                  <a:srgbClr val="142749"/>
                </a:solidFill>
                <a:latin typeface="Letter-join Break 3" panose="02000505000000020003" pitchFamily="50" charset="0"/>
              </a:rPr>
            </a:br>
            <a:r>
              <a:rPr lang="en-GB">
                <a:solidFill>
                  <a:srgbClr val="142749"/>
                </a:solidFill>
                <a:latin typeface="Letter-join Break 3" panose="02000505000000020003" pitchFamily="50" charset="0"/>
              </a:rPr>
              <a:t>We follow the programme </a:t>
            </a:r>
            <a:r>
              <a:rPr lang="en-GB" b="1" err="1">
                <a:solidFill>
                  <a:srgbClr val="142749"/>
                </a:solidFill>
                <a:latin typeface="Letter-join Break 3" panose="02000505000000020003" pitchFamily="50" charset="0"/>
              </a:rPr>
              <a:t>Letterjoin</a:t>
            </a:r>
            <a:r>
              <a:rPr lang="en-GB">
                <a:solidFill>
                  <a:srgbClr val="142749"/>
                </a:solidFill>
                <a:latin typeface="Letter-join Break 3" panose="02000505000000020003" pitchFamily="50" charset="0"/>
              </a:rPr>
              <a:t> to support us in the teaching of handwriting. </a:t>
            </a:r>
          </a:p>
          <a:p>
            <a:pPr marL="0" indent="0">
              <a:lnSpc>
                <a:spcPct val="120000"/>
              </a:lnSpc>
              <a:buNone/>
            </a:pPr>
            <a:r>
              <a:rPr lang="en-GB">
                <a:solidFill>
                  <a:srgbClr val="142749"/>
                </a:solidFill>
                <a:latin typeface="Letter-join Break 3" panose="02000505000000020003" pitchFamily="50" charset="0"/>
              </a:rPr>
              <a:t>In Year 3, we have just started learning how to join some letters with diagonal and horizontal letter joins. </a:t>
            </a:r>
            <a:br>
              <a:rPr lang="en-GB">
                <a:solidFill>
                  <a:srgbClr val="142749"/>
                </a:solidFill>
                <a:latin typeface="Letter-join Break 3" panose="02000505000000020003" pitchFamily="50" charset="0"/>
              </a:rPr>
            </a:br>
            <a:br>
              <a:rPr lang="en-GB">
                <a:solidFill>
                  <a:srgbClr val="142749"/>
                </a:solidFill>
                <a:latin typeface="Letter-join Break 3" panose="02000505000000020003" pitchFamily="50" charset="0"/>
              </a:rPr>
            </a:br>
            <a:r>
              <a:rPr lang="en-GB">
                <a:solidFill>
                  <a:srgbClr val="142749"/>
                </a:solidFill>
                <a:latin typeface="Letter-join Break 3" panose="02000505000000020003" pitchFamily="50" charset="0"/>
              </a:rPr>
              <a:t>In Year 4, the children continue to consolidate and practise their joins.</a:t>
            </a:r>
            <a:br>
              <a:rPr lang="en-GB">
                <a:solidFill>
                  <a:srgbClr val="142749"/>
                </a:solidFill>
                <a:latin typeface="Letter-join Break 3" panose="02000505000000020003" pitchFamily="50" charset="0"/>
              </a:rPr>
            </a:br>
            <a:br>
              <a:rPr lang="en-GB">
                <a:solidFill>
                  <a:srgbClr val="142749"/>
                </a:solidFill>
                <a:latin typeface="Letter-join Break 3" panose="02000505000000020003" pitchFamily="50" charset="0"/>
              </a:rPr>
            </a:br>
            <a:r>
              <a:rPr lang="en-GB">
                <a:solidFill>
                  <a:srgbClr val="142749"/>
                </a:solidFill>
                <a:latin typeface="Letter-join Break 3" panose="02000505000000020003" pitchFamily="50" charset="0"/>
              </a:rPr>
              <a:t>Pens are given to children when they show consistent and accurate handwriting across subjects.  </a:t>
            </a:r>
          </a:p>
        </p:txBody>
      </p:sp>
      <p:sp>
        <p:nvSpPr>
          <p:cNvPr id="7" name="TextBox 6">
            <a:extLst>
              <a:ext uri="{FF2B5EF4-FFF2-40B4-BE49-F238E27FC236}">
                <a16:creationId xmlns:a16="http://schemas.microsoft.com/office/drawing/2014/main" id="{AB24FACF-E9AB-9668-0041-517BFF4AF590}"/>
              </a:ext>
            </a:extLst>
          </p:cNvPr>
          <p:cNvSpPr txBox="1"/>
          <p:nvPr/>
        </p:nvSpPr>
        <p:spPr>
          <a:xfrm>
            <a:off x="-1007644" y="579048"/>
            <a:ext cx="6142120" cy="369332"/>
          </a:xfrm>
          <a:prstGeom prst="rect">
            <a:avLst/>
          </a:prstGeom>
          <a:noFill/>
        </p:spPr>
        <p:txBody>
          <a:bodyPr wrap="square">
            <a:spAutoFit/>
          </a:bodyPr>
          <a:lstStyle/>
          <a:p>
            <a:pPr algn="ctr">
              <a:spcAft>
                <a:spcPts val="800"/>
              </a:spcAft>
            </a:pPr>
            <a:r>
              <a:rPr lang="en-GB" sz="1800">
                <a:solidFill>
                  <a:schemeClr val="bg1"/>
                </a:solidFill>
                <a:latin typeface="Letter-join Break 3" panose="02000505000000020003" pitchFamily="50" charset="0"/>
              </a:rPr>
              <a:t>Expectations in Lower Key Stage 2</a:t>
            </a:r>
          </a:p>
        </p:txBody>
      </p:sp>
      <p:pic>
        <p:nvPicPr>
          <p:cNvPr id="9" name="Picture 8">
            <a:extLst>
              <a:ext uri="{FF2B5EF4-FFF2-40B4-BE49-F238E27FC236}">
                <a16:creationId xmlns:a16="http://schemas.microsoft.com/office/drawing/2014/main" id="{C3DF8908-2DB3-9AB7-5613-FCD73FB4500B}"/>
              </a:ext>
            </a:extLst>
          </p:cNvPr>
          <p:cNvPicPr>
            <a:picLocks noChangeAspect="1"/>
          </p:cNvPicPr>
          <p:nvPr/>
        </p:nvPicPr>
        <p:blipFill>
          <a:blip r:embed="rId3"/>
          <a:stretch>
            <a:fillRect/>
          </a:stretch>
        </p:blipFill>
        <p:spPr>
          <a:xfrm>
            <a:off x="7995658" y="1320986"/>
            <a:ext cx="3922136" cy="2108014"/>
          </a:xfrm>
          <a:prstGeom prst="rect">
            <a:avLst/>
          </a:prstGeom>
        </p:spPr>
      </p:pic>
      <p:pic>
        <p:nvPicPr>
          <p:cNvPr id="11" name="Picture 10">
            <a:extLst>
              <a:ext uri="{FF2B5EF4-FFF2-40B4-BE49-F238E27FC236}">
                <a16:creationId xmlns:a16="http://schemas.microsoft.com/office/drawing/2014/main" id="{83CF2F71-319D-8F1C-EE02-961B0985ED8C}"/>
              </a:ext>
            </a:extLst>
          </p:cNvPr>
          <p:cNvPicPr>
            <a:picLocks noChangeAspect="1"/>
          </p:cNvPicPr>
          <p:nvPr/>
        </p:nvPicPr>
        <p:blipFill>
          <a:blip r:embed="rId4"/>
          <a:stretch>
            <a:fillRect/>
          </a:stretch>
        </p:blipFill>
        <p:spPr>
          <a:xfrm>
            <a:off x="7777074" y="3789948"/>
            <a:ext cx="4359303" cy="259293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F800A755-9BB1-5964-EEFF-1AA3C601D99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206A1D7-FBF9-38FF-7023-8C6DD70A20BC}"/>
              </a:ext>
            </a:extLst>
          </p:cNvPr>
          <p:cNvSpPr/>
          <p:nvPr/>
        </p:nvSpPr>
        <p:spPr>
          <a:xfrm>
            <a:off x="0" y="0"/>
            <a:ext cx="12191695" cy="987552"/>
          </a:xfrm>
          <a:prstGeom prst="rect">
            <a:avLst/>
          </a:prstGeom>
          <a:solidFill>
            <a:srgbClr val="1427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8D407295-EC0C-A8FA-6E38-84C81D7679E9}"/>
              </a:ext>
            </a:extLst>
          </p:cNvPr>
          <p:cNvSpPr txBox="1"/>
          <p:nvPr/>
        </p:nvSpPr>
        <p:spPr>
          <a:xfrm>
            <a:off x="177043" y="62535"/>
            <a:ext cx="10607040" cy="563231"/>
          </a:xfrm>
          <a:prstGeom prst="rect">
            <a:avLst/>
          </a:prstGeom>
          <a:noFill/>
        </p:spPr>
        <p:txBody>
          <a:bodyPr wrap="square" lIns="73152" tIns="73152" rIns="73152" bIns="73152" anchor="ctr">
            <a:spAutoFit/>
          </a:bodyPr>
          <a:lstStyle/>
          <a:p>
            <a:pPr algn="l">
              <a:spcAft>
                <a:spcPts val="800"/>
              </a:spcAft>
              <a:defRPr sz="2700" b="1" i="0">
                <a:solidFill>
                  <a:srgbClr val="FFFFFF"/>
                </a:solidFill>
                <a:latin typeface="Aptos"/>
              </a:defRPr>
            </a:pPr>
            <a:r>
              <a:rPr>
                <a:latin typeface="Letter-join Break 3" panose="02000505000000020003" pitchFamily="50" charset="0"/>
              </a:rPr>
              <a:t>Handwriting: Letter-join</a:t>
            </a:r>
          </a:p>
        </p:txBody>
      </p:sp>
      <p:sp>
        <p:nvSpPr>
          <p:cNvPr id="5" name="Rectangle 4">
            <a:extLst>
              <a:ext uri="{FF2B5EF4-FFF2-40B4-BE49-F238E27FC236}">
                <a16:creationId xmlns:a16="http://schemas.microsoft.com/office/drawing/2014/main" id="{91EC71B9-ADEB-0474-A397-6992561A82AC}"/>
              </a:ext>
            </a:extLst>
          </p:cNvPr>
          <p:cNvSpPr/>
          <p:nvPr/>
        </p:nvSpPr>
        <p:spPr>
          <a:xfrm>
            <a:off x="0" y="987552"/>
            <a:ext cx="12191695" cy="109823"/>
          </a:xfrm>
          <a:prstGeom prst="rect">
            <a:avLst/>
          </a:prstGeom>
          <a:solidFill>
            <a:srgbClr val="B5A02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spcAft>
                <a:spcPts val="800"/>
              </a:spcAft>
            </a:pPr>
            <a:endParaRPr/>
          </a:p>
        </p:txBody>
      </p:sp>
      <p:sp>
        <p:nvSpPr>
          <p:cNvPr id="6" name="Content Placeholder 2">
            <a:extLst>
              <a:ext uri="{FF2B5EF4-FFF2-40B4-BE49-F238E27FC236}">
                <a16:creationId xmlns:a16="http://schemas.microsoft.com/office/drawing/2014/main" id="{758B1D6A-6393-F8AB-6E1F-2E4A51BF4EC5}"/>
              </a:ext>
            </a:extLst>
          </p:cNvPr>
          <p:cNvSpPr>
            <a:spLocks noGrp="1"/>
          </p:cNvSpPr>
          <p:nvPr/>
        </p:nvSpPr>
        <p:spPr>
          <a:xfrm>
            <a:off x="421277" y="1097376"/>
            <a:ext cx="11741298" cy="1260813"/>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200">
                <a:latin typeface="Letter-join Break 3" panose="02000505000000020003" pitchFamily="50" charset="0"/>
                <a:cs typeface="Calibri" panose="020F0502020204030204" pitchFamily="34" charset="0"/>
              </a:rPr>
              <a:t>There are certain letters that we do not join. These are called </a:t>
            </a:r>
            <a:r>
              <a:rPr lang="en-GB" sz="3200" b="1">
                <a:latin typeface="Letter-join Break 3" panose="02000505000000020003" pitchFamily="50" charset="0"/>
                <a:cs typeface="Calibri" panose="020F0502020204030204" pitchFamily="34" charset="0"/>
              </a:rPr>
              <a:t>letter breaks</a:t>
            </a:r>
            <a:r>
              <a:rPr lang="en-GB" sz="3200">
                <a:latin typeface="Letter-join Break 3" panose="02000505000000020003" pitchFamily="50" charset="0"/>
                <a:cs typeface="Calibri" panose="020F0502020204030204" pitchFamily="34" charset="0"/>
              </a:rPr>
              <a:t>. They are:</a:t>
            </a:r>
          </a:p>
        </p:txBody>
      </p:sp>
      <p:sp>
        <p:nvSpPr>
          <p:cNvPr id="7" name="TextBox 6">
            <a:extLst>
              <a:ext uri="{FF2B5EF4-FFF2-40B4-BE49-F238E27FC236}">
                <a16:creationId xmlns:a16="http://schemas.microsoft.com/office/drawing/2014/main" id="{2DA4878E-D487-B5AB-13F9-F6F55908B05D}"/>
              </a:ext>
            </a:extLst>
          </p:cNvPr>
          <p:cNvSpPr txBox="1"/>
          <p:nvPr/>
        </p:nvSpPr>
        <p:spPr>
          <a:xfrm>
            <a:off x="-1201449" y="591126"/>
            <a:ext cx="6142120" cy="369332"/>
          </a:xfrm>
          <a:prstGeom prst="rect">
            <a:avLst/>
          </a:prstGeom>
          <a:noFill/>
        </p:spPr>
        <p:txBody>
          <a:bodyPr wrap="square">
            <a:spAutoFit/>
          </a:bodyPr>
          <a:lstStyle/>
          <a:p>
            <a:pPr algn="ctr">
              <a:spcAft>
                <a:spcPts val="800"/>
              </a:spcAft>
            </a:pPr>
            <a:r>
              <a:rPr lang="en-GB" sz="1800">
                <a:solidFill>
                  <a:schemeClr val="bg1"/>
                </a:solidFill>
                <a:latin typeface="Letter-join Break 3" panose="02000505000000020003" pitchFamily="50" charset="0"/>
              </a:rPr>
              <a:t>Expectations in Lower Key Stage 2</a:t>
            </a:r>
          </a:p>
        </p:txBody>
      </p:sp>
      <p:pic>
        <p:nvPicPr>
          <p:cNvPr id="8" name="Picture 7">
            <a:extLst>
              <a:ext uri="{FF2B5EF4-FFF2-40B4-BE49-F238E27FC236}">
                <a16:creationId xmlns:a16="http://schemas.microsoft.com/office/drawing/2014/main" id="{B8FDB7F6-86A4-7D57-D8D4-265D547CEFB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21277" y="2476745"/>
            <a:ext cx="5939418" cy="4046133"/>
          </a:xfrm>
          <a:prstGeom prst="rect">
            <a:avLst/>
          </a:prstGeom>
        </p:spPr>
      </p:pic>
      <p:pic>
        <p:nvPicPr>
          <p:cNvPr id="9" name="Picture 8">
            <a:extLst>
              <a:ext uri="{FF2B5EF4-FFF2-40B4-BE49-F238E27FC236}">
                <a16:creationId xmlns:a16="http://schemas.microsoft.com/office/drawing/2014/main" id="{52E19E37-C1EE-2513-22B3-A00216F880B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961980" y="3182485"/>
            <a:ext cx="5564273" cy="1212553"/>
          </a:xfrm>
          <a:prstGeom prst="rect">
            <a:avLst/>
          </a:prstGeom>
        </p:spPr>
      </p:pic>
      <p:sp>
        <p:nvSpPr>
          <p:cNvPr id="12" name="TextBox 11">
            <a:extLst>
              <a:ext uri="{FF2B5EF4-FFF2-40B4-BE49-F238E27FC236}">
                <a16:creationId xmlns:a16="http://schemas.microsoft.com/office/drawing/2014/main" id="{72A57B76-E1C1-69D6-2C6B-7294076E9CFA}"/>
              </a:ext>
            </a:extLst>
          </p:cNvPr>
          <p:cNvSpPr txBox="1"/>
          <p:nvPr/>
        </p:nvSpPr>
        <p:spPr>
          <a:xfrm>
            <a:off x="6692565" y="4935192"/>
            <a:ext cx="5078157" cy="1569660"/>
          </a:xfrm>
          <a:prstGeom prst="rect">
            <a:avLst/>
          </a:prstGeom>
          <a:noFill/>
        </p:spPr>
        <p:txBody>
          <a:bodyPr wrap="square">
            <a:spAutoFit/>
          </a:bodyPr>
          <a:lstStyle/>
          <a:p>
            <a:r>
              <a:rPr lang="en-GB" sz="3200">
                <a:latin typeface="Letter-join Break 3" panose="02000505000000020003" pitchFamily="50" charset="0"/>
                <a:cs typeface="Calibri" panose="020F0502020204030204" pitchFamily="34" charset="0"/>
              </a:rPr>
              <a:t>We do not teach leading joins in Years 3 and 4. </a:t>
            </a:r>
            <a:br>
              <a:rPr lang="en-GB" sz="3200">
                <a:latin typeface="Letter-join Break 3" panose="02000505000000020003" pitchFamily="50" charset="0"/>
                <a:cs typeface="Calibri" panose="020F0502020204030204" pitchFamily="34" charset="0"/>
              </a:rPr>
            </a:br>
            <a:r>
              <a:rPr lang="en-GB" sz="3200">
                <a:latin typeface="Letter-join Break 3" panose="02000505000000020003" pitchFamily="50" charset="0"/>
                <a:cs typeface="Calibri" panose="020F0502020204030204" pitchFamily="34" charset="0"/>
              </a:rPr>
              <a:t>This comes in Years 5 and 6.</a:t>
            </a:r>
          </a:p>
        </p:txBody>
      </p:sp>
    </p:spTree>
    <p:extLst>
      <p:ext uri="{BB962C8B-B14F-4D97-AF65-F5344CB8AC3E}">
        <p14:creationId xmlns:p14="http://schemas.microsoft.com/office/powerpoint/2010/main" val="15270936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A3BC029A-CC23-ACAC-2AB5-2182DEE47B0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6988965-F4C0-13D7-8F66-78B0A4AEF4DC}"/>
              </a:ext>
            </a:extLst>
          </p:cNvPr>
          <p:cNvSpPr/>
          <p:nvPr/>
        </p:nvSpPr>
        <p:spPr>
          <a:xfrm>
            <a:off x="0" y="0"/>
            <a:ext cx="12191695" cy="987552"/>
          </a:xfrm>
          <a:prstGeom prst="rect">
            <a:avLst/>
          </a:prstGeom>
          <a:solidFill>
            <a:srgbClr val="1427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F2D5DA92-D890-8C57-E2EE-423DC063780F}"/>
              </a:ext>
            </a:extLst>
          </p:cNvPr>
          <p:cNvSpPr txBox="1"/>
          <p:nvPr/>
        </p:nvSpPr>
        <p:spPr>
          <a:xfrm>
            <a:off x="140948" y="27023"/>
            <a:ext cx="10607040" cy="563231"/>
          </a:xfrm>
          <a:prstGeom prst="rect">
            <a:avLst/>
          </a:prstGeom>
          <a:noFill/>
        </p:spPr>
        <p:txBody>
          <a:bodyPr wrap="square" lIns="73152" tIns="73152" rIns="73152" bIns="73152" anchor="ctr">
            <a:spAutoFit/>
          </a:bodyPr>
          <a:lstStyle/>
          <a:p>
            <a:pPr>
              <a:spcAft>
                <a:spcPts val="800"/>
              </a:spcAft>
              <a:defRPr sz="2700" b="1" i="0">
                <a:solidFill>
                  <a:srgbClr val="FFFFFF"/>
                </a:solidFill>
                <a:latin typeface="Aptos"/>
              </a:defRPr>
            </a:pPr>
            <a:r>
              <a:rPr lang="en-US">
                <a:latin typeface="Letter-join Break 3" panose="02000505000000020003" pitchFamily="50" charset="0"/>
              </a:rPr>
              <a:t>English: Spellings</a:t>
            </a:r>
          </a:p>
        </p:txBody>
      </p:sp>
      <p:sp>
        <p:nvSpPr>
          <p:cNvPr id="5" name="Rectangle 4">
            <a:extLst>
              <a:ext uri="{FF2B5EF4-FFF2-40B4-BE49-F238E27FC236}">
                <a16:creationId xmlns:a16="http://schemas.microsoft.com/office/drawing/2014/main" id="{56249D97-F2E9-2DC0-7CA9-791AC92F1BDB}"/>
              </a:ext>
            </a:extLst>
          </p:cNvPr>
          <p:cNvSpPr/>
          <p:nvPr/>
        </p:nvSpPr>
        <p:spPr>
          <a:xfrm>
            <a:off x="0" y="987552"/>
            <a:ext cx="12191695" cy="109823"/>
          </a:xfrm>
          <a:prstGeom prst="rect">
            <a:avLst/>
          </a:prstGeom>
          <a:solidFill>
            <a:srgbClr val="B5A02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spcAft>
                <a:spcPts val="800"/>
              </a:spcAft>
            </a:pPr>
            <a:endParaRPr/>
          </a:p>
        </p:txBody>
      </p:sp>
      <p:sp>
        <p:nvSpPr>
          <p:cNvPr id="4" name="Content Placeholder 2">
            <a:extLst>
              <a:ext uri="{FF2B5EF4-FFF2-40B4-BE49-F238E27FC236}">
                <a16:creationId xmlns:a16="http://schemas.microsoft.com/office/drawing/2014/main" id="{3B4B951C-2E9E-4A6F-CEE2-300D2CEE2845}"/>
              </a:ext>
            </a:extLst>
          </p:cNvPr>
          <p:cNvSpPr>
            <a:spLocks noGrp="1"/>
          </p:cNvSpPr>
          <p:nvPr/>
        </p:nvSpPr>
        <p:spPr>
          <a:xfrm>
            <a:off x="187257" y="1168114"/>
            <a:ext cx="7192787" cy="5336688"/>
          </a:xfrm>
          <a:prstGeom prst="rect">
            <a:avLst/>
          </a:prstGeom>
        </p:spPr>
        <p:txBody>
          <a:bodyPr vert="horz" lIns="91440" tIns="45720" rIns="91440" bIns="45720" rtlCol="0" anchor="ctr">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en-GB" sz="3200">
                <a:solidFill>
                  <a:srgbClr val="142749"/>
                </a:solidFill>
                <a:latin typeface="Letter-join Break 3" panose="02000505000000020003" pitchFamily="50" charset="0"/>
              </a:rPr>
              <a:t>We teach a spelling lesson each week using a scheme called </a:t>
            </a:r>
            <a:r>
              <a:rPr lang="en-GB" sz="3200" b="1">
                <a:solidFill>
                  <a:srgbClr val="142749"/>
                </a:solidFill>
                <a:latin typeface="Letter-join Break 3" panose="02000505000000020003" pitchFamily="50" charset="0"/>
              </a:rPr>
              <a:t>Spelling Shed. </a:t>
            </a:r>
            <a:br>
              <a:rPr lang="en-GB" sz="3200" b="1">
                <a:solidFill>
                  <a:srgbClr val="142749"/>
                </a:solidFill>
                <a:latin typeface="Letter-join Break 3" panose="02000505000000020003" pitchFamily="50" charset="0"/>
              </a:rPr>
            </a:br>
            <a:endParaRPr lang="en-GB" sz="3200">
              <a:solidFill>
                <a:srgbClr val="142749"/>
              </a:solidFill>
              <a:latin typeface="Letter-join Break 3" panose="02000505000000020003" pitchFamily="50" charset="0"/>
            </a:endParaRPr>
          </a:p>
          <a:p>
            <a:pPr marL="0" indent="0">
              <a:lnSpc>
                <a:spcPct val="110000"/>
              </a:lnSpc>
              <a:buNone/>
            </a:pPr>
            <a:r>
              <a:rPr lang="en-GB" sz="3200">
                <a:solidFill>
                  <a:srgbClr val="142749"/>
                </a:solidFill>
                <a:latin typeface="Letter-join Break 3" panose="02000505000000020003" pitchFamily="50" charset="0"/>
              </a:rPr>
              <a:t>Spelling shed sheets are set weekly in the yellow homework books. These are the spellings we are teaching in class and are tested the following week.</a:t>
            </a:r>
          </a:p>
          <a:p>
            <a:pPr marL="0" indent="0">
              <a:lnSpc>
                <a:spcPct val="110000"/>
              </a:lnSpc>
              <a:buNone/>
            </a:pPr>
            <a:endParaRPr lang="en-GB" sz="3200">
              <a:solidFill>
                <a:srgbClr val="142749"/>
              </a:solidFill>
              <a:latin typeface="Letter-join Break 3" panose="02000505000000020003" pitchFamily="50" charset="0"/>
            </a:endParaRPr>
          </a:p>
          <a:p>
            <a:pPr marL="0" indent="0">
              <a:lnSpc>
                <a:spcPct val="110000"/>
              </a:lnSpc>
              <a:buNone/>
            </a:pPr>
            <a:r>
              <a:rPr lang="en-GB" sz="3200">
                <a:solidFill>
                  <a:srgbClr val="142749"/>
                </a:solidFill>
                <a:latin typeface="Letter-join Break 3" panose="02000505000000020003" pitchFamily="50" charset="0"/>
              </a:rPr>
              <a:t>There is a website and an app which can be accessed at home to help children practise their spelling which is set weekly as an optional homework. </a:t>
            </a:r>
          </a:p>
        </p:txBody>
      </p:sp>
      <p:pic>
        <p:nvPicPr>
          <p:cNvPr id="7" name="Picture 6">
            <a:extLst>
              <a:ext uri="{FF2B5EF4-FFF2-40B4-BE49-F238E27FC236}">
                <a16:creationId xmlns:a16="http://schemas.microsoft.com/office/drawing/2014/main" id="{8CFD86E2-FA80-37E4-5022-166695847CA3}"/>
              </a:ext>
            </a:extLst>
          </p:cNvPr>
          <p:cNvPicPr>
            <a:picLocks noChangeAspect="1"/>
          </p:cNvPicPr>
          <p:nvPr/>
        </p:nvPicPr>
        <p:blipFill>
          <a:blip r:embed="rId3"/>
          <a:srcRect b="-1316"/>
          <a:stretch>
            <a:fillRect/>
          </a:stretch>
        </p:blipFill>
        <p:spPr>
          <a:xfrm>
            <a:off x="7380044" y="947192"/>
            <a:ext cx="4667250" cy="877730"/>
          </a:xfrm>
          <a:prstGeom prst="rect">
            <a:avLst/>
          </a:prstGeom>
        </p:spPr>
      </p:pic>
      <p:sp>
        <p:nvSpPr>
          <p:cNvPr id="8" name="TextBox 7">
            <a:extLst>
              <a:ext uri="{FF2B5EF4-FFF2-40B4-BE49-F238E27FC236}">
                <a16:creationId xmlns:a16="http://schemas.microsoft.com/office/drawing/2014/main" id="{30699270-F3D3-8D39-3CB0-DDFD0B6CD49D}"/>
              </a:ext>
            </a:extLst>
          </p:cNvPr>
          <p:cNvSpPr txBox="1"/>
          <p:nvPr/>
        </p:nvSpPr>
        <p:spPr>
          <a:xfrm>
            <a:off x="-1302759" y="577860"/>
            <a:ext cx="6142120" cy="369332"/>
          </a:xfrm>
          <a:prstGeom prst="rect">
            <a:avLst/>
          </a:prstGeom>
          <a:noFill/>
        </p:spPr>
        <p:txBody>
          <a:bodyPr wrap="square">
            <a:spAutoFit/>
          </a:bodyPr>
          <a:lstStyle/>
          <a:p>
            <a:pPr algn="ctr">
              <a:spcAft>
                <a:spcPts val="800"/>
              </a:spcAft>
            </a:pPr>
            <a:r>
              <a:rPr lang="en-GB" sz="1800">
                <a:solidFill>
                  <a:schemeClr val="bg1"/>
                </a:solidFill>
                <a:latin typeface="Letter-join Break 3" panose="02000505000000020003" pitchFamily="50" charset="0"/>
              </a:rPr>
              <a:t>Expectations in Lower Key Stage 2</a:t>
            </a:r>
          </a:p>
        </p:txBody>
      </p:sp>
      <p:pic>
        <p:nvPicPr>
          <p:cNvPr id="10" name="Picture 9">
            <a:extLst>
              <a:ext uri="{FF2B5EF4-FFF2-40B4-BE49-F238E27FC236}">
                <a16:creationId xmlns:a16="http://schemas.microsoft.com/office/drawing/2014/main" id="{0E653D39-C0A0-6726-1287-E28FFF45E3BC}"/>
              </a:ext>
            </a:extLst>
          </p:cNvPr>
          <p:cNvPicPr>
            <a:picLocks noChangeAspect="1"/>
          </p:cNvPicPr>
          <p:nvPr/>
        </p:nvPicPr>
        <p:blipFill>
          <a:blip r:embed="rId4"/>
          <a:stretch>
            <a:fillRect/>
          </a:stretch>
        </p:blipFill>
        <p:spPr>
          <a:xfrm>
            <a:off x="7408698" y="1975105"/>
            <a:ext cx="4609940" cy="2260059"/>
          </a:xfrm>
          <a:prstGeom prst="rect">
            <a:avLst/>
          </a:prstGeom>
        </p:spPr>
      </p:pic>
      <p:pic>
        <p:nvPicPr>
          <p:cNvPr id="12" name="Picture 11">
            <a:extLst>
              <a:ext uri="{FF2B5EF4-FFF2-40B4-BE49-F238E27FC236}">
                <a16:creationId xmlns:a16="http://schemas.microsoft.com/office/drawing/2014/main" id="{7B0FCB15-7A32-FEF5-8256-77FAB218814D}"/>
              </a:ext>
            </a:extLst>
          </p:cNvPr>
          <p:cNvPicPr>
            <a:picLocks noChangeAspect="1"/>
          </p:cNvPicPr>
          <p:nvPr/>
        </p:nvPicPr>
        <p:blipFill>
          <a:blip r:embed="rId5"/>
          <a:stretch>
            <a:fillRect/>
          </a:stretch>
        </p:blipFill>
        <p:spPr>
          <a:xfrm>
            <a:off x="7351003" y="4544526"/>
            <a:ext cx="4725331" cy="2286451"/>
          </a:xfrm>
          <a:prstGeom prst="rect">
            <a:avLst/>
          </a:prstGeom>
        </p:spPr>
      </p:pic>
    </p:spTree>
    <p:extLst>
      <p:ext uri="{BB962C8B-B14F-4D97-AF65-F5344CB8AC3E}">
        <p14:creationId xmlns:p14="http://schemas.microsoft.com/office/powerpoint/2010/main" val="10854832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82F2548C-DFCA-CD17-DEB6-C468E12AFC6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08DE3F2-E060-D4DA-5EDE-901D03854137}"/>
              </a:ext>
            </a:extLst>
          </p:cNvPr>
          <p:cNvSpPr/>
          <p:nvPr/>
        </p:nvSpPr>
        <p:spPr>
          <a:xfrm>
            <a:off x="0" y="0"/>
            <a:ext cx="12191695" cy="987552"/>
          </a:xfrm>
          <a:prstGeom prst="rect">
            <a:avLst/>
          </a:prstGeom>
          <a:solidFill>
            <a:srgbClr val="1427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FF855099-79B0-03C4-3DE5-7D10721314BE}"/>
              </a:ext>
            </a:extLst>
          </p:cNvPr>
          <p:cNvSpPr txBox="1"/>
          <p:nvPr/>
        </p:nvSpPr>
        <p:spPr>
          <a:xfrm>
            <a:off x="140948" y="27023"/>
            <a:ext cx="10607040" cy="563231"/>
          </a:xfrm>
          <a:prstGeom prst="rect">
            <a:avLst/>
          </a:prstGeom>
          <a:noFill/>
        </p:spPr>
        <p:txBody>
          <a:bodyPr wrap="square" lIns="73152" tIns="73152" rIns="73152" bIns="73152" anchor="ctr">
            <a:spAutoFit/>
          </a:bodyPr>
          <a:lstStyle/>
          <a:p>
            <a:pPr>
              <a:spcAft>
                <a:spcPts val="800"/>
              </a:spcAft>
              <a:defRPr sz="2700" b="1" i="0">
                <a:solidFill>
                  <a:srgbClr val="FFFFFF"/>
                </a:solidFill>
                <a:latin typeface="Aptos"/>
              </a:defRPr>
            </a:pPr>
            <a:r>
              <a:rPr lang="en-US">
                <a:latin typeface="Letter-join Break 3" panose="02000505000000020003" pitchFamily="50" charset="0"/>
              </a:rPr>
              <a:t>English: Spellings</a:t>
            </a:r>
          </a:p>
        </p:txBody>
      </p:sp>
      <p:sp>
        <p:nvSpPr>
          <p:cNvPr id="5" name="Rectangle 4">
            <a:extLst>
              <a:ext uri="{FF2B5EF4-FFF2-40B4-BE49-F238E27FC236}">
                <a16:creationId xmlns:a16="http://schemas.microsoft.com/office/drawing/2014/main" id="{32EE6FD7-415E-182A-349E-1A8F0B667B55}"/>
              </a:ext>
            </a:extLst>
          </p:cNvPr>
          <p:cNvSpPr/>
          <p:nvPr/>
        </p:nvSpPr>
        <p:spPr>
          <a:xfrm>
            <a:off x="0" y="987552"/>
            <a:ext cx="12191695" cy="109823"/>
          </a:xfrm>
          <a:prstGeom prst="rect">
            <a:avLst/>
          </a:prstGeom>
          <a:solidFill>
            <a:srgbClr val="B5A02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spcAft>
                <a:spcPts val="800"/>
              </a:spcAft>
            </a:pPr>
            <a:endParaRPr/>
          </a:p>
        </p:txBody>
      </p:sp>
      <p:sp>
        <p:nvSpPr>
          <p:cNvPr id="4" name="Content Placeholder 2">
            <a:extLst>
              <a:ext uri="{FF2B5EF4-FFF2-40B4-BE49-F238E27FC236}">
                <a16:creationId xmlns:a16="http://schemas.microsoft.com/office/drawing/2014/main" id="{00983F63-111B-8EAE-F577-65F43F57C98C}"/>
              </a:ext>
            </a:extLst>
          </p:cNvPr>
          <p:cNvSpPr>
            <a:spLocks noGrp="1"/>
          </p:cNvSpPr>
          <p:nvPr/>
        </p:nvSpPr>
        <p:spPr>
          <a:xfrm>
            <a:off x="328788" y="1553432"/>
            <a:ext cx="7192787" cy="4847367"/>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endParaRPr lang="en-GB" sz="3200">
              <a:solidFill>
                <a:srgbClr val="142749"/>
              </a:solidFill>
              <a:latin typeface="Letter-join Print Plus 1" panose="02000805000000020003" pitchFamily="50" charset="0"/>
            </a:endParaRPr>
          </a:p>
        </p:txBody>
      </p:sp>
      <p:sp>
        <p:nvSpPr>
          <p:cNvPr id="8" name="TextBox 7">
            <a:extLst>
              <a:ext uri="{FF2B5EF4-FFF2-40B4-BE49-F238E27FC236}">
                <a16:creationId xmlns:a16="http://schemas.microsoft.com/office/drawing/2014/main" id="{13B787BB-7B68-F242-2727-BFE6928E09D1}"/>
              </a:ext>
            </a:extLst>
          </p:cNvPr>
          <p:cNvSpPr txBox="1"/>
          <p:nvPr/>
        </p:nvSpPr>
        <p:spPr>
          <a:xfrm>
            <a:off x="-1302759" y="577860"/>
            <a:ext cx="6142120" cy="369332"/>
          </a:xfrm>
          <a:prstGeom prst="rect">
            <a:avLst/>
          </a:prstGeom>
          <a:noFill/>
        </p:spPr>
        <p:txBody>
          <a:bodyPr wrap="square">
            <a:spAutoFit/>
          </a:bodyPr>
          <a:lstStyle/>
          <a:p>
            <a:pPr algn="ctr">
              <a:spcAft>
                <a:spcPts val="800"/>
              </a:spcAft>
            </a:pPr>
            <a:r>
              <a:rPr lang="en-GB" sz="1800">
                <a:solidFill>
                  <a:schemeClr val="bg1"/>
                </a:solidFill>
                <a:latin typeface="Letter-join Break 3" panose="02000505000000020003" pitchFamily="50" charset="0"/>
              </a:rPr>
              <a:t>Expectations in Lower Key Stage 2</a:t>
            </a:r>
          </a:p>
        </p:txBody>
      </p:sp>
      <p:sp>
        <p:nvSpPr>
          <p:cNvPr id="11" name="TextBox 10">
            <a:extLst>
              <a:ext uri="{FF2B5EF4-FFF2-40B4-BE49-F238E27FC236}">
                <a16:creationId xmlns:a16="http://schemas.microsoft.com/office/drawing/2014/main" id="{321E5BEB-5135-72AB-6A86-F54180D6ACB5}"/>
              </a:ext>
            </a:extLst>
          </p:cNvPr>
          <p:cNvSpPr txBox="1"/>
          <p:nvPr/>
        </p:nvSpPr>
        <p:spPr>
          <a:xfrm>
            <a:off x="148733" y="1208199"/>
            <a:ext cx="6549029" cy="5447004"/>
          </a:xfrm>
          <a:prstGeom prst="rect">
            <a:avLst/>
          </a:prstGeom>
          <a:noFill/>
        </p:spPr>
        <p:txBody>
          <a:bodyPr wrap="square" lIns="73152" tIns="36576" rIns="54864" bIns="36576">
            <a:spAutoFit/>
          </a:bodyPr>
          <a:lstStyle>
            <a:defPPr>
              <a:defRPr lang="en-US"/>
            </a:defPPr>
            <a:lvl1pPr>
              <a:lnSpc>
                <a:spcPct val="200000"/>
              </a:lnSpc>
              <a:spcAft>
                <a:spcPts val="700"/>
              </a:spcAft>
              <a:defRPr sz="2800">
                <a:solidFill>
                  <a:srgbClr val="142749"/>
                </a:solidFill>
                <a:latin typeface="Letter-join Print Plus 1" panose="02000805000000020003" pitchFamily="50" charset="0"/>
              </a:defRPr>
            </a:lvl1pPr>
          </a:lstStyle>
          <a:p>
            <a:pPr>
              <a:lnSpc>
                <a:spcPct val="150000"/>
              </a:lnSpc>
            </a:pPr>
            <a:r>
              <a:rPr lang="en-US">
                <a:latin typeface="Letter-join Break 3" panose="02000505000000020003" pitchFamily="50" charset="0"/>
              </a:rPr>
              <a:t>The children also learn spellings from the Year 3 and 4 spelling list across both years. </a:t>
            </a:r>
          </a:p>
          <a:p>
            <a:pPr>
              <a:lnSpc>
                <a:spcPct val="150000"/>
              </a:lnSpc>
            </a:pPr>
            <a:r>
              <a:rPr lang="en-US">
                <a:latin typeface="Letter-join Break 3" panose="02000505000000020003" pitchFamily="50" charset="0"/>
              </a:rPr>
              <a:t>These spellings do not follow a spelling rule. </a:t>
            </a:r>
          </a:p>
          <a:p>
            <a:pPr>
              <a:lnSpc>
                <a:spcPct val="150000"/>
              </a:lnSpc>
            </a:pPr>
            <a:r>
              <a:rPr lang="en-US">
                <a:latin typeface="Letter-join Break 3" panose="02000505000000020003" pitchFamily="50" charset="0"/>
              </a:rPr>
              <a:t>They are introduced and taught in spelling lessons, but we will also do extra practice as early morning work. </a:t>
            </a:r>
          </a:p>
          <a:p>
            <a:pPr>
              <a:lnSpc>
                <a:spcPct val="150000"/>
              </a:lnSpc>
            </a:pPr>
            <a:r>
              <a:rPr lang="en-US">
                <a:latin typeface="Letter-join Break 3" panose="02000505000000020003" pitchFamily="50" charset="0"/>
              </a:rPr>
              <a:t>Any extra practice of these at home is really helpful as we know they are very tricky! </a:t>
            </a:r>
          </a:p>
        </p:txBody>
      </p:sp>
      <p:pic>
        <p:nvPicPr>
          <p:cNvPr id="13" name="Picture 12">
            <a:extLst>
              <a:ext uri="{FF2B5EF4-FFF2-40B4-BE49-F238E27FC236}">
                <a16:creationId xmlns:a16="http://schemas.microsoft.com/office/drawing/2014/main" id="{ED3A5682-5C29-415B-60EE-028C4F6FBF5A}"/>
              </a:ext>
            </a:extLst>
          </p:cNvPr>
          <p:cNvPicPr>
            <a:picLocks noChangeAspect="1"/>
          </p:cNvPicPr>
          <p:nvPr/>
        </p:nvPicPr>
        <p:blipFill>
          <a:blip r:embed="rId3"/>
          <a:stretch>
            <a:fillRect/>
          </a:stretch>
        </p:blipFill>
        <p:spPr>
          <a:xfrm>
            <a:off x="7521575" y="1208199"/>
            <a:ext cx="3847174" cy="5340592"/>
          </a:xfrm>
          <a:prstGeom prst="rect">
            <a:avLst/>
          </a:prstGeom>
        </p:spPr>
      </p:pic>
    </p:spTree>
    <p:extLst>
      <p:ext uri="{BB962C8B-B14F-4D97-AF65-F5344CB8AC3E}">
        <p14:creationId xmlns:p14="http://schemas.microsoft.com/office/powerpoint/2010/main" val="5917220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987552"/>
          </a:xfrm>
          <a:prstGeom prst="rect">
            <a:avLst/>
          </a:prstGeom>
          <a:solidFill>
            <a:srgbClr val="1427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154003" y="115454"/>
            <a:ext cx="10698480" cy="495520"/>
          </a:xfrm>
          <a:prstGeom prst="rect">
            <a:avLst/>
          </a:prstGeom>
          <a:noFill/>
        </p:spPr>
        <p:txBody>
          <a:bodyPr wrap="square" lIns="54864" tIns="54864" rIns="54864" bIns="54864" anchor="ctr">
            <a:spAutoFit/>
          </a:bodyPr>
          <a:lstStyle/>
          <a:p>
            <a:pPr algn="l">
              <a:spcAft>
                <a:spcPts val="800"/>
              </a:spcAft>
              <a:defRPr sz="2500" b="1" i="0">
                <a:solidFill>
                  <a:srgbClr val="FFFFFF"/>
                </a:solidFill>
                <a:latin typeface="Aptos"/>
              </a:defRPr>
            </a:pPr>
            <a:r>
              <a:rPr lang="en-GB">
                <a:latin typeface="Letter-join Break 3" panose="02000505000000020003" pitchFamily="50" charset="0"/>
              </a:rPr>
              <a:t>English</a:t>
            </a:r>
            <a:r>
              <a:rPr>
                <a:latin typeface="Letter-join Break 3" panose="02000505000000020003" pitchFamily="50" charset="0"/>
              </a:rPr>
              <a:t>: </a:t>
            </a:r>
            <a:r>
              <a:rPr lang="en-GB">
                <a:latin typeface="Letter-join Break 3" panose="02000505000000020003" pitchFamily="50" charset="0"/>
              </a:rPr>
              <a:t>Reading</a:t>
            </a:r>
          </a:p>
        </p:txBody>
      </p:sp>
      <p:sp>
        <p:nvSpPr>
          <p:cNvPr id="6" name="Rectangle 5"/>
          <p:cNvSpPr/>
          <p:nvPr/>
        </p:nvSpPr>
        <p:spPr>
          <a:xfrm>
            <a:off x="0" y="987552"/>
            <a:ext cx="12191695" cy="41148"/>
          </a:xfrm>
          <a:prstGeom prst="rect">
            <a:avLst/>
          </a:prstGeom>
          <a:solidFill>
            <a:srgbClr val="B5A0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502920" y="6498507"/>
            <a:ext cx="11155680" cy="280077"/>
          </a:xfrm>
          <a:prstGeom prst="rect">
            <a:avLst/>
          </a:prstGeom>
          <a:noFill/>
        </p:spPr>
        <p:txBody>
          <a:bodyPr wrap="square" lIns="54864" tIns="54864" rIns="54864" bIns="54864" anchor="ctr">
            <a:spAutoFit/>
          </a:bodyPr>
          <a:lstStyle/>
          <a:p>
            <a:pPr algn="l">
              <a:spcAft>
                <a:spcPts val="300"/>
              </a:spcAft>
              <a:defRPr sz="900" b="0" i="0">
                <a:solidFill>
                  <a:srgbClr val="505B6C"/>
                </a:solidFill>
                <a:latin typeface="Aptos"/>
              </a:defRPr>
            </a:pPr>
            <a:r>
              <a:rPr sz="1100">
                <a:latin typeface="Letter-join Print Plus 1" panose="02000805000000020003" pitchFamily="50" charset="0"/>
              </a:rPr>
              <a:t>St Gregory’s Catholic Primary School  •  Curriculum Café</a:t>
            </a:r>
          </a:p>
        </p:txBody>
      </p:sp>
      <p:sp>
        <p:nvSpPr>
          <p:cNvPr id="5" name="Content Placeholder 2">
            <a:extLst>
              <a:ext uri="{FF2B5EF4-FFF2-40B4-BE49-F238E27FC236}">
                <a16:creationId xmlns:a16="http://schemas.microsoft.com/office/drawing/2014/main" id="{011E02C2-1FAC-4DAC-1DB6-799A13DE5162}"/>
              </a:ext>
            </a:extLst>
          </p:cNvPr>
          <p:cNvSpPr>
            <a:spLocks noGrp="1"/>
          </p:cNvSpPr>
          <p:nvPr/>
        </p:nvSpPr>
        <p:spPr>
          <a:xfrm>
            <a:off x="266145" y="1161049"/>
            <a:ext cx="7518288" cy="5122812"/>
          </a:xfrm>
          <a:prstGeom prst="rect">
            <a:avLst/>
          </a:prstGeom>
        </p:spPr>
        <p:txBody>
          <a:bodyPr vert="horz" lIns="91440" tIns="45720" rIns="91440" bIns="45720" rtlCol="0" anchor="ct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a:solidFill>
                  <a:srgbClr val="142749"/>
                </a:solidFill>
                <a:latin typeface="Letter-join Break 3" panose="02000505000000020003" pitchFamily="50" charset="0"/>
              </a:rPr>
              <a:t>We would like the children to read 2/3 times a week with an adult at home. We know the children are also doing lots of reading on reading plus as part of their homework. </a:t>
            </a:r>
          </a:p>
          <a:p>
            <a:pPr marL="0" indent="0">
              <a:buNone/>
            </a:pPr>
            <a:endParaRPr lang="en-GB">
              <a:solidFill>
                <a:srgbClr val="142749"/>
              </a:solidFill>
              <a:latin typeface="Letter-join Break 3" panose="02000505000000020003" pitchFamily="50" charset="0"/>
            </a:endParaRPr>
          </a:p>
          <a:p>
            <a:pPr marL="0" indent="0">
              <a:buNone/>
            </a:pPr>
            <a:r>
              <a:rPr lang="en-GB">
                <a:solidFill>
                  <a:srgbClr val="142749"/>
                </a:solidFill>
                <a:latin typeface="Letter-join Break 3" panose="02000505000000020003" pitchFamily="50" charset="0"/>
              </a:rPr>
              <a:t>We ask an adult to sign and date the reading diary each time they hear them read. You are also welcome to include a brief comment about how your child has read. </a:t>
            </a:r>
          </a:p>
          <a:p>
            <a:pPr marL="0" indent="0">
              <a:buNone/>
            </a:pPr>
            <a:endParaRPr lang="en-GB">
              <a:solidFill>
                <a:srgbClr val="142749"/>
              </a:solidFill>
              <a:latin typeface="Letter-join Break 3" panose="02000505000000020003" pitchFamily="50" charset="0"/>
            </a:endParaRPr>
          </a:p>
          <a:p>
            <a:pPr marL="0" indent="0">
              <a:buNone/>
            </a:pPr>
            <a:r>
              <a:rPr lang="en-GB">
                <a:solidFill>
                  <a:srgbClr val="142749"/>
                </a:solidFill>
                <a:latin typeface="Letter-join Break 3" panose="02000505000000020003" pitchFamily="50" charset="0"/>
              </a:rPr>
              <a:t>Reading books and reading diaries should be brought into school everyday. </a:t>
            </a:r>
          </a:p>
          <a:p>
            <a:pPr marL="0" indent="0">
              <a:buNone/>
            </a:pPr>
            <a:br>
              <a:rPr lang="en-GB">
                <a:solidFill>
                  <a:srgbClr val="142749"/>
                </a:solidFill>
                <a:latin typeface="Letter-join Break 3" panose="02000505000000020003" pitchFamily="50" charset="0"/>
              </a:rPr>
            </a:br>
            <a:r>
              <a:rPr lang="en-GB">
                <a:solidFill>
                  <a:srgbClr val="142749"/>
                </a:solidFill>
                <a:latin typeface="Letter-join Break 3" panose="02000505000000020003" pitchFamily="50" charset="0"/>
              </a:rPr>
              <a:t>We know a lot of the children read regularly at home and thank you for your support with this. </a:t>
            </a:r>
          </a:p>
        </p:txBody>
      </p:sp>
      <p:pic>
        <p:nvPicPr>
          <p:cNvPr id="7" name="Picture 6" descr="Oxford Reading Tree &amp; Levels: parent guide - Oxford Owl for Home">
            <a:extLst>
              <a:ext uri="{FF2B5EF4-FFF2-40B4-BE49-F238E27FC236}">
                <a16:creationId xmlns:a16="http://schemas.microsoft.com/office/drawing/2014/main" id="{7E92CCA9-42ED-A2F2-4B35-8BDA0961ADE6}"/>
              </a:ext>
            </a:extLst>
          </p:cNvPr>
          <p:cNvPicPr>
            <a:picLocks noChangeAspect="1"/>
          </p:cNvPicPr>
          <p:nvPr/>
        </p:nvPicPr>
        <p:blipFill>
          <a:blip r:embed="rId3"/>
          <a:stretch>
            <a:fillRect/>
          </a:stretch>
        </p:blipFill>
        <p:spPr>
          <a:xfrm>
            <a:off x="8088974" y="1274716"/>
            <a:ext cx="3989959" cy="5161549"/>
          </a:xfrm>
          <a:prstGeom prst="rect">
            <a:avLst/>
          </a:prstGeom>
        </p:spPr>
      </p:pic>
      <p:sp>
        <p:nvSpPr>
          <p:cNvPr id="9" name="TextBox 8">
            <a:extLst>
              <a:ext uri="{FF2B5EF4-FFF2-40B4-BE49-F238E27FC236}">
                <a16:creationId xmlns:a16="http://schemas.microsoft.com/office/drawing/2014/main" id="{4A4FFBEB-5C15-D6C3-5582-88A998E6F00E}"/>
              </a:ext>
            </a:extLst>
          </p:cNvPr>
          <p:cNvSpPr txBox="1"/>
          <p:nvPr/>
        </p:nvSpPr>
        <p:spPr>
          <a:xfrm>
            <a:off x="-1302759" y="577860"/>
            <a:ext cx="6142120" cy="369332"/>
          </a:xfrm>
          <a:prstGeom prst="rect">
            <a:avLst/>
          </a:prstGeom>
          <a:noFill/>
        </p:spPr>
        <p:txBody>
          <a:bodyPr wrap="square">
            <a:spAutoFit/>
          </a:bodyPr>
          <a:lstStyle/>
          <a:p>
            <a:pPr algn="ctr">
              <a:spcAft>
                <a:spcPts val="800"/>
              </a:spcAft>
            </a:pPr>
            <a:r>
              <a:rPr lang="en-GB" sz="1800">
                <a:solidFill>
                  <a:schemeClr val="bg1"/>
                </a:solidFill>
                <a:latin typeface="Letter-join Break 3" panose="02000505000000020003" pitchFamily="50" charset="0"/>
              </a:rPr>
              <a:t>Expectations in Lower Key Stage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0055CC45-E517-940A-D333-C6BC390D8F4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4DE15BD-77FD-05B4-A409-51B50017620D}"/>
              </a:ext>
            </a:extLst>
          </p:cNvPr>
          <p:cNvSpPr/>
          <p:nvPr/>
        </p:nvSpPr>
        <p:spPr>
          <a:xfrm>
            <a:off x="0" y="0"/>
            <a:ext cx="12191695" cy="987552"/>
          </a:xfrm>
          <a:prstGeom prst="rect">
            <a:avLst/>
          </a:prstGeom>
          <a:solidFill>
            <a:srgbClr val="1427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7B20B52F-4F7D-5AE0-AE02-58FC40BA019E}"/>
              </a:ext>
            </a:extLst>
          </p:cNvPr>
          <p:cNvSpPr txBox="1"/>
          <p:nvPr/>
        </p:nvSpPr>
        <p:spPr>
          <a:xfrm>
            <a:off x="502920" y="108857"/>
            <a:ext cx="10698480" cy="495520"/>
          </a:xfrm>
          <a:prstGeom prst="rect">
            <a:avLst/>
          </a:prstGeom>
          <a:noFill/>
        </p:spPr>
        <p:txBody>
          <a:bodyPr wrap="square" lIns="54864" tIns="54864" rIns="54864" bIns="54864" anchor="ctr">
            <a:spAutoFit/>
          </a:bodyPr>
          <a:lstStyle/>
          <a:p>
            <a:pPr>
              <a:spcAft>
                <a:spcPts val="800"/>
              </a:spcAft>
              <a:defRPr sz="2500" b="1" i="0">
                <a:solidFill>
                  <a:srgbClr val="FFFFFF"/>
                </a:solidFill>
                <a:latin typeface="Aptos"/>
              </a:defRPr>
            </a:pPr>
            <a:r>
              <a:rPr lang="en-GB">
                <a:latin typeface="Letter-join Break 3" panose="02000505000000020003" pitchFamily="50" charset="0"/>
              </a:rPr>
              <a:t>English</a:t>
            </a:r>
            <a:r>
              <a:rPr>
                <a:latin typeface="Letter-join Break 3" panose="02000505000000020003" pitchFamily="50" charset="0"/>
              </a:rPr>
              <a:t>: </a:t>
            </a:r>
            <a:r>
              <a:rPr lang="en-GB">
                <a:latin typeface="Letter-join Break 3" panose="02000505000000020003" pitchFamily="50" charset="0"/>
              </a:rPr>
              <a:t>Reading Plus</a:t>
            </a:r>
          </a:p>
        </p:txBody>
      </p:sp>
      <p:sp>
        <p:nvSpPr>
          <p:cNvPr id="6" name="Rectangle 5">
            <a:extLst>
              <a:ext uri="{FF2B5EF4-FFF2-40B4-BE49-F238E27FC236}">
                <a16:creationId xmlns:a16="http://schemas.microsoft.com/office/drawing/2014/main" id="{ED2D8306-15BF-66CF-FECF-C613BDB6DE10}"/>
              </a:ext>
            </a:extLst>
          </p:cNvPr>
          <p:cNvSpPr/>
          <p:nvPr/>
        </p:nvSpPr>
        <p:spPr>
          <a:xfrm>
            <a:off x="0" y="987552"/>
            <a:ext cx="12191695" cy="41148"/>
          </a:xfrm>
          <a:prstGeom prst="rect">
            <a:avLst/>
          </a:prstGeom>
          <a:solidFill>
            <a:srgbClr val="B5A0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a:extLst>
              <a:ext uri="{FF2B5EF4-FFF2-40B4-BE49-F238E27FC236}">
                <a16:creationId xmlns:a16="http://schemas.microsoft.com/office/drawing/2014/main" id="{EE2938F3-25E5-4BD4-1187-D3D7887AE9A9}"/>
              </a:ext>
            </a:extLst>
          </p:cNvPr>
          <p:cNvSpPr txBox="1"/>
          <p:nvPr/>
        </p:nvSpPr>
        <p:spPr>
          <a:xfrm>
            <a:off x="502920" y="6498507"/>
            <a:ext cx="11155680" cy="280077"/>
          </a:xfrm>
          <a:prstGeom prst="rect">
            <a:avLst/>
          </a:prstGeom>
          <a:noFill/>
        </p:spPr>
        <p:txBody>
          <a:bodyPr wrap="square" lIns="54864" tIns="54864" rIns="54864" bIns="54864" anchor="ctr">
            <a:spAutoFit/>
          </a:bodyPr>
          <a:lstStyle/>
          <a:p>
            <a:pPr algn="l">
              <a:spcAft>
                <a:spcPts val="300"/>
              </a:spcAft>
              <a:defRPr sz="900" b="0" i="0">
                <a:solidFill>
                  <a:srgbClr val="505B6C"/>
                </a:solidFill>
                <a:latin typeface="Aptos"/>
              </a:defRPr>
            </a:pPr>
            <a:r>
              <a:rPr sz="1100">
                <a:latin typeface="Letter-join Print Plus 1" panose="02000805000000020003" pitchFamily="50" charset="0"/>
              </a:rPr>
              <a:t>St Gregory’s Catholic Primary School  •  Curriculum Café</a:t>
            </a:r>
          </a:p>
        </p:txBody>
      </p:sp>
      <p:sp>
        <p:nvSpPr>
          <p:cNvPr id="7" name="Content Placeholder 2">
            <a:extLst>
              <a:ext uri="{FF2B5EF4-FFF2-40B4-BE49-F238E27FC236}">
                <a16:creationId xmlns:a16="http://schemas.microsoft.com/office/drawing/2014/main" id="{045F09D9-DE8B-F1E2-CA06-84B1DF152530}"/>
              </a:ext>
            </a:extLst>
          </p:cNvPr>
          <p:cNvSpPr>
            <a:spLocks noGrp="1"/>
          </p:cNvSpPr>
          <p:nvPr/>
        </p:nvSpPr>
        <p:spPr>
          <a:xfrm>
            <a:off x="531111" y="1185805"/>
            <a:ext cx="6338032" cy="509433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200">
                <a:latin typeface="Letter-join Break 3" panose="02000505000000020003" pitchFamily="50" charset="0"/>
                <a:cs typeface="Calibri" panose="020F0502020204030204" pitchFamily="34" charset="0"/>
              </a:rPr>
              <a:t>Reading Plus is an effective tool to help develop reading fluency, comprehension skills and improve vocabulary. </a:t>
            </a:r>
          </a:p>
          <a:p>
            <a:pPr marL="0" indent="0">
              <a:buNone/>
            </a:pPr>
            <a:endParaRPr lang="en-GB" sz="3200">
              <a:latin typeface="Letter-join Break 3" panose="02000505000000020003" pitchFamily="50" charset="0"/>
              <a:cs typeface="Calibri" panose="020F0502020204030204" pitchFamily="34" charset="0"/>
            </a:endParaRPr>
          </a:p>
          <a:p>
            <a:pPr marL="0" indent="0">
              <a:buNone/>
            </a:pPr>
            <a:r>
              <a:rPr lang="en-GB" sz="3200">
                <a:latin typeface="Letter-join Break 3" panose="02000505000000020003" pitchFamily="50" charset="0"/>
                <a:cs typeface="Calibri" panose="020F0502020204030204" pitchFamily="34" charset="0"/>
              </a:rPr>
              <a:t>Children are asked to complete a Reading Plus activity at home for 30minutes for homework. </a:t>
            </a:r>
          </a:p>
        </p:txBody>
      </p:sp>
      <p:pic>
        <p:nvPicPr>
          <p:cNvPr id="8" name="Picture 7">
            <a:extLst>
              <a:ext uri="{FF2B5EF4-FFF2-40B4-BE49-F238E27FC236}">
                <a16:creationId xmlns:a16="http://schemas.microsoft.com/office/drawing/2014/main" id="{758A816A-5949-5B98-97FC-374A152FB4CC}"/>
              </a:ext>
            </a:extLst>
          </p:cNvPr>
          <p:cNvPicPr>
            <a:picLocks noChangeAspect="1"/>
          </p:cNvPicPr>
          <p:nvPr/>
        </p:nvPicPr>
        <p:blipFill>
          <a:blip r:embed="rId3"/>
          <a:srcRect r="-397"/>
          <a:stretch>
            <a:fillRect/>
          </a:stretch>
        </p:blipFill>
        <p:spPr>
          <a:xfrm>
            <a:off x="7557974" y="2970530"/>
            <a:ext cx="3643426" cy="1257300"/>
          </a:xfrm>
          <a:prstGeom prst="rect">
            <a:avLst/>
          </a:prstGeom>
        </p:spPr>
      </p:pic>
      <p:sp>
        <p:nvSpPr>
          <p:cNvPr id="9" name="TextBox 8">
            <a:extLst>
              <a:ext uri="{FF2B5EF4-FFF2-40B4-BE49-F238E27FC236}">
                <a16:creationId xmlns:a16="http://schemas.microsoft.com/office/drawing/2014/main" id="{9E49EA63-6CF7-4B92-0730-A9463C1031C5}"/>
              </a:ext>
            </a:extLst>
          </p:cNvPr>
          <p:cNvSpPr txBox="1"/>
          <p:nvPr/>
        </p:nvSpPr>
        <p:spPr>
          <a:xfrm>
            <a:off x="-905717" y="577860"/>
            <a:ext cx="6142120" cy="369332"/>
          </a:xfrm>
          <a:prstGeom prst="rect">
            <a:avLst/>
          </a:prstGeom>
          <a:noFill/>
        </p:spPr>
        <p:txBody>
          <a:bodyPr wrap="square">
            <a:spAutoFit/>
          </a:bodyPr>
          <a:lstStyle/>
          <a:p>
            <a:pPr algn="ctr">
              <a:spcAft>
                <a:spcPts val="800"/>
              </a:spcAft>
            </a:pPr>
            <a:r>
              <a:rPr lang="en-GB" sz="1800">
                <a:solidFill>
                  <a:schemeClr val="bg1"/>
                </a:solidFill>
                <a:latin typeface="Letter-join Break 3" panose="02000505000000020003" pitchFamily="50" charset="0"/>
              </a:rPr>
              <a:t>Expectations in Lower Key Stage 2</a:t>
            </a:r>
          </a:p>
        </p:txBody>
      </p:sp>
    </p:spTree>
    <p:extLst>
      <p:ext uri="{BB962C8B-B14F-4D97-AF65-F5344CB8AC3E}">
        <p14:creationId xmlns:p14="http://schemas.microsoft.com/office/powerpoint/2010/main" val="18954859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B29722F9-3BC5-A587-436E-F5F3C493CC5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FEA672C-57DA-D03C-D8E7-13EA761A740D}"/>
              </a:ext>
            </a:extLst>
          </p:cNvPr>
          <p:cNvSpPr/>
          <p:nvPr/>
        </p:nvSpPr>
        <p:spPr>
          <a:xfrm>
            <a:off x="0" y="0"/>
            <a:ext cx="12191695" cy="987552"/>
          </a:xfrm>
          <a:prstGeom prst="rect">
            <a:avLst/>
          </a:prstGeom>
          <a:solidFill>
            <a:srgbClr val="1427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D2270608-6FAD-FA0F-0DDF-B2517A6E3308}"/>
              </a:ext>
            </a:extLst>
          </p:cNvPr>
          <p:cNvSpPr txBox="1"/>
          <p:nvPr/>
        </p:nvSpPr>
        <p:spPr>
          <a:xfrm>
            <a:off x="381000" y="150005"/>
            <a:ext cx="10698480" cy="495520"/>
          </a:xfrm>
          <a:prstGeom prst="rect">
            <a:avLst/>
          </a:prstGeom>
          <a:noFill/>
        </p:spPr>
        <p:txBody>
          <a:bodyPr wrap="square" lIns="54864" tIns="54864" rIns="54864" bIns="54864" anchor="ctr">
            <a:spAutoFit/>
          </a:bodyPr>
          <a:lstStyle/>
          <a:p>
            <a:pPr>
              <a:spcAft>
                <a:spcPts val="800"/>
              </a:spcAft>
              <a:defRPr sz="2500" b="1" i="0">
                <a:solidFill>
                  <a:srgbClr val="FFFFFF"/>
                </a:solidFill>
                <a:latin typeface="Aptos"/>
              </a:defRPr>
            </a:pPr>
            <a:r>
              <a:rPr lang="en-GB">
                <a:latin typeface="Letter-join Break 3" panose="02000505000000020003" pitchFamily="50" charset="0"/>
              </a:rPr>
              <a:t>Our other subjects: RE in Year 3/4</a:t>
            </a:r>
          </a:p>
        </p:txBody>
      </p:sp>
      <p:sp>
        <p:nvSpPr>
          <p:cNvPr id="6" name="Rectangle 5">
            <a:extLst>
              <a:ext uri="{FF2B5EF4-FFF2-40B4-BE49-F238E27FC236}">
                <a16:creationId xmlns:a16="http://schemas.microsoft.com/office/drawing/2014/main" id="{D735765E-D163-E3BC-DCB8-27537812EA6E}"/>
              </a:ext>
            </a:extLst>
          </p:cNvPr>
          <p:cNvSpPr/>
          <p:nvPr/>
        </p:nvSpPr>
        <p:spPr>
          <a:xfrm>
            <a:off x="0" y="987552"/>
            <a:ext cx="12191695" cy="41148"/>
          </a:xfrm>
          <a:prstGeom prst="rect">
            <a:avLst/>
          </a:prstGeom>
          <a:solidFill>
            <a:srgbClr val="B5A0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a:extLst>
              <a:ext uri="{FF2B5EF4-FFF2-40B4-BE49-F238E27FC236}">
                <a16:creationId xmlns:a16="http://schemas.microsoft.com/office/drawing/2014/main" id="{987D33A7-242B-B248-6C9D-6761129F2887}"/>
              </a:ext>
            </a:extLst>
          </p:cNvPr>
          <p:cNvSpPr txBox="1"/>
          <p:nvPr/>
        </p:nvSpPr>
        <p:spPr>
          <a:xfrm>
            <a:off x="502920" y="6498507"/>
            <a:ext cx="11155680" cy="280077"/>
          </a:xfrm>
          <a:prstGeom prst="rect">
            <a:avLst/>
          </a:prstGeom>
          <a:noFill/>
        </p:spPr>
        <p:txBody>
          <a:bodyPr wrap="square" lIns="54864" tIns="54864" rIns="54864" bIns="54864" anchor="ctr">
            <a:spAutoFit/>
          </a:bodyPr>
          <a:lstStyle/>
          <a:p>
            <a:pPr algn="l">
              <a:spcAft>
                <a:spcPts val="300"/>
              </a:spcAft>
              <a:defRPr sz="900" b="0" i="0">
                <a:solidFill>
                  <a:srgbClr val="505B6C"/>
                </a:solidFill>
                <a:latin typeface="Aptos"/>
              </a:defRPr>
            </a:pPr>
            <a:r>
              <a:rPr sz="1100">
                <a:latin typeface="Letter-join Print Plus 1" panose="02000805000000020003" pitchFamily="50" charset="0"/>
              </a:rPr>
              <a:t>St Gregory’s Catholic Primary School  •  Curriculum Café</a:t>
            </a:r>
          </a:p>
        </p:txBody>
      </p:sp>
      <p:pic>
        <p:nvPicPr>
          <p:cNvPr id="8" name="Picture 7">
            <a:extLst>
              <a:ext uri="{FF2B5EF4-FFF2-40B4-BE49-F238E27FC236}">
                <a16:creationId xmlns:a16="http://schemas.microsoft.com/office/drawing/2014/main" id="{9E683430-4411-8A99-5CE8-79F13A4576AB}"/>
              </a:ext>
            </a:extLst>
          </p:cNvPr>
          <p:cNvPicPr>
            <a:picLocks noChangeAspect="1"/>
          </p:cNvPicPr>
          <p:nvPr/>
        </p:nvPicPr>
        <p:blipFill>
          <a:blip r:embed="rId3"/>
          <a:stretch>
            <a:fillRect/>
          </a:stretch>
        </p:blipFill>
        <p:spPr>
          <a:xfrm>
            <a:off x="381000" y="2387036"/>
            <a:ext cx="11702062" cy="2083928"/>
          </a:xfrm>
          <a:prstGeom prst="rect">
            <a:avLst/>
          </a:prstGeom>
        </p:spPr>
      </p:pic>
    </p:spTree>
    <p:extLst>
      <p:ext uri="{BB962C8B-B14F-4D97-AF65-F5344CB8AC3E}">
        <p14:creationId xmlns:p14="http://schemas.microsoft.com/office/powerpoint/2010/main" val="19906630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276847A8-8125-3E9F-2795-BA737774AD9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9453655-F0E4-D42E-9E28-01DD953D466B}"/>
              </a:ext>
            </a:extLst>
          </p:cNvPr>
          <p:cNvSpPr/>
          <p:nvPr/>
        </p:nvSpPr>
        <p:spPr>
          <a:xfrm>
            <a:off x="0" y="0"/>
            <a:ext cx="12191695" cy="987552"/>
          </a:xfrm>
          <a:prstGeom prst="rect">
            <a:avLst/>
          </a:prstGeom>
          <a:solidFill>
            <a:srgbClr val="1427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3F1506BA-F05C-4E30-77B3-814661313925}"/>
              </a:ext>
            </a:extLst>
          </p:cNvPr>
          <p:cNvSpPr txBox="1"/>
          <p:nvPr/>
        </p:nvSpPr>
        <p:spPr>
          <a:xfrm>
            <a:off x="381000" y="150005"/>
            <a:ext cx="10698480" cy="495520"/>
          </a:xfrm>
          <a:prstGeom prst="rect">
            <a:avLst/>
          </a:prstGeom>
          <a:noFill/>
        </p:spPr>
        <p:txBody>
          <a:bodyPr wrap="square" lIns="54864" tIns="54864" rIns="54864" bIns="54864" anchor="ctr">
            <a:spAutoFit/>
          </a:bodyPr>
          <a:lstStyle/>
          <a:p>
            <a:pPr>
              <a:spcAft>
                <a:spcPts val="800"/>
              </a:spcAft>
              <a:defRPr sz="2500" b="1" i="0">
                <a:solidFill>
                  <a:srgbClr val="FFFFFF"/>
                </a:solidFill>
                <a:latin typeface="Aptos"/>
              </a:defRPr>
            </a:pPr>
            <a:r>
              <a:rPr lang="en-GB">
                <a:latin typeface="Letter-join Break 3" panose="02000505000000020003" pitchFamily="50" charset="0"/>
              </a:rPr>
              <a:t>Our other subjects: Year 3</a:t>
            </a:r>
          </a:p>
        </p:txBody>
      </p:sp>
      <p:sp>
        <p:nvSpPr>
          <p:cNvPr id="6" name="Rectangle 5">
            <a:extLst>
              <a:ext uri="{FF2B5EF4-FFF2-40B4-BE49-F238E27FC236}">
                <a16:creationId xmlns:a16="http://schemas.microsoft.com/office/drawing/2014/main" id="{8083CC8D-E12B-7C66-F114-B54F6A899289}"/>
              </a:ext>
            </a:extLst>
          </p:cNvPr>
          <p:cNvSpPr/>
          <p:nvPr/>
        </p:nvSpPr>
        <p:spPr>
          <a:xfrm>
            <a:off x="0" y="987552"/>
            <a:ext cx="12191695" cy="41148"/>
          </a:xfrm>
          <a:prstGeom prst="rect">
            <a:avLst/>
          </a:prstGeom>
          <a:solidFill>
            <a:srgbClr val="B5A0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a:extLst>
              <a:ext uri="{FF2B5EF4-FFF2-40B4-BE49-F238E27FC236}">
                <a16:creationId xmlns:a16="http://schemas.microsoft.com/office/drawing/2014/main" id="{86675C0C-7507-5DA5-2785-50642035BEA8}"/>
              </a:ext>
            </a:extLst>
          </p:cNvPr>
          <p:cNvSpPr txBox="1"/>
          <p:nvPr/>
        </p:nvSpPr>
        <p:spPr>
          <a:xfrm>
            <a:off x="502920" y="6498507"/>
            <a:ext cx="11155680" cy="280077"/>
          </a:xfrm>
          <a:prstGeom prst="rect">
            <a:avLst/>
          </a:prstGeom>
          <a:noFill/>
        </p:spPr>
        <p:txBody>
          <a:bodyPr wrap="square" lIns="54864" tIns="54864" rIns="54864" bIns="54864" anchor="ctr">
            <a:spAutoFit/>
          </a:bodyPr>
          <a:lstStyle/>
          <a:p>
            <a:pPr algn="l">
              <a:spcAft>
                <a:spcPts val="300"/>
              </a:spcAft>
              <a:defRPr sz="900" b="0" i="0">
                <a:solidFill>
                  <a:srgbClr val="505B6C"/>
                </a:solidFill>
                <a:latin typeface="Aptos"/>
              </a:defRPr>
            </a:pPr>
            <a:r>
              <a:rPr sz="1100">
                <a:latin typeface="Letter-join Print Plus 1" panose="02000805000000020003" pitchFamily="50" charset="0"/>
              </a:rPr>
              <a:t>St Gregory’s Catholic Primary School  •  Curriculum Café</a:t>
            </a:r>
          </a:p>
        </p:txBody>
      </p:sp>
      <p:pic>
        <p:nvPicPr>
          <p:cNvPr id="10" name="Picture 9">
            <a:extLst>
              <a:ext uri="{FF2B5EF4-FFF2-40B4-BE49-F238E27FC236}">
                <a16:creationId xmlns:a16="http://schemas.microsoft.com/office/drawing/2014/main" id="{13400D46-1783-AD0D-5EB0-ED3845E0DDF4}"/>
              </a:ext>
            </a:extLst>
          </p:cNvPr>
          <p:cNvPicPr>
            <a:picLocks noChangeAspect="1"/>
          </p:cNvPicPr>
          <p:nvPr/>
        </p:nvPicPr>
        <p:blipFill>
          <a:blip r:embed="rId3"/>
          <a:stretch>
            <a:fillRect/>
          </a:stretch>
        </p:blipFill>
        <p:spPr>
          <a:xfrm>
            <a:off x="137950" y="1669084"/>
            <a:ext cx="11916099" cy="3519832"/>
          </a:xfrm>
          <a:prstGeom prst="rect">
            <a:avLst/>
          </a:prstGeom>
        </p:spPr>
      </p:pic>
      <p:pic>
        <p:nvPicPr>
          <p:cNvPr id="11" name="Picture 10">
            <a:extLst>
              <a:ext uri="{FF2B5EF4-FFF2-40B4-BE49-F238E27FC236}">
                <a16:creationId xmlns:a16="http://schemas.microsoft.com/office/drawing/2014/main" id="{7044CE64-9A63-B198-0388-EF810E2405D2}"/>
              </a:ext>
            </a:extLst>
          </p:cNvPr>
          <p:cNvPicPr>
            <a:picLocks noChangeAspect="1"/>
          </p:cNvPicPr>
          <p:nvPr/>
        </p:nvPicPr>
        <p:blipFill>
          <a:blip r:embed="rId4"/>
          <a:stretch>
            <a:fillRect/>
          </a:stretch>
        </p:blipFill>
        <p:spPr>
          <a:xfrm>
            <a:off x="1787682" y="795530"/>
            <a:ext cx="8928256" cy="5705192"/>
          </a:xfrm>
          <a:prstGeom prst="rect">
            <a:avLst/>
          </a:prstGeom>
        </p:spPr>
      </p:pic>
    </p:spTree>
    <p:extLst>
      <p:ext uri="{BB962C8B-B14F-4D97-AF65-F5344CB8AC3E}">
        <p14:creationId xmlns:p14="http://schemas.microsoft.com/office/powerpoint/2010/main" val="3493393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09FDAD81-7166-1820-3DC6-0FCD0B3A213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96331EF-BDD1-EB7C-10A7-2239958135DD}"/>
              </a:ext>
            </a:extLst>
          </p:cNvPr>
          <p:cNvSpPr/>
          <p:nvPr/>
        </p:nvSpPr>
        <p:spPr>
          <a:xfrm>
            <a:off x="0" y="0"/>
            <a:ext cx="12191695" cy="987552"/>
          </a:xfrm>
          <a:prstGeom prst="rect">
            <a:avLst/>
          </a:prstGeom>
          <a:solidFill>
            <a:srgbClr val="1427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E9CFF2E9-528B-8491-7866-089C448767CA}"/>
              </a:ext>
            </a:extLst>
          </p:cNvPr>
          <p:cNvSpPr txBox="1"/>
          <p:nvPr/>
        </p:nvSpPr>
        <p:spPr>
          <a:xfrm>
            <a:off x="381000" y="150005"/>
            <a:ext cx="10698480" cy="495520"/>
          </a:xfrm>
          <a:prstGeom prst="rect">
            <a:avLst/>
          </a:prstGeom>
          <a:noFill/>
        </p:spPr>
        <p:txBody>
          <a:bodyPr wrap="square" lIns="54864" tIns="54864" rIns="54864" bIns="54864" anchor="ctr">
            <a:spAutoFit/>
          </a:bodyPr>
          <a:lstStyle/>
          <a:p>
            <a:pPr>
              <a:spcAft>
                <a:spcPts val="800"/>
              </a:spcAft>
              <a:defRPr sz="2500" b="1" i="0">
                <a:solidFill>
                  <a:srgbClr val="FFFFFF"/>
                </a:solidFill>
                <a:latin typeface="Aptos"/>
              </a:defRPr>
            </a:pPr>
            <a:r>
              <a:rPr lang="en-GB">
                <a:latin typeface="Letter-join Break 3" panose="02000505000000020003" pitchFamily="50" charset="0"/>
              </a:rPr>
              <a:t>Our other subjects: Year 4</a:t>
            </a:r>
          </a:p>
        </p:txBody>
      </p:sp>
      <p:sp>
        <p:nvSpPr>
          <p:cNvPr id="6" name="Rectangle 5">
            <a:extLst>
              <a:ext uri="{FF2B5EF4-FFF2-40B4-BE49-F238E27FC236}">
                <a16:creationId xmlns:a16="http://schemas.microsoft.com/office/drawing/2014/main" id="{81357C66-5877-6409-F121-408156BF9BE6}"/>
              </a:ext>
            </a:extLst>
          </p:cNvPr>
          <p:cNvSpPr/>
          <p:nvPr/>
        </p:nvSpPr>
        <p:spPr>
          <a:xfrm>
            <a:off x="0" y="987552"/>
            <a:ext cx="12191695" cy="41148"/>
          </a:xfrm>
          <a:prstGeom prst="rect">
            <a:avLst/>
          </a:prstGeom>
          <a:solidFill>
            <a:srgbClr val="B5A0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a:extLst>
              <a:ext uri="{FF2B5EF4-FFF2-40B4-BE49-F238E27FC236}">
                <a16:creationId xmlns:a16="http://schemas.microsoft.com/office/drawing/2014/main" id="{19862343-21A2-279D-60E9-476DEEAE172C}"/>
              </a:ext>
            </a:extLst>
          </p:cNvPr>
          <p:cNvSpPr txBox="1"/>
          <p:nvPr/>
        </p:nvSpPr>
        <p:spPr>
          <a:xfrm>
            <a:off x="502920" y="6498507"/>
            <a:ext cx="11155680" cy="280077"/>
          </a:xfrm>
          <a:prstGeom prst="rect">
            <a:avLst/>
          </a:prstGeom>
          <a:noFill/>
        </p:spPr>
        <p:txBody>
          <a:bodyPr wrap="square" lIns="54864" tIns="54864" rIns="54864" bIns="54864" anchor="ctr">
            <a:spAutoFit/>
          </a:bodyPr>
          <a:lstStyle/>
          <a:p>
            <a:pPr algn="l">
              <a:spcAft>
                <a:spcPts val="300"/>
              </a:spcAft>
              <a:defRPr sz="900" b="0" i="0">
                <a:solidFill>
                  <a:srgbClr val="505B6C"/>
                </a:solidFill>
                <a:latin typeface="Aptos"/>
              </a:defRPr>
            </a:pPr>
            <a:r>
              <a:rPr sz="1100">
                <a:latin typeface="Letter-join Print Plus 1" panose="02000805000000020003" pitchFamily="50" charset="0"/>
              </a:rPr>
              <a:t>St Gregory’s Catholic Primary School  •  Curriculum Café</a:t>
            </a:r>
          </a:p>
        </p:txBody>
      </p:sp>
      <p:pic>
        <p:nvPicPr>
          <p:cNvPr id="7" name="Picture 6">
            <a:extLst>
              <a:ext uri="{FF2B5EF4-FFF2-40B4-BE49-F238E27FC236}">
                <a16:creationId xmlns:a16="http://schemas.microsoft.com/office/drawing/2014/main" id="{6AED5BA3-D821-C6D9-BC41-85BE7D52149C}"/>
              </a:ext>
            </a:extLst>
          </p:cNvPr>
          <p:cNvPicPr>
            <a:picLocks noChangeAspect="1"/>
          </p:cNvPicPr>
          <p:nvPr/>
        </p:nvPicPr>
        <p:blipFill>
          <a:blip r:embed="rId3"/>
          <a:stretch>
            <a:fillRect/>
          </a:stretch>
        </p:blipFill>
        <p:spPr>
          <a:xfrm>
            <a:off x="354818" y="1674225"/>
            <a:ext cx="11482363" cy="3752017"/>
          </a:xfrm>
          <a:prstGeom prst="rect">
            <a:avLst/>
          </a:prstGeom>
        </p:spPr>
      </p:pic>
      <p:pic>
        <p:nvPicPr>
          <p:cNvPr id="10" name="Picture 9">
            <a:extLst>
              <a:ext uri="{FF2B5EF4-FFF2-40B4-BE49-F238E27FC236}">
                <a16:creationId xmlns:a16="http://schemas.microsoft.com/office/drawing/2014/main" id="{2BDBAC8A-3B6F-38B7-2A79-FB1C015682AB}"/>
              </a:ext>
            </a:extLst>
          </p:cNvPr>
          <p:cNvPicPr>
            <a:picLocks noChangeAspect="1"/>
          </p:cNvPicPr>
          <p:nvPr/>
        </p:nvPicPr>
        <p:blipFill>
          <a:blip r:embed="rId4"/>
          <a:srcRect t="15002"/>
          <a:stretch>
            <a:fillRect/>
          </a:stretch>
        </p:blipFill>
        <p:spPr>
          <a:xfrm>
            <a:off x="1547490" y="885263"/>
            <a:ext cx="8888245" cy="3169985"/>
          </a:xfrm>
          <a:prstGeom prst="rect">
            <a:avLst/>
          </a:prstGeom>
        </p:spPr>
      </p:pic>
      <p:pic>
        <p:nvPicPr>
          <p:cNvPr id="12" name="Picture 11">
            <a:extLst>
              <a:ext uri="{FF2B5EF4-FFF2-40B4-BE49-F238E27FC236}">
                <a16:creationId xmlns:a16="http://schemas.microsoft.com/office/drawing/2014/main" id="{D537947B-BD02-6093-BBF8-9B46FEDDCCC5}"/>
              </a:ext>
            </a:extLst>
          </p:cNvPr>
          <p:cNvPicPr>
            <a:picLocks noChangeAspect="1"/>
          </p:cNvPicPr>
          <p:nvPr/>
        </p:nvPicPr>
        <p:blipFill>
          <a:blip r:embed="rId5"/>
          <a:srcRect t="4824"/>
          <a:stretch>
            <a:fillRect/>
          </a:stretch>
        </p:blipFill>
        <p:spPr>
          <a:xfrm>
            <a:off x="1514451" y="4055248"/>
            <a:ext cx="8954324" cy="3007895"/>
          </a:xfrm>
          <a:prstGeom prst="rect">
            <a:avLst/>
          </a:prstGeom>
        </p:spPr>
      </p:pic>
    </p:spTree>
    <p:extLst>
      <p:ext uri="{BB962C8B-B14F-4D97-AF65-F5344CB8AC3E}">
        <p14:creationId xmlns:p14="http://schemas.microsoft.com/office/powerpoint/2010/main" val="2449844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DADB9C96-78E9-19C1-8784-7D74B03DA7E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2246F2E-E5F0-8BA5-4C85-B5C05AC161BA}"/>
              </a:ext>
            </a:extLst>
          </p:cNvPr>
          <p:cNvSpPr/>
          <p:nvPr/>
        </p:nvSpPr>
        <p:spPr>
          <a:xfrm>
            <a:off x="0" y="0"/>
            <a:ext cx="12191695" cy="987552"/>
          </a:xfrm>
          <a:prstGeom prst="rect">
            <a:avLst/>
          </a:prstGeom>
          <a:solidFill>
            <a:srgbClr val="1427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A5CD7A03-0C88-A56D-EC42-BB800DB17F9D}"/>
              </a:ext>
            </a:extLst>
          </p:cNvPr>
          <p:cNvSpPr txBox="1"/>
          <p:nvPr/>
        </p:nvSpPr>
        <p:spPr>
          <a:xfrm>
            <a:off x="381000" y="108857"/>
            <a:ext cx="10698480" cy="495520"/>
          </a:xfrm>
          <a:prstGeom prst="rect">
            <a:avLst/>
          </a:prstGeom>
          <a:noFill/>
        </p:spPr>
        <p:txBody>
          <a:bodyPr wrap="square" lIns="54864" tIns="54864" rIns="54864" bIns="54864" anchor="ctr">
            <a:spAutoFit/>
          </a:bodyPr>
          <a:lstStyle/>
          <a:p>
            <a:pPr>
              <a:spcAft>
                <a:spcPts val="800"/>
              </a:spcAft>
              <a:defRPr sz="2500" b="1" i="0">
                <a:solidFill>
                  <a:srgbClr val="FFFFFF"/>
                </a:solidFill>
                <a:latin typeface="Aptos"/>
              </a:defRPr>
            </a:pPr>
            <a:r>
              <a:rPr lang="en-GB">
                <a:latin typeface="Letter-join Break 3" panose="02000505000000020003" pitchFamily="50" charset="0"/>
              </a:rPr>
              <a:t>Additional important information</a:t>
            </a:r>
          </a:p>
        </p:txBody>
      </p:sp>
      <p:sp>
        <p:nvSpPr>
          <p:cNvPr id="6" name="Rectangle 5">
            <a:extLst>
              <a:ext uri="{FF2B5EF4-FFF2-40B4-BE49-F238E27FC236}">
                <a16:creationId xmlns:a16="http://schemas.microsoft.com/office/drawing/2014/main" id="{6804EC3A-95B0-6FC2-2147-AF93AED87BDC}"/>
              </a:ext>
            </a:extLst>
          </p:cNvPr>
          <p:cNvSpPr/>
          <p:nvPr/>
        </p:nvSpPr>
        <p:spPr>
          <a:xfrm>
            <a:off x="0" y="987552"/>
            <a:ext cx="12191695" cy="41148"/>
          </a:xfrm>
          <a:prstGeom prst="rect">
            <a:avLst/>
          </a:prstGeom>
          <a:solidFill>
            <a:srgbClr val="B5A0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a:extLst>
              <a:ext uri="{FF2B5EF4-FFF2-40B4-BE49-F238E27FC236}">
                <a16:creationId xmlns:a16="http://schemas.microsoft.com/office/drawing/2014/main" id="{8D08A45F-B15B-059F-E813-90ADE4BC2C90}"/>
              </a:ext>
            </a:extLst>
          </p:cNvPr>
          <p:cNvSpPr txBox="1"/>
          <p:nvPr/>
        </p:nvSpPr>
        <p:spPr>
          <a:xfrm>
            <a:off x="502920" y="6498507"/>
            <a:ext cx="11155680" cy="280077"/>
          </a:xfrm>
          <a:prstGeom prst="rect">
            <a:avLst/>
          </a:prstGeom>
          <a:noFill/>
        </p:spPr>
        <p:txBody>
          <a:bodyPr wrap="square" lIns="54864" tIns="54864" rIns="54864" bIns="54864" anchor="ctr">
            <a:spAutoFit/>
          </a:bodyPr>
          <a:lstStyle/>
          <a:p>
            <a:pPr algn="l">
              <a:spcAft>
                <a:spcPts val="300"/>
              </a:spcAft>
              <a:defRPr sz="900" b="0" i="0">
                <a:solidFill>
                  <a:srgbClr val="505B6C"/>
                </a:solidFill>
                <a:latin typeface="Aptos"/>
              </a:defRPr>
            </a:pPr>
            <a:r>
              <a:rPr sz="1100">
                <a:latin typeface="Letter-join Print Plus 1" panose="02000805000000020003" pitchFamily="50" charset="0"/>
              </a:rPr>
              <a:t>St Gregory’s Catholic Primary School  •  Curriculum Café</a:t>
            </a:r>
          </a:p>
        </p:txBody>
      </p:sp>
      <p:sp>
        <p:nvSpPr>
          <p:cNvPr id="7" name="Content Placeholder 2">
            <a:extLst>
              <a:ext uri="{FF2B5EF4-FFF2-40B4-BE49-F238E27FC236}">
                <a16:creationId xmlns:a16="http://schemas.microsoft.com/office/drawing/2014/main" id="{222824CF-D4FF-4EC1-48B9-AA14AA3AAF3F}"/>
              </a:ext>
            </a:extLst>
          </p:cNvPr>
          <p:cNvSpPr>
            <a:spLocks noGrp="1"/>
          </p:cNvSpPr>
          <p:nvPr/>
        </p:nvSpPr>
        <p:spPr>
          <a:xfrm>
            <a:off x="240633" y="1261064"/>
            <a:ext cx="11742820" cy="4921977"/>
          </a:xfrm>
          <a:prstGeom prst="rect">
            <a:avLst/>
          </a:prstGeom>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GB" sz="2000" b="1">
                <a:latin typeface="Letter-join Break 3" panose="02000505000000020003" pitchFamily="50" charset="0"/>
                <a:cs typeface="Calibri" panose="020F0502020204030204" pitchFamily="34" charset="0"/>
              </a:rPr>
              <a:t>Homework:</a:t>
            </a:r>
          </a:p>
          <a:p>
            <a:pPr marL="0" indent="0">
              <a:lnSpc>
                <a:spcPct val="120000"/>
              </a:lnSpc>
              <a:buNone/>
            </a:pPr>
            <a:r>
              <a:rPr lang="en-GB" sz="2000">
                <a:latin typeface="Letter-join Break 3" panose="02000505000000020003" pitchFamily="50" charset="0"/>
                <a:cs typeface="Calibri" panose="020F0502020204030204" pitchFamily="34" charset="0"/>
              </a:rPr>
              <a:t>Homework is given on a Friday and should be returned the following Wednesday.</a:t>
            </a:r>
          </a:p>
          <a:p>
            <a:pPr marL="0" indent="0">
              <a:lnSpc>
                <a:spcPct val="120000"/>
              </a:lnSpc>
              <a:buNone/>
            </a:pPr>
            <a:br>
              <a:rPr lang="en-GB" sz="2000" b="1">
                <a:latin typeface="Letter-join Break 3" panose="02000505000000020003" pitchFamily="50" charset="0"/>
                <a:cs typeface="Calibri" panose="020F0502020204030204" pitchFamily="34" charset="0"/>
              </a:rPr>
            </a:br>
            <a:r>
              <a:rPr lang="en-GB" sz="2000" b="1">
                <a:latin typeface="Letter-join Break 3" panose="02000505000000020003" pitchFamily="50" charset="0"/>
                <a:cs typeface="Calibri" panose="020F0502020204030204" pitchFamily="34" charset="0"/>
              </a:rPr>
              <a:t>How you can help at home:</a:t>
            </a:r>
          </a:p>
          <a:p>
            <a:pPr marL="0" indent="0">
              <a:lnSpc>
                <a:spcPct val="120000"/>
              </a:lnSpc>
              <a:buNone/>
            </a:pPr>
            <a:r>
              <a:rPr lang="en-GB" sz="2000">
                <a:latin typeface="Letter-join Break 3" panose="02000505000000020003" pitchFamily="50" charset="0"/>
                <a:cs typeface="Calibri" panose="020F0502020204030204" pitchFamily="34" charset="0"/>
              </a:rPr>
              <a:t>Y3/4 spellings</a:t>
            </a:r>
          </a:p>
          <a:p>
            <a:pPr marL="0" indent="0">
              <a:lnSpc>
                <a:spcPct val="120000"/>
              </a:lnSpc>
              <a:buNone/>
            </a:pPr>
            <a:r>
              <a:rPr lang="en-GB" sz="2000">
                <a:latin typeface="Letter-join Break 3" panose="02000505000000020003" pitchFamily="50" charset="0"/>
                <a:cs typeface="Calibri" panose="020F0502020204030204" pitchFamily="34" charset="0"/>
              </a:rPr>
              <a:t>Times tables practise</a:t>
            </a:r>
          </a:p>
          <a:p>
            <a:pPr marL="0" indent="0">
              <a:lnSpc>
                <a:spcPct val="120000"/>
              </a:lnSpc>
              <a:buNone/>
            </a:pPr>
            <a:r>
              <a:rPr lang="en-GB" sz="2000">
                <a:latin typeface="Letter-join Break 3" panose="02000505000000020003" pitchFamily="50" charset="0"/>
                <a:cs typeface="Calibri" panose="020F0502020204030204" pitchFamily="34" charset="0"/>
              </a:rPr>
              <a:t>Reading – discussing what has happened in their book / what might happen next / asking them for their opinion </a:t>
            </a:r>
            <a:br>
              <a:rPr lang="en-GB" sz="2000">
                <a:latin typeface="Letter-join Break 3" panose="02000505000000020003" pitchFamily="50" charset="0"/>
                <a:cs typeface="Calibri" panose="020F0502020204030204" pitchFamily="34" charset="0"/>
              </a:rPr>
            </a:br>
            <a:endParaRPr lang="en-GB" sz="2000">
              <a:latin typeface="Letter-join Break 3" panose="02000505000000020003" pitchFamily="50" charset="0"/>
              <a:cs typeface="Calibri" panose="020F0502020204030204" pitchFamily="34" charset="0"/>
            </a:endParaRPr>
          </a:p>
          <a:p>
            <a:pPr marL="0" indent="0">
              <a:lnSpc>
                <a:spcPct val="120000"/>
              </a:lnSpc>
              <a:buNone/>
            </a:pPr>
            <a:r>
              <a:rPr lang="en-GB" sz="2000" b="1">
                <a:latin typeface="Letter-join Break 3" panose="02000505000000020003" pitchFamily="50" charset="0"/>
                <a:cs typeface="Calibri" panose="020F0502020204030204" pitchFamily="34" charset="0"/>
              </a:rPr>
              <a:t>Swimming and PE:</a:t>
            </a:r>
          </a:p>
          <a:p>
            <a:pPr marL="0" indent="0">
              <a:lnSpc>
                <a:spcPct val="120000"/>
              </a:lnSpc>
              <a:buNone/>
            </a:pPr>
            <a:r>
              <a:rPr lang="en-GB" sz="2000">
                <a:latin typeface="Letter-join Break 3" panose="02000505000000020003" pitchFamily="50" charset="0"/>
                <a:cs typeface="Calibri" panose="020F0502020204030204" pitchFamily="34" charset="0"/>
              </a:rPr>
              <a:t>Year 3 are currently having swimming lessons.</a:t>
            </a:r>
          </a:p>
          <a:p>
            <a:pPr marL="0" indent="0">
              <a:lnSpc>
                <a:spcPct val="120000"/>
              </a:lnSpc>
              <a:buNone/>
            </a:pPr>
            <a:r>
              <a:rPr lang="en-GB" sz="2000">
                <a:latin typeface="Letter-join Break 3" panose="02000505000000020003" pitchFamily="50" charset="0"/>
                <a:cs typeface="Calibri" panose="020F0502020204030204" pitchFamily="34" charset="0"/>
              </a:rPr>
              <a:t>Year 4 will begin after Christmas. </a:t>
            </a:r>
          </a:p>
        </p:txBody>
      </p:sp>
    </p:spTree>
    <p:extLst>
      <p:ext uri="{BB962C8B-B14F-4D97-AF65-F5344CB8AC3E}">
        <p14:creationId xmlns:p14="http://schemas.microsoft.com/office/powerpoint/2010/main" val="31606177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AB5DB8A0-0558-1325-CE18-AA1409F9FA4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0D9905A-4E92-1CAB-F186-4D70A5C2E1A6}"/>
              </a:ext>
            </a:extLst>
          </p:cNvPr>
          <p:cNvSpPr/>
          <p:nvPr/>
        </p:nvSpPr>
        <p:spPr>
          <a:xfrm>
            <a:off x="0" y="0"/>
            <a:ext cx="12191695" cy="987552"/>
          </a:xfrm>
          <a:prstGeom prst="rect">
            <a:avLst/>
          </a:prstGeom>
          <a:solidFill>
            <a:srgbClr val="1427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F0928B55-65FE-B678-8743-2D4E043471BD}"/>
              </a:ext>
            </a:extLst>
          </p:cNvPr>
          <p:cNvSpPr txBox="1"/>
          <p:nvPr/>
        </p:nvSpPr>
        <p:spPr>
          <a:xfrm>
            <a:off x="762000" y="264846"/>
            <a:ext cx="10698480" cy="495520"/>
          </a:xfrm>
          <a:prstGeom prst="rect">
            <a:avLst/>
          </a:prstGeom>
          <a:noFill/>
        </p:spPr>
        <p:txBody>
          <a:bodyPr wrap="square" lIns="54864" tIns="54864" rIns="54864" bIns="54864" anchor="ctr">
            <a:spAutoFit/>
          </a:bodyPr>
          <a:lstStyle/>
          <a:p>
            <a:pPr>
              <a:spcAft>
                <a:spcPts val="800"/>
              </a:spcAft>
              <a:defRPr sz="2500" b="1" i="0">
                <a:solidFill>
                  <a:srgbClr val="FFFFFF"/>
                </a:solidFill>
                <a:latin typeface="Aptos"/>
              </a:defRPr>
            </a:pPr>
            <a:r>
              <a:rPr lang="en-GB"/>
              <a:t>Parent survey</a:t>
            </a:r>
          </a:p>
        </p:txBody>
      </p:sp>
      <p:sp>
        <p:nvSpPr>
          <p:cNvPr id="6" name="Rectangle 5">
            <a:extLst>
              <a:ext uri="{FF2B5EF4-FFF2-40B4-BE49-F238E27FC236}">
                <a16:creationId xmlns:a16="http://schemas.microsoft.com/office/drawing/2014/main" id="{7DA6CEFA-E0D0-981B-D57C-943DE59FB66F}"/>
              </a:ext>
            </a:extLst>
          </p:cNvPr>
          <p:cNvSpPr/>
          <p:nvPr/>
        </p:nvSpPr>
        <p:spPr>
          <a:xfrm>
            <a:off x="0" y="987552"/>
            <a:ext cx="12191695" cy="41148"/>
          </a:xfrm>
          <a:prstGeom prst="rect">
            <a:avLst/>
          </a:prstGeom>
          <a:solidFill>
            <a:srgbClr val="B5A0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a:extLst>
              <a:ext uri="{FF2B5EF4-FFF2-40B4-BE49-F238E27FC236}">
                <a16:creationId xmlns:a16="http://schemas.microsoft.com/office/drawing/2014/main" id="{59C79F68-F58B-740E-0232-C02FF00DAACB}"/>
              </a:ext>
            </a:extLst>
          </p:cNvPr>
          <p:cNvSpPr txBox="1"/>
          <p:nvPr/>
        </p:nvSpPr>
        <p:spPr>
          <a:xfrm>
            <a:off x="502920" y="6498507"/>
            <a:ext cx="11155680" cy="280077"/>
          </a:xfrm>
          <a:prstGeom prst="rect">
            <a:avLst/>
          </a:prstGeom>
          <a:noFill/>
        </p:spPr>
        <p:txBody>
          <a:bodyPr wrap="square" lIns="54864" tIns="54864" rIns="54864" bIns="54864" anchor="ctr">
            <a:spAutoFit/>
          </a:bodyPr>
          <a:lstStyle/>
          <a:p>
            <a:pPr algn="l">
              <a:spcAft>
                <a:spcPts val="300"/>
              </a:spcAft>
              <a:defRPr sz="900" b="0" i="0">
                <a:solidFill>
                  <a:srgbClr val="505B6C"/>
                </a:solidFill>
                <a:latin typeface="Aptos"/>
              </a:defRPr>
            </a:pPr>
            <a:r>
              <a:rPr sz="1100">
                <a:latin typeface="Letter-join Print Plus 1" panose="02000805000000020003" pitchFamily="50" charset="0"/>
              </a:rPr>
              <a:t>St Gregory’s Catholic Primary School  •  Curriculum Café</a:t>
            </a:r>
          </a:p>
        </p:txBody>
      </p:sp>
      <p:pic>
        <p:nvPicPr>
          <p:cNvPr id="5" name="Picture 4">
            <a:extLst>
              <a:ext uri="{FF2B5EF4-FFF2-40B4-BE49-F238E27FC236}">
                <a16:creationId xmlns:a16="http://schemas.microsoft.com/office/drawing/2014/main" id="{B33626D7-CAA3-D970-5B5D-D999042819B1}"/>
              </a:ext>
            </a:extLst>
          </p:cNvPr>
          <p:cNvPicPr>
            <a:picLocks noChangeAspect="1"/>
          </p:cNvPicPr>
          <p:nvPr/>
        </p:nvPicPr>
        <p:blipFill>
          <a:blip r:embed="rId3"/>
          <a:stretch>
            <a:fillRect/>
          </a:stretch>
        </p:blipFill>
        <p:spPr>
          <a:xfrm>
            <a:off x="7053612" y="190058"/>
            <a:ext cx="4406868" cy="6320481"/>
          </a:xfrm>
          <a:prstGeom prst="rect">
            <a:avLst/>
          </a:prstGeom>
        </p:spPr>
      </p:pic>
      <p:sp>
        <p:nvSpPr>
          <p:cNvPr id="9" name="TextBox 8">
            <a:extLst>
              <a:ext uri="{FF2B5EF4-FFF2-40B4-BE49-F238E27FC236}">
                <a16:creationId xmlns:a16="http://schemas.microsoft.com/office/drawing/2014/main" id="{8C679EB1-A7E2-8653-2B3C-BB98D0E4A80B}"/>
              </a:ext>
            </a:extLst>
          </p:cNvPr>
          <p:cNvSpPr txBox="1"/>
          <p:nvPr/>
        </p:nvSpPr>
        <p:spPr>
          <a:xfrm>
            <a:off x="502920" y="1557860"/>
            <a:ext cx="6142120" cy="3970318"/>
          </a:xfrm>
          <a:prstGeom prst="rect">
            <a:avLst/>
          </a:prstGeom>
          <a:noFill/>
        </p:spPr>
        <p:txBody>
          <a:bodyPr wrap="square">
            <a:spAutoFit/>
          </a:bodyPr>
          <a:lstStyle/>
          <a:p>
            <a:r>
              <a:rPr lang="en-GB" sz="2800">
                <a:latin typeface="Letter-join Break 3" panose="02000505000000020003" pitchFamily="50" charset="0"/>
              </a:rPr>
              <a:t>Please could you take a moment to fill in our Parent Survey. </a:t>
            </a:r>
          </a:p>
          <a:p>
            <a:endParaRPr lang="en-GB" sz="2800">
              <a:latin typeface="Letter-join Break 3" panose="02000505000000020003" pitchFamily="50" charset="0"/>
            </a:endParaRPr>
          </a:p>
          <a:p>
            <a:r>
              <a:rPr lang="en-GB" sz="2800">
                <a:latin typeface="Letter-join Break 3" panose="02000505000000020003" pitchFamily="50" charset="0"/>
              </a:rPr>
              <a:t>Scan the QR code on the printout in front of you. </a:t>
            </a:r>
          </a:p>
          <a:p>
            <a:endParaRPr lang="en-GB" sz="2800">
              <a:latin typeface="Letter-join Break 3" panose="02000505000000020003" pitchFamily="50" charset="0"/>
            </a:endParaRPr>
          </a:p>
          <a:p>
            <a:r>
              <a:rPr lang="en-GB" sz="2800">
                <a:latin typeface="Letter-join Break 3" panose="02000505000000020003" pitchFamily="50" charset="0"/>
              </a:rPr>
              <a:t>Please could we ask that all tea and coffee (and biscuits) are put away before the children come into the hall. </a:t>
            </a:r>
          </a:p>
        </p:txBody>
      </p:sp>
    </p:spTree>
    <p:extLst>
      <p:ext uri="{BB962C8B-B14F-4D97-AF65-F5344CB8AC3E}">
        <p14:creationId xmlns:p14="http://schemas.microsoft.com/office/powerpoint/2010/main" val="1096608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1BD9D93D-D242-76BB-FDB3-21A658B5055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1C3C640-D4C1-D3C1-3855-06A5721A5FE3}"/>
              </a:ext>
            </a:extLst>
          </p:cNvPr>
          <p:cNvSpPr/>
          <p:nvPr/>
        </p:nvSpPr>
        <p:spPr>
          <a:xfrm>
            <a:off x="0" y="0"/>
            <a:ext cx="12191695" cy="987552"/>
          </a:xfrm>
          <a:prstGeom prst="rect">
            <a:avLst/>
          </a:prstGeom>
          <a:solidFill>
            <a:srgbClr val="1427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0F3A2518-973C-07DF-C03F-5D44CFE00BA3}"/>
              </a:ext>
            </a:extLst>
          </p:cNvPr>
          <p:cNvSpPr txBox="1"/>
          <p:nvPr/>
        </p:nvSpPr>
        <p:spPr>
          <a:xfrm>
            <a:off x="180705" y="192156"/>
            <a:ext cx="10698480" cy="603242"/>
          </a:xfrm>
          <a:prstGeom prst="rect">
            <a:avLst/>
          </a:prstGeom>
          <a:noFill/>
        </p:spPr>
        <p:txBody>
          <a:bodyPr wrap="square" lIns="54864" tIns="54864" rIns="54864" bIns="54864" anchor="ctr">
            <a:spAutoFit/>
          </a:bodyPr>
          <a:lstStyle/>
          <a:p>
            <a:pPr>
              <a:spcAft>
                <a:spcPts val="800"/>
              </a:spcAft>
              <a:defRPr sz="2500" b="1" i="0">
                <a:solidFill>
                  <a:srgbClr val="FFFFFF"/>
                </a:solidFill>
                <a:latin typeface="Aptos"/>
              </a:defRPr>
            </a:pPr>
            <a:r>
              <a:rPr lang="en-GB" sz="3200">
                <a:latin typeface="Letter-join Break 3" panose="02000505000000020003" pitchFamily="50" charset="0"/>
              </a:rPr>
              <a:t>Table activities: Your turn to have a go!</a:t>
            </a:r>
          </a:p>
        </p:txBody>
      </p:sp>
      <p:sp>
        <p:nvSpPr>
          <p:cNvPr id="6" name="Rectangle 5">
            <a:extLst>
              <a:ext uri="{FF2B5EF4-FFF2-40B4-BE49-F238E27FC236}">
                <a16:creationId xmlns:a16="http://schemas.microsoft.com/office/drawing/2014/main" id="{5D6C4268-DD5D-13A7-A246-A7A3CD6DAEFA}"/>
              </a:ext>
            </a:extLst>
          </p:cNvPr>
          <p:cNvSpPr/>
          <p:nvPr/>
        </p:nvSpPr>
        <p:spPr>
          <a:xfrm>
            <a:off x="0" y="987552"/>
            <a:ext cx="12191695" cy="41148"/>
          </a:xfrm>
          <a:prstGeom prst="rect">
            <a:avLst/>
          </a:prstGeom>
          <a:solidFill>
            <a:srgbClr val="B5A0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a:extLst>
              <a:ext uri="{FF2B5EF4-FFF2-40B4-BE49-F238E27FC236}">
                <a16:creationId xmlns:a16="http://schemas.microsoft.com/office/drawing/2014/main" id="{61EDB22E-9F82-0ACB-88B0-1E0119488B79}"/>
              </a:ext>
            </a:extLst>
          </p:cNvPr>
          <p:cNvSpPr txBox="1"/>
          <p:nvPr/>
        </p:nvSpPr>
        <p:spPr>
          <a:xfrm>
            <a:off x="502920" y="6498507"/>
            <a:ext cx="11155680" cy="280077"/>
          </a:xfrm>
          <a:prstGeom prst="rect">
            <a:avLst/>
          </a:prstGeom>
          <a:noFill/>
        </p:spPr>
        <p:txBody>
          <a:bodyPr wrap="square" lIns="54864" tIns="54864" rIns="54864" bIns="54864" anchor="ctr">
            <a:spAutoFit/>
          </a:bodyPr>
          <a:lstStyle/>
          <a:p>
            <a:pPr algn="l">
              <a:spcAft>
                <a:spcPts val="300"/>
              </a:spcAft>
              <a:defRPr sz="900" b="0" i="0">
                <a:solidFill>
                  <a:srgbClr val="505B6C"/>
                </a:solidFill>
                <a:latin typeface="Aptos"/>
              </a:defRPr>
            </a:pPr>
            <a:r>
              <a:rPr sz="1100">
                <a:latin typeface="Letter-join Print Plus 1" panose="02000805000000020003" pitchFamily="50" charset="0"/>
              </a:rPr>
              <a:t>St Gregory’s Catholic Primary School  •  Curriculum Café</a:t>
            </a:r>
          </a:p>
        </p:txBody>
      </p:sp>
      <p:sp>
        <p:nvSpPr>
          <p:cNvPr id="7" name="Content Placeholder 2">
            <a:extLst>
              <a:ext uri="{FF2B5EF4-FFF2-40B4-BE49-F238E27FC236}">
                <a16:creationId xmlns:a16="http://schemas.microsoft.com/office/drawing/2014/main" id="{85479FCA-6FF9-9A37-D6D3-D00E120878B8}"/>
              </a:ext>
            </a:extLst>
          </p:cNvPr>
          <p:cNvSpPr txBox="1">
            <a:spLocks/>
          </p:cNvSpPr>
          <p:nvPr/>
        </p:nvSpPr>
        <p:spPr>
          <a:xfrm>
            <a:off x="180705" y="1153889"/>
            <a:ext cx="4030348" cy="3406181"/>
          </a:xfrm>
          <a:prstGeom prst="rect">
            <a:avLst/>
          </a:prstGeom>
        </p:spPr>
        <p:txBody>
          <a:bodyPr anchor="ct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GB" altLang="en-US" sz="2400">
                <a:solidFill>
                  <a:srgbClr val="142749"/>
                </a:solidFill>
                <a:latin typeface="Letter-join Break 3" panose="02000505000000020003" pitchFamily="50" charset="0"/>
              </a:rPr>
              <a:t>Have a go on </a:t>
            </a:r>
            <a:r>
              <a:rPr lang="en-GB" altLang="en-US" sz="2400" b="1">
                <a:solidFill>
                  <a:srgbClr val="142749"/>
                </a:solidFill>
                <a:latin typeface="Letter-join Break 3" panose="02000505000000020003" pitchFamily="50" charset="0"/>
              </a:rPr>
              <a:t>TTRS</a:t>
            </a:r>
          </a:p>
          <a:p>
            <a:pPr marL="0" indent="0">
              <a:buFont typeface="Arial"/>
              <a:buNone/>
            </a:pPr>
            <a:r>
              <a:rPr lang="en-GB" altLang="en-US" sz="2400">
                <a:solidFill>
                  <a:srgbClr val="142749"/>
                </a:solidFill>
                <a:latin typeface="Letter-join Break 3" panose="02000505000000020003" pitchFamily="50" charset="0"/>
              </a:rPr>
              <a:t>Once you are on the login page use the following details to sign in:</a:t>
            </a:r>
          </a:p>
          <a:p>
            <a:pPr marL="0" indent="0">
              <a:buFont typeface="Arial"/>
              <a:buNone/>
            </a:pPr>
            <a:r>
              <a:rPr lang="en-GB" altLang="en-US" sz="2400">
                <a:solidFill>
                  <a:srgbClr val="142749"/>
                </a:solidFill>
                <a:latin typeface="Letter-join Break 3" panose="02000505000000020003" pitchFamily="50" charset="0"/>
              </a:rPr>
              <a:t>User: </a:t>
            </a:r>
            <a:r>
              <a:rPr lang="en-GB" altLang="en-US" sz="2400" b="1">
                <a:solidFill>
                  <a:srgbClr val="142749"/>
                </a:solidFill>
                <a:latin typeface="Letter-join Break 3" panose="02000505000000020003" pitchFamily="50" charset="0"/>
              </a:rPr>
              <a:t>gue1</a:t>
            </a:r>
          </a:p>
          <a:p>
            <a:pPr marL="0" indent="0">
              <a:buFont typeface="Arial"/>
              <a:buNone/>
            </a:pPr>
            <a:r>
              <a:rPr lang="en-GB" altLang="en-US" sz="2400">
                <a:solidFill>
                  <a:srgbClr val="142749"/>
                </a:solidFill>
                <a:latin typeface="Letter-join Break 3" panose="02000505000000020003" pitchFamily="50" charset="0"/>
              </a:rPr>
              <a:t>Password: </a:t>
            </a:r>
            <a:r>
              <a:rPr lang="en-GB" altLang="en-US" sz="2400" b="1" err="1">
                <a:solidFill>
                  <a:srgbClr val="142749"/>
                </a:solidFill>
                <a:latin typeface="Letter-join Break 3" panose="02000505000000020003" pitchFamily="50" charset="0"/>
              </a:rPr>
              <a:t>fyh</a:t>
            </a:r>
            <a:endParaRPr lang="en-GB" altLang="en-US" sz="2400" b="1">
              <a:solidFill>
                <a:srgbClr val="142749"/>
              </a:solidFill>
              <a:latin typeface="Letter-join Break 3" panose="02000505000000020003" pitchFamily="50" charset="0"/>
            </a:endParaRPr>
          </a:p>
          <a:p>
            <a:pPr marL="0" indent="0">
              <a:buFont typeface="Arial"/>
              <a:buNone/>
            </a:pPr>
            <a:endParaRPr lang="en-GB" sz="2400">
              <a:latin typeface="Letter-join Break 3" panose="02000505000000020003" pitchFamily="50" charset="0"/>
            </a:endParaRPr>
          </a:p>
        </p:txBody>
      </p:sp>
      <p:pic>
        <p:nvPicPr>
          <p:cNvPr id="10" name="Picture 9">
            <a:extLst>
              <a:ext uri="{FF2B5EF4-FFF2-40B4-BE49-F238E27FC236}">
                <a16:creationId xmlns:a16="http://schemas.microsoft.com/office/drawing/2014/main" id="{0A16367F-98A5-F459-7F47-574D94F6D9BE}"/>
              </a:ext>
            </a:extLst>
          </p:cNvPr>
          <p:cNvPicPr>
            <a:picLocks noChangeAspect="1"/>
          </p:cNvPicPr>
          <p:nvPr/>
        </p:nvPicPr>
        <p:blipFill>
          <a:blip r:embed="rId3"/>
          <a:stretch>
            <a:fillRect/>
          </a:stretch>
        </p:blipFill>
        <p:spPr>
          <a:xfrm>
            <a:off x="628406" y="4180502"/>
            <a:ext cx="2272104" cy="2240548"/>
          </a:xfrm>
          <a:prstGeom prst="rect">
            <a:avLst/>
          </a:prstGeom>
        </p:spPr>
      </p:pic>
      <p:pic>
        <p:nvPicPr>
          <p:cNvPr id="12" name="Picture 11">
            <a:extLst>
              <a:ext uri="{FF2B5EF4-FFF2-40B4-BE49-F238E27FC236}">
                <a16:creationId xmlns:a16="http://schemas.microsoft.com/office/drawing/2014/main" id="{6229F44B-462B-FFFD-EAE9-C13C076B631F}"/>
              </a:ext>
            </a:extLst>
          </p:cNvPr>
          <p:cNvPicPr>
            <a:picLocks noChangeAspect="1"/>
          </p:cNvPicPr>
          <p:nvPr/>
        </p:nvPicPr>
        <p:blipFill>
          <a:blip r:embed="rId4"/>
          <a:stretch>
            <a:fillRect/>
          </a:stretch>
        </p:blipFill>
        <p:spPr>
          <a:xfrm>
            <a:off x="2493075" y="2974692"/>
            <a:ext cx="1326419" cy="1009996"/>
          </a:xfrm>
          <a:prstGeom prst="rect">
            <a:avLst/>
          </a:prstGeom>
        </p:spPr>
      </p:pic>
      <p:sp>
        <p:nvSpPr>
          <p:cNvPr id="14" name="Content Placeholder 2">
            <a:extLst>
              <a:ext uri="{FF2B5EF4-FFF2-40B4-BE49-F238E27FC236}">
                <a16:creationId xmlns:a16="http://schemas.microsoft.com/office/drawing/2014/main" id="{1A08A3D0-D71A-1806-7403-A5B98F9BEA6C}"/>
              </a:ext>
            </a:extLst>
          </p:cNvPr>
          <p:cNvSpPr txBox="1">
            <a:spLocks/>
          </p:cNvSpPr>
          <p:nvPr/>
        </p:nvSpPr>
        <p:spPr>
          <a:xfrm>
            <a:off x="4345869" y="987552"/>
            <a:ext cx="3899756" cy="2807964"/>
          </a:xfrm>
          <a:prstGeom prst="rect">
            <a:avLst/>
          </a:prstGeom>
        </p:spPr>
        <p:txBody>
          <a:bodyPr anchor="ct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GB" sz="2400">
                <a:solidFill>
                  <a:srgbClr val="142749"/>
                </a:solidFill>
                <a:latin typeface="Letter-join Break 3" panose="02000505000000020003" pitchFamily="50" charset="0"/>
              </a:rPr>
              <a:t>Make the 3 and 4-digit numbers with </a:t>
            </a:r>
            <a:r>
              <a:rPr lang="en-GB" sz="2400" b="1">
                <a:solidFill>
                  <a:srgbClr val="142749"/>
                </a:solidFill>
                <a:latin typeface="Letter-join Break 3" panose="02000505000000020003" pitchFamily="50" charset="0"/>
              </a:rPr>
              <a:t>dienes</a:t>
            </a:r>
            <a:r>
              <a:rPr lang="en-GB" sz="2400">
                <a:solidFill>
                  <a:srgbClr val="142749"/>
                </a:solidFill>
                <a:latin typeface="Letter-join Break 3" panose="02000505000000020003" pitchFamily="50" charset="0"/>
              </a:rPr>
              <a:t>. Then write the number in the </a:t>
            </a:r>
            <a:r>
              <a:rPr lang="en-GB" sz="2400" b="1">
                <a:solidFill>
                  <a:srgbClr val="142749"/>
                </a:solidFill>
                <a:latin typeface="Letter-join Break 3" panose="02000505000000020003" pitchFamily="50" charset="0"/>
              </a:rPr>
              <a:t>place value chart</a:t>
            </a:r>
            <a:r>
              <a:rPr lang="en-GB" sz="2400">
                <a:solidFill>
                  <a:srgbClr val="142749"/>
                </a:solidFill>
                <a:latin typeface="Letter-join Break 3" panose="02000505000000020003" pitchFamily="50" charset="0"/>
              </a:rPr>
              <a:t> – make sure to put the correct digit in each column. </a:t>
            </a:r>
          </a:p>
        </p:txBody>
      </p:sp>
      <p:pic>
        <p:nvPicPr>
          <p:cNvPr id="16" name="Picture 15" descr="What Are Dienes? Explained For Primary Schools">
            <a:extLst>
              <a:ext uri="{FF2B5EF4-FFF2-40B4-BE49-F238E27FC236}">
                <a16:creationId xmlns:a16="http://schemas.microsoft.com/office/drawing/2014/main" id="{A6DD4B2A-6102-3E14-6A90-379CC5EC8850}"/>
              </a:ext>
            </a:extLst>
          </p:cNvPr>
          <p:cNvPicPr>
            <a:picLocks noChangeAspect="1"/>
          </p:cNvPicPr>
          <p:nvPr/>
        </p:nvPicPr>
        <p:blipFill>
          <a:blip r:embed="rId5"/>
          <a:stretch>
            <a:fillRect/>
          </a:stretch>
        </p:blipFill>
        <p:spPr>
          <a:xfrm>
            <a:off x="4601069" y="3918960"/>
            <a:ext cx="3243520" cy="1251788"/>
          </a:xfrm>
          <a:prstGeom prst="rect">
            <a:avLst/>
          </a:prstGeom>
        </p:spPr>
      </p:pic>
      <p:pic>
        <p:nvPicPr>
          <p:cNvPr id="18" name="Picture 17" descr="Place value charts | Teaching Resources">
            <a:extLst>
              <a:ext uri="{FF2B5EF4-FFF2-40B4-BE49-F238E27FC236}">
                <a16:creationId xmlns:a16="http://schemas.microsoft.com/office/drawing/2014/main" id="{492BCF00-9EB4-85C1-6B49-4751DC92ABE6}"/>
              </a:ext>
            </a:extLst>
          </p:cNvPr>
          <p:cNvPicPr>
            <a:picLocks noChangeAspect="1"/>
          </p:cNvPicPr>
          <p:nvPr/>
        </p:nvPicPr>
        <p:blipFill>
          <a:blip r:embed="rId6"/>
          <a:stretch>
            <a:fillRect/>
          </a:stretch>
        </p:blipFill>
        <p:spPr>
          <a:xfrm>
            <a:off x="5199867" y="5395395"/>
            <a:ext cx="1941345" cy="1462605"/>
          </a:xfrm>
          <a:prstGeom prst="rect">
            <a:avLst/>
          </a:prstGeom>
        </p:spPr>
      </p:pic>
      <p:sp>
        <p:nvSpPr>
          <p:cNvPr id="20" name="Content Placeholder 2">
            <a:extLst>
              <a:ext uri="{FF2B5EF4-FFF2-40B4-BE49-F238E27FC236}">
                <a16:creationId xmlns:a16="http://schemas.microsoft.com/office/drawing/2014/main" id="{1EB7DC82-6FE6-4659-5E60-36826AEA9E51}"/>
              </a:ext>
            </a:extLst>
          </p:cNvPr>
          <p:cNvSpPr txBox="1">
            <a:spLocks/>
          </p:cNvSpPr>
          <p:nvPr/>
        </p:nvSpPr>
        <p:spPr>
          <a:xfrm>
            <a:off x="8637184" y="660037"/>
            <a:ext cx="3391680" cy="3693315"/>
          </a:xfrm>
          <a:prstGeom prst="rect">
            <a:avLst/>
          </a:prstGeom>
        </p:spPr>
        <p:txBody>
          <a:bodyPr anchor="ct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GB" sz="2400">
                <a:solidFill>
                  <a:srgbClr val="142749"/>
                </a:solidFill>
                <a:latin typeface="Letter-join Break 3" panose="02000505000000020003" pitchFamily="50" charset="0"/>
              </a:rPr>
              <a:t>Practise tracing some of our Year 3 and 4 spelling words using our handwriting sheets. </a:t>
            </a:r>
          </a:p>
          <a:p>
            <a:pPr marL="0" indent="0">
              <a:buFont typeface="Arial"/>
              <a:buNone/>
            </a:pPr>
            <a:r>
              <a:rPr lang="en-GB" sz="2400">
                <a:solidFill>
                  <a:srgbClr val="142749"/>
                </a:solidFill>
                <a:latin typeface="Letter-join Break 3" panose="02000505000000020003" pitchFamily="50" charset="0"/>
              </a:rPr>
              <a:t>Can you write a sentence together using some of the words?</a:t>
            </a:r>
          </a:p>
        </p:txBody>
      </p:sp>
      <p:pic>
        <p:nvPicPr>
          <p:cNvPr id="23" name="Picture 22">
            <a:extLst>
              <a:ext uri="{FF2B5EF4-FFF2-40B4-BE49-F238E27FC236}">
                <a16:creationId xmlns:a16="http://schemas.microsoft.com/office/drawing/2014/main" id="{76FD5858-784F-6A09-9C44-B7F66C8C5355}"/>
              </a:ext>
            </a:extLst>
          </p:cNvPr>
          <p:cNvPicPr>
            <a:picLocks noChangeAspect="1"/>
          </p:cNvPicPr>
          <p:nvPr/>
        </p:nvPicPr>
        <p:blipFill>
          <a:blip r:embed="rId7"/>
          <a:srcRect t="10561"/>
          <a:stretch>
            <a:fillRect/>
          </a:stretch>
        </p:blipFill>
        <p:spPr>
          <a:xfrm>
            <a:off x="8819146" y="4082836"/>
            <a:ext cx="2956833" cy="2659987"/>
          </a:xfrm>
          <a:prstGeom prst="rect">
            <a:avLst/>
          </a:prstGeom>
        </p:spPr>
      </p:pic>
      <p:cxnSp>
        <p:nvCxnSpPr>
          <p:cNvPr id="25" name="Straight Connector 24">
            <a:extLst>
              <a:ext uri="{FF2B5EF4-FFF2-40B4-BE49-F238E27FC236}">
                <a16:creationId xmlns:a16="http://schemas.microsoft.com/office/drawing/2014/main" id="{7980FBE6-525D-0A87-C386-B593D524E36E}"/>
              </a:ext>
            </a:extLst>
          </p:cNvPr>
          <p:cNvCxnSpPr/>
          <p:nvPr/>
        </p:nvCxnSpPr>
        <p:spPr>
          <a:xfrm>
            <a:off x="4211053" y="1028700"/>
            <a:ext cx="0" cy="5829300"/>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86BEB306-BB3F-649A-8A0B-FE6D314F65A1}"/>
              </a:ext>
            </a:extLst>
          </p:cNvPr>
          <p:cNvCxnSpPr/>
          <p:nvPr/>
        </p:nvCxnSpPr>
        <p:spPr>
          <a:xfrm>
            <a:off x="8357937" y="1028700"/>
            <a:ext cx="0" cy="582930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307983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6E0AA0EFAAD5F42B70A87EF19CC90EB" ma:contentTypeVersion="16" ma:contentTypeDescription="Create a new document." ma:contentTypeScope="" ma:versionID="bd344a9c9b0956e4805e9ceedc1fc4d9">
  <xsd:schema xmlns:xsd="http://www.w3.org/2001/XMLSchema" xmlns:xs="http://www.w3.org/2001/XMLSchema" xmlns:p="http://schemas.microsoft.com/office/2006/metadata/properties" xmlns:ns2="d275482d-5014-486d-bc1b-227d4c49d746" xmlns:ns3="b87518cc-8ddc-4b17-9d93-cd5fe5a6d124" targetNamespace="http://schemas.microsoft.com/office/2006/metadata/properties" ma:root="true" ma:fieldsID="32ab853111265e09f6c88407519796de" ns2:_="" ns3:_="">
    <xsd:import namespace="d275482d-5014-486d-bc1b-227d4c49d746"/>
    <xsd:import namespace="b87518cc-8ddc-4b17-9d93-cd5fe5a6d12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Location" minOccurs="0"/>
                <xsd:element ref="ns2:MediaLengthInSeconds" minOccurs="0"/>
                <xsd:element ref="ns2:_ApprovalAssignedTo" minOccurs="0"/>
                <xsd:element ref="ns2:_ApprovalRespondedBy" minOccurs="0"/>
                <xsd:element ref="ns2:_ApprovalSentBy" minOccurs="0"/>
                <xsd:element ref="ns2:_Approval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75482d-5014-486d-bc1b-227d4c49d74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6048cd5e-80d7-43cd-959c-e6f0153a1bdb"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_ApprovalAssignedTo" ma:index="20" nillable="true" ma:displayName="Approvers" ma:list="UserInfo" ma:internalName="_ApprovalAssignedTo"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ApprovalRespondedBy" ma:index="21" nillable="true" ma:displayName="Responses" ma:list="UserInfo" ma:internalName="_ApprovalRespondedBy"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ApprovalSentBy" ma:index="22" nillable="true" ma:displayName="Approval Creator" ma:list="UserInfo" ma:internalName="_ApprovalSentBy" ma:readOnly="tru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ApprovalStatus" ma:index="23" nillable="true" ma:displayName="Approval status" ma:internalName="_ApprovalStatu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87518cc-8ddc-4b17-9d93-cd5fe5a6d124"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45dc4351-e200-4193-b5b1-0670663b4504}" ma:internalName="TaxCatchAll" ma:showField="CatchAllData" ma:web="b87518cc-8ddc-4b17-9d93-cd5fe5a6d12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87518cc-8ddc-4b17-9d93-cd5fe5a6d124" xsi:nil="true"/>
    <lcf76f155ced4ddcb4097134ff3c332f xmlns="d275482d-5014-486d-bc1b-227d4c49d746">
      <Terms xmlns="http://schemas.microsoft.com/office/infopath/2007/PartnerControls"/>
    </lcf76f155ced4ddcb4097134ff3c332f>
    <_ApprovalAssignedTo xmlns="d275482d-5014-486d-bc1b-227d4c49d746">
      <UserInfo>
        <DisplayName/>
        <AccountId xsi:nil="true"/>
        <AccountType/>
      </UserInfo>
    </_ApprovalAssignedTo>
    <_ApprovalRespondedBy xmlns="d275482d-5014-486d-bc1b-227d4c49d746">
      <UserInfo>
        <DisplayName/>
        <AccountId xsi:nil="true"/>
        <AccountType/>
      </UserInfo>
    </_ApprovalRespondedBy>
    <_ApprovalStatus xmlns="d275482d-5014-486d-bc1b-227d4c49d746">0</_ApprovalStatus>
    <_ApprovalSentBy xmlns="d275482d-5014-486d-bc1b-227d4c49d746">
      <UserInfo>
        <DisplayName/>
        <AccountId xsi:nil="true"/>
        <AccountType/>
      </UserInfo>
    </_ApprovalSentBy>
  </documentManagement>
</p:properties>
</file>

<file path=customXml/itemProps1.xml><?xml version="1.0" encoding="utf-8"?>
<ds:datastoreItem xmlns:ds="http://schemas.openxmlformats.org/officeDocument/2006/customXml" ds:itemID="{19B3E0A2-D630-44F1-8A27-6739EC689AE0}">
  <ds:schemaRefs>
    <ds:schemaRef ds:uri="b87518cc-8ddc-4b17-9d93-cd5fe5a6d124"/>
    <ds:schemaRef ds:uri="d275482d-5014-486d-bc1b-227d4c49d74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17A0AF0-052F-4FBC-AD32-E8CC1F7077BA}">
  <ds:schemaRefs>
    <ds:schemaRef ds:uri="http://schemas.microsoft.com/sharepoint/v3/contenttype/forms"/>
  </ds:schemaRefs>
</ds:datastoreItem>
</file>

<file path=customXml/itemProps3.xml><?xml version="1.0" encoding="utf-8"?>
<ds:datastoreItem xmlns:ds="http://schemas.openxmlformats.org/officeDocument/2006/customXml" ds:itemID="{9A8F034D-9612-4549-958C-FED72B454F46}">
  <ds:schemaRefs>
    <ds:schemaRef ds:uri="b87518cc-8ddc-4b17-9d93-cd5fe5a6d124"/>
    <ds:schemaRef ds:uri="d275482d-5014-486d-bc1b-227d4c49d74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TotalTime>
  <Words>1394</Words>
  <Application>Microsoft Office PowerPoint</Application>
  <PresentationFormat>Widescreen</PresentationFormat>
  <Paragraphs>166</Paragraphs>
  <Slides>23</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Letter-join Break 3</vt:lpstr>
      <vt:lpstr>Letter-join Print Plus 1</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staff</dc:creator>
  <cp:keywords/>
  <dc:description>generated using python-pptx</dc:description>
  <cp:lastModifiedBy>Charlotte Watson</cp:lastModifiedBy>
  <cp:revision>1</cp:revision>
  <dcterms:created xsi:type="dcterms:W3CDTF">2013-01-27T09:14:16Z</dcterms:created>
  <dcterms:modified xsi:type="dcterms:W3CDTF">2026-11-06T16:26:29Z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0x010100A6E0AA0EFAAD5F42B70A87EF19CC90EB</vt:lpwstr>
  </property>
  <property fmtid="{D5CDD505-2E9C-101B-9397-08002B2CF9AE}" pid="3" name="MediaServiceImageTags">
    <vt:lpwstr/>
  </property>
</Properties>
</file>