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3" d="100"/>
          <a:sy n="83" d="100"/>
        </p:scale>
        <p:origin x="21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250BF-CABD-4EDF-4F58-11B32A7732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609C46-9DD0-57E1-5979-729150AEB9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DAD819-C810-A64C-212F-4DDE197EA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99757-39BD-4574-A48D-3B673C6FA993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DE4548-2A1F-AC8E-084B-DC6519936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9EB2ED-ACC6-93EA-8269-5C94CB350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11DC0-A743-4407-9209-3FDECEF72A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4032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8087E-9B55-0A41-DFA0-91AC0CEC3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8C5560-DB6A-2702-1C59-B45F0BF8D9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8E1636-D85F-F84B-097E-EAB0BE7D6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99757-39BD-4574-A48D-3B673C6FA993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13D5B6-0805-631E-5192-79BBCDB32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03176F-B619-9E9C-B135-2E1A8629F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11DC0-A743-4407-9209-3FDECEF72A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20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545F7D-9E56-D283-37B9-6037A22534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DC043D-12AA-575A-2877-80CB48F5AC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5D3B6-7FFC-F352-416B-4444F5DD24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99757-39BD-4574-A48D-3B673C6FA993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4E1252-D3D2-614E-21FB-4E0C90CD8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F4EE69-96F1-DB72-A081-485BCF05B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11DC0-A743-4407-9209-3FDECEF72A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6639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78ADE-3C88-B8ED-231B-A65D7B7E6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BAE051-AF6F-0B64-BA2D-BF6C29F523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B8A05B-C373-EA84-CB65-423ADA475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99757-39BD-4574-A48D-3B673C6FA993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16A366-F9C2-9B0F-2B57-CADC19A8C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BC0F7A-15BE-9BB6-C455-B00F699C1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11DC0-A743-4407-9209-3FDECEF72A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9588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CED8A5-517B-897A-1ADC-310AFAC0D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44F28E-83BD-AD7E-7A9E-E23E051E5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A6DB1A-7E61-E84B-975D-B417F0A88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99757-39BD-4574-A48D-3B673C6FA993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ABE0F0-CCE9-6435-13B1-4F56618D7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C60421-4AED-CF39-F632-EA6E33A6D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11DC0-A743-4407-9209-3FDECEF72A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0044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FC819-1594-8731-029A-C02704F04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268C7-1FA5-16FF-D9B5-E0DB13D11C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FD1378-A1D0-3513-FAF5-E9B8F87B19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DE9EF7-5EBB-F699-2BA2-470D7BF17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99757-39BD-4574-A48D-3B673C6FA993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58D508-FD75-045C-3250-8E78654E4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A8548A-C98D-088E-28E8-4C233FD62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11DC0-A743-4407-9209-3FDECEF72A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4828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E2505-AA8E-C524-D8CA-DC9403FCC2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A6319D-E512-E1FF-6E1E-8F4C09A597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FBFEC2-68AA-4E2B-D25C-49FF60DE6D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F71CC1-0E37-CCAB-DD71-05A6FCE657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2C5266-EF22-90B5-77B3-3508186A1F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F626DD-5ED8-BD45-7047-7B0270BEA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99757-39BD-4574-A48D-3B673C6FA993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92DED2-4A65-73A0-E71B-5D1FD6C9E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C1104A3-431C-F883-F3AE-A290E6E02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11DC0-A743-4407-9209-3FDECEF72A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5501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2ADD7-FE34-A2D8-A44D-4D6AE1558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50C10E-1486-F91C-5787-2E1DE19DF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99757-39BD-4574-A48D-3B673C6FA993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849CE0-F5F4-D135-957E-003E43918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4E09AF-1678-115A-65A1-9B5269F59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11DC0-A743-4407-9209-3FDECEF72A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2149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A4F4DF-5D98-2B5A-433C-F662FCCCA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99757-39BD-4574-A48D-3B673C6FA993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884349-0BFE-89DA-7A68-5BCFA2DF4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440FA6-26AD-BCCA-EC20-FE4B2626D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11DC0-A743-4407-9209-3FDECEF72A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0515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79775-9754-9C5B-3EF6-73D3DA185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620D8C-30D3-106F-20B7-C298B92CD3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8DF84D-9404-0169-E81C-B84DE7204B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14E4E8-490F-CDE2-6D88-69BA0C9E6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99757-39BD-4574-A48D-3B673C6FA993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64A3CC-0AD7-D4E6-7467-E098A3219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CD7975-82DE-52DC-5644-E0C57D9F3C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11DC0-A743-4407-9209-3FDECEF72A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10742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532C2-FCFB-1B88-ECA1-F7655604C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35B98A-2234-FB97-3CC3-F09DE4102C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F8CCE2-816B-BACB-10FA-36E727BF6E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F53935-03E4-9CDF-F4C5-027DC805E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E99757-39BD-4574-A48D-3B673C6FA993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60EF87-2607-0542-C043-057C70885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38CA06-1161-1647-EC7E-1DDEF2D5A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11DC0-A743-4407-9209-3FDECEF72A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0031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154C30C-5CDF-DC08-7A4E-63FAF14DA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F10250-A9E4-A356-A6F7-998B2A3792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42DA24-4C8B-435C-493A-3A5F252A1F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6E99757-39BD-4574-A48D-3B673C6FA993}" type="datetimeFigureOut">
              <a:rPr lang="en-GB" smtClean="0"/>
              <a:t>09/07/2026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C85F35-5A36-0F5D-E4F3-6B1E1269B8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A24932-B820-E659-6452-52992CCFFF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111DC0-A743-4407-9209-3FDECEF72A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502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2">
            <a:extLst>
              <a:ext uri="{FF2B5EF4-FFF2-40B4-BE49-F238E27FC236}">
                <a16:creationId xmlns:a16="http://schemas.microsoft.com/office/drawing/2014/main" id="{8F098F58-8B17-547D-7138-7B249DFF69E6}"/>
              </a:ext>
            </a:extLst>
          </p:cNvPr>
          <p:cNvSpPr txBox="1">
            <a:spLocks noChangeArrowheads="1"/>
          </p:cNvSpPr>
          <p:nvPr/>
        </p:nvSpPr>
        <p:spPr>
          <a:xfrm>
            <a:off x="2466674" y="191083"/>
            <a:ext cx="3311525" cy="79216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altLang="en-US">
                <a:solidFill>
                  <a:srgbClr val="0000FF"/>
                </a:solidFill>
              </a:rPr>
              <a:t>Our Uniform</a:t>
            </a:r>
          </a:p>
        </p:txBody>
      </p:sp>
      <p:sp>
        <p:nvSpPr>
          <p:cNvPr id="36" name="Text Box 6">
            <a:extLst>
              <a:ext uri="{FF2B5EF4-FFF2-40B4-BE49-F238E27FC236}">
                <a16:creationId xmlns:a16="http://schemas.microsoft.com/office/drawing/2014/main" id="{E1EAA81A-BE9D-7208-FFCA-1D3C890A8B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5225" y="1168179"/>
            <a:ext cx="1441450" cy="527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/>
              <a:t>Blue school logo sweatshirt.</a:t>
            </a:r>
          </a:p>
        </p:txBody>
      </p:sp>
      <p:sp>
        <p:nvSpPr>
          <p:cNvPr id="37" name="Text Box 7">
            <a:extLst>
              <a:ext uri="{FF2B5EF4-FFF2-40B4-BE49-F238E27FC236}">
                <a16:creationId xmlns:a16="http://schemas.microsoft.com/office/drawing/2014/main" id="{EC8F32F6-2E46-2410-57D7-50D0F75257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5225" y="1744442"/>
            <a:ext cx="1441450" cy="523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/>
              <a:t>Yellow polo shirt.</a:t>
            </a:r>
          </a:p>
        </p:txBody>
      </p:sp>
      <p:sp>
        <p:nvSpPr>
          <p:cNvPr id="38" name="Text Box 8">
            <a:extLst>
              <a:ext uri="{FF2B5EF4-FFF2-40B4-BE49-F238E27FC236}">
                <a16:creationId xmlns:a16="http://schemas.microsoft.com/office/drawing/2014/main" id="{8A745F6D-60BC-D444-2C05-CAE93D8C4C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5225" y="2320704"/>
            <a:ext cx="1441450" cy="523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/>
              <a:t>Grey trousers or shorts.</a:t>
            </a:r>
          </a:p>
        </p:txBody>
      </p:sp>
      <p:sp>
        <p:nvSpPr>
          <p:cNvPr id="39" name="Text Box 9">
            <a:extLst>
              <a:ext uri="{FF2B5EF4-FFF2-40B4-BE49-F238E27FC236}">
                <a16:creationId xmlns:a16="http://schemas.microsoft.com/office/drawing/2014/main" id="{74E72B4E-BF17-0D3E-2141-4AF55D9723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5225" y="2896967"/>
            <a:ext cx="1441450" cy="7397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/>
              <a:t>Grey trousers, skirt or pinafore dress.</a:t>
            </a:r>
          </a:p>
        </p:txBody>
      </p:sp>
      <p:sp>
        <p:nvSpPr>
          <p:cNvPr id="40" name="Text Box 10">
            <a:extLst>
              <a:ext uri="{FF2B5EF4-FFF2-40B4-BE49-F238E27FC236}">
                <a16:creationId xmlns:a16="http://schemas.microsoft.com/office/drawing/2014/main" id="{5DC03946-9008-5227-0658-E4D8EB29F4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5225" y="3689129"/>
            <a:ext cx="1441450" cy="3143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/>
              <a:t>Black shoes.</a:t>
            </a:r>
          </a:p>
        </p:txBody>
      </p:sp>
      <p:pic>
        <p:nvPicPr>
          <p:cNvPr id="41" name="Picture 11">
            <a:extLst>
              <a:ext uri="{FF2B5EF4-FFF2-40B4-BE49-F238E27FC236}">
                <a16:creationId xmlns:a16="http://schemas.microsoft.com/office/drawing/2014/main" id="{4C49CF2D-048A-2AAC-E86D-4CBFF3909D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8138" y="4227292"/>
            <a:ext cx="1673225" cy="1376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" name="Text Box 12">
            <a:extLst>
              <a:ext uri="{FF2B5EF4-FFF2-40B4-BE49-F238E27FC236}">
                <a16:creationId xmlns:a16="http://schemas.microsoft.com/office/drawing/2014/main" id="{AABD74D7-4360-23D7-EE83-467C95E9DD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2550" y="5592542"/>
            <a:ext cx="2016125" cy="646112"/>
          </a:xfrm>
          <a:prstGeom prst="rect">
            <a:avLst/>
          </a:prstGeom>
          <a:noFill/>
          <a:ln w="635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800">
                <a:solidFill>
                  <a:srgbClr val="0000FF"/>
                </a:solidFill>
              </a:rPr>
              <a:t>School bag with logo</a:t>
            </a:r>
          </a:p>
        </p:txBody>
      </p:sp>
      <p:sp>
        <p:nvSpPr>
          <p:cNvPr id="43" name="Text Box 17">
            <a:extLst>
              <a:ext uri="{FF2B5EF4-FFF2-40B4-BE49-F238E27FC236}">
                <a16:creationId xmlns:a16="http://schemas.microsoft.com/office/drawing/2014/main" id="{27950E19-49E8-4909-975F-13DE54A679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80691" y="1040395"/>
            <a:ext cx="1152525" cy="7397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/>
              <a:t>White school        t-shirt.</a:t>
            </a:r>
          </a:p>
        </p:txBody>
      </p:sp>
      <p:sp>
        <p:nvSpPr>
          <p:cNvPr id="44" name="Text Box 18">
            <a:extLst>
              <a:ext uri="{FF2B5EF4-FFF2-40B4-BE49-F238E27FC236}">
                <a16:creationId xmlns:a16="http://schemas.microsoft.com/office/drawing/2014/main" id="{3302928C-1C3A-D1CF-02C6-CD6D5BFC16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80691" y="1832558"/>
            <a:ext cx="1152525" cy="11699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/>
              <a:t>Black leggings,  tracksuit bottoms or shorts.</a:t>
            </a:r>
          </a:p>
        </p:txBody>
      </p:sp>
      <p:sp>
        <p:nvSpPr>
          <p:cNvPr id="45" name="Text Box 19">
            <a:extLst>
              <a:ext uri="{FF2B5EF4-FFF2-40B4-BE49-F238E27FC236}">
                <a16:creationId xmlns:a16="http://schemas.microsoft.com/office/drawing/2014/main" id="{A6B60FA4-AD7C-3139-8184-C07B7CD4FD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9741" y="3056520"/>
            <a:ext cx="1152525" cy="523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400"/>
              <a:t>Trainers or pumps.</a:t>
            </a:r>
          </a:p>
        </p:txBody>
      </p:sp>
      <p:pic>
        <p:nvPicPr>
          <p:cNvPr id="46" name="Picture 20">
            <a:extLst>
              <a:ext uri="{FF2B5EF4-FFF2-40B4-BE49-F238E27FC236}">
                <a16:creationId xmlns:a16="http://schemas.microsoft.com/office/drawing/2014/main" id="{25C9BDC1-7F0B-9502-7C55-48BA478CA4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2575" y="1096742"/>
            <a:ext cx="1160463" cy="316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" name="Picture 24">
            <a:extLst>
              <a:ext uri="{FF2B5EF4-FFF2-40B4-BE49-F238E27FC236}">
                <a16:creationId xmlns:a16="http://schemas.microsoft.com/office/drawing/2014/main" id="{89347827-6601-C5FE-B0FE-8D441612AC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513" y="952279"/>
            <a:ext cx="1276350" cy="326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" name="Picture 3">
            <a:extLst>
              <a:ext uri="{FF2B5EF4-FFF2-40B4-BE49-F238E27FC236}">
                <a16:creationId xmlns:a16="http://schemas.microsoft.com/office/drawing/2014/main" id="{4597FB8C-333B-6062-9061-A6607628A54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3916" y="5425070"/>
            <a:ext cx="79375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" name="TextBox 1">
            <a:extLst>
              <a:ext uri="{FF2B5EF4-FFF2-40B4-BE49-F238E27FC236}">
                <a16:creationId xmlns:a16="http://schemas.microsoft.com/office/drawing/2014/main" id="{BAD24B74-B1C9-7DCA-F0EA-D24078032D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5728" y="3947108"/>
            <a:ext cx="3111500" cy="1477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800"/>
              <a:t>Your child will need a PE kit.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800"/>
              <a:t>This will be kept in school during the term and sent home to be washed during the holidays.</a:t>
            </a:r>
          </a:p>
        </p:txBody>
      </p:sp>
      <p:sp>
        <p:nvSpPr>
          <p:cNvPr id="50" name="TextBox 2">
            <a:extLst>
              <a:ext uri="{FF2B5EF4-FFF2-40B4-BE49-F238E27FC236}">
                <a16:creationId xmlns:a16="http://schemas.microsoft.com/office/drawing/2014/main" id="{5D926D7F-D9DB-2C84-A8B8-90A19A0040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5728" y="5591758"/>
            <a:ext cx="228282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400"/>
              <a:t>School hoodies are available for PE days.</a:t>
            </a:r>
          </a:p>
        </p:txBody>
      </p:sp>
      <p:pic>
        <p:nvPicPr>
          <p:cNvPr id="51" name="Picture 20" descr="Kids Flip-Top Water Bottle | Children Drinks Bottle | LittleLife Greece">
            <a:extLst>
              <a:ext uri="{FF2B5EF4-FFF2-40B4-BE49-F238E27FC236}">
                <a16:creationId xmlns:a16="http://schemas.microsoft.com/office/drawing/2014/main" id="{193FA9EE-DBBC-2E8C-7FE2-83E1F99C33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4625" y="4616229"/>
            <a:ext cx="922338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" name="Text Box 12">
            <a:extLst>
              <a:ext uri="{FF2B5EF4-FFF2-40B4-BE49-F238E27FC236}">
                <a16:creationId xmlns:a16="http://schemas.microsoft.com/office/drawing/2014/main" id="{6CF3771F-553E-8EA8-6BD4-AC907BFFF6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4450" y="5603654"/>
            <a:ext cx="1163638" cy="646113"/>
          </a:xfrm>
          <a:prstGeom prst="rect">
            <a:avLst/>
          </a:prstGeom>
          <a:noFill/>
          <a:ln w="635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GB" altLang="en-US" sz="1800">
                <a:solidFill>
                  <a:srgbClr val="0000FF"/>
                </a:solidFill>
              </a:rPr>
              <a:t>Water bottle</a:t>
            </a:r>
          </a:p>
        </p:txBody>
      </p:sp>
      <p:pic>
        <p:nvPicPr>
          <p:cNvPr id="53" name="Picture 24" descr="Navy PE Bag With Drawstring | Simply ...">
            <a:extLst>
              <a:ext uri="{FF2B5EF4-FFF2-40B4-BE49-F238E27FC236}">
                <a16:creationId xmlns:a16="http://schemas.microsoft.com/office/drawing/2014/main" id="{F4098222-9933-DF1C-8272-82CF868FDC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1141" y="3991558"/>
            <a:ext cx="1160462" cy="116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" name="Rectangle 2">
            <a:extLst>
              <a:ext uri="{FF2B5EF4-FFF2-40B4-BE49-F238E27FC236}">
                <a16:creationId xmlns:a16="http://schemas.microsoft.com/office/drawing/2014/main" id="{BCDB58F6-D665-2D0D-FEC5-49B8447251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1803" y="185919"/>
            <a:ext cx="1160463" cy="79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4400" dirty="0">
                <a:solidFill>
                  <a:srgbClr val="0000FF"/>
                </a:solidFill>
              </a:rPr>
              <a:t>PE</a:t>
            </a:r>
          </a:p>
        </p:txBody>
      </p:sp>
      <p:grpSp>
        <p:nvGrpSpPr>
          <p:cNvPr id="55" name="Group 3">
            <a:extLst>
              <a:ext uri="{FF2B5EF4-FFF2-40B4-BE49-F238E27FC236}">
                <a16:creationId xmlns:a16="http://schemas.microsoft.com/office/drawing/2014/main" id="{664C1B27-22B7-DDC9-D57D-5D979AD075D5}"/>
              </a:ext>
            </a:extLst>
          </p:cNvPr>
          <p:cNvGrpSpPr>
            <a:grpSpLocks/>
          </p:cNvGrpSpPr>
          <p:nvPr/>
        </p:nvGrpSpPr>
        <p:grpSpPr bwMode="auto">
          <a:xfrm>
            <a:off x="5278283" y="5192664"/>
            <a:ext cx="1595437" cy="1687512"/>
            <a:chOff x="4255685" y="4802983"/>
            <a:chExt cx="1595141" cy="1688305"/>
          </a:xfrm>
        </p:grpSpPr>
        <p:pic>
          <p:nvPicPr>
            <p:cNvPr id="56" name="Picture 25" descr="Embedded earrings child : r/piercing">
              <a:extLst>
                <a:ext uri="{FF2B5EF4-FFF2-40B4-BE49-F238E27FC236}">
                  <a16:creationId xmlns:a16="http://schemas.microsoft.com/office/drawing/2014/main" id="{3B1ED4D5-CAFC-9A9E-93B4-3C6E404AF06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36270" y="4802983"/>
              <a:ext cx="1144501" cy="15279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59BA4904-EC7D-1DA2-0D10-38D4A5503A3B}"/>
                </a:ext>
              </a:extLst>
            </p:cNvPr>
            <p:cNvSpPr/>
            <p:nvPr/>
          </p:nvSpPr>
          <p:spPr>
            <a:xfrm>
              <a:off x="4255685" y="5536753"/>
              <a:ext cx="1595141" cy="9545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GB"/>
            </a:p>
          </p:txBody>
        </p:sp>
      </p:grpSp>
      <p:sp>
        <p:nvSpPr>
          <p:cNvPr id="58" name="Rectangle 3">
            <a:extLst>
              <a:ext uri="{FF2B5EF4-FFF2-40B4-BE49-F238E27FC236}">
                <a16:creationId xmlns:a16="http://schemas.microsoft.com/office/drawing/2014/main" id="{0E456810-5724-3B5C-C43F-D476EB36E4F3}"/>
              </a:ext>
            </a:extLst>
          </p:cNvPr>
          <p:cNvSpPr txBox="1">
            <a:spLocks noChangeArrowheads="1"/>
          </p:cNvSpPr>
          <p:nvPr/>
        </p:nvSpPr>
        <p:spPr>
          <a:xfrm>
            <a:off x="1714199" y="6504570"/>
            <a:ext cx="8672512" cy="320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Tx/>
              <a:buNone/>
            </a:pPr>
            <a:r>
              <a:rPr lang="en-GB" altLang="en-US" sz="1600" b="1">
                <a:solidFill>
                  <a:srgbClr val="FF0000"/>
                </a:solidFill>
                <a:latin typeface="Rockwell" panose="02060603020205020403" pitchFamily="18" charset="0"/>
              </a:rPr>
              <a:t>Please label all clothing, especially coats, bags, water bottle, jumpers and shoes.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6E792E77-574E-26D7-DEF7-B272CEDC71E5}"/>
              </a:ext>
            </a:extLst>
          </p:cNvPr>
          <p:cNvCxnSpPr/>
          <p:nvPr/>
        </p:nvCxnSpPr>
        <p:spPr>
          <a:xfrm>
            <a:off x="5466402" y="5029524"/>
            <a:ext cx="1144587" cy="1093787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F151F6AD-5B20-E69A-94E7-FA917E04F1A0}"/>
              </a:ext>
            </a:extLst>
          </p:cNvPr>
          <p:cNvCxnSpPr>
            <a:cxnSpLocks/>
          </p:cNvCxnSpPr>
          <p:nvPr/>
        </p:nvCxnSpPr>
        <p:spPr>
          <a:xfrm rot="5400000">
            <a:off x="5455289" y="5067624"/>
            <a:ext cx="1144587" cy="109378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Oval 60">
            <a:extLst>
              <a:ext uri="{FF2B5EF4-FFF2-40B4-BE49-F238E27FC236}">
                <a16:creationId xmlns:a16="http://schemas.microsoft.com/office/drawing/2014/main" id="{8BC01955-3099-1299-E084-C1658D96BA0C}"/>
              </a:ext>
            </a:extLst>
          </p:cNvPr>
          <p:cNvSpPr/>
          <p:nvPr/>
        </p:nvSpPr>
        <p:spPr>
          <a:xfrm>
            <a:off x="10133316" y="1389645"/>
            <a:ext cx="271462" cy="2159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pic>
        <p:nvPicPr>
          <p:cNvPr id="62" name="Picture 9">
            <a:extLst>
              <a:ext uri="{FF2B5EF4-FFF2-40B4-BE49-F238E27FC236}">
                <a16:creationId xmlns:a16="http://schemas.microsoft.com/office/drawing/2014/main" id="{CE2E30BD-CE35-7416-5565-5F79875D64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0669" y="506996"/>
            <a:ext cx="1047750" cy="332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" name="Picture 11">
            <a:extLst>
              <a:ext uri="{FF2B5EF4-FFF2-40B4-BE49-F238E27FC236}">
                <a16:creationId xmlns:a16="http://schemas.microsoft.com/office/drawing/2014/main" id="{FF320C3A-F01D-F9EA-2178-A5FCE83B19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8478" y="478420"/>
            <a:ext cx="1114425" cy="325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8779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Rockwell</vt:lpstr>
      <vt:lpstr>Office Theme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 Deacon (SIG Staff)</dc:creator>
  <cp:lastModifiedBy>A Deacon (SIG Staff)</cp:lastModifiedBy>
  <cp:revision>1</cp:revision>
  <dcterms:created xsi:type="dcterms:W3CDTF">2026-07-09T11:30:39Z</dcterms:created>
  <dcterms:modified xsi:type="dcterms:W3CDTF">2026-07-09T11:30:50Z</dcterms:modified>
</cp:coreProperties>
</file>