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38CA32-7337-691B-0466-85424FB36B33}" v="63" dt="2024-02-26T13:48:32.5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Banks" userId="S::j.banks@st-ignatius.lancs.sch.uk::de749cdc-3602-46a7-ac3f-e1f2ee4884b6" providerId="AD" clId="Web-{5238CA32-7337-691B-0466-85424FB36B33}"/>
    <pc:docChg chg="modSld">
      <pc:chgData name="Jennifer Banks" userId="S::j.banks@st-ignatius.lancs.sch.uk::de749cdc-3602-46a7-ac3f-e1f2ee4884b6" providerId="AD" clId="Web-{5238CA32-7337-691B-0466-85424FB36B33}" dt="2024-02-26T13:48:32.593" v="58" actId="1076"/>
      <pc:docMkLst>
        <pc:docMk/>
      </pc:docMkLst>
      <pc:sldChg chg="modSp">
        <pc:chgData name="Jennifer Banks" userId="S::j.banks@st-ignatius.lancs.sch.uk::de749cdc-3602-46a7-ac3f-e1f2ee4884b6" providerId="AD" clId="Web-{5238CA32-7337-691B-0466-85424FB36B33}" dt="2024-02-26T13:48:32.593" v="58" actId="1076"/>
        <pc:sldMkLst>
          <pc:docMk/>
          <pc:sldMk cId="4056994138" sldId="256"/>
        </pc:sldMkLst>
        <pc:graphicFrameChg chg="mod modGraphic">
          <ac:chgData name="Jennifer Banks" userId="S::j.banks@st-ignatius.lancs.sch.uk::de749cdc-3602-46a7-ac3f-e1f2ee4884b6" providerId="AD" clId="Web-{5238CA32-7337-691B-0466-85424FB36B33}" dt="2024-02-26T13:48:32.593" v="58" actId="1076"/>
          <ac:graphicFrameMkLst>
            <pc:docMk/>
            <pc:sldMk cId="4056994138" sldId="256"/>
            <ac:graphicFrameMk id="6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280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466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646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091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670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388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26/02/2024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450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26/02/2024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435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26/02/2024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130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301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011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B5063-0281-4F4E-864A-9DBC9D166916}" type="datetimeFigureOut">
              <a:rPr lang="en-GB" smtClean="0"/>
              <a:t>26/02/2024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555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5942"/>
            <a:ext cx="9144000" cy="675323"/>
          </a:xfrm>
        </p:spPr>
        <p:txBody>
          <a:bodyPr>
            <a:noAutofit/>
          </a:bodyPr>
          <a:lstStyle/>
          <a:p>
            <a:pPr>
              <a:tabLst>
                <a:tab pos="2865755" algn="ctr"/>
                <a:tab pos="5731510" algn="r"/>
              </a:tabLst>
            </a:pPr>
            <a:r>
              <a:rPr lang="en-GB" sz="1200" u="sng" dirty="0">
                <a:latin typeface="XCCW Joined 1a" panose="03050602040000000000" pitchFamily="66" charset="0"/>
                <a:ea typeface="Times New Roman" panose="02020603050405020304" pitchFamily="18" charset="0"/>
              </a:rPr>
              <a:t>Y1 Geo</a:t>
            </a:r>
            <a:r>
              <a:rPr lang="en-GB" sz="1200" u="sng" dirty="0">
                <a:latin typeface="XCCW Joined 1b" panose="03050602040000000000" pitchFamily="66" charset="0"/>
                <a:ea typeface="Times New Roman" panose="02020603050405020304" pitchFamily="18" charset="0"/>
              </a:rPr>
              <a:t>g</a:t>
            </a:r>
            <a:r>
              <a:rPr lang="en-GB" sz="1200" u="sng" dirty="0">
                <a:latin typeface="XCCW Joined 1a" panose="03050602040000000000" pitchFamily="66" charset="0"/>
                <a:ea typeface="Times New Roman" panose="02020603050405020304" pitchFamily="18" charset="0"/>
              </a:rPr>
              <a:t>r</a:t>
            </a:r>
            <a:r>
              <a:rPr lang="en-GB" sz="1200" u="sng" dirty="0">
                <a:latin typeface="XCCW Joined 1b" panose="03050602040000000000" pitchFamily="66" charset="0"/>
                <a:ea typeface="Times New Roman" panose="02020603050405020304" pitchFamily="18" charset="0"/>
              </a:rPr>
              <a:t>a</a:t>
            </a:r>
            <a:r>
              <a:rPr lang="en-GB" sz="1200" u="sng" dirty="0">
                <a:latin typeface="XCCW Joined 1a" panose="03050602040000000000" pitchFamily="66" charset="0"/>
                <a:ea typeface="Times New Roman" panose="02020603050405020304" pitchFamily="18" charset="0"/>
              </a:rPr>
              <a:t>phy Autumn 1</a:t>
            </a:r>
            <a:br>
              <a:rPr lang="en-GB" sz="1200" u="sng" dirty="0">
                <a:latin typeface="XCCW Joined 1a" panose="03050602040000000000" pitchFamily="66" charset="0"/>
                <a:ea typeface="Times New Roman" panose="02020603050405020304" pitchFamily="18" charset="0"/>
              </a:rPr>
            </a:br>
            <a:r>
              <a:rPr lang="en-GB" sz="1200" u="sng" dirty="0">
                <a:latin typeface="XCCW Joined 1a" panose="03050602040000000000" pitchFamily="66" charset="0"/>
                <a:ea typeface="Times New Roman" panose="02020603050405020304" pitchFamily="18" charset="0"/>
              </a:rPr>
              <a:t>What can w</a:t>
            </a:r>
            <a:r>
              <a:rPr lang="en-GB" sz="1200" u="sng" dirty="0">
                <a:latin typeface="XCCW Joined 1b" panose="03050602040000000000" pitchFamily="66" charset="0"/>
                <a:ea typeface="Times New Roman" panose="02020603050405020304" pitchFamily="18" charset="0"/>
              </a:rPr>
              <a:t>e</a:t>
            </a:r>
            <a:r>
              <a:rPr lang="en-GB" sz="1200" u="sng" dirty="0">
                <a:latin typeface="XCCW Joined 1a" panose="03050602040000000000" pitchFamily="66" charset="0"/>
                <a:ea typeface="Times New Roman" panose="02020603050405020304" pitchFamily="18" charset="0"/>
              </a:rPr>
              <a:t> impr</a:t>
            </a:r>
            <a:r>
              <a:rPr lang="en-GB" sz="1200" u="sng" dirty="0">
                <a:latin typeface="XCCW Joined 1b" panose="03050602040000000000" pitchFamily="66" charset="0"/>
                <a:ea typeface="Times New Roman" panose="02020603050405020304" pitchFamily="18" charset="0"/>
              </a:rPr>
              <a:t>ove</a:t>
            </a:r>
            <a:r>
              <a:rPr lang="en-GB" sz="1200" u="sng" dirty="0">
                <a:latin typeface="XCCW Joined 1a" panose="03050602040000000000" pitchFamily="66" charset="0"/>
                <a:ea typeface="Times New Roman" panose="02020603050405020304" pitchFamily="18" charset="0"/>
              </a:rPr>
              <a:t> abo</a:t>
            </a:r>
            <a:r>
              <a:rPr lang="en-GB" sz="1200" u="sng" dirty="0">
                <a:latin typeface="XCCW Joined 1b" panose="03050602040000000000" pitchFamily="66" charset="0"/>
                <a:ea typeface="Times New Roman" panose="02020603050405020304" pitchFamily="18" charset="0"/>
              </a:rPr>
              <a:t>u</a:t>
            </a:r>
            <a:r>
              <a:rPr lang="en-GB" sz="1200" u="sng" dirty="0">
                <a:latin typeface="XCCW Joined 1a" panose="03050602040000000000" pitchFamily="66" charset="0"/>
                <a:ea typeface="Times New Roman" panose="02020603050405020304" pitchFamily="18" charset="0"/>
              </a:rPr>
              <a:t>t o</a:t>
            </a:r>
            <a:r>
              <a:rPr lang="en-GB" sz="1200" u="sng" dirty="0">
                <a:latin typeface="XCCW Joined 1b" panose="03050602040000000000" pitchFamily="66" charset="0"/>
                <a:ea typeface="Times New Roman" panose="02020603050405020304" pitchFamily="18" charset="0"/>
              </a:rPr>
              <a:t>u</a:t>
            </a:r>
            <a:r>
              <a:rPr lang="en-GB" sz="1200" u="sng" dirty="0">
                <a:latin typeface="XCCW Joined 1a" panose="03050602040000000000" pitchFamily="66" charset="0"/>
                <a:ea typeface="Times New Roman" panose="02020603050405020304" pitchFamily="18" charset="0"/>
              </a:rPr>
              <a:t>r</a:t>
            </a:r>
            <a:r>
              <a:rPr lang="en-GB" sz="1200" u="sng" dirty="0">
                <a:latin typeface="XCCW Joined 1b" panose="03050602040000000000" pitchFamily="66" charset="0"/>
                <a:ea typeface="Times New Roman" panose="02020603050405020304" pitchFamily="18" charset="0"/>
              </a:rPr>
              <a:t> </a:t>
            </a:r>
            <a:r>
              <a:rPr lang="en-GB" sz="1200" u="sng" dirty="0">
                <a:latin typeface="XCCW Joined 1a" panose="03050602040000000000" pitchFamily="66" charset="0"/>
                <a:ea typeface="Times New Roman" panose="02020603050405020304" pitchFamily="18" charset="0"/>
              </a:rPr>
              <a:t>scho</a:t>
            </a:r>
            <a:r>
              <a:rPr lang="en-GB" sz="1200" u="sng" dirty="0">
                <a:latin typeface="XCCW Joined 1b" panose="03050602040000000000" pitchFamily="66" charset="0"/>
                <a:ea typeface="Times New Roman" panose="02020603050405020304" pitchFamily="18" charset="0"/>
              </a:rPr>
              <a:t>ol</a:t>
            </a:r>
            <a:r>
              <a:rPr lang="en-GB" sz="1200" u="sng" dirty="0">
                <a:latin typeface="XCCW Joined 1a" panose="03050602040000000000" pitchFamily="66" charset="0"/>
                <a:ea typeface="Times New Roman" panose="02020603050405020304" pitchFamily="18" charset="0"/>
              </a:rPr>
              <a:t> gr</a:t>
            </a:r>
            <a:r>
              <a:rPr lang="en-GB" sz="1200" u="sng" dirty="0">
                <a:latin typeface="XCCW Joined 1b" panose="03050602040000000000" pitchFamily="66" charset="0"/>
                <a:ea typeface="Times New Roman" panose="02020603050405020304" pitchFamily="18" charset="0"/>
              </a:rPr>
              <a:t>ou</a:t>
            </a:r>
            <a:r>
              <a:rPr lang="en-GB" sz="1200" u="sng" dirty="0">
                <a:latin typeface="XCCW Joined 1a" panose="03050602040000000000" pitchFamily="66" charset="0"/>
                <a:ea typeface="Times New Roman" panose="02020603050405020304" pitchFamily="18" charset="0"/>
              </a:rPr>
              <a:t>nds?</a:t>
            </a:r>
            <a:br>
              <a:rPr lang="en-GB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sz="1200" dirty="0">
                <a:latin typeface="XCCW Joined 1a" panose="03050602040000000000" pitchFamily="66" charset="0"/>
                <a:ea typeface="Times New Roman" panose="02020603050405020304" pitchFamily="18" charset="0"/>
              </a:rPr>
              <a:t>Key Concept: Environment</a:t>
            </a:r>
            <a:endParaRPr lang="en-GB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4959098"/>
              </p:ext>
            </p:extLst>
          </p:nvPr>
        </p:nvGraphicFramePr>
        <p:xfrm>
          <a:off x="696141" y="752718"/>
          <a:ext cx="2308860" cy="2503783"/>
        </p:xfrm>
        <a:graphic>
          <a:graphicData uri="http://schemas.openxmlformats.org/drawingml/2006/table">
            <a:tbl>
              <a:tblPr firstRow="1" firstCol="1" bandRow="1"/>
              <a:tblGrid>
                <a:gridCol w="2308860">
                  <a:extLst>
                    <a:ext uri="{9D8B030D-6E8A-4147-A177-3AD203B41FA5}">
                      <a16:colId xmlns:a16="http://schemas.microsoft.com/office/drawing/2014/main" val="334938030"/>
                    </a:ext>
                  </a:extLst>
                </a:gridCol>
              </a:tblGrid>
              <a:tr h="248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Key Lear</a:t>
                      </a:r>
                      <a:r>
                        <a:rPr lang="en-GB" sz="1200" dirty="0">
                          <a:effectLst/>
                          <a:latin typeface="XCCW Joined 1b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ing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270799"/>
                  </a:ext>
                </a:extLst>
              </a:tr>
              <a:tr h="6089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What</a:t>
                      </a: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are the human and physical features of our school? 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8361510"/>
                  </a:ext>
                </a:extLst>
              </a:tr>
              <a:tr h="2654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Where do plants live in our school?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Sketch Map.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757981"/>
                  </a:ext>
                </a:extLst>
              </a:tr>
              <a:tr h="2324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What are the</a:t>
                      </a: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different types of soil?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5901405"/>
                  </a:ext>
                </a:extLst>
              </a:tr>
              <a:tr h="2324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What</a:t>
                      </a: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do you like about our school and what would you change?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73177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580109"/>
              </p:ext>
            </p:extLst>
          </p:nvPr>
        </p:nvGraphicFramePr>
        <p:xfrm>
          <a:off x="9186999" y="238424"/>
          <a:ext cx="2308860" cy="1911350"/>
        </p:xfrm>
        <a:graphic>
          <a:graphicData uri="http://schemas.openxmlformats.org/drawingml/2006/table">
            <a:tbl>
              <a:tblPr firstRow="1" firstCol="1" bandRow="1"/>
              <a:tblGrid>
                <a:gridCol w="2308860">
                  <a:extLst>
                    <a:ext uri="{9D8B030D-6E8A-4147-A177-3AD203B41FA5}">
                      <a16:colId xmlns:a16="http://schemas.microsoft.com/office/drawing/2014/main" val="3346667927"/>
                    </a:ext>
                  </a:extLst>
                </a:gridCol>
              </a:tblGrid>
              <a:tr h="248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XCCW Joined 1a"/>
                          <a:ea typeface="Times New Roman" panose="02020603050405020304" pitchFamily="18" charset="0"/>
                          <a:cs typeface="Arial"/>
                        </a:rPr>
                        <a:t>Let's Remember!</a:t>
                      </a:r>
                    </a:p>
                    <a:p>
                      <a:pPr lvl="0" algn="ctr"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effectLst/>
                          <a:latin typeface="XCCW Joined 1a"/>
                          <a:cs typeface="Arial"/>
                        </a:rPr>
                        <a:t>Environment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763113"/>
                  </a:ext>
                </a:extLst>
              </a:tr>
              <a:tr h="7804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Natural Materials are materials that</a:t>
                      </a: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are ‘naturally’ found around us. We may have to dig them out of the ground, grow them or take them from living things.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0487610"/>
                  </a:ext>
                </a:extLst>
              </a:tr>
              <a:tr h="248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Manmade materials are materials that are changed by ‘humans’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3171745"/>
                  </a:ext>
                </a:extLst>
              </a:tr>
              <a:tr h="2654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Our school is in Preston.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9968217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865260" y="1066044"/>
            <a:ext cx="4461478" cy="43088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100" dirty="0">
                <a:latin typeface="XCCW Joined 1a" panose="03050602040000000000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Assessment Writing Task</a:t>
            </a:r>
          </a:p>
          <a:p>
            <a:pPr>
              <a:spcAft>
                <a:spcPts val="0"/>
              </a:spcAft>
            </a:pPr>
            <a:r>
              <a:rPr lang="en-GB" sz="1100" dirty="0">
                <a:latin typeface="XCCW Joined 1a" panose="03050602040000000000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What can we improve about our school grounds?</a:t>
            </a:r>
            <a:endParaRPr lang="en-GB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913743"/>
              </p:ext>
            </p:extLst>
          </p:nvPr>
        </p:nvGraphicFramePr>
        <p:xfrm>
          <a:off x="696141" y="3653417"/>
          <a:ext cx="1891554" cy="2809240"/>
        </p:xfrm>
        <a:graphic>
          <a:graphicData uri="http://schemas.openxmlformats.org/drawingml/2006/table">
            <a:tbl>
              <a:tblPr firstRow="1" firstCol="1" bandRow="1"/>
              <a:tblGrid>
                <a:gridCol w="1891554">
                  <a:extLst>
                    <a:ext uri="{9D8B030D-6E8A-4147-A177-3AD203B41FA5}">
                      <a16:colId xmlns:a16="http://schemas.microsoft.com/office/drawing/2014/main" val="1539048419"/>
                    </a:ext>
                  </a:extLst>
                </a:gridCol>
              </a:tblGrid>
              <a:tr h="248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Key Vocabulary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916518"/>
                  </a:ext>
                </a:extLst>
              </a:tr>
              <a:tr h="4400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Natural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Manmade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Physical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Human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School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Plants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Vegetation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Buildings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Soil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Silt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Clay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Loam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Sand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3665571"/>
                  </a:ext>
                </a:extLst>
              </a:tr>
            </a:tbl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6335" y="1562951"/>
            <a:ext cx="2589443" cy="293269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436335" y="4233708"/>
            <a:ext cx="1830950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100" dirty="0">
                <a:latin typeface="XCCW Joined 1a" panose="03050602040000000000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Map of Our School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7037410" y="3212271"/>
            <a:ext cx="4661532" cy="33239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200" u="sng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Types of Soil</a:t>
            </a:r>
          </a:p>
          <a:p>
            <a:pPr>
              <a:spcAft>
                <a:spcPts val="0"/>
              </a:spcAft>
            </a:pP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Silt: This so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i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l feels smo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ot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h and po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wd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er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y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 w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h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en it's dr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y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. When it’s w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e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t it feels smo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ot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h but no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t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 sticky.</a:t>
            </a:r>
          </a:p>
          <a:p>
            <a:pPr>
              <a:spcAft>
                <a:spcPts val="0"/>
              </a:spcAft>
            </a:pP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Clay: This so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i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l has lo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t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s o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f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 fo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od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 that is go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od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 fo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r 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plants but it do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e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sn’t let much air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 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o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r 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w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a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ter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 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thr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ou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gh. It is smo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ot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h w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h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en it’s dr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y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 but sticky w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h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en w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e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t.</a:t>
            </a:r>
          </a:p>
          <a:p>
            <a:pPr>
              <a:spcAft>
                <a:spcPts val="0"/>
              </a:spcAft>
            </a:pP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Lo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a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m: This so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i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l is a mixtur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e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 o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f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 the o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t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her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 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thr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e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e types o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f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 so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i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l. Clay so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i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ls and lo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a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m so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i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ls make go</a:t>
            </a:r>
            <a:r>
              <a:rPr lang="en-GB" sz="1200" dirty="0">
                <a:solidFill>
                  <a:srgbClr val="000000"/>
                </a:solidFill>
                <a:latin typeface="XCCW Joined 1b" panose="03050602040000000000" pitchFamily="66" charset="0"/>
                <a:ea typeface="Times New Roman" panose="02020603050405020304" pitchFamily="18" charset="0"/>
              </a:rPr>
              <a:t>od</a:t>
            </a: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 mud.</a:t>
            </a:r>
          </a:p>
          <a:p>
            <a:pPr>
              <a:spcAft>
                <a:spcPts val="0"/>
              </a:spcAft>
            </a:pPr>
            <a:endParaRPr lang="en-GB" sz="1200" dirty="0">
              <a:solidFill>
                <a:srgbClr val="000000"/>
              </a:solidFill>
              <a:effectLst/>
              <a:latin typeface="XCCW Joined 1a" panose="03050602040000000000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200" dirty="0">
                <a:solidFill>
                  <a:srgbClr val="000000"/>
                </a:solidFill>
                <a:latin typeface="XCCW Joined 1a" panose="03050602040000000000" pitchFamily="66" charset="0"/>
                <a:ea typeface="Times New Roman" panose="02020603050405020304" pitchFamily="18" charset="0"/>
              </a:rPr>
              <a:t>Sand: This soil has the largest particles and is usually found in hot places.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6306" y="4759862"/>
            <a:ext cx="4168578" cy="1513852"/>
          </a:xfrm>
          <a:prstGeom prst="rect">
            <a:avLst/>
          </a:prstGeom>
        </p:spPr>
      </p:pic>
      <p:pic>
        <p:nvPicPr>
          <p:cNvPr id="1026" name="Picture 2" descr="Determined Admissions Policy and Arrangements for Admission for 2021-22  Reviewed: February 2020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51" t="9438" r="17545" b="52491"/>
          <a:stretch/>
        </p:blipFill>
        <p:spPr bwMode="auto">
          <a:xfrm>
            <a:off x="74587" y="0"/>
            <a:ext cx="846806" cy="752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6994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AC9FC112D86E49B8563041F441E610" ma:contentTypeVersion="17" ma:contentTypeDescription="Create a new document." ma:contentTypeScope="" ma:versionID="dc8928889a59a7b1ddab5e44237aced1">
  <xsd:schema xmlns:xsd="http://www.w3.org/2001/XMLSchema" xmlns:xs="http://www.w3.org/2001/XMLSchema" xmlns:p="http://schemas.microsoft.com/office/2006/metadata/properties" xmlns:ns2="c2c92e65-47c0-4e2d-8efc-052b2b1a423c" xmlns:ns3="33758120-2606-477f-862a-1426c3f95423" targetNamespace="http://schemas.microsoft.com/office/2006/metadata/properties" ma:root="true" ma:fieldsID="22a96a9575048fd34604f27af311d8f2" ns2:_="" ns3:_="">
    <xsd:import namespace="c2c92e65-47c0-4e2d-8efc-052b2b1a423c"/>
    <xsd:import namespace="33758120-2606-477f-862a-1426c3f9542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LengthInSeconds" minOccurs="0"/>
                <xsd:element ref="ns3:MediaServiceObjectDetectorVersions" minOccurs="0"/>
                <xsd:element ref="ns3:MediaServiceSearchPropertie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c92e65-47c0-4e2d-8efc-052b2b1a423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8f4c4cd7-2b54-439e-9561-752ebf176aa2}" ma:internalName="TaxCatchAll" ma:showField="CatchAllData" ma:web="c2c92e65-47c0-4e2d-8efc-052b2b1a42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758120-2606-477f-862a-1426c3f954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93176ad0-f7a8-417c-840a-376c907612e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2c92e65-47c0-4e2d-8efc-052b2b1a423c">
      <UserInfo>
        <DisplayName/>
        <AccountId xsi:nil="true"/>
        <AccountType/>
      </UserInfo>
    </SharedWithUsers>
    <lcf76f155ced4ddcb4097134ff3c332f xmlns="33758120-2606-477f-862a-1426c3f95423">
      <Terms xmlns="http://schemas.microsoft.com/office/infopath/2007/PartnerControls"/>
    </lcf76f155ced4ddcb4097134ff3c332f>
    <TaxCatchAll xmlns="c2c92e65-47c0-4e2d-8efc-052b2b1a423c" xsi:nil="true"/>
  </documentManagement>
</p:properties>
</file>

<file path=customXml/itemProps1.xml><?xml version="1.0" encoding="utf-8"?>
<ds:datastoreItem xmlns:ds="http://schemas.openxmlformats.org/officeDocument/2006/customXml" ds:itemID="{F1760394-FBA0-4ECD-8C8E-2AC4C2329BC2}"/>
</file>

<file path=customXml/itemProps2.xml><?xml version="1.0" encoding="utf-8"?>
<ds:datastoreItem xmlns:ds="http://schemas.openxmlformats.org/officeDocument/2006/customXml" ds:itemID="{50202A5E-B807-47DF-8E34-10E64F9A1A0B}"/>
</file>

<file path=customXml/itemProps3.xml><?xml version="1.0" encoding="utf-8"?>
<ds:datastoreItem xmlns:ds="http://schemas.openxmlformats.org/officeDocument/2006/customXml" ds:itemID="{7A4A0533-4B59-4751-BA3E-149DB30A183B}"/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252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Y1 Geography Autumn 1 What can we improve about our school grounds? Key Concept: Environment</vt:lpstr>
    </vt:vector>
  </TitlesOfParts>
  <Company>Lancashire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Jennifer Banks</dc:creator>
  <cp:lastModifiedBy>Jennifer Banks</cp:lastModifiedBy>
  <cp:revision>10</cp:revision>
  <dcterms:created xsi:type="dcterms:W3CDTF">2024-01-24T10:37:55Z</dcterms:created>
  <dcterms:modified xsi:type="dcterms:W3CDTF">2024-02-26T13:48:36Z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0x01010019AC9FC112D86E49B8563041F441E610</vt:lpwstr>
  </property>
  <property fmtid="{D5CDD505-2E9C-101B-9397-08002B2CF9AE}" pid="3" name="Order">
    <vt:r8>630000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