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49B46C-CA52-0F56-85DB-70DD51A245ED}" v="16" dt="2024-02-26T13:49:43.745"/>
    <p1510:client id="{6B3617F1-FDEB-A0A8-5001-1B463B477ACF}" v="4" dt="2024-02-27T19:34:42.7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Banks" userId="S::j.banks@st-ignatius.lancs.sch.uk::de749cdc-3602-46a7-ac3f-e1f2ee4884b6" providerId="AD" clId="Web-{6349B46C-CA52-0F56-85DB-70DD51A245ED}"/>
    <pc:docChg chg="modSld">
      <pc:chgData name="Jennifer Banks" userId="S::j.banks@st-ignatius.lancs.sch.uk::de749cdc-3602-46a7-ac3f-e1f2ee4884b6" providerId="AD" clId="Web-{6349B46C-CA52-0F56-85DB-70DD51A245ED}" dt="2024-02-26T13:49:41.886" v="13"/>
      <pc:docMkLst>
        <pc:docMk/>
      </pc:docMkLst>
      <pc:sldChg chg="modSp">
        <pc:chgData name="Jennifer Banks" userId="S::j.banks@st-ignatius.lancs.sch.uk::de749cdc-3602-46a7-ac3f-e1f2ee4884b6" providerId="AD" clId="Web-{6349B46C-CA52-0F56-85DB-70DD51A245ED}" dt="2024-02-26T13:49:41.886" v="13"/>
        <pc:sldMkLst>
          <pc:docMk/>
          <pc:sldMk cId="4056994138" sldId="256"/>
        </pc:sldMkLst>
        <pc:graphicFrameChg chg="mod modGraphic">
          <ac:chgData name="Jennifer Banks" userId="S::j.banks@st-ignatius.lancs.sch.uk::de749cdc-3602-46a7-ac3f-e1f2ee4884b6" providerId="AD" clId="Web-{6349B46C-CA52-0F56-85DB-70DD51A245ED}" dt="2024-02-26T13:49:41.886" v="13"/>
          <ac:graphicFrameMkLst>
            <pc:docMk/>
            <pc:sldMk cId="4056994138" sldId="256"/>
            <ac:graphicFrameMk id="6" creationId="{00000000-0000-0000-0000-000000000000}"/>
          </ac:graphicFrameMkLst>
        </pc:graphicFrameChg>
      </pc:sldChg>
    </pc:docChg>
  </pc:docChgLst>
  <pc:docChgLst>
    <pc:chgData name="Jennifer Banks" userId="S::j.banks@st-ignatius.lancs.sch.uk::de749cdc-3602-46a7-ac3f-e1f2ee4884b6" providerId="AD" clId="Web-{6B3617F1-FDEB-A0A8-5001-1B463B477ACF}"/>
    <pc:docChg chg="modSld">
      <pc:chgData name="Jennifer Banks" userId="S::j.banks@st-ignatius.lancs.sch.uk::de749cdc-3602-46a7-ac3f-e1f2ee4884b6" providerId="AD" clId="Web-{6B3617F1-FDEB-A0A8-5001-1B463B477ACF}" dt="2024-02-27T19:34:42.736" v="3" actId="20577"/>
      <pc:docMkLst>
        <pc:docMk/>
      </pc:docMkLst>
      <pc:sldChg chg="modSp">
        <pc:chgData name="Jennifer Banks" userId="S::j.banks@st-ignatius.lancs.sch.uk::de749cdc-3602-46a7-ac3f-e1f2ee4884b6" providerId="AD" clId="Web-{6B3617F1-FDEB-A0A8-5001-1B463B477ACF}" dt="2024-02-27T19:34:42.736" v="3" actId="20577"/>
        <pc:sldMkLst>
          <pc:docMk/>
          <pc:sldMk cId="4056994138" sldId="256"/>
        </pc:sldMkLst>
        <pc:spChg chg="mod">
          <ac:chgData name="Jennifer Banks" userId="S::j.banks@st-ignatius.lancs.sch.uk::de749cdc-3602-46a7-ac3f-e1f2ee4884b6" providerId="AD" clId="Web-{6B3617F1-FDEB-A0A8-5001-1B463B477ACF}" dt="2024-02-27T19:34:42.736" v="3" actId="20577"/>
          <ac:spMkLst>
            <pc:docMk/>
            <pc:sldMk cId="4056994138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28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46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646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91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67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38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45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43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13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301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01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B5063-0281-4F4E-864A-9DBC9D166916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ADB5E-A769-4DA1-8462-20DAEFD247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55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5942"/>
            <a:ext cx="9144000" cy="675323"/>
          </a:xfrm>
        </p:spPr>
        <p:txBody>
          <a:bodyPr>
            <a:noAutofit/>
          </a:bodyPr>
          <a:lstStyle/>
          <a:p>
            <a:pPr>
              <a:tabLst>
                <a:tab pos="2865755" algn="ctr"/>
                <a:tab pos="5731510" algn="r"/>
              </a:tabLst>
            </a:pPr>
            <a:r>
              <a:rPr lang="en-GB" sz="1200" u="sng" dirty="0">
                <a:latin typeface="XCCW Joined 1a"/>
                <a:ea typeface="Times New Roman" panose="02020603050405020304" pitchFamily="18" charset="0"/>
              </a:rPr>
              <a:t>Y1 Geo</a:t>
            </a:r>
            <a:r>
              <a:rPr lang="en-GB" sz="1200" u="sng" dirty="0">
                <a:latin typeface="XCCW Joined 1b"/>
                <a:ea typeface="Times New Roman" panose="02020603050405020304" pitchFamily="18" charset="0"/>
              </a:rPr>
              <a:t>g</a:t>
            </a:r>
            <a:r>
              <a:rPr lang="en-GB" sz="1200" u="sng" dirty="0">
                <a:latin typeface="XCCW Joined 1a"/>
                <a:ea typeface="Times New Roman" panose="02020603050405020304" pitchFamily="18" charset="0"/>
              </a:rPr>
              <a:t>r</a:t>
            </a:r>
            <a:r>
              <a:rPr lang="en-GB" sz="1200" u="sng" dirty="0">
                <a:latin typeface="XCCW Joined 1b"/>
                <a:ea typeface="Times New Roman" panose="02020603050405020304" pitchFamily="18" charset="0"/>
              </a:rPr>
              <a:t>a</a:t>
            </a:r>
            <a:r>
              <a:rPr lang="en-GB" sz="1200" u="sng" dirty="0">
                <a:latin typeface="XCCW Joined 1a"/>
                <a:ea typeface="Times New Roman" panose="02020603050405020304" pitchFamily="18" charset="0"/>
              </a:rPr>
              <a:t>phy Spring 2</a:t>
            </a:r>
            <a:b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</a:br>
            <a:r>
              <a:rPr lang="en-GB" sz="1200" u="sng" dirty="0">
                <a:latin typeface="XCCW Joined 1a"/>
                <a:ea typeface="Times New Roman" panose="02020603050405020304" pitchFamily="18" charset="0"/>
              </a:rPr>
              <a:t>What are the countries, capital cities and the characteristics</a:t>
            </a:r>
            <a:br>
              <a:rPr lang="en-GB" sz="1200" u="sng" dirty="0">
                <a:latin typeface="XCCW Joined 1a" panose="03050602040000000000" pitchFamily="66" charset="0"/>
                <a:ea typeface="Times New Roman" panose="02020603050405020304" pitchFamily="18" charset="0"/>
              </a:rPr>
            </a:br>
            <a:r>
              <a:rPr lang="en-GB" sz="1200" u="sng" dirty="0">
                <a:latin typeface="XCCW Joined 1a"/>
                <a:ea typeface="Times New Roman" panose="02020603050405020304" pitchFamily="18" charset="0"/>
              </a:rPr>
              <a:t> of the UK?</a:t>
            </a:r>
            <a:b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1200" dirty="0">
                <a:latin typeface="XCCW Joined 1a"/>
                <a:ea typeface="Times New Roman" panose="02020603050405020304" pitchFamily="18" charset="0"/>
              </a:rPr>
              <a:t>Key Concept: Scale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328435"/>
              </p:ext>
            </p:extLst>
          </p:nvPr>
        </p:nvGraphicFramePr>
        <p:xfrm>
          <a:off x="228600" y="752718"/>
          <a:ext cx="2891118" cy="2328523"/>
        </p:xfrm>
        <a:graphic>
          <a:graphicData uri="http://schemas.openxmlformats.org/drawingml/2006/table">
            <a:tbl>
              <a:tblPr firstRow="1" firstCol="1" bandRow="1"/>
              <a:tblGrid>
                <a:gridCol w="2891118">
                  <a:extLst>
                    <a:ext uri="{9D8B030D-6E8A-4147-A177-3AD203B41FA5}">
                      <a16:colId xmlns:a16="http://schemas.microsoft.com/office/drawing/2014/main" val="334938030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Key Lear</a:t>
                      </a:r>
                      <a:r>
                        <a:rPr lang="en-GB" sz="1200" dirty="0">
                          <a:effectLst/>
                          <a:latin typeface="XCCW Joined 1b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270799"/>
                  </a:ext>
                </a:extLst>
              </a:tr>
              <a:tr h="608943">
                <a:tc>
                  <a:txBody>
                    <a:bodyPr/>
                    <a:lstStyle/>
                    <a:p>
                      <a:pPr marL="0" lvl="0" indent="0" fontAlgn="base"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are </a:t>
                      </a: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the differ</a:t>
                      </a:r>
                      <a:r>
                        <a:rPr lang="en-GB" sz="1100" dirty="0">
                          <a:effectLst/>
                          <a:latin typeface="XCCW Joined 1b" panose="03050602040000000000" pitchFamily="66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nt types of settlements?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361510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Where is the UK on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the globe?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What are the countries in the UK and where are they?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757981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What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are the capital cities in the UK?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5901405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are some of the UK’s </a:t>
                      </a:r>
                      <a:r>
                        <a:rPr lang="en-GB" sz="1100" baseline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famous landmarks?</a:t>
                      </a:r>
                      <a:endParaRPr lang="en-GB" sz="800" baseline="0" dirty="0">
                        <a:effectLst/>
                        <a:latin typeface="XCCW Joined 1a" panose="03050602040000000000" pitchFamily="66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7317703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Can</a:t>
                      </a:r>
                      <a:r>
                        <a:rPr lang="en-GB" sz="11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 locate the surrounding seas?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07277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817709"/>
              </p:ext>
            </p:extLst>
          </p:nvPr>
        </p:nvGraphicFramePr>
        <p:xfrm>
          <a:off x="9186999" y="511594"/>
          <a:ext cx="2308860" cy="1278255"/>
        </p:xfrm>
        <a:graphic>
          <a:graphicData uri="http://schemas.openxmlformats.org/drawingml/2006/table">
            <a:tbl>
              <a:tblPr firstRow="1" firstCol="1" bandRow="1"/>
              <a:tblGrid>
                <a:gridCol w="2308860">
                  <a:extLst>
                    <a:ext uri="{9D8B030D-6E8A-4147-A177-3AD203B41FA5}">
                      <a16:colId xmlns:a16="http://schemas.microsoft.com/office/drawing/2014/main" val="3346667927"/>
                    </a:ext>
                  </a:extLst>
                </a:gridCol>
              </a:tblGrid>
              <a:tr h="248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/>
                          <a:ea typeface="Times New Roman" panose="02020603050405020304" pitchFamily="18" charset="0"/>
                          <a:cs typeface="Arial"/>
                        </a:rPr>
                        <a:t>Let's Remember!</a:t>
                      </a:r>
                      <a:endParaRPr lang="en-GB" sz="12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763113"/>
                  </a:ext>
                </a:extLst>
              </a:tr>
              <a:tr h="780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Our school is in Preston.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487610"/>
                  </a:ext>
                </a:extLst>
              </a:tr>
              <a:tr h="248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Preston is a city.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17174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133493" y="1066044"/>
            <a:ext cx="5925020" cy="43088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Assessment Task</a:t>
            </a:r>
          </a:p>
          <a:p>
            <a:pPr>
              <a:spcAft>
                <a:spcPts val="0"/>
              </a:spcAft>
            </a:pPr>
            <a:r>
              <a:rPr lang="en-GB" sz="1100" dirty="0">
                <a:latin typeface="XCCW Joined 1a" panose="03050602040000000000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Label the countries, capital cities and surrounding seas of the UK.</a:t>
            </a:r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470270"/>
              </p:ext>
            </p:extLst>
          </p:nvPr>
        </p:nvGraphicFramePr>
        <p:xfrm>
          <a:off x="289112" y="3875665"/>
          <a:ext cx="2830606" cy="2260600"/>
        </p:xfrm>
        <a:graphic>
          <a:graphicData uri="http://schemas.openxmlformats.org/drawingml/2006/table">
            <a:tbl>
              <a:tblPr firstRow="1" firstCol="1" bandRow="1"/>
              <a:tblGrid>
                <a:gridCol w="1415303">
                  <a:extLst>
                    <a:ext uri="{9D8B030D-6E8A-4147-A177-3AD203B41FA5}">
                      <a16:colId xmlns:a16="http://schemas.microsoft.com/office/drawing/2014/main" val="1539048419"/>
                    </a:ext>
                  </a:extLst>
                </a:gridCol>
                <a:gridCol w="1415303">
                  <a:extLst>
                    <a:ext uri="{9D8B030D-6E8A-4147-A177-3AD203B41FA5}">
                      <a16:colId xmlns:a16="http://schemas.microsoft.com/office/drawing/2014/main" val="400386677"/>
                    </a:ext>
                  </a:extLst>
                </a:gridCol>
              </a:tblGrid>
              <a:tr h="24892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Key Vocabulary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916518"/>
                  </a:ext>
                </a:extLst>
              </a:tr>
              <a:tr h="4400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Village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Town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Hamlet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Megacity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Countryside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Globe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United Kingdom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Country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Ocean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Scotland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England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Northern Ireland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Irish Sea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North Sea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>
                          <a:effectLst/>
                          <a:latin typeface="XCCW Joined 1a" panose="03050602040000000000" pitchFamily="66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English Channel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3665571"/>
                  </a:ext>
                </a:extLst>
              </a:tr>
            </a:tbl>
          </a:graphicData>
        </a:graphic>
      </p:graphicFrame>
      <p:pic>
        <p:nvPicPr>
          <p:cNvPr id="1026" name="Picture 2" descr="Determined Admissions Policy and Arrangements for Admission for 2021-22  Reviewed: February 202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1" t="9438" r="17545" b="52491"/>
          <a:stretch/>
        </p:blipFill>
        <p:spPr bwMode="auto">
          <a:xfrm>
            <a:off x="74587" y="0"/>
            <a:ext cx="846806" cy="752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8204" y="1911927"/>
            <a:ext cx="3456283" cy="4611317"/>
          </a:xfrm>
          <a:prstGeom prst="rect">
            <a:avLst/>
          </a:prstGeom>
        </p:spPr>
      </p:pic>
      <p:pic>
        <p:nvPicPr>
          <p:cNvPr id="3" name="Picture 2" descr="Types-of-Settlement - TED IELT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973" y="1852901"/>
            <a:ext cx="2942305" cy="4161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994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AC9FC112D86E49B8563041F441E610" ma:contentTypeVersion="17" ma:contentTypeDescription="Create a new document." ma:contentTypeScope="" ma:versionID="dc8928889a59a7b1ddab5e44237aced1">
  <xsd:schema xmlns:xsd="http://www.w3.org/2001/XMLSchema" xmlns:xs="http://www.w3.org/2001/XMLSchema" xmlns:p="http://schemas.microsoft.com/office/2006/metadata/properties" xmlns:ns2="c2c92e65-47c0-4e2d-8efc-052b2b1a423c" xmlns:ns3="33758120-2606-477f-862a-1426c3f95423" targetNamespace="http://schemas.microsoft.com/office/2006/metadata/properties" ma:root="true" ma:fieldsID="22a96a9575048fd34604f27af311d8f2" ns2:_="" ns3:_="">
    <xsd:import namespace="c2c92e65-47c0-4e2d-8efc-052b2b1a423c"/>
    <xsd:import namespace="33758120-2606-477f-862a-1426c3f9542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c92e65-47c0-4e2d-8efc-052b2b1a423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8f4c4cd7-2b54-439e-9561-752ebf176aa2}" ma:internalName="TaxCatchAll" ma:showField="CatchAllData" ma:web="c2c92e65-47c0-4e2d-8efc-052b2b1a4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58120-2606-477f-862a-1426c3f954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3176ad0-f7a8-417c-840a-376c907612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2c92e65-47c0-4e2d-8efc-052b2b1a423c">
      <UserInfo>
        <DisplayName/>
        <AccountId xsi:nil="true"/>
        <AccountType/>
      </UserInfo>
    </SharedWithUsers>
    <lcf76f155ced4ddcb4097134ff3c332f xmlns="33758120-2606-477f-862a-1426c3f95423">
      <Terms xmlns="http://schemas.microsoft.com/office/infopath/2007/PartnerControls"/>
    </lcf76f155ced4ddcb4097134ff3c332f>
    <TaxCatchAll xmlns="c2c92e65-47c0-4e2d-8efc-052b2b1a423c" xsi:nil="true"/>
  </documentManagement>
</p:properties>
</file>

<file path=customXml/itemProps1.xml><?xml version="1.0" encoding="utf-8"?>
<ds:datastoreItem xmlns:ds="http://schemas.openxmlformats.org/officeDocument/2006/customXml" ds:itemID="{D5C76EEF-7FEC-42B7-BB8E-02C84333C9C1}"/>
</file>

<file path=customXml/itemProps2.xml><?xml version="1.0" encoding="utf-8"?>
<ds:datastoreItem xmlns:ds="http://schemas.openxmlformats.org/officeDocument/2006/customXml" ds:itemID="{22CBF631-E84D-441B-A984-04B9A6802156}"/>
</file>

<file path=customXml/itemProps3.xml><?xml version="1.0" encoding="utf-8"?>
<ds:datastoreItem xmlns:ds="http://schemas.openxmlformats.org/officeDocument/2006/customXml" ds:itemID="{9A6740C3-6A0D-4AA6-B4E6-178301754DB9}"/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139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Y1 Geography Spring 2 What are the countries, capital cities and the characteristics  of the UK? Key Concept: Scale</vt:lpstr>
    </vt:vector>
  </TitlesOfParts>
  <Company>Lancashire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Banks</dc:creator>
  <cp:lastModifiedBy>Jennifer Banks</cp:lastModifiedBy>
  <cp:revision>21</cp:revision>
  <dcterms:created xsi:type="dcterms:W3CDTF">2024-01-24T10:37:55Z</dcterms:created>
  <dcterms:modified xsi:type="dcterms:W3CDTF">2024-02-27T19:34:44Z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0x01010019AC9FC112D86E49B8563041F441E610</vt:lpwstr>
  </property>
  <property fmtid="{D5CDD505-2E9C-101B-9397-08002B2CF9AE}" pid="3" name="Order">
    <vt:r8>630200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