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59" r:id="rId3"/>
    <p:sldId id="260" r:id="rId4"/>
    <p:sldId id="261" r:id="rId5"/>
    <p:sldId id="263" r:id="rId6"/>
    <p:sldId id="256" r:id="rId7"/>
    <p:sldId id="264" r:id="rId8"/>
    <p:sldId id="262" r:id="rId9"/>
    <p:sldId id="265" r:id="rId10"/>
    <p:sldId id="278" r:id="rId11"/>
    <p:sldId id="274" r:id="rId12"/>
    <p:sldId id="258" r:id="rId13"/>
    <p:sldId id="267" r:id="rId14"/>
    <p:sldId id="268" r:id="rId15"/>
    <p:sldId id="266" r:id="rId16"/>
    <p:sldId id="269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reading is the stage where children are learning to become fluent readers</a:t>
            </a:r>
            <a:r>
              <a:rPr lang="en-US" baseline="0" dirty="0" smtClean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will</a:t>
            </a:r>
            <a:r>
              <a:rPr lang="en-US" baseline="0" dirty="0" smtClean="0"/>
              <a:t> </a:t>
            </a:r>
            <a:r>
              <a:rPr lang="en-US" dirty="0" smtClean="0"/>
              <a:t>not be changing book multiple times a week as previously</a:t>
            </a:r>
          </a:p>
          <a:p>
            <a:r>
              <a:rPr lang="en-US" dirty="0" smtClean="0"/>
              <a:t>Reading groups will be set up so you will be notified</a:t>
            </a:r>
            <a:r>
              <a:rPr lang="en-US" baseline="0" dirty="0" smtClean="0"/>
              <a:t> of when your book will be sent home/ need to be back in school</a:t>
            </a:r>
          </a:p>
          <a:p>
            <a:r>
              <a:rPr lang="en-US" baseline="0" dirty="0" smtClean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reiterate - Children will not have books containing GPC’s they have not learned and are not secure with</a:t>
            </a:r>
          </a:p>
          <a:p>
            <a:r>
              <a:rPr lang="en-US" dirty="0" smtClean="0"/>
              <a:t>Look at inside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Phonemes taught in order         start to read words </a:t>
            </a:r>
            <a:r>
              <a:rPr lang="en-US" dirty="0" err="1" smtClean="0"/>
              <a:t>asap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LW has a picture </a:t>
            </a:r>
            <a:r>
              <a:rPr lang="en-US" dirty="0" err="1" smtClean="0"/>
              <a:t>pnemonic</a:t>
            </a:r>
            <a:r>
              <a:rPr lang="en-US" dirty="0" smtClean="0"/>
              <a:t> to help children remember the phoneme/grapheme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Early digraphs  mostly consonant digraphs </a:t>
            </a:r>
            <a:r>
              <a:rPr lang="mr-IN" baseline="0" dirty="0" smtClean="0"/>
              <a:t>–</a:t>
            </a:r>
            <a:r>
              <a:rPr lang="en-US" baseline="0" dirty="0" smtClean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Vowel digraphs taught</a:t>
            </a:r>
            <a:r>
              <a:rPr lang="en-US" baseline="0" dirty="0" smtClean="0"/>
              <a:t> with a short caption to help children remember</a:t>
            </a:r>
          </a:p>
          <a:p>
            <a:r>
              <a:rPr lang="en-US" baseline="0" dirty="0" smtClean="0"/>
              <a:t>Also </a:t>
            </a:r>
            <a:r>
              <a:rPr lang="en-US" baseline="0" dirty="0" err="1" smtClean="0"/>
              <a:t>trigraphs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igh</a:t>
            </a:r>
            <a:r>
              <a:rPr lang="en-US" baseline="0" dirty="0" smtClean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Digraphs</a:t>
            </a:r>
            <a:r>
              <a:rPr lang="en-US" baseline="0" dirty="0" smtClean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r>
              <a:rPr lang="en-US" baseline="0" dirty="0" smtClean="0"/>
              <a:t> that do not follow the rules and cannot be decoded </a:t>
            </a:r>
            <a:r>
              <a:rPr lang="mr-IN" baseline="0" dirty="0" smtClean="0"/>
              <a:t>–</a:t>
            </a:r>
            <a:r>
              <a:rPr lang="en-US" baseline="0" dirty="0" smtClean="0"/>
              <a:t> tricky words/  exception words </a:t>
            </a:r>
          </a:p>
          <a:p>
            <a:r>
              <a:rPr lang="en-US" baseline="0" dirty="0" err="1" smtClean="0"/>
              <a:t>Chn</a:t>
            </a:r>
            <a:r>
              <a:rPr lang="en-US" baseline="0" dirty="0" smtClean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how important learning to read is and the impact it has on a </a:t>
            </a:r>
            <a:r>
              <a:rPr lang="en-US" dirty="0" err="1" smtClean="0"/>
              <a:t>childs</a:t>
            </a:r>
            <a:r>
              <a:rPr lang="en-US" dirty="0" smtClean="0"/>
              <a:t> success  - it has to be a positive experience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the reality?  Reluctant to read because</a:t>
            </a:r>
            <a:r>
              <a:rPr lang="en-US" baseline="0" dirty="0" smtClean="0"/>
              <a:t> they find it hard</a:t>
            </a:r>
            <a:endParaRPr lang="en-US" dirty="0" smtClean="0"/>
          </a:p>
          <a:p>
            <a:r>
              <a:rPr lang="en-US" dirty="0" smtClean="0"/>
              <a:t>Frustration  stress   tears </a:t>
            </a:r>
            <a:r>
              <a:rPr lang="mr-IN" dirty="0" smtClean="0"/>
              <a:t>–</a:t>
            </a:r>
            <a:r>
              <a:rPr lang="en-US" dirty="0" smtClean="0"/>
              <a:t> that</a:t>
            </a:r>
            <a:r>
              <a:rPr lang="mr-IN" dirty="0" smtClean="0"/>
              <a:t>’</a:t>
            </a:r>
            <a:r>
              <a:rPr lang="en-US" dirty="0" smtClean="0"/>
              <a:t>s just the parents</a:t>
            </a:r>
          </a:p>
          <a:p>
            <a:r>
              <a:rPr lang="en-US" dirty="0" smtClean="0"/>
              <a:t>Important to look at the big long term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Quite a big difference to how reading</a:t>
            </a:r>
            <a:r>
              <a:rPr lang="en-US" baseline="0" dirty="0" smtClean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26/01/2022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26/01/2022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26/01/2022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26/01/2022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26/01/2022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26/01/2022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1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 </a:t>
            </a:r>
            <a:r>
              <a:rPr lang="en-US" sz="5400" dirty="0" smtClean="0">
                <a:solidFill>
                  <a:srgbClr val="0000FF"/>
                </a:solidFill>
              </a:rPr>
              <a:t>Phonics and Early Reading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2491"/>
            <a:ext cx="8229600" cy="34982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At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St Ignatius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we want our children to have a love for reading that remains with them all of their life. The teaching of early reading and phonics is key to forming that love of reading.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Part 1 </a:t>
            </a:r>
            <a:r>
              <a:rPr lang="mr-IN" dirty="0" smtClean="0">
                <a:solidFill>
                  <a:srgbClr val="0000FF"/>
                </a:solidFill>
                <a:latin typeface="+mj-lt"/>
              </a:rPr>
              <a:t>–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information about how we teach phonics</a:t>
            </a:r>
            <a:endParaRPr lang="en-US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Part 2 </a:t>
            </a:r>
            <a:r>
              <a:rPr lang="mr-IN" dirty="0" smtClean="0">
                <a:solidFill>
                  <a:srgbClr val="0000FF"/>
                </a:solidFill>
                <a:latin typeface="+mj-lt"/>
              </a:rPr>
              <a:t>–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information about how we teach reading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13" y="1080972"/>
            <a:ext cx="1308100" cy="140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0046" y="975032"/>
            <a:ext cx="75795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Once children have a secure knowledge of a number of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GPC’s (Grapheme Phoneme Correspondences)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and are confidently blending, they will be ready for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reading books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Prior to this they may have wordless books which develop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great language skills and teach children the layout of books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nd how to handle books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395" y="175435"/>
            <a:ext cx="320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Reading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097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We want children to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love reading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190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Reading should be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enjoyable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57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We want children to read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for pleasure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269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Learning to read should be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a positive experience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64" y="236204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2890" y="5642028"/>
            <a:ext cx="522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Reading underpins children’s access to the curriculum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and clearly impacts on their achievement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" y="-80392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38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How </a:t>
            </a:r>
            <a:r>
              <a:rPr lang="en-US" sz="3600" dirty="0" smtClean="0">
                <a:solidFill>
                  <a:srgbClr val="FF6600"/>
                </a:solidFill>
              </a:rPr>
              <a:t>we </a:t>
            </a:r>
            <a:r>
              <a:rPr lang="en-US" sz="3600" dirty="0">
                <a:solidFill>
                  <a:srgbClr val="FF6600"/>
                </a:solidFill>
              </a:rPr>
              <a:t>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39926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Reading practice sessions are 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5556" y="2952866"/>
            <a:ext cx="270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286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Taught by trained teacher or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teaching assistant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137" y="5206974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Taught in small groups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9518" y="2146703"/>
            <a:ext cx="15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Books are </a:t>
            </a:r>
            <a:r>
              <a:rPr lang="en-US" sz="2000" dirty="0" smtClean="0">
                <a:solidFill>
                  <a:srgbClr val="3366FF"/>
                </a:solidFill>
              </a:rPr>
              <a:t>: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0558" y="2754507"/>
            <a:ext cx="261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matched to children’s</a:t>
            </a:r>
          </a:p>
          <a:p>
            <a:r>
              <a:rPr lang="en-US" dirty="0">
                <a:solidFill>
                  <a:srgbClr val="3366FF"/>
                </a:solidFill>
              </a:rPr>
              <a:t>secure </a:t>
            </a:r>
            <a:r>
              <a:rPr lang="en-US" dirty="0" smtClean="0">
                <a:solidFill>
                  <a:srgbClr val="3366FF"/>
                </a:solidFill>
              </a:rPr>
              <a:t>phonic knowledge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and word reading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0558" y="43388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read </a:t>
            </a:r>
            <a:r>
              <a:rPr lang="en-US" dirty="0">
                <a:solidFill>
                  <a:srgbClr val="3366FF"/>
                </a:solidFill>
              </a:rPr>
              <a:t>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78674" y="5206974"/>
            <a:ext cx="118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sent home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508" y="620634"/>
            <a:ext cx="7374622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Reading Practice Books carefully matched so children can read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fluently and independently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3 Reads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>
                <a:solidFill>
                  <a:srgbClr val="3366FF"/>
                </a:solidFill>
              </a:rPr>
              <a:t> each one begins with some quick sounds and words practice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Decoding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Prosody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     (intonation, expression)</a:t>
            </a:r>
            <a:endParaRPr lang="en-US" dirty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When children take their book home to read they should be 95% fluent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Please do not worry that a book is too easy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>
                <a:solidFill>
                  <a:srgbClr val="3366FF"/>
                </a:solidFill>
              </a:rPr>
              <a:t> your child needs to develop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fluency and confidence in reading.  Re-reading a book  they have had before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helps develop fluency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>
                <a:solidFill>
                  <a:srgbClr val="3366FF"/>
                </a:solidFill>
              </a:rPr>
              <a:t> this is the goal.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Celebrate their success!!!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89" y="2035940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5924058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How will this work?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Children are assessed, then LW matches which books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Should be allocated for their secure phonic knowledge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Children will </a:t>
            </a:r>
            <a:r>
              <a:rPr lang="en-US" dirty="0" smtClean="0">
                <a:solidFill>
                  <a:srgbClr val="3366FF"/>
                </a:solidFill>
              </a:rPr>
              <a:t>be given an E-book which is the same book that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have read in school </a:t>
            </a:r>
            <a:r>
              <a:rPr lang="en-US" dirty="0" smtClean="0">
                <a:solidFill>
                  <a:srgbClr val="3366FF"/>
                </a:solidFill>
              </a:rPr>
              <a:t>(after </a:t>
            </a:r>
            <a:r>
              <a:rPr lang="en-US" dirty="0" smtClean="0">
                <a:solidFill>
                  <a:srgbClr val="3366FF"/>
                </a:solidFill>
              </a:rPr>
              <a:t>reading it 3 times in school</a:t>
            </a:r>
            <a:r>
              <a:rPr lang="en-US" dirty="0" smtClean="0">
                <a:solidFill>
                  <a:srgbClr val="3366FF"/>
                </a:solidFill>
              </a:rPr>
              <a:t>).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Teachers will let you know the days books go home and </a:t>
            </a:r>
          </a:p>
          <a:p>
            <a:r>
              <a:rPr lang="en-US" dirty="0">
                <a:solidFill>
                  <a:srgbClr val="3366FF"/>
                </a:solidFill>
              </a:rPr>
              <a:t>w</a:t>
            </a:r>
            <a:r>
              <a:rPr lang="en-US" dirty="0" smtClean="0">
                <a:solidFill>
                  <a:srgbClr val="3366FF"/>
                </a:solidFill>
              </a:rPr>
              <a:t>hen they need to be in school to be changed.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Celebrate, praise, talk about the book with you child.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Please make sure books are in book bags so that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we can reallocate books as required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Please look after our books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27" y="938792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01" y="2889110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09" y="4795040"/>
            <a:ext cx="1305301" cy="16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500_583ce3f0-b282-41cb-a26c-9c13e8f492b9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1" y="2000030"/>
            <a:ext cx="2056556" cy="1949616"/>
          </a:xfrm>
          <a:prstGeom prst="rect">
            <a:avLst/>
          </a:prstGeom>
        </p:spPr>
      </p:pic>
      <p:pic>
        <p:nvPicPr>
          <p:cNvPr id="7" name="Picture 6" descr="x500_a26d1c55-c8a5-42bf-b64d-385a5f9389f7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36" y="1978470"/>
            <a:ext cx="2115586" cy="2005575"/>
          </a:xfrm>
          <a:prstGeom prst="rect">
            <a:avLst/>
          </a:prstGeom>
        </p:spPr>
      </p:pic>
      <p:pic>
        <p:nvPicPr>
          <p:cNvPr id="8" name="Picture 7" descr="x500_ed231ee1-1693-4f94-ba17-af5f8e9b3887_600x6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" y="3984045"/>
            <a:ext cx="2037052" cy="1931125"/>
          </a:xfrm>
          <a:prstGeom prst="rect">
            <a:avLst/>
          </a:prstGeom>
        </p:spPr>
      </p:pic>
      <p:pic>
        <p:nvPicPr>
          <p:cNvPr id="9" name="Picture 8" descr="x500_7f2a694d-5b3f-44d4-a393-655a977a13de_600x6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1" y="3720489"/>
            <a:ext cx="2073337" cy="1965524"/>
          </a:xfrm>
          <a:prstGeom prst="rect">
            <a:avLst/>
          </a:prstGeom>
        </p:spPr>
      </p:pic>
      <p:pic>
        <p:nvPicPr>
          <p:cNvPr id="10" name="Picture 9" descr="x500_46e7d0c7-af8e-4ef1-81fa-de84b151073f_600x6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5" y="3798116"/>
            <a:ext cx="1995663" cy="1887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41" y="806174"/>
            <a:ext cx="6845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Big Cat Collins Reading books are carefully matched to children’s 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secure</a:t>
            </a:r>
            <a:r>
              <a:rPr lang="en-US" sz="2000" dirty="0" smtClean="0">
                <a:solidFill>
                  <a:srgbClr val="3366FF"/>
                </a:solidFill>
              </a:rPr>
              <a:t> phonic knowledge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9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53" y="1092974"/>
            <a:ext cx="77280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Children will also bring home a ‘sharing book’ from our class library each week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To become lifelong readers, it is essential that they read for pleasure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Children may not be able to read this book independently but these books offer a wealth of opportunities for talking about the pictures and enjoying the story or information text.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Enjoy the book together and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f</a:t>
            </a:r>
            <a:r>
              <a:rPr lang="en-US" sz="2400" dirty="0" smtClean="0">
                <a:solidFill>
                  <a:srgbClr val="3366FF"/>
                </a:solidFill>
              </a:rPr>
              <a:t>oster a love of reading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“pair and share”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43" y="5067032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27" y="1717239"/>
            <a:ext cx="985564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2312" y="297314"/>
            <a:ext cx="263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Sharing Book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94" y="5197020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else can parents do?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Please look at the Little </a:t>
            </a:r>
            <a:r>
              <a:rPr lang="en-US" sz="2800" dirty="0" err="1">
                <a:solidFill>
                  <a:srgbClr val="3366FF"/>
                </a:solidFill>
              </a:rPr>
              <a:t>W</a:t>
            </a:r>
            <a:r>
              <a:rPr lang="en-US" sz="2800" dirty="0" err="1" smtClean="0">
                <a:solidFill>
                  <a:srgbClr val="3366FF"/>
                </a:solidFill>
              </a:rPr>
              <a:t>andle</a:t>
            </a:r>
            <a:r>
              <a:rPr lang="en-US" sz="2800" dirty="0" smtClean="0">
                <a:solidFill>
                  <a:srgbClr val="3366FF"/>
                </a:solidFill>
              </a:rPr>
              <a:t> videos and guidance for parents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hlinkClick r:id="rId2"/>
              </a:rPr>
              <a:t>https://www.littlewandlelettersandsounds.org.uk/resources/for-parents</a:t>
            </a:r>
            <a:r>
              <a:rPr lang="en-US" sz="2800" dirty="0" smtClean="0">
                <a:solidFill>
                  <a:srgbClr val="3366FF"/>
                </a:solidFill>
                <a:hlinkClick r:id="rId2"/>
              </a:rPr>
              <a:t>/</a:t>
            </a:r>
            <a:endParaRPr lang="en-US" sz="28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Support children in learning the alphabetic code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Share books with your children for pleasure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Check on your class page for documents to support reading and phonics</a:t>
            </a: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14945"/>
            <a:ext cx="738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The journey to independent reading and writing begins with Phonics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95" y="1315055"/>
            <a:ext cx="243840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362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dirty="0" err="1" smtClean="0">
                <a:solidFill>
                  <a:srgbClr val="0000FF"/>
                </a:solidFill>
              </a:rPr>
              <a:t>ittlewandlelettersandsounds.org.uk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578" y="187295"/>
            <a:ext cx="6326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+mj-lt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932" y="4637207"/>
            <a:ext cx="70080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Why Little </a:t>
            </a:r>
            <a:r>
              <a:rPr lang="en-US" dirty="0" err="1" smtClean="0">
                <a:solidFill>
                  <a:srgbClr val="0000FF"/>
                </a:solidFill>
              </a:rPr>
              <a:t>Wandle</a:t>
            </a:r>
            <a:r>
              <a:rPr lang="en-US" dirty="0" smtClean="0">
                <a:solidFill>
                  <a:srgbClr val="0000FF"/>
                </a:solidFill>
              </a:rPr>
              <a:t>?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Excellent training for all staff to ensure consistency,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Every aspect of phonics and reading included in a detailed, thorough 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systematic approach,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Engaging resources without distracting from the learning,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Comprehensive system for identifying and supporting children requiring</a:t>
            </a:r>
          </a:p>
          <a:p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xtra help and useful support for parents.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37" y="684081"/>
            <a:ext cx="4153260" cy="3059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331" y="22376"/>
            <a:ext cx="488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How we </a:t>
            </a:r>
            <a:r>
              <a:rPr lang="en-US" sz="4000" dirty="0" smtClean="0">
                <a:solidFill>
                  <a:srgbClr val="FF6600"/>
                </a:solidFill>
              </a:rPr>
              <a:t>teach phonics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173" y="1078491"/>
            <a:ext cx="2218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Daily short sessions 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93" y="4172515"/>
            <a:ext cx="201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Synthetic phonics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61" y="1813702"/>
            <a:ext cx="2835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Specific order of teaching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173" y="5557901"/>
            <a:ext cx="207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Repeated practice</a:t>
            </a:r>
            <a:endParaRPr lang="en-US" sz="2000" dirty="0">
              <a:solidFill>
                <a:srgbClr val="3366FF"/>
              </a:solidFill>
            </a:endParaRP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0" y="5340115"/>
            <a:ext cx="1176817" cy="1176817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5340115"/>
            <a:ext cx="1109978" cy="1109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84572" y="3897445"/>
            <a:ext cx="1604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</a:rPr>
              <a:t>must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5142" y="5492353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makes</a:t>
            </a:r>
          </a:p>
          <a:p>
            <a:r>
              <a:rPr lang="en-US" dirty="0" smtClean="0"/>
              <a:t> permanent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13361" y="3999166"/>
            <a:ext cx="7635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Correct pronunciation</a:t>
            </a:r>
          </a:p>
          <a:p>
            <a:r>
              <a:rPr lang="en-US" dirty="0" smtClean="0"/>
              <a:t>                                                                                     is vital  - Videos on LW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www.littlewandlelettersandsounds.org.uk</a:t>
            </a:r>
            <a:r>
              <a:rPr lang="en-US" dirty="0"/>
              <a:t>/resources/for-parents/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47649" y="5492353"/>
            <a:ext cx="1641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Revisit previously 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aught sounds at</a:t>
            </a:r>
          </a:p>
          <a:p>
            <a:r>
              <a:rPr lang="en-US" sz="1400" dirty="0" smtClean="0"/>
              <a:t>start of each lesson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951</Words>
  <Application>Microsoft Office PowerPoint</Application>
  <PresentationFormat>On-screen Show (4:3)</PresentationFormat>
  <Paragraphs>157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Mangal</vt:lpstr>
      <vt:lpstr>Office Theme</vt:lpstr>
      <vt:lpstr> Phonics and Early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parents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Crook</dc:creator>
  <cp:lastModifiedBy>Karen T</cp:lastModifiedBy>
  <cp:revision>72</cp:revision>
  <dcterms:created xsi:type="dcterms:W3CDTF">2021-09-24T13:21:19Z</dcterms:created>
  <dcterms:modified xsi:type="dcterms:W3CDTF">2022-01-26T20:09:47Z</dcterms:modified>
</cp:coreProperties>
</file>