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7" r:id="rId2"/>
    <p:sldId id="259" r:id="rId3"/>
    <p:sldId id="260" r:id="rId4"/>
    <p:sldId id="261" r:id="rId5"/>
    <p:sldId id="263" r:id="rId6"/>
    <p:sldId id="256" r:id="rId7"/>
    <p:sldId id="264" r:id="rId8"/>
    <p:sldId id="262" r:id="rId9"/>
    <p:sldId id="265" r:id="rId10"/>
    <p:sldId id="278" r:id="rId11"/>
    <p:sldId id="274" r:id="rId12"/>
    <p:sldId id="258" r:id="rId13"/>
    <p:sldId id="267" r:id="rId14"/>
    <p:sldId id="268" r:id="rId15"/>
    <p:sldId id="266" r:id="rId16"/>
    <p:sldId id="269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0F92F-5205-1240-A720-B28361FFC1EE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17A90-78CC-1648-9A76-51ACA2F75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55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9E9A4-C553-1941-B291-4A6F2D7960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DB3E8-4E0D-3A45-B2D1-C595BE25A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4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Government changes mean a change (for the better) in how we teach phonics and reading at school   - make sure there is consistency throughout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Early reading is the stage where children are learning to become fluent readers</a:t>
            </a:r>
            <a:r>
              <a:rPr lang="en-US" baseline="0" dirty="0"/>
              <a:t> through the use of phonics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82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will</a:t>
            </a:r>
            <a:r>
              <a:rPr lang="en-US" baseline="0" dirty="0"/>
              <a:t> </a:t>
            </a:r>
            <a:r>
              <a:rPr lang="en-US" dirty="0"/>
              <a:t>not be changing book multiple times a week as previously</a:t>
            </a:r>
          </a:p>
          <a:p>
            <a:r>
              <a:rPr lang="en-US" dirty="0"/>
              <a:t>Reading groups will be set up so you will be notified</a:t>
            </a:r>
            <a:r>
              <a:rPr lang="en-US" baseline="0" dirty="0"/>
              <a:t> of when your book will be sent home/ need to be back in school</a:t>
            </a:r>
          </a:p>
          <a:p>
            <a:r>
              <a:rPr lang="en-US" baseline="0" dirty="0"/>
              <a:t>Groups will change!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9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reiterate - Children will not have books containing GPC’s they have not learned and are not secure with</a:t>
            </a:r>
          </a:p>
          <a:p>
            <a:r>
              <a:rPr lang="en-US" dirty="0"/>
              <a:t>Look at inside 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7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Phonemes taught in order         start to read words </a:t>
            </a:r>
            <a:r>
              <a:rPr lang="en-US" dirty="0" err="1"/>
              <a:t>asap</a:t>
            </a:r>
            <a:r>
              <a:rPr lang="en-US" dirty="0"/>
              <a:t>  </a:t>
            </a:r>
          </a:p>
          <a:p>
            <a:r>
              <a:rPr lang="en-US" dirty="0"/>
              <a:t>LW has a picture </a:t>
            </a:r>
            <a:r>
              <a:rPr lang="en-US" dirty="0" err="1"/>
              <a:t>pnemonic</a:t>
            </a:r>
            <a:r>
              <a:rPr lang="en-US" dirty="0"/>
              <a:t> to help children remember the phoneme/grapheme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9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Early digraphs  mostly consonant digraphs </a:t>
            </a:r>
            <a:r>
              <a:rPr lang="mr-IN" baseline="0" dirty="0"/>
              <a:t>–</a:t>
            </a:r>
            <a:r>
              <a:rPr lang="en-US" baseline="0" dirty="0"/>
              <a:t> 2 letters 1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83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Vowel digraphs taught</a:t>
            </a:r>
            <a:r>
              <a:rPr lang="en-US" baseline="0" dirty="0"/>
              <a:t> with a short caption to help children remember</a:t>
            </a:r>
          </a:p>
          <a:p>
            <a:r>
              <a:rPr lang="en-US" baseline="0" dirty="0"/>
              <a:t>Also </a:t>
            </a:r>
            <a:r>
              <a:rPr lang="en-US" baseline="0" dirty="0" err="1"/>
              <a:t>trigraphs</a:t>
            </a:r>
            <a:r>
              <a:rPr lang="en-US" baseline="0" dirty="0"/>
              <a:t> </a:t>
            </a:r>
            <a:r>
              <a:rPr lang="en-US" baseline="0" dirty="0" err="1"/>
              <a:t>igh</a:t>
            </a:r>
            <a:r>
              <a:rPr lang="en-US" baseline="0" dirty="0"/>
              <a:t>, 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phonics lessons we use Sound buttons so we can sound talk and blend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0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Digraphs</a:t>
            </a:r>
            <a:r>
              <a:rPr lang="en-US" baseline="0" dirty="0"/>
              <a:t> have a zip to sound talk and blend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3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Words</a:t>
            </a:r>
            <a:r>
              <a:rPr lang="en-US" baseline="0" dirty="0"/>
              <a:t> that do not follow the rules and cannot be decoded </a:t>
            </a:r>
            <a:r>
              <a:rPr lang="mr-IN" baseline="0" dirty="0"/>
              <a:t>–</a:t>
            </a:r>
            <a:r>
              <a:rPr lang="en-US" baseline="0" dirty="0"/>
              <a:t> tricky words/  exception words </a:t>
            </a:r>
          </a:p>
          <a:p>
            <a:r>
              <a:rPr lang="en-US" baseline="0" dirty="0" err="1"/>
              <a:t>Chn</a:t>
            </a:r>
            <a:r>
              <a:rPr lang="en-US" baseline="0" dirty="0"/>
              <a:t> are taught what part of the word is tricky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2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all know how important learning to read is and the impact it has on a </a:t>
            </a:r>
            <a:r>
              <a:rPr lang="en-US" dirty="0" err="1"/>
              <a:t>childs</a:t>
            </a:r>
            <a:r>
              <a:rPr lang="en-US" dirty="0"/>
              <a:t> success  - it has to be a positive experience</a:t>
            </a:r>
          </a:p>
          <a:p>
            <a:r>
              <a:rPr lang="en-US" dirty="0" err="1"/>
              <a:t>Whats</a:t>
            </a:r>
            <a:r>
              <a:rPr lang="en-US" dirty="0"/>
              <a:t> the reality?  Reluctant to read because</a:t>
            </a:r>
            <a:r>
              <a:rPr lang="en-US" baseline="0" dirty="0"/>
              <a:t> they find it hard</a:t>
            </a:r>
            <a:endParaRPr lang="en-US" dirty="0"/>
          </a:p>
          <a:p>
            <a:r>
              <a:rPr lang="en-US" dirty="0"/>
              <a:t>Frustration  stress   tears </a:t>
            </a:r>
            <a:r>
              <a:rPr lang="mr-IN" dirty="0"/>
              <a:t>–</a:t>
            </a:r>
            <a:r>
              <a:rPr lang="en-US" dirty="0"/>
              <a:t> that</a:t>
            </a:r>
            <a:r>
              <a:rPr lang="mr-IN" dirty="0"/>
              <a:t>’</a:t>
            </a:r>
            <a:r>
              <a:rPr lang="en-US" dirty="0"/>
              <a:t>s just the parents</a:t>
            </a:r>
          </a:p>
          <a:p>
            <a:r>
              <a:rPr lang="en-US" dirty="0"/>
              <a:t>Important to look at the big long term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04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Quite a big difference to how reading</a:t>
            </a:r>
            <a:r>
              <a:rPr lang="en-US" baseline="0" dirty="0"/>
              <a:t> was previously taught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3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6D1A-1E8D-4042-89B2-08E892544A46}" type="datetime1">
              <a:rPr lang="en-GB" smtClean="0"/>
              <a:t>20/01/2024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3C27-B8F7-724F-B384-CBFBE0D0E272}" type="datetime1">
              <a:rPr lang="en-GB" smtClean="0"/>
              <a:t>20/01/2024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0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1EB6-125F-B749-B023-F86BD3BE0479}" type="datetime1">
              <a:rPr lang="en-GB" smtClean="0"/>
              <a:t>20/01/2024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5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34DE-534C-A843-A1EC-74F404D34279}" type="datetime1">
              <a:rPr lang="en-GB" smtClean="0"/>
              <a:t>20/01/2024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7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5DD6-32C6-D54E-AE2F-60B675C5FEEB}" type="datetime1">
              <a:rPr lang="en-GB" smtClean="0"/>
              <a:t>20/01/2024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9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AFA3-B005-EF42-AA00-22DD50436501}" type="datetime1">
              <a:rPr lang="en-GB" smtClean="0"/>
              <a:t>20/01/2024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4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7C9C-B660-E242-97D7-50113EB8A11D}" type="datetime1">
              <a:rPr lang="en-GB" smtClean="0"/>
              <a:t>20/01/2024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3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EDB6-5ACD-9447-97DA-FCF5C75BDE39}" type="datetime1">
              <a:rPr lang="en-GB" smtClean="0"/>
              <a:t>20/01/2024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1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4E12-C773-3648-AC7A-7F5175600727}" type="datetime1">
              <a:rPr lang="en-GB" smtClean="0"/>
              <a:t>20/01/2024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EF8C-55D3-B444-8B8F-CCACCCBA45DB}" type="datetime1">
              <a:rPr lang="en-GB" smtClean="0"/>
              <a:t>20/01/2024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0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2886-D98A-F549-BEF0-9B04D260949E}" type="datetime1">
              <a:rPr lang="en-GB" smtClean="0"/>
              <a:t>20/01/2024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0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2E68-CFEA-C845-B1FB-F396DD92B2D0}" type="datetime1">
              <a:rPr lang="en-GB" smtClean="0"/>
              <a:t>20/01/2024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ttlewandlelettersandsounds.org.uk/resources/for-parent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117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3366FF"/>
                </a:solidFill>
              </a:rPr>
              <a:t> </a:t>
            </a:r>
            <a:r>
              <a:rPr lang="en-US" sz="5400" dirty="0">
                <a:solidFill>
                  <a:srgbClr val="0000FF"/>
                </a:solidFill>
              </a:rPr>
              <a:t>Phonics and Early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98108"/>
            <a:ext cx="8229600" cy="34982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0000FF"/>
                </a:solidFill>
                <a:latin typeface="+mj-lt"/>
              </a:rPr>
              <a:t>At St Ignatius, we want our children to have a love of reading that remains with them for life. The teaching of early reading and phonics is key to forming that love of reading. 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+mj-lt"/>
              </a:rPr>
              <a:t>Part 1 </a:t>
            </a:r>
            <a:r>
              <a:rPr lang="mr-IN" dirty="0">
                <a:solidFill>
                  <a:srgbClr val="0000FF"/>
                </a:solidFill>
                <a:latin typeface="+mj-lt"/>
              </a:rPr>
              <a:t>–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information about how we teach phonics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+mj-lt"/>
              </a:rPr>
              <a:t>Part 2 </a:t>
            </a:r>
            <a:r>
              <a:rPr lang="mr-IN" dirty="0">
                <a:solidFill>
                  <a:srgbClr val="0000FF"/>
                </a:solidFill>
                <a:latin typeface="+mj-lt"/>
              </a:rPr>
              <a:t>–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information about how we teach 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0FB0A7-03E6-4C25-8873-59438897F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982" y="1321117"/>
            <a:ext cx="3110950" cy="17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1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0046" y="975032"/>
            <a:ext cx="757956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Once children have a secure knowledge of a number of</a:t>
            </a:r>
          </a:p>
          <a:p>
            <a:r>
              <a:rPr lang="en-US" sz="2400" dirty="0">
                <a:solidFill>
                  <a:srgbClr val="0000FF"/>
                </a:solidFill>
              </a:rPr>
              <a:t>GPC’s (Grapheme Phoneme Correspondences)</a:t>
            </a:r>
          </a:p>
          <a:p>
            <a:r>
              <a:rPr lang="en-US" sz="2400" dirty="0">
                <a:solidFill>
                  <a:srgbClr val="0000FF"/>
                </a:solidFill>
              </a:rPr>
              <a:t>and are confidently blending, they will be ready for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reading books.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Prior to this they may have wordless books which develop</a:t>
            </a:r>
          </a:p>
          <a:p>
            <a:r>
              <a:rPr lang="en-US" sz="2400" dirty="0">
                <a:solidFill>
                  <a:srgbClr val="0000FF"/>
                </a:solidFill>
              </a:rPr>
              <a:t>great language skills and teach children the layout of books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and how to handle books.</a:t>
            </a:r>
          </a:p>
        </p:txBody>
      </p:sp>
      <p:pic>
        <p:nvPicPr>
          <p:cNvPr id="6" name="Picture 5" descr="x500_c2a649fc-eedf-4e04-859a-987ae534fbee_600x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68" y="4519002"/>
            <a:ext cx="1648341" cy="1559331"/>
          </a:xfrm>
          <a:prstGeom prst="rect">
            <a:avLst/>
          </a:prstGeom>
        </p:spPr>
      </p:pic>
      <p:pic>
        <p:nvPicPr>
          <p:cNvPr id="7" name="Picture 6" descr="x500_937ce1c2-a586-437a-92b3-aff4249770f7_6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9" y="4519002"/>
            <a:ext cx="1619263" cy="1531823"/>
          </a:xfrm>
          <a:prstGeom prst="rect">
            <a:avLst/>
          </a:prstGeom>
        </p:spPr>
      </p:pic>
      <p:pic>
        <p:nvPicPr>
          <p:cNvPr id="8" name="Picture 7" descr="x500_2bc7c73f-0e05-4c9b-8c60-96ea2f6917ff_6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97" y="4601059"/>
            <a:ext cx="1558306" cy="14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6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1395" y="175435"/>
            <a:ext cx="3204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0000FF"/>
                </a:solidFill>
              </a:rPr>
              <a:t>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973" y="1745100"/>
            <a:ext cx="2097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We want children to</a:t>
            </a:r>
          </a:p>
          <a:p>
            <a:r>
              <a:rPr lang="en-US" dirty="0">
                <a:solidFill>
                  <a:srgbClr val="3366FF"/>
                </a:solidFill>
              </a:rPr>
              <a:t> love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543" y="3284761"/>
            <a:ext cx="1908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Reading should be </a:t>
            </a:r>
          </a:p>
          <a:p>
            <a:r>
              <a:rPr lang="en-US" dirty="0">
                <a:solidFill>
                  <a:srgbClr val="3366FF"/>
                </a:solidFill>
              </a:rPr>
              <a:t>enjoyable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9034" y="3284761"/>
            <a:ext cx="2576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We want children to read </a:t>
            </a:r>
          </a:p>
          <a:p>
            <a:r>
              <a:rPr lang="en-US" dirty="0">
                <a:solidFill>
                  <a:srgbClr val="3366FF"/>
                </a:solidFill>
              </a:rPr>
              <a:t>for pleasure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4619" y="1715714"/>
            <a:ext cx="2691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Learning to read should be</a:t>
            </a:r>
          </a:p>
          <a:p>
            <a:r>
              <a:rPr lang="en-US" dirty="0">
                <a:solidFill>
                  <a:srgbClr val="3366FF"/>
                </a:solidFill>
              </a:rPr>
              <a:t> a positive experience</a:t>
            </a:r>
          </a:p>
        </p:txBody>
      </p:sp>
      <p:pic>
        <p:nvPicPr>
          <p:cNvPr id="13" name="Picture 12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64" y="2362045"/>
            <a:ext cx="2908300" cy="279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22890" y="5642028"/>
            <a:ext cx="5225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Reading underpins children’s access to the curriculum </a:t>
            </a:r>
          </a:p>
          <a:p>
            <a:r>
              <a:rPr lang="en-US" dirty="0">
                <a:solidFill>
                  <a:srgbClr val="3366FF"/>
                </a:solidFill>
              </a:rPr>
              <a:t>and clearly impacts on their achievement</a:t>
            </a:r>
          </a:p>
        </p:txBody>
      </p:sp>
    </p:spTree>
    <p:extLst>
      <p:ext uri="{BB962C8B-B14F-4D97-AF65-F5344CB8AC3E}">
        <p14:creationId xmlns:p14="http://schemas.microsoft.com/office/powerpoint/2010/main" val="310738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" y="-80392"/>
            <a:ext cx="2717777" cy="13588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1736" y="465378"/>
            <a:ext cx="4382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</a:rPr>
              <a:t>How we teach reading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903" y="2121870"/>
            <a:ext cx="399264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</a:rPr>
              <a:t>Reading practice sessions are :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0422" y="2952866"/>
            <a:ext cx="270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Timetabled 3 times a week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237" y="3775533"/>
            <a:ext cx="2868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Taught by trained teacher or</a:t>
            </a:r>
          </a:p>
          <a:p>
            <a:r>
              <a:rPr lang="en-US" dirty="0">
                <a:solidFill>
                  <a:srgbClr val="3366FF"/>
                </a:solidFill>
              </a:rPr>
              <a:t> teaching assistant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79" y="5206974"/>
            <a:ext cx="230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Taught in small groups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69518" y="2146703"/>
            <a:ext cx="1552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</a:rPr>
              <a:t>Books are </a:t>
            </a:r>
            <a:r>
              <a:rPr lang="en-US" sz="2000" dirty="0">
                <a:solidFill>
                  <a:srgbClr val="3366FF"/>
                </a:solidFill>
              </a:rPr>
              <a:t>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70558" y="2754507"/>
            <a:ext cx="2618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Matched to children’s</a:t>
            </a:r>
          </a:p>
          <a:p>
            <a:r>
              <a:rPr lang="en-US" dirty="0">
                <a:solidFill>
                  <a:srgbClr val="3366FF"/>
                </a:solidFill>
              </a:rPr>
              <a:t>secure phonic knowledge </a:t>
            </a:r>
          </a:p>
          <a:p>
            <a:r>
              <a:rPr lang="en-US" dirty="0">
                <a:solidFill>
                  <a:srgbClr val="3366FF"/>
                </a:solidFill>
              </a:rPr>
              <a:t>and word reading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70558" y="4338867"/>
            <a:ext cx="1838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 Read three times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78674" y="5206974"/>
            <a:ext cx="1198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Sent home</a:t>
            </a:r>
          </a:p>
        </p:txBody>
      </p:sp>
    </p:spTree>
    <p:extLst>
      <p:ext uri="{BB962C8B-B14F-4D97-AF65-F5344CB8AC3E}">
        <p14:creationId xmlns:p14="http://schemas.microsoft.com/office/powerpoint/2010/main" val="1342858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3508" y="620634"/>
            <a:ext cx="7374622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Reading Practice Books carefully matched so children can read </a:t>
            </a:r>
          </a:p>
          <a:p>
            <a:r>
              <a:rPr lang="en-US" dirty="0">
                <a:solidFill>
                  <a:srgbClr val="3366FF"/>
                </a:solidFill>
              </a:rPr>
              <a:t>fluently and independently</a:t>
            </a:r>
          </a:p>
          <a:p>
            <a:endParaRPr lang="en-US" dirty="0">
              <a:solidFill>
                <a:srgbClr val="3366FF"/>
              </a:solidFill>
            </a:endParaRPr>
          </a:p>
          <a:p>
            <a:r>
              <a:rPr lang="en-US" dirty="0">
                <a:solidFill>
                  <a:srgbClr val="3366FF"/>
                </a:solidFill>
              </a:rPr>
              <a:t>3 Reads </a:t>
            </a:r>
            <a:r>
              <a:rPr lang="mr-IN" dirty="0">
                <a:solidFill>
                  <a:srgbClr val="3366FF"/>
                </a:solidFill>
              </a:rPr>
              <a:t>–</a:t>
            </a:r>
            <a:r>
              <a:rPr lang="en-US" dirty="0">
                <a:solidFill>
                  <a:srgbClr val="3366FF"/>
                </a:solidFill>
              </a:rPr>
              <a:t> each one begins with some quick sounds and words practice</a:t>
            </a:r>
          </a:p>
          <a:p>
            <a:endParaRPr lang="en-US" dirty="0">
              <a:solidFill>
                <a:srgbClr val="3366FF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Decoding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3366FF"/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rgbClr val="3366FF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Prosody</a:t>
            </a:r>
          </a:p>
          <a:p>
            <a:r>
              <a:rPr lang="en-US" dirty="0">
                <a:solidFill>
                  <a:srgbClr val="3366FF"/>
                </a:solidFill>
              </a:rPr>
              <a:t>      (intonation, expression)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3366FF"/>
              </a:solidFill>
            </a:endParaRPr>
          </a:p>
          <a:p>
            <a:r>
              <a:rPr lang="en-US" dirty="0">
                <a:solidFill>
                  <a:srgbClr val="3366FF"/>
                </a:solidFill>
              </a:rPr>
              <a:t>3.   Comprehension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3366FF"/>
              </a:solidFill>
            </a:endParaRPr>
          </a:p>
          <a:p>
            <a:r>
              <a:rPr lang="en-US" dirty="0">
                <a:solidFill>
                  <a:srgbClr val="3366FF"/>
                </a:solidFill>
              </a:rPr>
              <a:t>When children take their book home to read they should be 95% fluent</a:t>
            </a:r>
          </a:p>
          <a:p>
            <a:r>
              <a:rPr lang="en-US" dirty="0">
                <a:solidFill>
                  <a:srgbClr val="3366FF"/>
                </a:solidFill>
              </a:rPr>
              <a:t>Please do not worry that a book is too easy </a:t>
            </a:r>
            <a:r>
              <a:rPr lang="mr-IN" dirty="0">
                <a:solidFill>
                  <a:srgbClr val="3366FF"/>
                </a:solidFill>
              </a:rPr>
              <a:t>–</a:t>
            </a:r>
            <a:r>
              <a:rPr lang="en-US" dirty="0">
                <a:solidFill>
                  <a:srgbClr val="3366FF"/>
                </a:solidFill>
              </a:rPr>
              <a:t> your child needs to develop</a:t>
            </a:r>
          </a:p>
          <a:p>
            <a:r>
              <a:rPr lang="en-US" dirty="0">
                <a:solidFill>
                  <a:srgbClr val="3366FF"/>
                </a:solidFill>
              </a:rPr>
              <a:t>fluency and confidence in reading.  Re-reading a book  they have had before</a:t>
            </a:r>
          </a:p>
          <a:p>
            <a:r>
              <a:rPr lang="en-US" dirty="0">
                <a:solidFill>
                  <a:srgbClr val="3366FF"/>
                </a:solidFill>
              </a:rPr>
              <a:t>helps develop fluency </a:t>
            </a:r>
            <a:r>
              <a:rPr lang="mr-IN" dirty="0">
                <a:solidFill>
                  <a:srgbClr val="3366FF"/>
                </a:solidFill>
              </a:rPr>
              <a:t>–</a:t>
            </a:r>
            <a:r>
              <a:rPr lang="en-US" dirty="0">
                <a:solidFill>
                  <a:srgbClr val="3366FF"/>
                </a:solidFill>
              </a:rPr>
              <a:t> this is the goal.</a:t>
            </a:r>
          </a:p>
          <a:p>
            <a:endParaRPr lang="en-US" dirty="0">
              <a:solidFill>
                <a:srgbClr val="3366FF"/>
              </a:solidFill>
            </a:endParaRPr>
          </a:p>
          <a:p>
            <a:r>
              <a:rPr lang="en-US" dirty="0">
                <a:solidFill>
                  <a:srgbClr val="3366FF"/>
                </a:solidFill>
              </a:rPr>
              <a:t>Celebrate their success!!!</a:t>
            </a: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89" y="2035940"/>
            <a:ext cx="3472783" cy="20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19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935" y="179248"/>
            <a:ext cx="5774530" cy="6678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How will this work?</a:t>
            </a:r>
          </a:p>
          <a:p>
            <a:endParaRPr lang="en-US" dirty="0"/>
          </a:p>
          <a:p>
            <a:r>
              <a:rPr lang="en-US" dirty="0">
                <a:solidFill>
                  <a:srgbClr val="3366FF"/>
                </a:solidFill>
              </a:rPr>
              <a:t>Children are assessed, then LW matches which books </a:t>
            </a:r>
          </a:p>
          <a:p>
            <a:r>
              <a:rPr lang="en-US" dirty="0">
                <a:solidFill>
                  <a:srgbClr val="3366FF"/>
                </a:solidFill>
              </a:rPr>
              <a:t>Should be allocated for their secure phonic knowledge.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3366FF"/>
                </a:solidFill>
              </a:rPr>
              <a:t>Children will be given a book which is the same book that </a:t>
            </a:r>
          </a:p>
          <a:p>
            <a:r>
              <a:rPr lang="en-US" dirty="0">
                <a:solidFill>
                  <a:srgbClr val="3366FF"/>
                </a:solidFill>
              </a:rPr>
              <a:t>They have read in school (after reading it 3 times in school).</a:t>
            </a:r>
          </a:p>
          <a:p>
            <a:r>
              <a:rPr lang="en-US" dirty="0">
                <a:solidFill>
                  <a:srgbClr val="3366FF"/>
                </a:solidFill>
              </a:rPr>
              <a:t>Teachers will let you know the days books go home and </a:t>
            </a:r>
          </a:p>
          <a:p>
            <a:r>
              <a:rPr lang="en-US" dirty="0">
                <a:solidFill>
                  <a:srgbClr val="3366FF"/>
                </a:solidFill>
              </a:rPr>
              <a:t>when they need to be in school to be changed.</a:t>
            </a:r>
          </a:p>
          <a:p>
            <a:endParaRPr lang="en-US" dirty="0">
              <a:solidFill>
                <a:srgbClr val="3366FF"/>
              </a:solidFill>
            </a:endParaRPr>
          </a:p>
          <a:p>
            <a:endParaRPr lang="en-US" dirty="0">
              <a:solidFill>
                <a:srgbClr val="3366FF"/>
              </a:solidFill>
            </a:endParaRPr>
          </a:p>
          <a:p>
            <a:r>
              <a:rPr lang="en-US" dirty="0">
                <a:solidFill>
                  <a:srgbClr val="3366FF"/>
                </a:solidFill>
              </a:rPr>
              <a:t>Celebrate, praise, talk about the book with you child.</a:t>
            </a:r>
          </a:p>
          <a:p>
            <a:endParaRPr lang="en-US" dirty="0">
              <a:solidFill>
                <a:srgbClr val="3366FF"/>
              </a:solidFill>
            </a:endParaRPr>
          </a:p>
          <a:p>
            <a:endParaRPr lang="en-US" dirty="0">
              <a:solidFill>
                <a:srgbClr val="3366FF"/>
              </a:solidFill>
            </a:endParaRPr>
          </a:p>
          <a:p>
            <a:r>
              <a:rPr lang="en-US" dirty="0">
                <a:solidFill>
                  <a:srgbClr val="3366FF"/>
                </a:solidFill>
              </a:rPr>
              <a:t>Please make sure books are in book bags so that</a:t>
            </a:r>
          </a:p>
          <a:p>
            <a:r>
              <a:rPr lang="en-US" dirty="0">
                <a:solidFill>
                  <a:srgbClr val="3366FF"/>
                </a:solidFill>
              </a:rPr>
              <a:t>we can reallocate books as required.</a:t>
            </a:r>
          </a:p>
          <a:p>
            <a:endParaRPr lang="en-US" dirty="0">
              <a:solidFill>
                <a:srgbClr val="3366FF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3366FF"/>
                </a:solidFill>
              </a:rPr>
              <a:t>Please look after our books.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x500_2a37ccd3-a672-4877-b56b-b9fb9356dbb6_6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27" y="938792"/>
            <a:ext cx="1427461" cy="1353233"/>
          </a:xfrm>
          <a:prstGeom prst="rect">
            <a:avLst/>
          </a:prstGeom>
        </p:spPr>
      </p:pic>
      <p:pic>
        <p:nvPicPr>
          <p:cNvPr id="6" name="Picture 5" descr="x500_cb1dee7d-f67f-4777-96f8-7377cf742f41_6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01" y="2889110"/>
            <a:ext cx="1438350" cy="1363556"/>
          </a:xfrm>
          <a:prstGeom prst="rect">
            <a:avLst/>
          </a:prstGeom>
        </p:spPr>
      </p:pic>
      <p:pic>
        <p:nvPicPr>
          <p:cNvPr id="7" name="Picture 6" descr="x500_db356d57-2de5-436c-b048-0df9c89d4286_1024x102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709" y="4795040"/>
            <a:ext cx="1305301" cy="161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35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500_583ce3f0-b282-41cb-a26c-9c13e8f492b9_6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1" y="2000030"/>
            <a:ext cx="2056556" cy="1949616"/>
          </a:xfrm>
          <a:prstGeom prst="rect">
            <a:avLst/>
          </a:prstGeom>
        </p:spPr>
      </p:pic>
      <p:pic>
        <p:nvPicPr>
          <p:cNvPr id="7" name="Picture 6" descr="x500_a26d1c55-c8a5-42bf-b64d-385a5f9389f7_6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36" y="1978470"/>
            <a:ext cx="2115586" cy="2005575"/>
          </a:xfrm>
          <a:prstGeom prst="rect">
            <a:avLst/>
          </a:prstGeom>
        </p:spPr>
      </p:pic>
      <p:pic>
        <p:nvPicPr>
          <p:cNvPr id="8" name="Picture 7" descr="x500_ed231ee1-1693-4f94-ba17-af5f8e9b3887_600x6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47" y="3984045"/>
            <a:ext cx="2037052" cy="1931125"/>
          </a:xfrm>
          <a:prstGeom prst="rect">
            <a:avLst/>
          </a:prstGeom>
        </p:spPr>
      </p:pic>
      <p:pic>
        <p:nvPicPr>
          <p:cNvPr id="9" name="Picture 8" descr="x500_7f2a694d-5b3f-44d4-a393-655a977a13de_600x6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71" y="3720489"/>
            <a:ext cx="2073337" cy="1965524"/>
          </a:xfrm>
          <a:prstGeom prst="rect">
            <a:avLst/>
          </a:prstGeom>
        </p:spPr>
      </p:pic>
      <p:pic>
        <p:nvPicPr>
          <p:cNvPr id="10" name="Picture 9" descr="x500_46e7d0c7-af8e-4ef1-81fa-de84b151073f_600x60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05" y="3798116"/>
            <a:ext cx="1995663" cy="18878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41" y="806174"/>
            <a:ext cx="6845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</a:rPr>
              <a:t>Big Cat Collins Reading books are carefully matched to children’s </a:t>
            </a:r>
          </a:p>
          <a:p>
            <a:r>
              <a:rPr lang="en-US" sz="2000" b="1" dirty="0">
                <a:solidFill>
                  <a:srgbClr val="3366FF"/>
                </a:solidFill>
              </a:rPr>
              <a:t>secure</a:t>
            </a:r>
            <a:r>
              <a:rPr lang="en-US" sz="2000" dirty="0">
                <a:solidFill>
                  <a:srgbClr val="3366FF"/>
                </a:solidFill>
              </a:rPr>
              <a:t> phonic knowledge</a:t>
            </a:r>
          </a:p>
        </p:txBody>
      </p:sp>
    </p:spTree>
    <p:extLst>
      <p:ext uri="{BB962C8B-B14F-4D97-AF65-F5344CB8AC3E}">
        <p14:creationId xmlns:p14="http://schemas.microsoft.com/office/powerpoint/2010/main" val="3399199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053" y="1092974"/>
            <a:ext cx="77280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</a:rPr>
              <a:t>Children will also bring home a ‘sharing book’ from our class library each week.</a:t>
            </a:r>
          </a:p>
          <a:p>
            <a:endParaRPr lang="en-US" sz="2400" dirty="0">
              <a:solidFill>
                <a:srgbClr val="3366FF"/>
              </a:solidFill>
            </a:endParaRPr>
          </a:p>
          <a:p>
            <a:r>
              <a:rPr lang="en-US" sz="2400" dirty="0">
                <a:solidFill>
                  <a:srgbClr val="3366FF"/>
                </a:solidFill>
              </a:rPr>
              <a:t>To become lifelong readers, it is essential that they read for pleasure.</a:t>
            </a:r>
          </a:p>
          <a:p>
            <a:endParaRPr lang="en-US" sz="2400" dirty="0">
              <a:solidFill>
                <a:srgbClr val="3366FF"/>
              </a:solidFill>
            </a:endParaRPr>
          </a:p>
          <a:p>
            <a:r>
              <a:rPr lang="en-US" sz="2400" dirty="0">
                <a:solidFill>
                  <a:srgbClr val="3366FF"/>
                </a:solidFill>
              </a:rPr>
              <a:t>Children may not be able to read this book independently but these books offer a wealth of opportunities for talking about the pictures and enjoying the story or information text.</a:t>
            </a:r>
          </a:p>
          <a:p>
            <a:endParaRPr lang="en-US" sz="2400" dirty="0">
              <a:solidFill>
                <a:srgbClr val="3366FF"/>
              </a:solidFill>
            </a:endParaRPr>
          </a:p>
          <a:p>
            <a:r>
              <a:rPr lang="en-US" sz="2400" dirty="0">
                <a:solidFill>
                  <a:srgbClr val="3366FF"/>
                </a:solidFill>
              </a:rPr>
              <a:t>Enjoy the book together and </a:t>
            </a:r>
          </a:p>
          <a:p>
            <a:r>
              <a:rPr lang="en-US" sz="2400" dirty="0">
                <a:solidFill>
                  <a:srgbClr val="3366FF"/>
                </a:solidFill>
              </a:rPr>
              <a:t>foster a love of reading</a:t>
            </a:r>
          </a:p>
          <a:p>
            <a:r>
              <a:rPr lang="en-US" sz="2400" dirty="0">
                <a:solidFill>
                  <a:srgbClr val="3366FF"/>
                </a:solidFill>
              </a:rPr>
              <a:t>“pair and share”.</a:t>
            </a: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86" y="4651203"/>
            <a:ext cx="1291082" cy="194015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43" y="5067032"/>
            <a:ext cx="1297391" cy="1297391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527" y="1717239"/>
            <a:ext cx="985564" cy="990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2312" y="297314"/>
            <a:ext cx="2639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Sharing Book</a:t>
            </a: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94" y="5197020"/>
            <a:ext cx="1394333" cy="1394333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15" y="3015145"/>
            <a:ext cx="1061176" cy="13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00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What else can parents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3366FF"/>
                </a:solidFill>
              </a:rPr>
              <a:t>Please look at the Little </a:t>
            </a:r>
            <a:r>
              <a:rPr lang="en-US" sz="2800" dirty="0" err="1">
                <a:solidFill>
                  <a:srgbClr val="3366FF"/>
                </a:solidFill>
              </a:rPr>
              <a:t>Wandle</a:t>
            </a:r>
            <a:r>
              <a:rPr lang="en-US" sz="2800" dirty="0">
                <a:solidFill>
                  <a:srgbClr val="3366FF"/>
                </a:solidFill>
              </a:rPr>
              <a:t> videos and guidance for parents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66FF"/>
                </a:solidFill>
                <a:hlinkClick r:id="rId2"/>
              </a:rPr>
              <a:t>https://www.littlewandlelettersandsounds.org.uk/resources/for-parents/</a:t>
            </a:r>
            <a:endParaRPr lang="en-US" sz="2800" dirty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3366FF"/>
                </a:solidFill>
              </a:rPr>
              <a:t>Support children in learning the alphabetic code.</a:t>
            </a:r>
          </a:p>
          <a:p>
            <a:pPr marL="0" indent="0">
              <a:buNone/>
            </a:pPr>
            <a:endParaRPr lang="en-US" sz="2800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3366FF"/>
                </a:solidFill>
              </a:rPr>
              <a:t>Let your child “show off” their reading to you and celebrate and praise all the way!</a:t>
            </a:r>
          </a:p>
          <a:p>
            <a:pPr marL="0" indent="0">
              <a:buNone/>
            </a:pPr>
            <a:endParaRPr lang="en-US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3366FF"/>
                </a:solidFill>
              </a:rPr>
              <a:t>Share books with your children for pleasure.</a:t>
            </a:r>
          </a:p>
          <a:p>
            <a:pPr marL="0" indent="0">
              <a:buNone/>
            </a:pPr>
            <a:endParaRPr lang="en-US" sz="2800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3366FF"/>
                </a:solidFill>
              </a:rPr>
              <a:t>Check on your class page for documents to support reading and phonics.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7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9828" y="914945"/>
            <a:ext cx="738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The journey to independent reading and writing begins with Phonics</a:t>
            </a:r>
          </a:p>
        </p:txBody>
      </p:sp>
      <p:pic>
        <p:nvPicPr>
          <p:cNvPr id="8" name="Picture 7" descr="Screen Shot 2021-09-24 at 14.45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134" y="1315055"/>
            <a:ext cx="2137759" cy="22936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0240" y="3540570"/>
            <a:ext cx="362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littlewandlelettersandsounds.org.uk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1578" y="187295"/>
            <a:ext cx="63269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+mj-lt"/>
                <a:cs typeface="Comic Sans MS"/>
              </a:rPr>
              <a:t>New DFE Guidance for Early Reading and Phonics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681" y="4232761"/>
            <a:ext cx="70811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Why Little </a:t>
            </a:r>
            <a:r>
              <a:rPr lang="en-US" dirty="0" err="1">
                <a:solidFill>
                  <a:srgbClr val="0000FF"/>
                </a:solidFill>
              </a:rPr>
              <a:t>Wandle</a:t>
            </a:r>
            <a:r>
              <a:rPr lang="en-US" dirty="0">
                <a:solidFill>
                  <a:srgbClr val="0000FF"/>
                </a:solidFill>
              </a:rPr>
              <a:t>?  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-Excellent training for all staff to ensure consistency.</a:t>
            </a:r>
          </a:p>
          <a:p>
            <a:r>
              <a:rPr lang="en-US" dirty="0">
                <a:solidFill>
                  <a:srgbClr val="0000FF"/>
                </a:solidFill>
              </a:rPr>
              <a:t>-Every aspect of phonics and reading included in a detailed, thorough and</a:t>
            </a:r>
          </a:p>
          <a:p>
            <a:r>
              <a:rPr lang="en-US" dirty="0">
                <a:solidFill>
                  <a:srgbClr val="0000FF"/>
                </a:solidFill>
              </a:rPr>
              <a:t> systematic approach.</a:t>
            </a:r>
          </a:p>
          <a:p>
            <a:r>
              <a:rPr lang="en-US" dirty="0">
                <a:solidFill>
                  <a:srgbClr val="0000FF"/>
                </a:solidFill>
              </a:rPr>
              <a:t>-Engaging resources without distracting from the learning.</a:t>
            </a:r>
          </a:p>
          <a:p>
            <a:r>
              <a:rPr lang="en-US" dirty="0">
                <a:solidFill>
                  <a:srgbClr val="0000FF"/>
                </a:solidFill>
              </a:rPr>
              <a:t>-Comprehensive system for identifying and supporting children requiring</a:t>
            </a:r>
          </a:p>
          <a:p>
            <a:r>
              <a:rPr lang="en-US" dirty="0">
                <a:solidFill>
                  <a:srgbClr val="0000FF"/>
                </a:solidFill>
              </a:rPr>
              <a:t> extra help and useful support for parents.</a:t>
            </a:r>
          </a:p>
        </p:txBody>
      </p:sp>
    </p:spTree>
    <p:extLst>
      <p:ext uri="{BB962C8B-B14F-4D97-AF65-F5344CB8AC3E}">
        <p14:creationId xmlns:p14="http://schemas.microsoft.com/office/powerpoint/2010/main" val="353668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37" y="684081"/>
            <a:ext cx="4153260" cy="3059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6331" y="22376"/>
            <a:ext cx="488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How we teach phonics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884" y="1067863"/>
            <a:ext cx="2218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</a:rPr>
              <a:t>Daily short sessions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884" y="1813702"/>
            <a:ext cx="2835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</a:rPr>
              <a:t>Specific order of teaching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9173" y="2514732"/>
            <a:ext cx="2079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</a:rPr>
              <a:t>Repeated practice</a:t>
            </a:r>
          </a:p>
        </p:txBody>
      </p:sp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20" y="5340115"/>
            <a:ext cx="1176817" cy="1176817"/>
          </a:xfrm>
          <a:prstGeom prst="rect">
            <a:avLst/>
          </a:prstGeom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39" y="5340115"/>
            <a:ext cx="1109978" cy="11099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35142" y="5492353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Practice makes</a:t>
            </a:r>
          </a:p>
          <a:p>
            <a:r>
              <a:rPr lang="en-US" dirty="0"/>
              <a:t> permanent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08677" y="3990155"/>
            <a:ext cx="7635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                                      Correct pronunciation</a:t>
            </a:r>
          </a:p>
          <a:p>
            <a:r>
              <a:rPr lang="en-US" dirty="0"/>
              <a:t>                                                                                     is vital  - Videos on LW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www.littlewandlelettersandsounds.org.uk</a:t>
            </a:r>
            <a:r>
              <a:rPr lang="en-US" dirty="0"/>
              <a:t>/resources/for-parents/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47649" y="5492353"/>
            <a:ext cx="16411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Revisit previously </a:t>
            </a:r>
          </a:p>
          <a:p>
            <a:r>
              <a:rPr lang="en-US" sz="1400" dirty="0"/>
              <a:t>taught sounds at</a:t>
            </a:r>
          </a:p>
          <a:p>
            <a:r>
              <a:rPr lang="en-US" sz="1400" dirty="0"/>
              <a:t>start of each lesson</a:t>
            </a:r>
          </a:p>
        </p:txBody>
      </p:sp>
    </p:spTree>
    <p:extLst>
      <p:ext uri="{BB962C8B-B14F-4D97-AF65-F5344CB8AC3E}">
        <p14:creationId xmlns:p14="http://schemas.microsoft.com/office/powerpoint/2010/main" val="81406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5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2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33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988</Words>
  <Application>Microsoft Office PowerPoint</Application>
  <PresentationFormat>On-screen Show (4:3)</PresentationFormat>
  <Paragraphs>156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 Phonics and Early 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else can parents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Crook</dc:creator>
  <cp:lastModifiedBy>James</cp:lastModifiedBy>
  <cp:revision>82</cp:revision>
  <dcterms:created xsi:type="dcterms:W3CDTF">2021-09-24T13:21:19Z</dcterms:created>
  <dcterms:modified xsi:type="dcterms:W3CDTF">2024-01-20T19:28:43Z</dcterms:modified>
</cp:coreProperties>
</file>