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67" r:id="rId4"/>
    <p:sldId id="269" r:id="rId5"/>
    <p:sldId id="268" r:id="rId6"/>
    <p:sldId id="257" r:id="rId7"/>
    <p:sldId id="262" r:id="rId8"/>
    <p:sldId id="258" r:id="rId9"/>
    <p:sldId id="263" r:id="rId10"/>
    <p:sldId id="264" r:id="rId11"/>
    <p:sldId id="259" r:id="rId12"/>
    <p:sldId id="266" r:id="rId13"/>
    <p:sldId id="265" r:id="rId14"/>
    <p:sldId id="270" r:id="rId15"/>
    <p:sldId id="271" r:id="rId16"/>
    <p:sldId id="272" r:id="rId17"/>
    <p:sldId id="273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83CA-6162-44EF-8B90-7F91DA88198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D72F7-4342-4332-A829-F39F2394B0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8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elshandong.com/jin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tripadvisor.co.uk/Attractions-g297457-Activities-Jinan_Shandong.html" TargetMode="External"/><Relationship Id="rId4" Type="http://schemas.openxmlformats.org/officeDocument/2006/relationships/hyperlink" Target="https://en.wikipedia.org/wiki/Jina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https://travelshandong.com/jinan/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4"/>
              </a:rPr>
              <a:t>https://en.wikipedia.org/wiki/Jinan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5"/>
              </a:rPr>
              <a:t>https://www.tripadvisor.co.uk/Attractions-g297457-Activities-Jinan_Shandong.html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D72F7-4342-4332-A829-F39F2394B0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1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3A13-6AF8-41E3-834F-DD861044D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B3324-C43B-4F3D-8731-279FDEE8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C73B7-4920-44AE-A411-AF5DAF5F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5C2E-EC79-4394-A7B8-5023CFB83AD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C06D5-34D5-4E47-9A98-245830C9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CFAE-6C6A-4C21-BBE6-34E843B0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BBD-06A3-4DA1-8B33-43C79145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B5741-B3BF-4D68-AF76-E0F3BDA2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53287-02F5-495D-97F5-2FC23A2CB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9D1E8-77C8-434F-9547-4AD2C043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5C2E-EC79-4394-A7B8-5023CFB83AD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A1C6F-D33E-492A-BAAF-99DDBC1D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4818-D9A8-4644-B6A7-3DE06DF7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BBD-06A3-4DA1-8B33-43C79145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0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9370E9-E59B-47FF-93B1-012434BDE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5AF6D-57BE-46A4-9D10-EF87929F4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BE950-ED27-4426-8634-13176D84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5C2E-EC79-4394-A7B8-5023CFB83AD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5573-082E-48C8-9301-841E69D0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3FC18-2ECA-4091-A2A8-399A2C54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BBD-06A3-4DA1-8B33-43C79145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1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420F-40D3-4B90-9E99-14F5F31D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D7E4-0099-4791-9535-0C8AA5928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C1370-CE80-43A0-8A44-CBDF5F82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5C2E-EC79-4394-A7B8-5023CFB83AD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A6796-3E3E-444A-9772-F6D952B3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36031-6773-415B-B4E5-3467C6CF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BBD-06A3-4DA1-8B33-43C79145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58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4F0A-6B96-4F6C-ADD0-65D03480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6CC21-B87A-4263-A922-E428B343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90E9-03B5-4F40-8B84-B5AE86815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5C2E-EC79-4394-A7B8-5023CFB83AD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C9F2C-C892-45D9-B9CF-DB047139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A0ABF-3FAE-400C-8FE0-FA9AF4BD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BBD-06A3-4DA1-8B33-43C79145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1F71-A357-4755-81A5-AE5DC0F2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F2950-0A51-4EFA-82AB-E1BF4A5F4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0E188-5451-47C0-9EF0-D018A1331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D7AE2-9260-4F06-8B4F-95ED8240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5C2E-EC79-4394-A7B8-5023CFB83AD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927A0-820A-4DD1-B36B-C2B43B68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CA466-FC05-4D11-996D-205CF72B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BBD-06A3-4DA1-8B33-43C79145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0231-F397-4A33-ACD2-5F608C10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5F757-B93F-48AD-B1D0-6C55DD133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26572-BA64-45D5-8EC9-9C988F5D5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0848B-9EAE-4B00-95B9-E2304F65A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71FA82-B5A9-48F0-9D0F-3B526D7B6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B37928-5224-4237-BD85-24F3A1B0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5C2E-EC79-4394-A7B8-5023CFB83AD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EF77CF-9A31-4D5E-9627-2F48E45B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A3BA0-EB3E-43FB-B805-594ACB0E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BBD-06A3-4DA1-8B33-43C79145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8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C94C-3CE0-46FD-9710-D2806E94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719BD-A4CF-41FE-9B84-BB61B8B0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5C2E-EC79-4394-A7B8-5023CFB83AD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9F94D-E87D-4CC9-AE85-8A9995EE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F7203-BCDA-4B63-B9DF-35959858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BBD-06A3-4DA1-8B33-43C79145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74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41170-F795-459A-A4AA-5D73DE90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5C2E-EC79-4394-A7B8-5023CFB83AD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A5DD7-A9C6-4829-A8BD-E71DDB4E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40FE8-2472-41B7-B660-8B57C33F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BBD-06A3-4DA1-8B33-43C79145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6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B36D-EA2D-4643-98B7-F10F2B62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A5BB-41BD-4B9A-BCD9-EDBAC955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03B55-3445-4A7A-A9C8-27B841D26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3A220-7E83-4A63-9EAB-055C525F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5C2E-EC79-4394-A7B8-5023CFB83AD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9BD81-CB3E-4424-B6CE-57452A0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3BCC0-C6C5-4F4D-90D5-F879AEC3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BBD-06A3-4DA1-8B33-43C79145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5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4C13-56C2-4B19-8B52-613199D6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6972A-4895-469F-9107-D4C921F34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90119-5C6E-4E3D-8EA7-9C05FC420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894F5-71B9-4014-B58F-856F16AF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5C2E-EC79-4394-A7B8-5023CFB83AD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BFEEF-7C0F-4C32-B2D2-449C0799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4FFA6-B839-48B6-BD11-E0195137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9BBD-06A3-4DA1-8B33-43C79145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4FD705-132F-4E38-AC46-0255F10B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A6115-3C55-46E8-9D6B-2D701C94D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84743-F2B5-4033-AE32-22B4656A3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5C2E-EC79-4394-A7B8-5023CFB83ADD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B620D-B53B-4BF4-B73E-C30EC4F54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5E15C-BD8D-42D3-A3F9-01E316F76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9BBD-06A3-4DA1-8B33-43C79145D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88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jingshan.lixiaedu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%E8%B6%B5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tionary.org/wiki/%E7%AA%8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ousand-Buddha_Mountain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en.wikipedia.org/wiki/Daming_La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tionary.org/wiki/%E5%B1%B1" TargetMode="External"/><Relationship Id="rId5" Type="http://schemas.openxmlformats.org/officeDocument/2006/relationships/hyperlink" Target="https://en.wiktionary.org/wiki/%E4%BD%9B" TargetMode="External"/><Relationship Id="rId4" Type="http://schemas.openxmlformats.org/officeDocument/2006/relationships/hyperlink" Target="https://en.wiktionary.org/wiki/%E5%8D%8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ing_dynasty" TargetMode="External"/><Relationship Id="rId2" Type="http://schemas.openxmlformats.org/officeDocument/2006/relationships/hyperlink" Target="https://en.wikipedia.org/wiki/Qianlong_Emper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lix_babylonica#Horticultural_selections_and_related_hybri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aotu_Spr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05B5-0D71-4FCC-9549-4CB742A69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104" y="351691"/>
            <a:ext cx="9144000" cy="837101"/>
          </a:xfrm>
        </p:spPr>
        <p:txBody>
          <a:bodyPr>
            <a:normAutofit fontScale="90000"/>
          </a:bodyPr>
          <a:lstStyle/>
          <a:p>
            <a:r>
              <a:rPr lang="en-GB" dirty="0"/>
              <a:t>Our Partner School in China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A0762-BCCB-4480-9232-DD84B24CF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Jinan </a:t>
            </a:r>
            <a:r>
              <a:rPr lang="en-GB" dirty="0" err="1"/>
              <a:t>Jingshan</a:t>
            </a:r>
            <a:r>
              <a:rPr lang="en-GB" dirty="0"/>
              <a:t> Primary School</a:t>
            </a:r>
          </a:p>
          <a:p>
            <a:r>
              <a:rPr lang="en-GB" dirty="0">
                <a:hlinkClick r:id="rId2"/>
              </a:rPr>
              <a:t>http://jingshan.lixiaedu.com/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2B074-1AA0-423C-B56A-FA9CDEB19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1217612"/>
            <a:ext cx="93821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5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907A-0549-4ED4-8082-EAD555DF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60" y="214628"/>
            <a:ext cx="8114027" cy="845298"/>
          </a:xfrm>
        </p:spPr>
        <p:txBody>
          <a:bodyPr/>
          <a:lstStyle/>
          <a:p>
            <a:r>
              <a:rPr lang="en-GB" dirty="0" err="1"/>
              <a:t>Baotu</a:t>
            </a:r>
            <a:r>
              <a:rPr lang="en-GB" dirty="0"/>
              <a:t> Spring Park</a:t>
            </a:r>
          </a:p>
        </p:txBody>
      </p:sp>
      <p:pic>
        <p:nvPicPr>
          <p:cNvPr id="4098" name="Picture 2" descr="Image result for baotu spring park">
            <a:extLst>
              <a:ext uri="{FF2B5EF4-FFF2-40B4-BE49-F238E27FC236}">
                <a16:creationId xmlns:a16="http://schemas.microsoft.com/office/drawing/2014/main" id="{4130966D-9EC9-4400-A370-9BB619A4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00" y="1059926"/>
            <a:ext cx="6607346" cy="43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B039BC-721E-479E-BA59-AE7D06F3A8C0}"/>
              </a:ext>
            </a:extLst>
          </p:cNvPr>
          <p:cNvSpPr/>
          <p:nvPr/>
        </p:nvSpPr>
        <p:spPr>
          <a:xfrm>
            <a:off x="1081099" y="5613408"/>
            <a:ext cx="7753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Bào</a:t>
            </a:r>
            <a:r>
              <a:rPr lang="en-GB" sz="2400" dirty="0"/>
              <a:t> </a:t>
            </a:r>
            <a:r>
              <a:rPr lang="en-GB" sz="2400" dirty="0" err="1"/>
              <a:t>tū</a:t>
            </a:r>
            <a:r>
              <a:rPr lang="en-GB" sz="2400" dirty="0"/>
              <a:t> (</a:t>
            </a:r>
            <a:r>
              <a:rPr lang="en-GB" sz="2400" dirty="0" err="1">
                <a:hlinkClick r:id="rId3" tooltip="wikt:趵"/>
              </a:rPr>
              <a:t>趵</a:t>
            </a:r>
            <a:r>
              <a:rPr lang="en-GB" sz="2400" dirty="0" err="1">
                <a:hlinkClick r:id="rId4" tooltip="wikt:突"/>
              </a:rPr>
              <a:t>突</a:t>
            </a:r>
            <a:r>
              <a:rPr lang="en-GB" sz="2400" dirty="0"/>
              <a:t>) means ‘jumping and leaping’ in Chinese.</a:t>
            </a:r>
          </a:p>
        </p:txBody>
      </p:sp>
    </p:spTree>
    <p:extLst>
      <p:ext uri="{BB962C8B-B14F-4D97-AF65-F5344CB8AC3E}">
        <p14:creationId xmlns:p14="http://schemas.microsoft.com/office/powerpoint/2010/main" val="77526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C20B-6F01-4E4B-BBB5-C15F6F68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Daming</a:t>
            </a:r>
            <a:r>
              <a:rPr lang="en-GB" dirty="0"/>
              <a:t> 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B6483-AF13-44F0-A718-CA64EECE2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47" y="1346654"/>
            <a:ext cx="10515600" cy="1603375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Not far away to the northeast of </a:t>
            </a:r>
            <a:r>
              <a:rPr lang="en-GB" sz="3200" dirty="0" err="1"/>
              <a:t>Baotu</a:t>
            </a:r>
            <a:r>
              <a:rPr lang="en-GB" sz="3200" dirty="0"/>
              <a:t> Spring Park is the </a:t>
            </a:r>
            <a:r>
              <a:rPr lang="en-GB" sz="3200" dirty="0" err="1">
                <a:hlinkClick r:id="rId2" tooltip="Daming Lake"/>
              </a:rPr>
              <a:t>Daming</a:t>
            </a:r>
            <a:r>
              <a:rPr lang="en-GB" sz="3200" dirty="0">
                <a:hlinkClick r:id="rId2" tooltip="Daming Lake"/>
              </a:rPr>
              <a:t> Lake</a:t>
            </a:r>
            <a:r>
              <a:rPr lang="en-GB" sz="3200" dirty="0"/>
              <a:t>, which, together with </a:t>
            </a:r>
            <a:r>
              <a:rPr lang="en-GB" sz="3200" dirty="0" err="1"/>
              <a:t>Baotu</a:t>
            </a:r>
            <a:r>
              <a:rPr lang="en-GB" sz="3200" dirty="0"/>
              <a:t> Spring and the </a:t>
            </a:r>
            <a:r>
              <a:rPr lang="en-GB" sz="3200" dirty="0">
                <a:hlinkClick r:id="rId3" tooltip="Thousand-Buddha Mountain"/>
              </a:rPr>
              <a:t>Thousand-Buddha Mountain</a:t>
            </a:r>
            <a:r>
              <a:rPr lang="en-GB" sz="3200" dirty="0"/>
              <a:t> (</a:t>
            </a:r>
            <a:r>
              <a:rPr lang="ja-JP" altLang="en-US" sz="3200" dirty="0">
                <a:hlinkClick r:id="rId4" tooltip="wikt:千"/>
              </a:rPr>
              <a:t>千</a:t>
            </a:r>
            <a:r>
              <a:rPr lang="ja-JP" altLang="en-US" sz="3200" dirty="0">
                <a:hlinkClick r:id="rId5" tooltip="wikt:佛"/>
              </a:rPr>
              <a:t>佛</a:t>
            </a:r>
            <a:r>
              <a:rPr lang="ja-JP" altLang="en-US" sz="3200" dirty="0">
                <a:hlinkClick r:id="rId6" tooltip="wikt:山"/>
              </a:rPr>
              <a:t>山</a:t>
            </a:r>
            <a:r>
              <a:rPr lang="en-US" altLang="ja-JP" sz="3200" dirty="0"/>
              <a:t>) </a:t>
            </a:r>
            <a:r>
              <a:rPr lang="en-GB" sz="3200" dirty="0"/>
              <a:t>is often regarded as the "Three Greatest Attractions in Jinan". </a:t>
            </a: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D5E2F0-C83E-4CB4-803E-6496244566B3}"/>
              </a:ext>
            </a:extLst>
          </p:cNvPr>
          <p:cNvSpPr txBox="1">
            <a:spLocks/>
          </p:cNvSpPr>
          <p:nvPr/>
        </p:nvSpPr>
        <p:spPr>
          <a:xfrm>
            <a:off x="599047" y="3274597"/>
            <a:ext cx="12839985" cy="5917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2" descr="Image result for daming lake jinan china">
            <a:extLst>
              <a:ext uri="{FF2B5EF4-FFF2-40B4-BE49-F238E27FC236}">
                <a16:creationId xmlns:a16="http://schemas.microsoft.com/office/drawing/2014/main" id="{3C443C33-7463-4C88-B225-577D38BE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28" y="3194130"/>
            <a:ext cx="5721229" cy="27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D639-555F-4248-8257-225BE468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Thousand Buddha Mountain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8E570BA-F1FC-4DFA-94D3-7133CB915B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64" y="1493740"/>
            <a:ext cx="4258664" cy="306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607FA7A-14C2-4267-942D-B0ED00C5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3" y="1493740"/>
            <a:ext cx="4258664" cy="28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59171CEE-E084-48A9-BE58-048C4D56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78" y="1836933"/>
            <a:ext cx="2404843" cy="360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421DC7-6B65-4F67-95A8-E787C080FD8D}"/>
              </a:ext>
            </a:extLst>
          </p:cNvPr>
          <p:cNvSpPr/>
          <p:nvPr/>
        </p:nvSpPr>
        <p:spPr>
          <a:xfrm>
            <a:off x="921272" y="5792578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Jinan was also the historical centre of Buddhist culture for the whole province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21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67C8-D9AB-4CAD-A85E-05D64517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The spring was visited by the </a:t>
            </a:r>
            <a:r>
              <a:rPr lang="en-GB" sz="3600" dirty="0">
                <a:hlinkClick r:id="rId2" tooltip="Qianlong Emperor"/>
              </a:rPr>
              <a:t>Qianlong Emperor</a:t>
            </a:r>
            <a:r>
              <a:rPr lang="en-GB" sz="3600" dirty="0"/>
              <a:t> (1711–1799) of the </a:t>
            </a:r>
            <a:r>
              <a:rPr lang="en-GB" sz="3600" dirty="0">
                <a:hlinkClick r:id="rId3" tooltip="Qing dynasty"/>
              </a:rPr>
              <a:t>Qing dynasty</a:t>
            </a:r>
            <a:r>
              <a:rPr lang="en-GB" sz="3600" dirty="0"/>
              <a:t> who declared it "the best spring under the heaven”.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18E0EA9-62C7-4938-A799-7497B93DE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18" y="1802022"/>
            <a:ext cx="3389932" cy="45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3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B31E-0141-467D-A85B-1684FE38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506B6-86EC-4370-8F18-E111BBDB1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294"/>
            <a:ext cx="10669172" cy="537385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Jinan </a:t>
            </a:r>
            <a:r>
              <a:rPr lang="en-GB" dirty="0" err="1"/>
              <a:t>Jingshan</a:t>
            </a:r>
            <a:r>
              <a:rPr lang="en-GB" dirty="0"/>
              <a:t> Primary School is a five hour drive from the sea. It is overlooked by mountains.</a:t>
            </a:r>
          </a:p>
          <a:p>
            <a:r>
              <a:rPr lang="en-GB" dirty="0"/>
              <a:t>There are 47 children in each class.</a:t>
            </a:r>
          </a:p>
          <a:p>
            <a:r>
              <a:rPr lang="en-GB" dirty="0"/>
              <a:t>Every morning all the children take part in morning exercises.</a:t>
            </a:r>
          </a:p>
          <a:p>
            <a:r>
              <a:rPr lang="en-GB" dirty="0"/>
              <a:t>Ancient poetry is an essential part of Chinese culture and is taught every week.  The children take part in learning and reciting these poems.</a:t>
            </a:r>
          </a:p>
          <a:p>
            <a:r>
              <a:rPr lang="en-GB" dirty="0"/>
              <a:t>Tie-dye is a form of art that is considered a national heritage.  The children learn this form of art.</a:t>
            </a:r>
          </a:p>
          <a:p>
            <a:r>
              <a:rPr lang="en-GB" dirty="0"/>
              <a:t>Ancient Chinese writing is taught every week.  In Jinan </a:t>
            </a:r>
            <a:r>
              <a:rPr lang="en-GB" dirty="0" err="1"/>
              <a:t>Jingshan</a:t>
            </a:r>
            <a:r>
              <a:rPr lang="en-GB" dirty="0"/>
              <a:t> Primary School, one of their walls is a Culture Wall where Chinese writing has been carved into it displaying how it has changed through history.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339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E3A0-5BC9-4D83-BA5A-EC9B1D11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Tie-dye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EA90CE-6F12-482A-8C1F-5585FD39A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6" y="1030154"/>
            <a:ext cx="4286250" cy="28783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EC3CF-094B-4338-8515-D4AE6C828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81" y="1324611"/>
            <a:ext cx="5086790" cy="3016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3B0635-3BAF-4788-A996-68CC36C73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81" y="3683000"/>
            <a:ext cx="42862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0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AC5B-0E55-496D-8535-2AE66D64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Ancient Chinese Writing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CDD335-8C07-4740-A8E9-60F4C926B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75" y="389743"/>
            <a:ext cx="4790636" cy="31476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BF3AE4-6A16-4FB8-9BEE-291279493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9" y="1589766"/>
            <a:ext cx="4044202" cy="3310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61E6E6-1BA8-47A2-AE59-2293E5C83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39" y="3628224"/>
            <a:ext cx="4416809" cy="29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5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6CAA-3726-43CE-BC64-89EFA0B3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 Exercise</a:t>
            </a:r>
          </a:p>
        </p:txBody>
      </p:sp>
      <p:pic>
        <p:nvPicPr>
          <p:cNvPr id="1026" name="Picture 2" descr="Image result for morning exercise for chinese school children">
            <a:extLst>
              <a:ext uri="{FF2B5EF4-FFF2-40B4-BE49-F238E27FC236}">
                <a16:creationId xmlns:a16="http://schemas.microsoft.com/office/drawing/2014/main" id="{855D3C6F-03FD-4BC7-A951-CAC0D34699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" y="1927079"/>
            <a:ext cx="5196138" cy="36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rning exercise for chinese school children">
            <a:extLst>
              <a:ext uri="{FF2B5EF4-FFF2-40B4-BE49-F238E27FC236}">
                <a16:creationId xmlns:a16="http://schemas.microsoft.com/office/drawing/2014/main" id="{A3C6C24C-CF86-4806-8E4B-57C418A93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7079"/>
            <a:ext cx="5115952" cy="36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02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43EC-97C8-49AC-88DA-1747EF65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ancient poem from our friends in China: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514E-93C6-4A68-A23D-D81CA211D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b="1" dirty="0">
                <a:latin typeface="Footlight MT Light" panose="0204060206030A020304" pitchFamily="18" charset="0"/>
              </a:rPr>
              <a:t>Friends are worth the sea,</a:t>
            </a:r>
            <a:endParaRPr lang="en-GB" sz="3600" dirty="0">
              <a:latin typeface="Footlight MT Light" panose="0204060206030A020304" pitchFamily="18" charset="0"/>
            </a:endParaRPr>
          </a:p>
          <a:p>
            <a:pPr marL="0" indent="0" algn="ctr">
              <a:buNone/>
            </a:pPr>
            <a:r>
              <a:rPr lang="en-GB" sz="3600" b="1" dirty="0">
                <a:latin typeface="Footlight MT Light" panose="0204060206030A020304" pitchFamily="18" charset="0"/>
              </a:rPr>
              <a:t>Neighbours are within the other side of the world.</a:t>
            </a:r>
            <a:endParaRPr lang="en-GB" sz="36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(We can have good friends within a large area.  We can still be neighbours even though we are far apart.  Our hearts can still be close.)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4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in the world is China?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Image result for world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1" y="1436278"/>
            <a:ext cx="8603673" cy="51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9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7F53-F412-4C15-907E-E0C13A1F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 of China – look for Jinan 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CF7697-1F08-43C3-A3E0-EFA8781F1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71" y="1825625"/>
            <a:ext cx="4586057" cy="4351338"/>
          </a:xfrm>
        </p:spPr>
      </p:pic>
    </p:spTree>
    <p:extLst>
      <p:ext uri="{BB962C8B-B14F-4D97-AF65-F5344CB8AC3E}">
        <p14:creationId xmlns:p14="http://schemas.microsoft.com/office/powerpoint/2010/main" val="240196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A99F-C21B-446A-BE5C-8C2EB463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Jinan City is in Shandong Province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D9EFF2-50C5-4ED4-9AF5-8F2C94AFA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70" y="1621308"/>
            <a:ext cx="5753559" cy="4871567"/>
          </a:xfrm>
        </p:spPr>
      </p:pic>
    </p:spTree>
    <p:extLst>
      <p:ext uri="{BB962C8B-B14F-4D97-AF65-F5344CB8AC3E}">
        <p14:creationId xmlns:p14="http://schemas.microsoft.com/office/powerpoint/2010/main" val="370567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D2B9-6C77-4FA9-A725-2DAAA423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Jinan City is in Shandong Province – it is a 4 hour drive to the sea.</a:t>
            </a:r>
          </a:p>
        </p:txBody>
      </p:sp>
      <p:pic>
        <p:nvPicPr>
          <p:cNvPr id="1032" name="Picture 8" descr="Image result for map of china jinan city">
            <a:extLst>
              <a:ext uri="{FF2B5EF4-FFF2-40B4-BE49-F238E27FC236}">
                <a16:creationId xmlns:a16="http://schemas.microsoft.com/office/drawing/2014/main" id="{1371E13C-A0B2-4C20-AB25-2A7A158BFF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5" y="1616280"/>
            <a:ext cx="6659440" cy="44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8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A49B-0C24-43F9-8E87-33F9DB94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Jinan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FEEF-6EA8-4118-B972-28423D60E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Jinan is famous across China for its numerous springs, the lakes fed by the spring water, and the </a:t>
            </a:r>
            <a:r>
              <a:rPr lang="en-GB" dirty="0">
                <a:hlinkClick r:id="rId3" tooltip="Salix babylonica"/>
              </a:rPr>
              <a:t>weeping willows</a:t>
            </a:r>
            <a:r>
              <a:rPr lang="en-GB" dirty="0"/>
              <a:t> that grow along the water edges. </a:t>
            </a:r>
          </a:p>
        </p:txBody>
      </p:sp>
    </p:spTree>
    <p:extLst>
      <p:ext uri="{BB962C8B-B14F-4D97-AF65-F5344CB8AC3E}">
        <p14:creationId xmlns:p14="http://schemas.microsoft.com/office/powerpoint/2010/main" val="409481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A099-2374-4543-93D0-D1796CAB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Weeping Willow</a:t>
            </a:r>
          </a:p>
        </p:txBody>
      </p:sp>
      <p:pic>
        <p:nvPicPr>
          <p:cNvPr id="2050" name="Picture 2" descr="Image result for weeping willow china">
            <a:extLst>
              <a:ext uri="{FF2B5EF4-FFF2-40B4-BE49-F238E27FC236}">
                <a16:creationId xmlns:a16="http://schemas.microsoft.com/office/drawing/2014/main" id="{C7CCE5E2-3A9B-43E3-AAAB-9E10101F0A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0" y="1828031"/>
            <a:ext cx="4994230" cy="365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eeping willow china">
            <a:extLst>
              <a:ext uri="{FF2B5EF4-FFF2-40B4-BE49-F238E27FC236}">
                <a16:creationId xmlns:a16="http://schemas.microsoft.com/office/drawing/2014/main" id="{6BED3234-273E-4B5D-A2A3-F3C38FF43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64" y="1828031"/>
            <a:ext cx="5645540" cy="365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0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6256-73D4-447C-ADBF-6156A61C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Springs and Lakes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02D27-DB20-4142-A2AB-52D36F802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Jinan is known as the "City of Springs" because of the large number of natural artesian springs. </a:t>
            </a:r>
          </a:p>
          <a:p>
            <a:r>
              <a:rPr lang="en-GB" dirty="0"/>
              <a:t>The </a:t>
            </a:r>
            <a:r>
              <a:rPr lang="en-GB" dirty="0" err="1">
                <a:hlinkClick r:id="rId2" tooltip="Baotu Spring"/>
              </a:rPr>
              <a:t>Baotu</a:t>
            </a:r>
            <a:r>
              <a:rPr lang="en-GB" dirty="0">
                <a:hlinkClick r:id="rId2" tooltip="Baotu Spring"/>
              </a:rPr>
              <a:t> Spring Park</a:t>
            </a:r>
            <a:r>
              <a:rPr lang="en-GB" dirty="0"/>
              <a:t> is the most popular of the springs in the City of Jinan. The water in the spring pool can be seen foaming and gushing, looking like a pot of boiling water. </a:t>
            </a:r>
          </a:p>
        </p:txBody>
      </p:sp>
    </p:spTree>
    <p:extLst>
      <p:ext uri="{BB962C8B-B14F-4D97-AF65-F5344CB8AC3E}">
        <p14:creationId xmlns:p14="http://schemas.microsoft.com/office/powerpoint/2010/main" val="148778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0BB6-B974-4651-BD46-A39DA535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Springs in Jinan City</a:t>
            </a:r>
          </a:p>
        </p:txBody>
      </p:sp>
      <p:pic>
        <p:nvPicPr>
          <p:cNvPr id="3074" name="Picture 2" descr="Image result for springs in jinan">
            <a:extLst>
              <a:ext uri="{FF2B5EF4-FFF2-40B4-BE49-F238E27FC236}">
                <a16:creationId xmlns:a16="http://schemas.microsoft.com/office/drawing/2014/main" id="{C54102A6-24A1-4BA2-8DA7-21AFC73E9F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0" y="1876779"/>
            <a:ext cx="4862440" cy="36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prings in jinan">
            <a:extLst>
              <a:ext uri="{FF2B5EF4-FFF2-40B4-BE49-F238E27FC236}">
                <a16:creationId xmlns:a16="http://schemas.microsoft.com/office/drawing/2014/main" id="{BCE0B592-9B64-4E55-A9F9-551D2D3E2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50" y="1876778"/>
            <a:ext cx="5907635" cy="36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5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348</Words>
  <Application>Microsoft Office PowerPoint</Application>
  <PresentationFormat>Widescreen</PresentationFormat>
  <Paragraphs>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游ゴシック</vt:lpstr>
      <vt:lpstr>Arial</vt:lpstr>
      <vt:lpstr>Calibri</vt:lpstr>
      <vt:lpstr>Calibri Light</vt:lpstr>
      <vt:lpstr>Footlight MT Light</vt:lpstr>
      <vt:lpstr>Office Theme</vt:lpstr>
      <vt:lpstr>Our Partner School in China</vt:lpstr>
      <vt:lpstr>Where in the world is China? </vt:lpstr>
      <vt:lpstr>Map of China – look for Jinan City</vt:lpstr>
      <vt:lpstr>Jinan City is in Shandong Province</vt:lpstr>
      <vt:lpstr>Jinan City is in Shandong Province – it is a 4 hour drive to the sea.</vt:lpstr>
      <vt:lpstr>Jinan City</vt:lpstr>
      <vt:lpstr>Weeping Willow</vt:lpstr>
      <vt:lpstr>Springs and Lakes</vt:lpstr>
      <vt:lpstr>Springs in Jinan City</vt:lpstr>
      <vt:lpstr>Baotu Spring Park</vt:lpstr>
      <vt:lpstr>Daming Lake</vt:lpstr>
      <vt:lpstr>Thousand Buddha Mountain</vt:lpstr>
      <vt:lpstr>The spring was visited by the Qianlong Emperor (1711–1799) of the Qing dynasty who declared it "the best spring under the heaven”.</vt:lpstr>
      <vt:lpstr>School Life</vt:lpstr>
      <vt:lpstr>Tie-dye</vt:lpstr>
      <vt:lpstr>Ancient Chinese Writing</vt:lpstr>
      <vt:lpstr>Morning Exercise</vt:lpstr>
      <vt:lpstr>An ancient poem from our friends in China: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Partner School in China</dc:title>
  <dc:creator>amanda hall</dc:creator>
  <cp:lastModifiedBy>Amanda Hall</cp:lastModifiedBy>
  <cp:revision>12</cp:revision>
  <dcterms:created xsi:type="dcterms:W3CDTF">2019-12-01T11:19:12Z</dcterms:created>
  <dcterms:modified xsi:type="dcterms:W3CDTF">2020-01-07T12:33:58Z</dcterms:modified>
</cp:coreProperties>
</file>