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5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C4BB-C40D-47AE-88AD-6B9E3B1811BD}" type="datetimeFigureOut">
              <a:rPr lang="en-GB" smtClean="0"/>
              <a:t>10/02/2014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5D96-A2A7-4AF8-ABB2-EE3E510A31E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richworks.in/wp-content/uploads/2011/02/21-dendrite-snowflake_9425_990x7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natureshar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pod.nasa.gov/apod/image/1205/AndromedaGalex_204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dysseycoachtours.co.uk/wp-content/uploads/2012/11/Giants-Cause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10652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en-GB" sz="9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Maths in Nature</a:t>
            </a:r>
            <a:endParaRPr lang="en-GB" sz="9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734342"/>
            <a:ext cx="8460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“The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laws of nature are but the mathematical thoughts of God"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- Euclid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nheller.com/images/Europe/Ireland/CausewayCoast/giants-causeway-b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143250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76470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Hexagonal Basalt columns at the Giants Causeway in </a:t>
            </a:r>
            <a:r>
              <a:rPr lang="en-GB" sz="2000" dirty="0"/>
              <a:t>N</a:t>
            </a:r>
            <a:r>
              <a:rPr lang="en-GB" sz="2000" dirty="0" smtClean="0"/>
              <a:t>orthern Ireland.</a:t>
            </a:r>
            <a:endParaRPr lang="en-GB" sz="2000" dirty="0"/>
          </a:p>
        </p:txBody>
      </p:sp>
      <p:pic>
        <p:nvPicPr>
          <p:cNvPr id="1028" name="Picture 4" descr="http://www.patternsinnature.org/blog/wp-content/uploads/2011/12/Honeycomb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36712"/>
            <a:ext cx="3647728" cy="27357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188641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Bees form their honeycomb in the shape of hexagons.</a:t>
            </a:r>
            <a:endParaRPr lang="en-GB" sz="2000" dirty="0"/>
          </a:p>
        </p:txBody>
      </p:sp>
      <p:pic>
        <p:nvPicPr>
          <p:cNvPr id="1030" name="Picture 6" descr="http://richworks.in/wp-content/uploads/2011/02/27-boa-scales_9323_990x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837729" cy="2124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580526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Scales on a Boa Constrictor.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29309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Hexagons</a:t>
            </a:r>
            <a:endParaRPr lang="en-GB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ndrite Snowfla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716016" cy="3537013"/>
          </a:xfrm>
          <a:prstGeom prst="rect">
            <a:avLst/>
          </a:prstGeom>
          <a:noFill/>
        </p:spPr>
      </p:pic>
      <p:pic>
        <p:nvPicPr>
          <p:cNvPr id="15364" name="Picture 4" descr="http://blsciblogs.baruch.cuny.edu/symmetries/files/2013/05/blue_jay-10.jpg"/>
          <p:cNvPicPr>
            <a:picLocks noChangeAspect="1" noChangeArrowheads="1"/>
          </p:cNvPicPr>
          <p:nvPr/>
        </p:nvPicPr>
        <p:blipFill>
          <a:blip r:embed="rId4" cstate="print"/>
          <a:srcRect l="8356" t="12027" r="11381" b="19247"/>
          <a:stretch>
            <a:fillRect/>
          </a:stretch>
        </p:blipFill>
        <p:spPr bwMode="auto">
          <a:xfrm>
            <a:off x="3066780" y="3573016"/>
            <a:ext cx="6077220" cy="3284984"/>
          </a:xfrm>
          <a:prstGeom prst="rect">
            <a:avLst/>
          </a:prstGeom>
          <a:noFill/>
        </p:spPr>
      </p:pic>
      <p:pic>
        <p:nvPicPr>
          <p:cNvPr id="15366" name="Picture 6" descr="Helianthus Who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760" y="0"/>
            <a:ext cx="2160240" cy="1621987"/>
          </a:xfrm>
          <a:prstGeom prst="rect">
            <a:avLst/>
          </a:prstGeom>
          <a:noFill/>
        </p:spPr>
      </p:pic>
      <p:pic>
        <p:nvPicPr>
          <p:cNvPr id="15368" name="Picture 8" descr="Green butterfly (Euthalia byakko)"/>
          <p:cNvPicPr>
            <a:picLocks noChangeAspect="1" noChangeArrowheads="1"/>
          </p:cNvPicPr>
          <p:nvPr/>
        </p:nvPicPr>
        <p:blipFill>
          <a:blip r:embed="rId6" cstate="print"/>
          <a:srcRect l="6576" t="12508" r="3704" b="12585"/>
          <a:stretch>
            <a:fillRect/>
          </a:stretch>
        </p:blipFill>
        <p:spPr bwMode="auto">
          <a:xfrm>
            <a:off x="0" y="3212976"/>
            <a:ext cx="3059832" cy="2554606"/>
          </a:xfrm>
          <a:prstGeom prst="rect">
            <a:avLst/>
          </a:prstGeom>
          <a:noFill/>
        </p:spPr>
      </p:pic>
      <p:pic>
        <p:nvPicPr>
          <p:cNvPr id="15370" name="Picture 10" descr="Wildflower"/>
          <p:cNvPicPr>
            <a:picLocks noChangeAspect="1" noChangeArrowheads="1"/>
          </p:cNvPicPr>
          <p:nvPr/>
        </p:nvPicPr>
        <p:blipFill>
          <a:blip r:embed="rId7" cstate="print"/>
          <a:srcRect l="14885" t="9136" r="17916"/>
          <a:stretch>
            <a:fillRect/>
          </a:stretch>
        </p:blipFill>
        <p:spPr bwMode="auto">
          <a:xfrm>
            <a:off x="6804248" y="1556792"/>
            <a:ext cx="2339752" cy="2115545"/>
          </a:xfrm>
          <a:prstGeom prst="rect">
            <a:avLst/>
          </a:prstGeom>
          <a:noFill/>
        </p:spPr>
      </p:pic>
      <p:pic>
        <p:nvPicPr>
          <p:cNvPr id="15372" name="Picture 12" descr="http://4.bp.blogspot.com/_NYaJQllvyA0/THv2dj6o07I/AAAAAAAABwI/HeTOY1WMAGw/s1600/untitled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414522" cy="3212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021288"/>
            <a:ext cx="2983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Symmetry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4202main_catseye_full.jpg"/>
          <p:cNvPicPr>
            <a:picLocks noChangeAspect="1"/>
          </p:cNvPicPr>
          <p:nvPr/>
        </p:nvPicPr>
        <p:blipFill>
          <a:blip r:embed="rId2" cstate="print"/>
          <a:srcRect t="11324" b="136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7884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Papyrus" pitchFamily="66" charset="0"/>
              </a:rPr>
              <a:t>Big numbers in creation.</a:t>
            </a:r>
            <a:endParaRPr lang="en-GB" sz="66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He determines the number of the stars,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And calls them each by name,”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0405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300" u="sng" dirty="0" smtClean="0">
                <a:latin typeface="Comic Sans MS" pitchFamily="66" charset="0"/>
              </a:rPr>
              <a:t>Speed </a:t>
            </a:r>
          </a:p>
          <a:p>
            <a:pPr algn="ctr">
              <a:spcAft>
                <a:spcPts val="600"/>
              </a:spcAft>
            </a:pPr>
            <a:r>
              <a:rPr lang="en-GB" sz="2300" dirty="0" err="1" smtClean="0">
                <a:latin typeface="Comic Sans MS" pitchFamily="66" charset="0"/>
              </a:rPr>
              <a:t>Usain</a:t>
            </a:r>
            <a:r>
              <a:rPr lang="en-GB" sz="2300" dirty="0" smtClean="0">
                <a:latin typeface="Comic Sans MS" pitchFamily="66" charset="0"/>
              </a:rPr>
              <a:t> Bolt travels over the 100m at </a:t>
            </a:r>
            <a:r>
              <a:rPr lang="en-GB" sz="2300" b="1" dirty="0" smtClean="0">
                <a:latin typeface="Comic Sans MS" pitchFamily="66" charset="0"/>
              </a:rPr>
              <a:t>27.44 miles per hour</a:t>
            </a:r>
            <a:r>
              <a:rPr lang="en-GB" sz="2300" dirty="0" smtClean="0">
                <a:latin typeface="Comic Sans MS" pitchFamily="66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GB" sz="2300" dirty="0" smtClean="0">
                <a:latin typeface="Comic Sans MS" pitchFamily="66" charset="0"/>
              </a:rPr>
              <a:t>Peregrine Falcon travels at about </a:t>
            </a:r>
            <a:r>
              <a:rPr lang="en-GB" sz="2300" b="1" dirty="0" smtClean="0">
                <a:latin typeface="Comic Sans MS" pitchFamily="66" charset="0"/>
              </a:rPr>
              <a:t>200 miles per hour.</a:t>
            </a:r>
          </a:p>
          <a:p>
            <a:pPr algn="ctr">
              <a:spcAft>
                <a:spcPts val="600"/>
              </a:spcAft>
            </a:pPr>
            <a:r>
              <a:rPr lang="en-GB" sz="2300" dirty="0" smtClean="0">
                <a:latin typeface="Comic Sans MS" pitchFamily="66" charset="0"/>
              </a:rPr>
              <a:t>Sound travels at about </a:t>
            </a:r>
          </a:p>
          <a:p>
            <a:pPr algn="ctr">
              <a:spcAft>
                <a:spcPts val="600"/>
              </a:spcAft>
            </a:pPr>
            <a:r>
              <a:rPr lang="en-GB" sz="2300" b="1" dirty="0" smtClean="0">
                <a:latin typeface="Comic Sans MS" pitchFamily="66" charset="0"/>
              </a:rPr>
              <a:t>767 miles per hour.</a:t>
            </a:r>
          </a:p>
          <a:p>
            <a:pPr algn="ctr">
              <a:spcAft>
                <a:spcPts val="600"/>
              </a:spcAft>
            </a:pPr>
            <a:r>
              <a:rPr lang="en-GB" sz="2300" dirty="0" smtClean="0">
                <a:latin typeface="Comic Sans MS" pitchFamily="66" charset="0"/>
              </a:rPr>
              <a:t>A </a:t>
            </a:r>
            <a:r>
              <a:rPr lang="en-GB" sz="2300" dirty="0" err="1" smtClean="0">
                <a:latin typeface="Comic Sans MS" pitchFamily="66" charset="0"/>
              </a:rPr>
              <a:t>Eurofighter</a:t>
            </a:r>
            <a:r>
              <a:rPr lang="en-GB" sz="2300" dirty="0" smtClean="0">
                <a:latin typeface="Comic Sans MS" pitchFamily="66" charset="0"/>
              </a:rPr>
              <a:t> typhoon travels at </a:t>
            </a:r>
            <a:r>
              <a:rPr lang="en-GB" sz="2300" b="1" dirty="0" smtClean="0">
                <a:latin typeface="Comic Sans MS" pitchFamily="66" charset="0"/>
              </a:rPr>
              <a:t>1320 miles per hour.</a:t>
            </a:r>
          </a:p>
          <a:p>
            <a:pPr algn="ctr">
              <a:spcAft>
                <a:spcPts val="600"/>
              </a:spcAft>
            </a:pPr>
            <a:r>
              <a:rPr lang="en-GB" sz="2300" dirty="0" smtClean="0">
                <a:latin typeface="Comic Sans MS" pitchFamily="66" charset="0"/>
              </a:rPr>
              <a:t>Light travels at </a:t>
            </a:r>
          </a:p>
          <a:p>
            <a:pPr algn="ctr">
              <a:spcAft>
                <a:spcPts val="600"/>
              </a:spcAft>
            </a:pPr>
            <a:r>
              <a:rPr lang="en-GB" sz="2300" b="1" dirty="0" smtClean="0">
                <a:latin typeface="Comic Sans MS" pitchFamily="66" charset="0"/>
              </a:rPr>
              <a:t>669,600,000 miles per hour</a:t>
            </a:r>
            <a:r>
              <a:rPr lang="en-GB" sz="2300" dirty="0" smtClean="0">
                <a:latin typeface="Comic Sans MS" pitchFamily="66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GB" sz="2300" dirty="0" smtClean="0">
                <a:latin typeface="Comic Sans MS" pitchFamily="66" charset="0"/>
              </a:rPr>
              <a:t>THAT’s FAST !!!!</a:t>
            </a:r>
          </a:p>
        </p:txBody>
      </p:sp>
      <p:pic>
        <p:nvPicPr>
          <p:cNvPr id="16386" name="Picture 2" descr="Soaring: RAF 29 Squadron Eurofighter Typhoon at the 2009 event of RIAT - the Royal International Air Tattoo - flown by Sqn Ldr Scott Loughran from RAF Conings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922914"/>
            <a:ext cx="2771800" cy="1935085"/>
          </a:xfrm>
          <a:prstGeom prst="rect">
            <a:avLst/>
          </a:prstGeom>
          <a:noFill/>
        </p:spPr>
      </p:pic>
      <p:pic>
        <p:nvPicPr>
          <p:cNvPr id="16388" name="Picture 4" descr="http://i.huffpost.com/gen/716888/thumbs/o-USAIN-BOLT-570.jpg?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062177" cy="3096344"/>
          </a:xfrm>
          <a:prstGeom prst="rect">
            <a:avLst/>
          </a:prstGeom>
          <a:noFill/>
        </p:spPr>
      </p:pic>
      <p:pic>
        <p:nvPicPr>
          <p:cNvPr id="16390" name="Picture 6" descr="Peregrine Falcon, adult © Doug Wechsler/VIRE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6687" t="16401"/>
          <a:stretch>
            <a:fillRect/>
          </a:stretch>
        </p:blipFill>
        <p:spPr bwMode="auto">
          <a:xfrm>
            <a:off x="7092280" y="908720"/>
            <a:ext cx="2051720" cy="2569344"/>
          </a:xfrm>
          <a:prstGeom prst="rect">
            <a:avLst/>
          </a:prstGeom>
          <a:noFill/>
        </p:spPr>
      </p:pic>
      <p:pic>
        <p:nvPicPr>
          <p:cNvPr id="16392" name="Picture 8" descr="http://cdn.lightgalleries.net/4bd5ec0f44d0a/images/nature_wildlife058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7"/>
            <a:ext cx="2941718" cy="1916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491900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Light is the fastest stuff in the universe and at 186,000 miles per second it could travel around the Earth 7½ times in 1 second. </a:t>
            </a:r>
            <a:endParaRPr lang="en-GB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1322main_HST_peris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99" y="0"/>
            <a:ext cx="96011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What is a light year?</a:t>
            </a:r>
          </a:p>
          <a:p>
            <a:pPr algn="ctr"/>
            <a:endParaRPr lang="en-GB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en-GB" sz="4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en-GB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en-GB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en-GB" sz="4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The distance that light can travel in one year when it is travelling a186,000 miles per second, that’s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6 trillion miles!</a:t>
            </a:r>
          </a:p>
          <a:p>
            <a:pPr algn="ctr"/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This is the Andromeda Galaxy, which contains approximately a trillion stars. It is estimated to be about 2.5 million light years away from us. That means you would need to travel at 186000 miles per second every second for 2 ½ million years to get to the centre of it.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itchFamily="34" charset="0"/>
              </a:rPr>
              <a:t>The  galaxy is  believed to be 228,000 light years wide.</a:t>
            </a:r>
            <a:endParaRPr lang="en-GB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Maths in Nature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in Nature</dc:title>
  <dc:creator>John</dc:creator>
  <cp:lastModifiedBy>John</cp:lastModifiedBy>
  <cp:revision>11</cp:revision>
  <dcterms:created xsi:type="dcterms:W3CDTF">2014-02-10T22:24:54Z</dcterms:created>
  <dcterms:modified xsi:type="dcterms:W3CDTF">2014-02-11T00:24:28Z</dcterms:modified>
</cp:coreProperties>
</file>