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64" r:id="rId3"/>
    <p:sldId id="268" r:id="rId4"/>
    <p:sldId id="267" r:id="rId5"/>
    <p:sldId id="266" r:id="rId6"/>
    <p:sldId id="270" r:id="rId7"/>
    <p:sldId id="271" r:id="rId8"/>
    <p:sldId id="272" r:id="rId9"/>
    <p:sldId id="273" r:id="rId10"/>
    <p:sldId id="274" r:id="rId11"/>
    <p:sldId id="275" r:id="rId12"/>
    <p:sldId id="27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85" autoAdjust="0"/>
    <p:restoredTop sz="94660"/>
  </p:normalViewPr>
  <p:slideViewPr>
    <p:cSldViewPr>
      <p:cViewPr>
        <p:scale>
          <a:sx n="60" d="100"/>
          <a:sy n="60" d="100"/>
        </p:scale>
        <p:origin x="-1374" y="-3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E09787-085F-41FE-A898-B43520413F7A}" type="datetimeFigureOut">
              <a:rPr lang="en-GB" smtClean="0"/>
              <a:t>19/01/2015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C1E7E1-0706-4D1F-A46C-16A270A33746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C1E7E1-0706-4D1F-A46C-16A270A33746}" type="slidenum">
              <a:rPr lang="en-GB" smtClean="0"/>
              <a:t>8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B6744-3AD5-4311-B264-E3768A4D6F1C}" type="datetimeFigureOut">
              <a:rPr lang="en-GB" smtClean="0"/>
              <a:pPr/>
              <a:t>19/01/2015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A1027-79A2-4009-9389-AD38DE900125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B6744-3AD5-4311-B264-E3768A4D6F1C}" type="datetimeFigureOut">
              <a:rPr lang="en-GB" smtClean="0"/>
              <a:pPr/>
              <a:t>19/01/2015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A1027-79A2-4009-9389-AD38DE900125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B6744-3AD5-4311-B264-E3768A4D6F1C}" type="datetimeFigureOut">
              <a:rPr lang="en-GB" smtClean="0"/>
              <a:pPr/>
              <a:t>19/01/2015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A1027-79A2-4009-9389-AD38DE900125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B6744-3AD5-4311-B264-E3768A4D6F1C}" type="datetimeFigureOut">
              <a:rPr lang="en-GB" smtClean="0"/>
              <a:pPr/>
              <a:t>19/01/2015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A1027-79A2-4009-9389-AD38DE900125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B6744-3AD5-4311-B264-E3768A4D6F1C}" type="datetimeFigureOut">
              <a:rPr lang="en-GB" smtClean="0"/>
              <a:pPr/>
              <a:t>19/01/2015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A1027-79A2-4009-9389-AD38DE900125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B6744-3AD5-4311-B264-E3768A4D6F1C}" type="datetimeFigureOut">
              <a:rPr lang="en-GB" smtClean="0"/>
              <a:pPr/>
              <a:t>19/01/2015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A1027-79A2-4009-9389-AD38DE900125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B6744-3AD5-4311-B264-E3768A4D6F1C}" type="datetimeFigureOut">
              <a:rPr lang="en-GB" smtClean="0"/>
              <a:pPr/>
              <a:t>19/01/2015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A1027-79A2-4009-9389-AD38DE900125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B6744-3AD5-4311-B264-E3768A4D6F1C}" type="datetimeFigureOut">
              <a:rPr lang="en-GB" smtClean="0"/>
              <a:pPr/>
              <a:t>19/01/2015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A1027-79A2-4009-9389-AD38DE900125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B6744-3AD5-4311-B264-E3768A4D6F1C}" type="datetimeFigureOut">
              <a:rPr lang="en-GB" smtClean="0"/>
              <a:pPr/>
              <a:t>19/01/2015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A1027-79A2-4009-9389-AD38DE900125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B6744-3AD5-4311-B264-E3768A4D6F1C}" type="datetimeFigureOut">
              <a:rPr lang="en-GB" smtClean="0"/>
              <a:pPr/>
              <a:t>19/01/2015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A1027-79A2-4009-9389-AD38DE900125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B6744-3AD5-4311-B264-E3768A4D6F1C}" type="datetimeFigureOut">
              <a:rPr lang="en-GB" smtClean="0"/>
              <a:pPr/>
              <a:t>19/01/2015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A1027-79A2-4009-9389-AD38DE900125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3B6744-3AD5-4311-B264-E3768A4D6F1C}" type="datetimeFigureOut">
              <a:rPr lang="en-GB" smtClean="0"/>
              <a:pPr/>
              <a:t>19/01/2015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FA1027-79A2-4009-9389-AD38DE900125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thsisfun.com/" TargetMode="External"/><Relationship Id="rId2" Type="http://schemas.openxmlformats.org/officeDocument/2006/relationships/hyperlink" Target="http://www.mathsweek.org.nz/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www.nrich.maths.org/frontpage" TargetMode="External"/><Relationship Id="rId5" Type="http://schemas.openxmlformats.org/officeDocument/2006/relationships/hyperlink" Target="http://www.gamepuzzles.com/pparlor/puzzleparlmm.html" TargetMode="External"/><Relationship Id="rId4" Type="http://schemas.openxmlformats.org/officeDocument/2006/relationships/hyperlink" Target="http://www.primaryhomeworkhelp.co.uk/maths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asetenblocks.com/category-26-PlasticBlocks" TargetMode="External"/><Relationship Id="rId7" Type="http://schemas.openxmlformats.org/officeDocument/2006/relationships/image" Target="../media/image9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hyperlink" Target="http://www.craftpacks.co.uk/?page=details/BEAD+STRING+-+100+BEADS&amp;pid=732" TargetMode="External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520" y="2420888"/>
            <a:ext cx="8640960" cy="1470025"/>
          </a:xfrm>
        </p:spPr>
        <p:txBody>
          <a:bodyPr>
            <a:noAutofit/>
          </a:bodyPr>
          <a:lstStyle/>
          <a:p>
            <a:r>
              <a:rPr lang="en-GB" sz="8800" u="sng" dirty="0" smtClean="0">
                <a:latin typeface="Calibri Bold Italic" pitchFamily="34" charset="0"/>
              </a:rPr>
              <a:t>Numeracy Parents Meeting </a:t>
            </a:r>
            <a:endParaRPr lang="en-GB" sz="8800" u="sng" dirty="0">
              <a:latin typeface="Calibri Bold Italic" pitchFamily="34" charset="0"/>
            </a:endParaRPr>
          </a:p>
        </p:txBody>
      </p:sp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395536" y="404664"/>
            <a:ext cx="1563687" cy="725488"/>
            <a:chOff x="3635" y="791"/>
            <a:chExt cx="2462" cy="1144"/>
          </a:xfrm>
        </p:grpSpPr>
        <p:sp>
          <p:nvSpPr>
            <p:cNvPr id="1027" name="WordArt 3"/>
            <p:cNvSpPr>
              <a:spLocks noChangeArrowheads="1" noChangeShapeType="1" noTextEdit="1"/>
            </p:cNvSpPr>
            <p:nvPr/>
          </p:nvSpPr>
          <p:spPr bwMode="auto">
            <a:xfrm rot="-1719460">
              <a:off x="4037" y="791"/>
              <a:ext cx="486" cy="102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rtl="0"/>
              <a:r>
                <a:rPr lang="en-GB" sz="3600" b="1" kern="10" spc="720" dirty="0" smtClean="0">
                  <a:ln w="9525">
                    <a:noFill/>
                    <a:round/>
                    <a:headEnd/>
                    <a:tailEnd/>
                  </a:ln>
                  <a:gradFill rotWithShape="0">
                    <a:gsLst>
                      <a:gs pos="0">
                        <a:srgbClr val="AAAAAA"/>
                      </a:gs>
                      <a:gs pos="100000">
                        <a:srgbClr val="FFFFFF"/>
                      </a:gs>
                    </a:gsLst>
                    <a:lin ang="7119460" scaled="1"/>
                  </a:gradFill>
                  <a:effectLst>
                    <a:outerShdw dist="45791" dir="3378596" algn="ctr" rotWithShape="0">
                      <a:srgbClr val="4D4D4D">
                        <a:alpha val="80000"/>
                      </a:srgbClr>
                    </a:outerShdw>
                  </a:effectLst>
                  <a:latin typeface="Comic Sans MS"/>
                </a:rPr>
                <a:t>1</a:t>
              </a:r>
              <a:endParaRPr lang="en-GB" sz="3600" b="1" kern="10" spc="720" dirty="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AAAAAA"/>
                    </a:gs>
                    <a:gs pos="100000">
                      <a:srgbClr val="FFFFFF"/>
                    </a:gs>
                  </a:gsLst>
                  <a:lin ang="7119460" scaled="1"/>
                </a:gradFill>
                <a:effectLst>
                  <a:outerShdw dist="45791" dir="3378596" algn="ctr" rotWithShape="0">
                    <a:srgbClr val="4D4D4D">
                      <a:alpha val="80000"/>
                    </a:srgbClr>
                  </a:outerShdw>
                </a:effectLst>
                <a:latin typeface="Comic Sans MS"/>
              </a:endParaRPr>
            </a:p>
          </p:txBody>
        </p:sp>
        <p:sp>
          <p:nvSpPr>
            <p:cNvPr id="1028" name="WordArt 4"/>
            <p:cNvSpPr>
              <a:spLocks noChangeArrowheads="1" noChangeShapeType="1" noTextEdit="1"/>
            </p:cNvSpPr>
            <p:nvPr/>
          </p:nvSpPr>
          <p:spPr bwMode="auto">
            <a:xfrm rot="961494">
              <a:off x="4639" y="791"/>
              <a:ext cx="486" cy="102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rtl="0"/>
              <a:r>
                <a:rPr lang="en-GB" sz="3600" b="1" kern="10" spc="720" dirty="0" smtClean="0">
                  <a:ln w="9525">
                    <a:noFill/>
                    <a:round/>
                    <a:headEnd/>
                    <a:tailEnd/>
                  </a:ln>
                  <a:solidFill>
                    <a:srgbClr val="4F81BD"/>
                  </a:solidFill>
                  <a:effectLst>
                    <a:outerShdw dist="45791" dir="3378596" algn="ctr" rotWithShape="0">
                      <a:srgbClr val="4D4D4D">
                        <a:alpha val="80000"/>
                      </a:srgbClr>
                    </a:outerShdw>
                  </a:effectLst>
                  <a:latin typeface="Comic Sans MS"/>
                </a:rPr>
                <a:t>2</a:t>
              </a:r>
              <a:endParaRPr lang="en-GB" sz="3600" b="1" kern="10" spc="720" dirty="0">
                <a:ln w="9525">
                  <a:noFill/>
                  <a:round/>
                  <a:headEnd/>
                  <a:tailEnd/>
                </a:ln>
                <a:solidFill>
                  <a:srgbClr val="4F81BD"/>
                </a:solidFill>
                <a:effectLst>
                  <a:outerShdw dist="45791" dir="3378596" algn="ctr" rotWithShape="0">
                    <a:srgbClr val="4D4D4D">
                      <a:alpha val="80000"/>
                    </a:srgbClr>
                  </a:outerShdw>
                </a:effectLst>
                <a:latin typeface="Comic Sans MS"/>
              </a:endParaRPr>
            </a:p>
          </p:txBody>
        </p:sp>
        <p:sp>
          <p:nvSpPr>
            <p:cNvPr id="1029" name="WordArt 5"/>
            <p:cNvSpPr>
              <a:spLocks noChangeArrowheads="1" noChangeShapeType="1" noTextEdit="1"/>
            </p:cNvSpPr>
            <p:nvPr/>
          </p:nvSpPr>
          <p:spPr bwMode="auto">
            <a:xfrm rot="-864251">
              <a:off x="5125" y="914"/>
              <a:ext cx="486" cy="102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rtl="0"/>
              <a:r>
                <a:rPr lang="en-GB" sz="3600" b="1" kern="10" spc="720" dirty="0" smtClean="0">
                  <a:ln w="9525">
                    <a:noFill/>
                    <a:round/>
                    <a:headEnd/>
                    <a:tailEnd/>
                  </a:ln>
                  <a:solidFill>
                    <a:srgbClr val="C00000"/>
                  </a:solidFill>
                  <a:effectLst>
                    <a:outerShdw dist="45791" dir="3378596" algn="ctr" rotWithShape="0">
                      <a:srgbClr val="4D4D4D">
                        <a:alpha val="80000"/>
                      </a:srgbClr>
                    </a:outerShdw>
                  </a:effectLst>
                  <a:latin typeface="Comic Sans MS"/>
                </a:rPr>
                <a:t>3</a:t>
              </a:r>
              <a:endParaRPr lang="en-GB" sz="3600" b="1" kern="10" spc="720" dirty="0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outerShdw dist="45791" dir="3378596" algn="ctr" rotWithShape="0">
                    <a:srgbClr val="4D4D4D">
                      <a:alpha val="80000"/>
                    </a:srgbClr>
                  </a:outerShdw>
                </a:effectLst>
                <a:latin typeface="Comic Sans MS"/>
              </a:endParaRPr>
            </a:p>
          </p:txBody>
        </p:sp>
        <p:sp>
          <p:nvSpPr>
            <p:cNvPr id="1030" name="WordArt 6"/>
            <p:cNvSpPr>
              <a:spLocks noChangeArrowheads="1" noChangeShapeType="1" noTextEdit="1"/>
            </p:cNvSpPr>
            <p:nvPr/>
          </p:nvSpPr>
          <p:spPr bwMode="auto">
            <a:xfrm rot="-864251">
              <a:off x="5611" y="1235"/>
              <a:ext cx="486" cy="577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rtl="0"/>
              <a:r>
                <a:rPr lang="en-GB" sz="3600" b="1" kern="10" spc="720" dirty="0" smtClean="0">
                  <a:ln w="9525">
                    <a:solidFill>
                      <a:srgbClr val="943634"/>
                    </a:solidFill>
                    <a:round/>
                    <a:headEnd/>
                    <a:tailEnd/>
                  </a:ln>
                  <a:gradFill rotWithShape="0">
                    <a:gsLst>
                      <a:gs pos="0">
                        <a:srgbClr val="943634"/>
                      </a:gs>
                      <a:gs pos="100000">
                        <a:srgbClr val="943634">
                          <a:gamma/>
                          <a:shade val="60000"/>
                          <a:invGamma/>
                        </a:srgbClr>
                      </a:gs>
                    </a:gsLst>
                    <a:path path="rect">
                      <a:fillToRect l="50000" t="50000" r="50000" b="50000"/>
                    </a:path>
                  </a:gradFill>
                  <a:effectLst>
                    <a:outerShdw dist="45791" dir="3378596" algn="ctr" rotWithShape="0">
                      <a:srgbClr val="4D4D4D">
                        <a:alpha val="80000"/>
                      </a:srgbClr>
                    </a:outerShdw>
                  </a:effectLst>
                  <a:latin typeface="Symbol"/>
                </a:rPr>
                <a:t>p</a:t>
              </a:r>
              <a:endParaRPr lang="en-GB" sz="3600" b="1" kern="10" spc="720" dirty="0">
                <a:ln w="9525">
                  <a:solidFill>
                    <a:srgbClr val="943634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943634"/>
                    </a:gs>
                    <a:gs pos="100000">
                      <a:srgbClr val="943634">
                        <a:gamma/>
                        <a:shade val="60000"/>
                        <a:invGamma/>
                      </a:srgbClr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45791" dir="3378596" algn="ctr" rotWithShape="0">
                    <a:srgbClr val="4D4D4D">
                      <a:alpha val="80000"/>
                    </a:srgbClr>
                  </a:outerShdw>
                </a:effectLst>
                <a:latin typeface="Symbol"/>
              </a:endParaRPr>
            </a:p>
          </p:txBody>
        </p:sp>
        <p:sp>
          <p:nvSpPr>
            <p:cNvPr id="1031" name="WordArt 7"/>
            <p:cNvSpPr>
              <a:spLocks noChangeArrowheads="1" noChangeShapeType="1" noTextEdit="1"/>
            </p:cNvSpPr>
            <p:nvPr/>
          </p:nvSpPr>
          <p:spPr bwMode="auto">
            <a:xfrm rot="995612">
              <a:off x="3635" y="1235"/>
              <a:ext cx="486" cy="577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rtl="0"/>
              <a:r>
                <a:rPr lang="en-GB" sz="3600" b="1" kern="10" spc="720" dirty="0" smtClean="0">
                  <a:ln w="9525">
                    <a:solidFill>
                      <a:srgbClr val="002060"/>
                    </a:solidFill>
                    <a:round/>
                    <a:headEnd/>
                    <a:tailEnd/>
                  </a:ln>
                  <a:gradFill rotWithShape="0">
                    <a:gsLst>
                      <a:gs pos="0">
                        <a:srgbClr val="002060"/>
                      </a:gs>
                      <a:gs pos="100000">
                        <a:srgbClr val="002060">
                          <a:gamma/>
                          <a:shade val="60000"/>
                          <a:invGamma/>
                        </a:srgbClr>
                      </a:gs>
                    </a:gsLst>
                    <a:lin ang="1704388" scaled="1"/>
                  </a:gradFill>
                  <a:effectLst>
                    <a:outerShdw dist="45791" dir="3378596" algn="ctr" rotWithShape="0">
                      <a:srgbClr val="4D4D4D">
                        <a:alpha val="80000"/>
                      </a:srgbClr>
                    </a:outerShdw>
                  </a:effectLst>
                  <a:latin typeface="Symbol"/>
                </a:rPr>
                <a:t>l</a:t>
              </a:r>
              <a:endParaRPr lang="en-GB" sz="3600" b="1" kern="10" spc="720" dirty="0">
                <a:ln w="9525">
                  <a:solidFill>
                    <a:srgbClr val="00206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002060"/>
                    </a:gs>
                    <a:gs pos="100000">
                      <a:srgbClr val="002060">
                        <a:gamma/>
                        <a:shade val="60000"/>
                        <a:invGamma/>
                      </a:srgbClr>
                    </a:gs>
                  </a:gsLst>
                  <a:lin ang="1704388" scaled="1"/>
                </a:gradFill>
                <a:effectLst>
                  <a:outerShdw dist="45791" dir="3378596" algn="ctr" rotWithShape="0">
                    <a:srgbClr val="4D4D4D">
                      <a:alpha val="80000"/>
                    </a:srgbClr>
                  </a:outerShdw>
                </a:effectLst>
                <a:latin typeface="Symbol"/>
              </a:endParaRPr>
            </a:p>
          </p:txBody>
        </p:sp>
      </p:grpSp>
      <p:grpSp>
        <p:nvGrpSpPr>
          <p:cNvPr id="10" name="Group 2"/>
          <p:cNvGrpSpPr>
            <a:grpSpLocks/>
          </p:cNvGrpSpPr>
          <p:nvPr/>
        </p:nvGrpSpPr>
        <p:grpSpPr bwMode="auto">
          <a:xfrm>
            <a:off x="7308304" y="5877272"/>
            <a:ext cx="1563687" cy="725488"/>
            <a:chOff x="3635" y="791"/>
            <a:chExt cx="2462" cy="1144"/>
          </a:xfrm>
        </p:grpSpPr>
        <p:sp>
          <p:nvSpPr>
            <p:cNvPr id="11" name="WordArt 3"/>
            <p:cNvSpPr>
              <a:spLocks noChangeArrowheads="1" noChangeShapeType="1" noTextEdit="1"/>
            </p:cNvSpPr>
            <p:nvPr/>
          </p:nvSpPr>
          <p:spPr bwMode="auto">
            <a:xfrm rot="-1719460">
              <a:off x="4037" y="791"/>
              <a:ext cx="486" cy="102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rtl="0"/>
              <a:r>
                <a:rPr lang="en-GB" sz="3600" b="1" kern="10" spc="720" dirty="0" smtClean="0">
                  <a:ln w="9525">
                    <a:noFill/>
                    <a:round/>
                    <a:headEnd/>
                    <a:tailEnd/>
                  </a:ln>
                  <a:gradFill rotWithShape="0">
                    <a:gsLst>
                      <a:gs pos="0">
                        <a:srgbClr val="AAAAAA"/>
                      </a:gs>
                      <a:gs pos="100000">
                        <a:srgbClr val="FFFFFF"/>
                      </a:gs>
                    </a:gsLst>
                    <a:lin ang="7119460" scaled="1"/>
                  </a:gradFill>
                  <a:effectLst>
                    <a:outerShdw dist="45791" dir="3378596" algn="ctr" rotWithShape="0">
                      <a:srgbClr val="4D4D4D">
                        <a:alpha val="80000"/>
                      </a:srgbClr>
                    </a:outerShdw>
                  </a:effectLst>
                  <a:latin typeface="Comic Sans MS"/>
                </a:rPr>
                <a:t>1</a:t>
              </a:r>
              <a:endParaRPr lang="en-GB" sz="3600" b="1" kern="10" spc="720" dirty="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AAAAAA"/>
                    </a:gs>
                    <a:gs pos="100000">
                      <a:srgbClr val="FFFFFF"/>
                    </a:gs>
                  </a:gsLst>
                  <a:lin ang="7119460" scaled="1"/>
                </a:gradFill>
                <a:effectLst>
                  <a:outerShdw dist="45791" dir="3378596" algn="ctr" rotWithShape="0">
                    <a:srgbClr val="4D4D4D">
                      <a:alpha val="80000"/>
                    </a:srgbClr>
                  </a:outerShdw>
                </a:effectLst>
                <a:latin typeface="Comic Sans MS"/>
              </a:endParaRPr>
            </a:p>
          </p:txBody>
        </p:sp>
        <p:sp>
          <p:nvSpPr>
            <p:cNvPr id="12" name="WordArt 4"/>
            <p:cNvSpPr>
              <a:spLocks noChangeArrowheads="1" noChangeShapeType="1" noTextEdit="1"/>
            </p:cNvSpPr>
            <p:nvPr/>
          </p:nvSpPr>
          <p:spPr bwMode="auto">
            <a:xfrm rot="961494">
              <a:off x="4639" y="791"/>
              <a:ext cx="486" cy="102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rtl="0"/>
              <a:r>
                <a:rPr lang="en-GB" sz="3600" b="1" kern="10" spc="720" dirty="0" smtClean="0">
                  <a:ln w="9525">
                    <a:noFill/>
                    <a:round/>
                    <a:headEnd/>
                    <a:tailEnd/>
                  </a:ln>
                  <a:solidFill>
                    <a:srgbClr val="4F81BD"/>
                  </a:solidFill>
                  <a:effectLst>
                    <a:outerShdw dist="45791" dir="3378596" algn="ctr" rotWithShape="0">
                      <a:srgbClr val="4D4D4D">
                        <a:alpha val="80000"/>
                      </a:srgbClr>
                    </a:outerShdw>
                  </a:effectLst>
                  <a:latin typeface="Comic Sans MS"/>
                </a:rPr>
                <a:t>2</a:t>
              </a:r>
              <a:endParaRPr lang="en-GB" sz="3600" b="1" kern="10" spc="720" dirty="0">
                <a:ln w="9525">
                  <a:noFill/>
                  <a:round/>
                  <a:headEnd/>
                  <a:tailEnd/>
                </a:ln>
                <a:solidFill>
                  <a:srgbClr val="4F81BD"/>
                </a:solidFill>
                <a:effectLst>
                  <a:outerShdw dist="45791" dir="3378596" algn="ctr" rotWithShape="0">
                    <a:srgbClr val="4D4D4D">
                      <a:alpha val="80000"/>
                    </a:srgbClr>
                  </a:outerShdw>
                </a:effectLst>
                <a:latin typeface="Comic Sans MS"/>
              </a:endParaRPr>
            </a:p>
          </p:txBody>
        </p:sp>
        <p:sp>
          <p:nvSpPr>
            <p:cNvPr id="13" name="WordArt 5"/>
            <p:cNvSpPr>
              <a:spLocks noChangeArrowheads="1" noChangeShapeType="1" noTextEdit="1"/>
            </p:cNvSpPr>
            <p:nvPr/>
          </p:nvSpPr>
          <p:spPr bwMode="auto">
            <a:xfrm rot="-864251">
              <a:off x="5125" y="914"/>
              <a:ext cx="486" cy="102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rtl="0"/>
              <a:r>
                <a:rPr lang="en-GB" sz="3600" b="1" kern="10" spc="720" dirty="0" smtClean="0">
                  <a:ln w="9525">
                    <a:noFill/>
                    <a:round/>
                    <a:headEnd/>
                    <a:tailEnd/>
                  </a:ln>
                  <a:solidFill>
                    <a:srgbClr val="C00000"/>
                  </a:solidFill>
                  <a:effectLst>
                    <a:outerShdw dist="45791" dir="3378596" algn="ctr" rotWithShape="0">
                      <a:srgbClr val="4D4D4D">
                        <a:alpha val="80000"/>
                      </a:srgbClr>
                    </a:outerShdw>
                  </a:effectLst>
                  <a:latin typeface="Comic Sans MS"/>
                </a:rPr>
                <a:t>3</a:t>
              </a:r>
              <a:endParaRPr lang="en-GB" sz="3600" b="1" kern="10" spc="720" dirty="0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outerShdw dist="45791" dir="3378596" algn="ctr" rotWithShape="0">
                    <a:srgbClr val="4D4D4D">
                      <a:alpha val="80000"/>
                    </a:srgbClr>
                  </a:outerShdw>
                </a:effectLst>
                <a:latin typeface="Comic Sans MS"/>
              </a:endParaRPr>
            </a:p>
          </p:txBody>
        </p:sp>
        <p:sp>
          <p:nvSpPr>
            <p:cNvPr id="14" name="WordArt 6"/>
            <p:cNvSpPr>
              <a:spLocks noChangeArrowheads="1" noChangeShapeType="1" noTextEdit="1"/>
            </p:cNvSpPr>
            <p:nvPr/>
          </p:nvSpPr>
          <p:spPr bwMode="auto">
            <a:xfrm rot="-864251">
              <a:off x="5611" y="1235"/>
              <a:ext cx="486" cy="577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rtl="0"/>
              <a:r>
                <a:rPr lang="en-GB" sz="3600" b="1" kern="10" spc="720" dirty="0" smtClean="0">
                  <a:ln w="9525">
                    <a:solidFill>
                      <a:srgbClr val="943634"/>
                    </a:solidFill>
                    <a:round/>
                    <a:headEnd/>
                    <a:tailEnd/>
                  </a:ln>
                  <a:gradFill rotWithShape="0">
                    <a:gsLst>
                      <a:gs pos="0">
                        <a:srgbClr val="943634"/>
                      </a:gs>
                      <a:gs pos="100000">
                        <a:srgbClr val="943634">
                          <a:gamma/>
                          <a:shade val="60000"/>
                          <a:invGamma/>
                        </a:srgbClr>
                      </a:gs>
                    </a:gsLst>
                    <a:path path="rect">
                      <a:fillToRect l="50000" t="50000" r="50000" b="50000"/>
                    </a:path>
                  </a:gradFill>
                  <a:effectLst>
                    <a:outerShdw dist="45791" dir="3378596" algn="ctr" rotWithShape="0">
                      <a:srgbClr val="4D4D4D">
                        <a:alpha val="80000"/>
                      </a:srgbClr>
                    </a:outerShdw>
                  </a:effectLst>
                  <a:latin typeface="Symbol"/>
                </a:rPr>
                <a:t>p</a:t>
              </a:r>
              <a:endParaRPr lang="en-GB" sz="3600" b="1" kern="10" spc="720" dirty="0">
                <a:ln w="9525">
                  <a:solidFill>
                    <a:srgbClr val="943634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943634"/>
                    </a:gs>
                    <a:gs pos="100000">
                      <a:srgbClr val="943634">
                        <a:gamma/>
                        <a:shade val="60000"/>
                        <a:invGamma/>
                      </a:srgbClr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45791" dir="3378596" algn="ctr" rotWithShape="0">
                    <a:srgbClr val="4D4D4D">
                      <a:alpha val="80000"/>
                    </a:srgbClr>
                  </a:outerShdw>
                </a:effectLst>
                <a:latin typeface="Symbol"/>
              </a:endParaRPr>
            </a:p>
          </p:txBody>
        </p:sp>
        <p:sp>
          <p:nvSpPr>
            <p:cNvPr id="15" name="WordArt 7"/>
            <p:cNvSpPr>
              <a:spLocks noChangeArrowheads="1" noChangeShapeType="1" noTextEdit="1"/>
            </p:cNvSpPr>
            <p:nvPr/>
          </p:nvSpPr>
          <p:spPr bwMode="auto">
            <a:xfrm rot="995612">
              <a:off x="3635" y="1235"/>
              <a:ext cx="486" cy="577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rtl="0"/>
              <a:r>
                <a:rPr lang="en-GB" sz="3600" b="1" kern="10" spc="720" dirty="0" smtClean="0">
                  <a:ln w="9525">
                    <a:solidFill>
                      <a:srgbClr val="002060"/>
                    </a:solidFill>
                    <a:round/>
                    <a:headEnd/>
                    <a:tailEnd/>
                  </a:ln>
                  <a:gradFill rotWithShape="0">
                    <a:gsLst>
                      <a:gs pos="0">
                        <a:srgbClr val="002060"/>
                      </a:gs>
                      <a:gs pos="100000">
                        <a:srgbClr val="002060">
                          <a:gamma/>
                          <a:shade val="60000"/>
                          <a:invGamma/>
                        </a:srgbClr>
                      </a:gs>
                    </a:gsLst>
                    <a:lin ang="1704388" scaled="1"/>
                  </a:gradFill>
                  <a:effectLst>
                    <a:outerShdw dist="45791" dir="3378596" algn="ctr" rotWithShape="0">
                      <a:srgbClr val="4D4D4D">
                        <a:alpha val="80000"/>
                      </a:srgbClr>
                    </a:outerShdw>
                  </a:effectLst>
                  <a:latin typeface="Symbol"/>
                </a:rPr>
                <a:t>l</a:t>
              </a:r>
              <a:endParaRPr lang="en-GB" sz="3600" b="1" kern="10" spc="720" dirty="0">
                <a:ln w="9525">
                  <a:solidFill>
                    <a:srgbClr val="00206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002060"/>
                    </a:gs>
                    <a:gs pos="100000">
                      <a:srgbClr val="002060">
                        <a:gamma/>
                        <a:shade val="60000"/>
                        <a:invGamma/>
                      </a:srgbClr>
                    </a:gs>
                  </a:gsLst>
                  <a:lin ang="1704388" scaled="1"/>
                </a:gradFill>
                <a:effectLst>
                  <a:outerShdw dist="45791" dir="3378596" algn="ctr" rotWithShape="0">
                    <a:srgbClr val="4D4D4D">
                      <a:alpha val="80000"/>
                    </a:srgbClr>
                  </a:outerShdw>
                </a:effectLst>
                <a:latin typeface="Symbol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19672" y="0"/>
            <a:ext cx="670664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i="1" u="sng" dirty="0" smtClean="0">
                <a:latin typeface="Palatino Linotype" pitchFamily="18" charset="0"/>
              </a:rPr>
              <a:t>Images and informal jottings</a:t>
            </a:r>
            <a:endParaRPr lang="en-GB" sz="4400" i="1" u="sng" dirty="0">
              <a:latin typeface="Palatino Linotype" pitchFamily="18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 flipH="1">
            <a:off x="899592" y="1412776"/>
            <a:ext cx="144016" cy="50405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H="1">
            <a:off x="1115616" y="1412776"/>
            <a:ext cx="144016" cy="50405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1259632" y="1484784"/>
            <a:ext cx="144016" cy="50405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1619672" y="1772816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/>
          <p:cNvSpPr/>
          <p:nvPr/>
        </p:nvSpPr>
        <p:spPr>
          <a:xfrm>
            <a:off x="1763688" y="1772816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/>
          <p:cNvSpPr/>
          <p:nvPr/>
        </p:nvSpPr>
        <p:spPr>
          <a:xfrm>
            <a:off x="1619672" y="1916832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1772072" y="1925216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/>
          <p:cNvSpPr/>
          <p:nvPr/>
        </p:nvSpPr>
        <p:spPr>
          <a:xfrm>
            <a:off x="1907704" y="1772816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Cross 12"/>
          <p:cNvSpPr/>
          <p:nvPr/>
        </p:nvSpPr>
        <p:spPr>
          <a:xfrm>
            <a:off x="2195736" y="1556792"/>
            <a:ext cx="360040" cy="360040"/>
          </a:xfrm>
          <a:prstGeom prst="plus">
            <a:avLst>
              <a:gd name="adj" fmla="val 32553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4" name="Straight Connector 13"/>
          <p:cNvCxnSpPr/>
          <p:nvPr/>
        </p:nvCxnSpPr>
        <p:spPr>
          <a:xfrm flipH="1">
            <a:off x="2843808" y="1484784"/>
            <a:ext cx="144016" cy="50405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2987824" y="1484784"/>
            <a:ext cx="144016" cy="50405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3203848" y="1772816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/>
          <p:cNvSpPr/>
          <p:nvPr/>
        </p:nvSpPr>
        <p:spPr>
          <a:xfrm>
            <a:off x="3347864" y="1772816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/>
          <p:cNvSpPr/>
          <p:nvPr/>
        </p:nvSpPr>
        <p:spPr>
          <a:xfrm>
            <a:off x="3203848" y="1916832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/>
          <p:cNvSpPr/>
          <p:nvPr/>
        </p:nvSpPr>
        <p:spPr>
          <a:xfrm>
            <a:off x="3356248" y="1925216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Equal 20"/>
          <p:cNvSpPr/>
          <p:nvPr/>
        </p:nvSpPr>
        <p:spPr>
          <a:xfrm>
            <a:off x="3707904" y="1556792"/>
            <a:ext cx="720080" cy="504056"/>
          </a:xfrm>
          <a:prstGeom prst="mathEqual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860032" y="1268760"/>
            <a:ext cx="80983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59</a:t>
            </a:r>
            <a:endParaRPr lang="en-GB" sz="4800" dirty="0"/>
          </a:p>
        </p:txBody>
      </p:sp>
      <p:cxnSp>
        <p:nvCxnSpPr>
          <p:cNvPr id="24" name="Straight Connector 23"/>
          <p:cNvCxnSpPr/>
          <p:nvPr/>
        </p:nvCxnSpPr>
        <p:spPr>
          <a:xfrm>
            <a:off x="2771800" y="2924944"/>
            <a:ext cx="460851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2771800" y="2708920"/>
            <a:ext cx="0" cy="21602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7380312" y="2708920"/>
            <a:ext cx="0" cy="21602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2555776" y="299695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35</a:t>
            </a:r>
            <a:endParaRPr lang="en-GB" dirty="0"/>
          </a:p>
        </p:txBody>
      </p:sp>
      <p:cxnSp>
        <p:nvCxnSpPr>
          <p:cNvPr id="30" name="Straight Connector 29"/>
          <p:cNvCxnSpPr/>
          <p:nvPr/>
        </p:nvCxnSpPr>
        <p:spPr>
          <a:xfrm>
            <a:off x="4644008" y="2708920"/>
            <a:ext cx="0" cy="21602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6516216" y="2708920"/>
            <a:ext cx="0" cy="21602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Arc 34"/>
          <p:cNvSpPr/>
          <p:nvPr/>
        </p:nvSpPr>
        <p:spPr>
          <a:xfrm>
            <a:off x="2771800" y="2636912"/>
            <a:ext cx="1872208" cy="648072"/>
          </a:xfrm>
          <a:prstGeom prst="arc">
            <a:avLst>
              <a:gd name="adj1" fmla="val 10851011"/>
              <a:gd name="adj2" fmla="val 3874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Arc 35"/>
          <p:cNvSpPr/>
          <p:nvPr/>
        </p:nvSpPr>
        <p:spPr>
          <a:xfrm>
            <a:off x="4644008" y="2636912"/>
            <a:ext cx="1872208" cy="648072"/>
          </a:xfrm>
          <a:prstGeom prst="arc">
            <a:avLst>
              <a:gd name="adj1" fmla="val 10851011"/>
              <a:gd name="adj2" fmla="val 3874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Arc 36"/>
          <p:cNvSpPr/>
          <p:nvPr/>
        </p:nvSpPr>
        <p:spPr>
          <a:xfrm>
            <a:off x="6516216" y="2708920"/>
            <a:ext cx="207640" cy="423664"/>
          </a:xfrm>
          <a:prstGeom prst="arc">
            <a:avLst>
              <a:gd name="adj1" fmla="val 10851011"/>
              <a:gd name="adj2" fmla="val 3874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Arc 38"/>
          <p:cNvSpPr/>
          <p:nvPr/>
        </p:nvSpPr>
        <p:spPr>
          <a:xfrm>
            <a:off x="6732240" y="2708920"/>
            <a:ext cx="207640" cy="423664"/>
          </a:xfrm>
          <a:prstGeom prst="arc">
            <a:avLst>
              <a:gd name="adj1" fmla="val 10851011"/>
              <a:gd name="adj2" fmla="val 3874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Arc 39"/>
          <p:cNvSpPr/>
          <p:nvPr/>
        </p:nvSpPr>
        <p:spPr>
          <a:xfrm>
            <a:off x="6948264" y="2708920"/>
            <a:ext cx="207640" cy="423664"/>
          </a:xfrm>
          <a:prstGeom prst="arc">
            <a:avLst>
              <a:gd name="adj1" fmla="val 10851011"/>
              <a:gd name="adj2" fmla="val 3874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Arc 40"/>
          <p:cNvSpPr/>
          <p:nvPr/>
        </p:nvSpPr>
        <p:spPr>
          <a:xfrm>
            <a:off x="7164288" y="2708920"/>
            <a:ext cx="207640" cy="423664"/>
          </a:xfrm>
          <a:prstGeom prst="arc">
            <a:avLst>
              <a:gd name="adj1" fmla="val 10851011"/>
              <a:gd name="adj2" fmla="val 3874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TextBox 42"/>
          <p:cNvSpPr txBox="1"/>
          <p:nvPr/>
        </p:nvSpPr>
        <p:spPr>
          <a:xfrm>
            <a:off x="3491880" y="2348880"/>
            <a:ext cx="5341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+10</a:t>
            </a:r>
            <a:endParaRPr lang="en-GB" dirty="0"/>
          </a:p>
        </p:txBody>
      </p:sp>
      <p:sp>
        <p:nvSpPr>
          <p:cNvPr id="44" name="TextBox 43"/>
          <p:cNvSpPr txBox="1"/>
          <p:nvPr/>
        </p:nvSpPr>
        <p:spPr>
          <a:xfrm>
            <a:off x="5292080" y="2276872"/>
            <a:ext cx="5341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+10</a:t>
            </a:r>
            <a:endParaRPr lang="en-GB" dirty="0"/>
          </a:p>
        </p:txBody>
      </p:sp>
      <p:sp>
        <p:nvSpPr>
          <p:cNvPr id="45" name="TextBox 44"/>
          <p:cNvSpPr txBox="1"/>
          <p:nvPr/>
        </p:nvSpPr>
        <p:spPr>
          <a:xfrm>
            <a:off x="6660232" y="2348880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+4</a:t>
            </a:r>
            <a:endParaRPr lang="en-GB" dirty="0"/>
          </a:p>
        </p:txBody>
      </p:sp>
      <p:sp>
        <p:nvSpPr>
          <p:cNvPr id="46" name="TextBox 45"/>
          <p:cNvSpPr txBox="1"/>
          <p:nvPr/>
        </p:nvSpPr>
        <p:spPr>
          <a:xfrm>
            <a:off x="4427984" y="299695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4</a:t>
            </a:r>
            <a:r>
              <a:rPr lang="en-GB" dirty="0" smtClean="0"/>
              <a:t>5</a:t>
            </a:r>
            <a:endParaRPr lang="en-GB" dirty="0"/>
          </a:p>
        </p:txBody>
      </p:sp>
      <p:sp>
        <p:nvSpPr>
          <p:cNvPr id="47" name="TextBox 46"/>
          <p:cNvSpPr txBox="1"/>
          <p:nvPr/>
        </p:nvSpPr>
        <p:spPr>
          <a:xfrm>
            <a:off x="6300192" y="299695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5</a:t>
            </a:r>
            <a:r>
              <a:rPr lang="en-GB" dirty="0" smtClean="0"/>
              <a:t>5</a:t>
            </a:r>
            <a:endParaRPr lang="en-GB" dirty="0"/>
          </a:p>
        </p:txBody>
      </p:sp>
      <p:sp>
        <p:nvSpPr>
          <p:cNvPr id="48" name="TextBox 47"/>
          <p:cNvSpPr txBox="1"/>
          <p:nvPr/>
        </p:nvSpPr>
        <p:spPr>
          <a:xfrm>
            <a:off x="7164288" y="299695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59</a:t>
            </a:r>
            <a:endParaRPr lang="en-GB" dirty="0"/>
          </a:p>
        </p:txBody>
      </p:sp>
      <p:grpSp>
        <p:nvGrpSpPr>
          <p:cNvPr id="62" name="Group 61"/>
          <p:cNvGrpSpPr/>
          <p:nvPr/>
        </p:nvGrpSpPr>
        <p:grpSpPr>
          <a:xfrm>
            <a:off x="323528" y="3501008"/>
            <a:ext cx="2112235" cy="1584176"/>
            <a:chOff x="1324769" y="3861048"/>
            <a:chExt cx="1257300" cy="942975"/>
          </a:xfrm>
        </p:grpSpPr>
        <p:sp>
          <p:nvSpPr>
            <p:cNvPr id="21506" name="Rectangle 2"/>
            <p:cNvSpPr>
              <a:spLocks noChangeArrowheads="1"/>
            </p:cNvSpPr>
            <p:nvPr/>
          </p:nvSpPr>
          <p:spPr bwMode="auto">
            <a:xfrm>
              <a:off x="1324769" y="3861048"/>
              <a:ext cx="314325" cy="31432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507" name="Rectangle 3"/>
            <p:cNvSpPr>
              <a:spLocks noChangeArrowheads="1"/>
            </p:cNvSpPr>
            <p:nvPr/>
          </p:nvSpPr>
          <p:spPr bwMode="auto">
            <a:xfrm>
              <a:off x="1639094" y="3861048"/>
              <a:ext cx="314325" cy="31432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508" name="Rectangle 4"/>
            <p:cNvSpPr>
              <a:spLocks noChangeArrowheads="1"/>
            </p:cNvSpPr>
            <p:nvPr/>
          </p:nvSpPr>
          <p:spPr bwMode="auto">
            <a:xfrm>
              <a:off x="1953419" y="3861048"/>
              <a:ext cx="314325" cy="31432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509" name="Rectangle 5"/>
            <p:cNvSpPr>
              <a:spLocks noChangeArrowheads="1"/>
            </p:cNvSpPr>
            <p:nvPr/>
          </p:nvSpPr>
          <p:spPr bwMode="auto">
            <a:xfrm>
              <a:off x="2267744" y="3861048"/>
              <a:ext cx="314325" cy="31432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510" name="Rectangle 6"/>
            <p:cNvSpPr>
              <a:spLocks noChangeArrowheads="1"/>
            </p:cNvSpPr>
            <p:nvPr/>
          </p:nvSpPr>
          <p:spPr bwMode="auto">
            <a:xfrm>
              <a:off x="1324769" y="4175373"/>
              <a:ext cx="314325" cy="31432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511" name="Rectangle 7"/>
            <p:cNvSpPr>
              <a:spLocks noChangeArrowheads="1"/>
            </p:cNvSpPr>
            <p:nvPr/>
          </p:nvSpPr>
          <p:spPr bwMode="auto">
            <a:xfrm>
              <a:off x="1639094" y="4175373"/>
              <a:ext cx="314325" cy="31432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512" name="Rectangle 8"/>
            <p:cNvSpPr>
              <a:spLocks noChangeArrowheads="1"/>
            </p:cNvSpPr>
            <p:nvPr/>
          </p:nvSpPr>
          <p:spPr bwMode="auto">
            <a:xfrm>
              <a:off x="1953419" y="4175373"/>
              <a:ext cx="314325" cy="31432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513" name="Rectangle 9"/>
            <p:cNvSpPr>
              <a:spLocks noChangeArrowheads="1"/>
            </p:cNvSpPr>
            <p:nvPr/>
          </p:nvSpPr>
          <p:spPr bwMode="auto">
            <a:xfrm>
              <a:off x="2267744" y="4175373"/>
              <a:ext cx="314325" cy="31432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514" name="Rectangle 10"/>
            <p:cNvSpPr>
              <a:spLocks noChangeArrowheads="1"/>
            </p:cNvSpPr>
            <p:nvPr/>
          </p:nvSpPr>
          <p:spPr bwMode="auto">
            <a:xfrm>
              <a:off x="1324769" y="4489698"/>
              <a:ext cx="314325" cy="31432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515" name="Rectangle 11"/>
            <p:cNvSpPr>
              <a:spLocks noChangeArrowheads="1"/>
            </p:cNvSpPr>
            <p:nvPr/>
          </p:nvSpPr>
          <p:spPr bwMode="auto">
            <a:xfrm>
              <a:off x="1639094" y="4489698"/>
              <a:ext cx="314325" cy="31432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516" name="Rectangle 12"/>
            <p:cNvSpPr>
              <a:spLocks noChangeArrowheads="1"/>
            </p:cNvSpPr>
            <p:nvPr/>
          </p:nvSpPr>
          <p:spPr bwMode="auto">
            <a:xfrm>
              <a:off x="1953419" y="4489698"/>
              <a:ext cx="314325" cy="31432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517" name="Rectangle 13"/>
            <p:cNvSpPr>
              <a:spLocks noChangeArrowheads="1"/>
            </p:cNvSpPr>
            <p:nvPr/>
          </p:nvSpPr>
          <p:spPr bwMode="auto">
            <a:xfrm>
              <a:off x="2267744" y="4489698"/>
              <a:ext cx="314325" cy="31432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63" name="TextBox 62"/>
          <p:cNvSpPr txBox="1"/>
          <p:nvPr/>
        </p:nvSpPr>
        <p:spPr>
          <a:xfrm>
            <a:off x="2627784" y="3861048"/>
            <a:ext cx="1667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3/12 = ¼  = 25%</a:t>
            </a:r>
            <a:endParaRPr lang="en-GB" dirty="0"/>
          </a:p>
        </p:txBody>
      </p:sp>
      <p:sp>
        <p:nvSpPr>
          <p:cNvPr id="64" name="Rectangle 63"/>
          <p:cNvSpPr/>
          <p:nvPr/>
        </p:nvSpPr>
        <p:spPr>
          <a:xfrm>
            <a:off x="323528" y="3501008"/>
            <a:ext cx="504056" cy="1584176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Rectangle 64"/>
          <p:cNvSpPr/>
          <p:nvPr/>
        </p:nvSpPr>
        <p:spPr>
          <a:xfrm>
            <a:off x="899592" y="3501008"/>
            <a:ext cx="504056" cy="1584176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Rectangle 65"/>
          <p:cNvSpPr/>
          <p:nvPr/>
        </p:nvSpPr>
        <p:spPr>
          <a:xfrm>
            <a:off x="1403648" y="3501008"/>
            <a:ext cx="504056" cy="1584176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Rectangle 66"/>
          <p:cNvSpPr/>
          <p:nvPr/>
        </p:nvSpPr>
        <p:spPr>
          <a:xfrm>
            <a:off x="1907704" y="3501008"/>
            <a:ext cx="504056" cy="1584176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TextBox 68"/>
          <p:cNvSpPr txBox="1"/>
          <p:nvPr/>
        </p:nvSpPr>
        <p:spPr>
          <a:xfrm>
            <a:off x="6156176" y="5301208"/>
            <a:ext cx="1125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Ratio 2 : 3</a:t>
            </a:r>
            <a:endParaRPr lang="en-GB" dirty="0"/>
          </a:p>
        </p:txBody>
      </p:sp>
      <p:sp>
        <p:nvSpPr>
          <p:cNvPr id="70" name="Oval 69"/>
          <p:cNvSpPr/>
          <p:nvPr/>
        </p:nvSpPr>
        <p:spPr>
          <a:xfrm>
            <a:off x="4572000" y="5085184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" name="Oval 70"/>
          <p:cNvSpPr/>
          <p:nvPr/>
        </p:nvSpPr>
        <p:spPr>
          <a:xfrm>
            <a:off x="4788024" y="5373216"/>
            <a:ext cx="288032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Oval 72"/>
          <p:cNvSpPr/>
          <p:nvPr/>
        </p:nvSpPr>
        <p:spPr>
          <a:xfrm>
            <a:off x="5292080" y="4797152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4" name="Oval 73"/>
          <p:cNvSpPr/>
          <p:nvPr/>
        </p:nvSpPr>
        <p:spPr>
          <a:xfrm>
            <a:off x="5292080" y="5229200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" name="Oval 75"/>
          <p:cNvSpPr/>
          <p:nvPr/>
        </p:nvSpPr>
        <p:spPr>
          <a:xfrm>
            <a:off x="4932040" y="4797152"/>
            <a:ext cx="288032" cy="28803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" name="Rounded Rectangular Callout 79"/>
          <p:cNvSpPr/>
          <p:nvPr/>
        </p:nvSpPr>
        <p:spPr>
          <a:xfrm>
            <a:off x="4355976" y="4509120"/>
            <a:ext cx="1368152" cy="1296144"/>
          </a:xfrm>
          <a:prstGeom prst="wedgeRoundRectCallout">
            <a:avLst>
              <a:gd name="adj1" fmla="val 2490"/>
              <a:gd name="adj2" fmla="val -81360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" name="Rectangle 80"/>
          <p:cNvSpPr/>
          <p:nvPr/>
        </p:nvSpPr>
        <p:spPr>
          <a:xfrm>
            <a:off x="6012160" y="6165304"/>
            <a:ext cx="288032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2" name="Rectangle 81"/>
          <p:cNvSpPr/>
          <p:nvPr/>
        </p:nvSpPr>
        <p:spPr>
          <a:xfrm>
            <a:off x="6300192" y="6165304"/>
            <a:ext cx="288032" cy="28803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6588224" y="6165304"/>
            <a:ext cx="288032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4" name="Rectangle 83"/>
          <p:cNvSpPr/>
          <p:nvPr/>
        </p:nvSpPr>
        <p:spPr>
          <a:xfrm>
            <a:off x="6876256" y="6165304"/>
            <a:ext cx="288032" cy="28803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5" name="Rectangle 84"/>
          <p:cNvSpPr/>
          <p:nvPr/>
        </p:nvSpPr>
        <p:spPr>
          <a:xfrm>
            <a:off x="7164288" y="6165304"/>
            <a:ext cx="288032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" name="Rectangle 85"/>
          <p:cNvSpPr/>
          <p:nvPr/>
        </p:nvSpPr>
        <p:spPr>
          <a:xfrm>
            <a:off x="7452320" y="6165304"/>
            <a:ext cx="288032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7" name="Rectangle 86"/>
          <p:cNvSpPr/>
          <p:nvPr/>
        </p:nvSpPr>
        <p:spPr>
          <a:xfrm>
            <a:off x="7740352" y="6165304"/>
            <a:ext cx="288032" cy="28803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8" name="Rectangle 87"/>
          <p:cNvSpPr/>
          <p:nvPr/>
        </p:nvSpPr>
        <p:spPr>
          <a:xfrm>
            <a:off x="8028384" y="6165304"/>
            <a:ext cx="288032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9" name="Rectangle 88"/>
          <p:cNvSpPr/>
          <p:nvPr/>
        </p:nvSpPr>
        <p:spPr>
          <a:xfrm>
            <a:off x="8316416" y="6165304"/>
            <a:ext cx="288032" cy="28803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0" name="Rectangle 89"/>
          <p:cNvSpPr/>
          <p:nvPr/>
        </p:nvSpPr>
        <p:spPr>
          <a:xfrm>
            <a:off x="8604448" y="6165304"/>
            <a:ext cx="288032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1" name="Rectangle 90"/>
          <p:cNvSpPr/>
          <p:nvPr/>
        </p:nvSpPr>
        <p:spPr>
          <a:xfrm>
            <a:off x="3131840" y="6165304"/>
            <a:ext cx="288032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2" name="Rectangle 91"/>
          <p:cNvSpPr/>
          <p:nvPr/>
        </p:nvSpPr>
        <p:spPr>
          <a:xfrm>
            <a:off x="3419872" y="6165304"/>
            <a:ext cx="288032" cy="28803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3" name="Rectangle 92"/>
          <p:cNvSpPr/>
          <p:nvPr/>
        </p:nvSpPr>
        <p:spPr>
          <a:xfrm>
            <a:off x="3707904" y="6165304"/>
            <a:ext cx="288032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4" name="Rectangle 93"/>
          <p:cNvSpPr/>
          <p:nvPr/>
        </p:nvSpPr>
        <p:spPr>
          <a:xfrm>
            <a:off x="3995936" y="6165304"/>
            <a:ext cx="288032" cy="28803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5" name="Rectangle 94"/>
          <p:cNvSpPr/>
          <p:nvPr/>
        </p:nvSpPr>
        <p:spPr>
          <a:xfrm>
            <a:off x="4283968" y="6165304"/>
            <a:ext cx="288032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6" name="Rectangle 95"/>
          <p:cNvSpPr/>
          <p:nvPr/>
        </p:nvSpPr>
        <p:spPr>
          <a:xfrm>
            <a:off x="4572000" y="6165304"/>
            <a:ext cx="288032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7" name="Rectangle 96"/>
          <p:cNvSpPr/>
          <p:nvPr/>
        </p:nvSpPr>
        <p:spPr>
          <a:xfrm>
            <a:off x="4860032" y="6165304"/>
            <a:ext cx="288032" cy="28803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8" name="Rectangle 97"/>
          <p:cNvSpPr/>
          <p:nvPr/>
        </p:nvSpPr>
        <p:spPr>
          <a:xfrm>
            <a:off x="5148064" y="6165304"/>
            <a:ext cx="288032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9" name="Rectangle 98"/>
          <p:cNvSpPr/>
          <p:nvPr/>
        </p:nvSpPr>
        <p:spPr>
          <a:xfrm>
            <a:off x="5436096" y="6165304"/>
            <a:ext cx="288032" cy="28803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0" name="Rectangle 99"/>
          <p:cNvSpPr/>
          <p:nvPr/>
        </p:nvSpPr>
        <p:spPr>
          <a:xfrm>
            <a:off x="5724128" y="6165304"/>
            <a:ext cx="288032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0" y="0"/>
            <a:ext cx="5687430" cy="49090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u="sng" dirty="0" smtClean="0"/>
              <a:t>Written methods</a:t>
            </a:r>
          </a:p>
          <a:p>
            <a:r>
              <a:rPr lang="en-GB" sz="2800" dirty="0" smtClean="0"/>
              <a:t>Progressions in written methods  are on the schools website.</a:t>
            </a:r>
          </a:p>
          <a:p>
            <a:endParaRPr lang="en-GB" sz="900" u="sng" dirty="0" smtClean="0">
              <a:latin typeface="Lucida Handwriting" pitchFamily="66" charset="0"/>
            </a:endParaRPr>
          </a:p>
          <a:p>
            <a:r>
              <a:rPr lang="en-GB" sz="2800" u="sng" dirty="0" smtClean="0">
                <a:latin typeface="Lucida Handwriting" pitchFamily="66" charset="0"/>
              </a:rPr>
              <a:t>Problem solving</a:t>
            </a:r>
          </a:p>
          <a:p>
            <a:r>
              <a:rPr lang="en-GB" dirty="0" smtClean="0">
                <a:latin typeface="Lucida Handwriting" pitchFamily="66" charset="0"/>
              </a:rPr>
              <a:t>Involving: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>
                <a:latin typeface="Lucida Handwriting" pitchFamily="66" charset="0"/>
              </a:rPr>
              <a:t>Word problems,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>
                <a:latin typeface="Lucida Handwriting" pitchFamily="66" charset="0"/>
              </a:rPr>
              <a:t>Logic  or shape puzzles,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>
                <a:latin typeface="Lucida Handwriting" pitchFamily="66" charset="0"/>
              </a:rPr>
              <a:t>Spotting patterns and </a:t>
            </a:r>
          </a:p>
          <a:p>
            <a:r>
              <a:rPr lang="en-GB" dirty="0" smtClean="0">
                <a:latin typeface="Lucida Handwriting" pitchFamily="66" charset="0"/>
              </a:rPr>
              <a:t> generalising,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>
                <a:latin typeface="Lucida Handwriting" pitchFamily="66" charset="0"/>
              </a:rPr>
              <a:t>Reasoning,</a:t>
            </a:r>
          </a:p>
          <a:p>
            <a:endParaRPr lang="en-GB" sz="2800" u="sng" dirty="0" smtClean="0">
              <a:latin typeface="Lucida Handwriting" pitchFamily="66" charset="0"/>
            </a:endParaRPr>
          </a:p>
          <a:p>
            <a:endParaRPr lang="en-GB" sz="2800" u="sng" dirty="0" smtClean="0">
              <a:latin typeface="Lucida Handwriting" pitchFamily="66" charset="0"/>
            </a:endParaRPr>
          </a:p>
          <a:p>
            <a:endParaRPr lang="en-GB" sz="2800" u="sng" dirty="0">
              <a:latin typeface="Lucida Handwriting" pitchFamily="66" charset="0"/>
            </a:endParaRPr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 cstate="print"/>
          <a:srcRect r="6351"/>
          <a:stretch>
            <a:fillRect/>
          </a:stretch>
        </p:blipFill>
        <p:spPr bwMode="auto">
          <a:xfrm>
            <a:off x="5785341" y="0"/>
            <a:ext cx="3358659" cy="4833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1" name="Picture 3"/>
          <p:cNvPicPr>
            <a:picLocks noChangeAspect="1" noChangeArrowheads="1"/>
          </p:cNvPicPr>
          <p:nvPr/>
        </p:nvPicPr>
        <p:blipFill>
          <a:blip r:embed="rId3" cstate="print"/>
          <a:srcRect r="10169"/>
          <a:stretch>
            <a:fillRect/>
          </a:stretch>
        </p:blipFill>
        <p:spPr bwMode="auto">
          <a:xfrm>
            <a:off x="4499992" y="4869160"/>
            <a:ext cx="4427984" cy="1754485"/>
          </a:xfrm>
          <a:prstGeom prst="rect">
            <a:avLst/>
          </a:prstGeom>
          <a:ln w="28575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15" name="TextBox 14"/>
          <p:cNvSpPr txBox="1"/>
          <p:nvPr/>
        </p:nvSpPr>
        <p:spPr>
          <a:xfrm>
            <a:off x="3419872" y="1700808"/>
            <a:ext cx="2483768" cy="147732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What is the rule for this sequence and what would be the missing number?</a:t>
            </a:r>
          </a:p>
          <a:p>
            <a:r>
              <a:rPr lang="en-GB" dirty="0" smtClean="0"/>
              <a:t>....., 4, 7, 11, 18, 29, 47</a:t>
            </a:r>
            <a:endParaRPr lang="en-GB" dirty="0"/>
          </a:p>
        </p:txBody>
      </p:sp>
      <p:pic>
        <p:nvPicPr>
          <p:cNvPr id="2253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520" y="3645024"/>
            <a:ext cx="3995936" cy="303997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282154"/>
          </a:xfrm>
        </p:spPr>
        <p:txBody>
          <a:bodyPr>
            <a:normAutofit fontScale="90000"/>
          </a:bodyPr>
          <a:lstStyle/>
          <a:p>
            <a:r>
              <a:rPr lang="en-GB" u="sng" dirty="0" smtClean="0"/>
              <a:t>Useful websites</a:t>
            </a:r>
            <a:br>
              <a:rPr lang="en-GB" u="sng" dirty="0" smtClean="0"/>
            </a:br>
            <a:r>
              <a:rPr lang="en-GB" u="sng" dirty="0" smtClean="0"/>
              <a:t/>
            </a:r>
            <a:br>
              <a:rPr lang="en-GB" u="sng" dirty="0" smtClean="0"/>
            </a:br>
            <a:endParaRPr lang="en-GB" u="sng" dirty="0"/>
          </a:p>
        </p:txBody>
      </p:sp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0" y="1052736"/>
            <a:ext cx="7952818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  <a:hlinkClick r:id="rId2"/>
              </a:rPr>
              <a:t>www.mathsweek.org.nz/</a:t>
            </a:r>
            <a:endParaRPr kumimoji="0" lang="en-GB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Loads of interactive games that can be pitched across KS 1, 2, 3.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0" y="1772816"/>
            <a:ext cx="9144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  <a:hlinkClick r:id="rId3"/>
              </a:rPr>
              <a:t>www.mathsisfun.com/</a:t>
            </a:r>
            <a:endParaRPr kumimoji="0" lang="en-GB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Good explanations of lots of concepts, and some tricky puzzles/ investigations.</a:t>
            </a:r>
            <a:endParaRPr kumimoji="0" lang="en-GB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2780928"/>
            <a:ext cx="677621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  <a:hlinkClick r:id="rId4"/>
              </a:rPr>
              <a:t>www.primaryhomeworkhelp.co.uk/maths/</a:t>
            </a:r>
            <a:endParaRPr kumimoji="0" lang="en-GB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Woodlands school site that has loads of good stuff on.</a:t>
            </a: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0" y="3501008"/>
            <a:ext cx="6135013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  <a:hlinkClick r:id="rId5"/>
              </a:rPr>
              <a:t>www.gamepuzzles.com/pparlor/puzzleparlmm.html</a:t>
            </a:r>
            <a:endParaRPr kumimoji="0" lang="en-GB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Shape puzzles that are quite tricky. </a:t>
            </a:r>
            <a:endParaRPr kumimoji="0" lang="en-GB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0" y="4221088"/>
            <a:ext cx="7668344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  <a:hlinkClick r:id="rId6"/>
              </a:rPr>
              <a:t>www.nrich.maths.org/frontpage</a:t>
            </a:r>
            <a:endParaRPr kumimoji="0" lang="en-GB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A wide range of different types of investigations</a:t>
            </a:r>
            <a:r>
              <a:rPr lang="en-GB" sz="2000" dirty="0" smtClean="0"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GB" sz="2000" dirty="0" smtClean="0">
                <a:latin typeface="Comic Sans MS" pitchFamily="66" charset="0"/>
                <a:ea typeface="Calibri" pitchFamily="34" charset="0"/>
                <a:cs typeface="Times New Roman" pitchFamily="18" charset="0"/>
              </a:rPr>
              <a:t>and open ended activities that go beyond the primary age range.</a:t>
            </a:r>
            <a:endParaRPr kumimoji="0" lang="en-GB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11560" y="548680"/>
            <a:ext cx="824440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GB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itchFamily="66" charset="0"/>
              </a:rPr>
              <a:t>Overview</a:t>
            </a:r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en-GB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itchFamily="66" charset="0"/>
              </a:rPr>
              <a:t>It is important that </a:t>
            </a:r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itchFamily="66" charset="0"/>
              </a:rPr>
              <a:t>c</a:t>
            </a:r>
            <a:r>
              <a:rPr lang="en-GB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itchFamily="66" charset="0"/>
              </a:rPr>
              <a:t>hildren have </a:t>
            </a:r>
            <a:r>
              <a:rPr lang="en-GB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itchFamily="66" charset="0"/>
              </a:rPr>
              <a:t>a solid </a:t>
            </a:r>
            <a:r>
              <a:rPr lang="en-GB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itchFamily="66" charset="0"/>
              </a:rPr>
              <a:t>understanding of </a:t>
            </a:r>
            <a:r>
              <a:rPr lang="en-GB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itchFamily="66" charset="0"/>
              </a:rPr>
              <a:t>number</a:t>
            </a:r>
            <a:r>
              <a:rPr lang="en-GB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itchFamily="66" charset="0"/>
              </a:rPr>
              <a:t>,</a:t>
            </a:r>
            <a:endParaRPr lang="en-GB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risten ITC" pitchFamily="66" charset="0"/>
            </a:endParaRPr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en-GB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itchFamily="66" charset="0"/>
              </a:rPr>
              <a:t>Children </a:t>
            </a:r>
            <a:r>
              <a:rPr lang="en-GB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itchFamily="66" charset="0"/>
              </a:rPr>
              <a:t>will need lot of practical experience of maths involving physical things befor</a:t>
            </a:r>
            <a:r>
              <a:rPr lang="en-GB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itchFamily="66" charset="0"/>
              </a:rPr>
              <a:t>e moving onto more abstract concepts,</a:t>
            </a:r>
            <a:endParaRPr lang="en-GB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risten ITC" pitchFamily="66" charset="0"/>
            </a:endParaRPr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en-GB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itchFamily="66" charset="0"/>
              </a:rPr>
              <a:t>They will then start to use diagrams</a:t>
            </a:r>
            <a:r>
              <a:rPr lang="en-GB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itchFamily="66" charset="0"/>
              </a:rPr>
              <a:t>, jottings, marks etc to  represent their maths,</a:t>
            </a:r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en-GB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itchFamily="66" charset="0"/>
              </a:rPr>
              <a:t>They will need to be confident in using a range of mental, informal jottings and formal written methods to do calculations,</a:t>
            </a:r>
            <a:endParaRPr lang="en-GB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risten ITC" pitchFamily="66" charset="0"/>
            </a:endParaRPr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en-GB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itchFamily="66" charset="0"/>
              </a:rPr>
              <a:t>Once they understand a range of strategies they need to be able to select and apply </a:t>
            </a:r>
            <a:r>
              <a:rPr lang="en-GB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itchFamily="66" charset="0"/>
              </a:rPr>
              <a:t>their maths to problem solving.</a:t>
            </a:r>
            <a:endParaRPr lang="en-GB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risten ITC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63928" y="260648"/>
            <a:ext cx="673133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3600" u="sng" dirty="0" smtClean="0">
                <a:latin typeface="Kristen ITC" pitchFamily="66" charset="0"/>
              </a:rPr>
              <a:t>An understanding of number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403648" y="4581128"/>
            <a:ext cx="6660798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3600" dirty="0" smtClean="0">
                <a:latin typeface="Comic Sans MS" pitchFamily="66" charset="0"/>
              </a:rPr>
              <a:t>Which is the biggest number?</a:t>
            </a:r>
            <a:endParaRPr lang="en-GB" sz="3600" dirty="0">
              <a:latin typeface="Comic Sans MS" pitchFamily="66" charset="0"/>
            </a:endParaRPr>
          </a:p>
          <a:p>
            <a:pPr algn="ctr"/>
            <a:r>
              <a:rPr lang="en-GB" sz="3600" dirty="0" smtClean="0">
                <a:latin typeface="Comic Sans MS" pitchFamily="66" charset="0"/>
              </a:rPr>
              <a:t>1,  2,  3,  </a:t>
            </a:r>
            <a:r>
              <a:rPr lang="en-GB" sz="9600" dirty="0" smtClean="0">
                <a:latin typeface="Comic Sans MS" pitchFamily="66" charset="0"/>
              </a:rPr>
              <a:t>4</a:t>
            </a:r>
            <a:r>
              <a:rPr lang="en-GB" sz="3600" dirty="0" smtClean="0">
                <a:latin typeface="Comic Sans MS" pitchFamily="66" charset="0"/>
              </a:rPr>
              <a:t>,  5,  6,  7,  8,  9,</a:t>
            </a:r>
            <a:endParaRPr lang="en-GB" sz="9600" dirty="0" smtClean="0">
              <a:latin typeface="Comic Sans MS" pitchFamily="66" charset="0"/>
            </a:endParaRPr>
          </a:p>
          <a:p>
            <a:endParaRPr lang="en-GB" sz="3600" dirty="0">
              <a:latin typeface="Comic Sans MS" pitchFamily="66" charset="0"/>
            </a:endParaRP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3928" y="836712"/>
            <a:ext cx="3537968" cy="379424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51520" y="836712"/>
            <a:ext cx="3514596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/>
              <a:t>What does</a:t>
            </a:r>
          </a:p>
          <a:p>
            <a:pPr algn="ctr"/>
            <a:r>
              <a:rPr lang="en-GB" sz="4400" dirty="0" smtClean="0"/>
              <a:t> this symbol </a:t>
            </a:r>
          </a:p>
          <a:p>
            <a:pPr algn="ctr"/>
            <a:r>
              <a:rPr lang="en-GB" sz="4400" dirty="0" smtClean="0"/>
              <a:t>mean?</a:t>
            </a:r>
          </a:p>
          <a:p>
            <a:pPr algn="ctr"/>
            <a:r>
              <a:rPr lang="en-GB" sz="4400" dirty="0"/>
              <a:t>+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75656" y="3501008"/>
            <a:ext cx="114967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1</a:t>
            </a:r>
            <a:r>
              <a:rPr lang="en-GB" sz="4800" dirty="0" smtClean="0"/>
              <a:t>0 !</a:t>
            </a:r>
            <a:endParaRPr lang="en-GB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77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770" decel="100000"/>
                                        <p:tgtEl>
                                          <p:spTgt spid="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0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2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47664" y="188640"/>
            <a:ext cx="684076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u="sng" dirty="0" smtClean="0">
                <a:latin typeface="Kristen ITC" pitchFamily="66" charset="0"/>
              </a:rPr>
              <a:t>An understanding of number</a:t>
            </a:r>
          </a:p>
          <a:p>
            <a:pPr algn="ctr"/>
            <a:endParaRPr lang="en-GB" sz="1600" u="sng" dirty="0" smtClean="0">
              <a:latin typeface="Kristen ITC" pitchFamily="66" charset="0"/>
            </a:endParaRPr>
          </a:p>
          <a:p>
            <a:pPr algn="ctr"/>
            <a:r>
              <a:rPr lang="en-GB" sz="3200" dirty="0" smtClean="0">
                <a:latin typeface="Kristen ITC" pitchFamily="66" charset="0"/>
              </a:rPr>
              <a:t>What does the number 9 mean?</a:t>
            </a:r>
            <a:endParaRPr lang="en-GB" sz="3200" dirty="0">
              <a:latin typeface="Kristen ITC" pitchFamily="66" charset="0"/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323528" y="1916832"/>
            <a:ext cx="3516702" cy="1728192"/>
            <a:chOff x="323528" y="1916832"/>
            <a:chExt cx="3516702" cy="1728192"/>
          </a:xfrm>
        </p:grpSpPr>
        <p:pic>
          <p:nvPicPr>
            <p:cNvPr id="3074" name="Picture 2" descr="C:\Documents and Settings\John\Local Settings\Temporary Internet Files\Content.IE5\Z9XW4Z71\MP900404938[1].jpg"/>
            <p:cNvPicPr>
              <a:picLocks noChangeAspect="1" noChangeArrowheads="1"/>
            </p:cNvPicPr>
            <p:nvPr/>
          </p:nvPicPr>
          <p:blipFill>
            <a:blip r:embed="rId2" cstate="print"/>
            <a:srcRect l="16334" t="11433" r="18335" b="19968"/>
            <a:stretch>
              <a:fillRect/>
            </a:stretch>
          </p:blipFill>
          <p:spPr bwMode="auto">
            <a:xfrm>
              <a:off x="323528" y="1916832"/>
              <a:ext cx="576064" cy="432048"/>
            </a:xfrm>
            <a:prstGeom prst="rect">
              <a:avLst/>
            </a:prstGeom>
            <a:noFill/>
          </p:spPr>
        </p:pic>
        <p:pic>
          <p:nvPicPr>
            <p:cNvPr id="4" name="Picture 2" descr="C:\Documents and Settings\John\Local Settings\Temporary Internet Files\Content.IE5\Z9XW4Z71\MP900404938[1].jpg"/>
            <p:cNvPicPr>
              <a:picLocks noChangeAspect="1" noChangeArrowheads="1"/>
            </p:cNvPicPr>
            <p:nvPr/>
          </p:nvPicPr>
          <p:blipFill>
            <a:blip r:embed="rId2" cstate="print"/>
            <a:srcRect l="16334" t="11433" r="18335" b="19968"/>
            <a:stretch>
              <a:fillRect/>
            </a:stretch>
          </p:blipFill>
          <p:spPr bwMode="auto">
            <a:xfrm>
              <a:off x="899592" y="1988840"/>
              <a:ext cx="576064" cy="432048"/>
            </a:xfrm>
            <a:prstGeom prst="rect">
              <a:avLst/>
            </a:prstGeom>
            <a:noFill/>
          </p:spPr>
        </p:pic>
        <p:pic>
          <p:nvPicPr>
            <p:cNvPr id="5" name="Picture 2" descr="C:\Documents and Settings\John\Local Settings\Temporary Internet Files\Content.IE5\Z9XW4Z71\MP900404938[1].jpg"/>
            <p:cNvPicPr>
              <a:picLocks noChangeAspect="1" noChangeArrowheads="1"/>
            </p:cNvPicPr>
            <p:nvPr/>
          </p:nvPicPr>
          <p:blipFill>
            <a:blip r:embed="rId2" cstate="print"/>
            <a:srcRect l="16334" t="11433" r="18335" b="19968"/>
            <a:stretch>
              <a:fillRect/>
            </a:stretch>
          </p:blipFill>
          <p:spPr bwMode="auto">
            <a:xfrm>
              <a:off x="395536" y="2420888"/>
              <a:ext cx="576064" cy="432048"/>
            </a:xfrm>
            <a:prstGeom prst="rect">
              <a:avLst/>
            </a:prstGeom>
            <a:noFill/>
          </p:spPr>
        </p:pic>
        <p:pic>
          <p:nvPicPr>
            <p:cNvPr id="6" name="Picture 2" descr="C:\Documents and Settings\John\Local Settings\Temporary Internet Files\Content.IE5\Z9XW4Z71\MP900404938[1].jpg"/>
            <p:cNvPicPr>
              <a:picLocks noChangeAspect="1" noChangeArrowheads="1"/>
            </p:cNvPicPr>
            <p:nvPr/>
          </p:nvPicPr>
          <p:blipFill>
            <a:blip r:embed="rId2" cstate="print"/>
            <a:srcRect l="16334" t="11433" r="18335" b="19968"/>
            <a:stretch>
              <a:fillRect/>
            </a:stretch>
          </p:blipFill>
          <p:spPr bwMode="auto">
            <a:xfrm>
              <a:off x="971600" y="2564904"/>
              <a:ext cx="576064" cy="432048"/>
            </a:xfrm>
            <a:prstGeom prst="rect">
              <a:avLst/>
            </a:prstGeom>
            <a:noFill/>
          </p:spPr>
        </p:pic>
        <p:pic>
          <p:nvPicPr>
            <p:cNvPr id="7" name="Picture 2" descr="C:\Documents and Settings\John\Local Settings\Temporary Internet Files\Content.IE5\Z9XW4Z71\MP900404938[1].jpg"/>
            <p:cNvPicPr>
              <a:picLocks noChangeAspect="1" noChangeArrowheads="1"/>
            </p:cNvPicPr>
            <p:nvPr/>
          </p:nvPicPr>
          <p:blipFill>
            <a:blip r:embed="rId2" cstate="print"/>
            <a:srcRect l="16334" t="11433" r="18335" b="19968"/>
            <a:stretch>
              <a:fillRect/>
            </a:stretch>
          </p:blipFill>
          <p:spPr bwMode="auto">
            <a:xfrm>
              <a:off x="1475656" y="2132856"/>
              <a:ext cx="576064" cy="432048"/>
            </a:xfrm>
            <a:prstGeom prst="rect">
              <a:avLst/>
            </a:prstGeom>
            <a:noFill/>
          </p:spPr>
        </p:pic>
        <p:pic>
          <p:nvPicPr>
            <p:cNvPr id="8" name="Picture 2" descr="C:\Documents and Settings\John\Local Settings\Temporary Internet Files\Content.IE5\Z9XW4Z71\MP900404938[1].jpg"/>
            <p:cNvPicPr>
              <a:picLocks noChangeAspect="1" noChangeArrowheads="1"/>
            </p:cNvPicPr>
            <p:nvPr/>
          </p:nvPicPr>
          <p:blipFill>
            <a:blip r:embed="rId2" cstate="print"/>
            <a:srcRect l="16334" t="11433" r="18335" b="19968"/>
            <a:stretch>
              <a:fillRect/>
            </a:stretch>
          </p:blipFill>
          <p:spPr bwMode="auto">
            <a:xfrm>
              <a:off x="1475656" y="2708920"/>
              <a:ext cx="576064" cy="432048"/>
            </a:xfrm>
            <a:prstGeom prst="rect">
              <a:avLst/>
            </a:prstGeom>
            <a:noFill/>
          </p:spPr>
        </p:pic>
        <p:pic>
          <p:nvPicPr>
            <p:cNvPr id="9" name="Picture 2" descr="C:\Documents and Settings\John\Local Settings\Temporary Internet Files\Content.IE5\Z9XW4Z71\MP900404938[1].jpg"/>
            <p:cNvPicPr>
              <a:picLocks noChangeAspect="1" noChangeArrowheads="1"/>
            </p:cNvPicPr>
            <p:nvPr/>
          </p:nvPicPr>
          <p:blipFill>
            <a:blip r:embed="rId2" cstate="print"/>
            <a:srcRect l="16334" t="11433" r="18335" b="19968"/>
            <a:stretch>
              <a:fillRect/>
            </a:stretch>
          </p:blipFill>
          <p:spPr bwMode="auto">
            <a:xfrm>
              <a:off x="395536" y="2996952"/>
              <a:ext cx="576064" cy="432048"/>
            </a:xfrm>
            <a:prstGeom prst="rect">
              <a:avLst/>
            </a:prstGeom>
            <a:noFill/>
          </p:spPr>
        </p:pic>
        <p:pic>
          <p:nvPicPr>
            <p:cNvPr id="10" name="Picture 2" descr="C:\Documents and Settings\John\Local Settings\Temporary Internet Files\Content.IE5\Z9XW4Z71\MP900404938[1].jpg"/>
            <p:cNvPicPr>
              <a:picLocks noChangeAspect="1" noChangeArrowheads="1"/>
            </p:cNvPicPr>
            <p:nvPr/>
          </p:nvPicPr>
          <p:blipFill>
            <a:blip r:embed="rId2" cstate="print"/>
            <a:srcRect l="16334" t="11433" r="18335" b="19968"/>
            <a:stretch>
              <a:fillRect/>
            </a:stretch>
          </p:blipFill>
          <p:spPr bwMode="auto">
            <a:xfrm>
              <a:off x="899592" y="3140968"/>
              <a:ext cx="576064" cy="432048"/>
            </a:xfrm>
            <a:prstGeom prst="rect">
              <a:avLst/>
            </a:prstGeom>
            <a:noFill/>
          </p:spPr>
        </p:pic>
        <p:pic>
          <p:nvPicPr>
            <p:cNvPr id="11" name="Picture 2" descr="C:\Documents and Settings\John\Local Settings\Temporary Internet Files\Content.IE5\Z9XW4Z71\MP900404938[1].jpg"/>
            <p:cNvPicPr>
              <a:picLocks noChangeAspect="1" noChangeArrowheads="1"/>
            </p:cNvPicPr>
            <p:nvPr/>
          </p:nvPicPr>
          <p:blipFill>
            <a:blip r:embed="rId2" cstate="print"/>
            <a:srcRect l="16334" t="11433" r="18335" b="19968"/>
            <a:stretch>
              <a:fillRect/>
            </a:stretch>
          </p:blipFill>
          <p:spPr bwMode="auto">
            <a:xfrm>
              <a:off x="1475656" y="3212976"/>
              <a:ext cx="576064" cy="432048"/>
            </a:xfrm>
            <a:prstGeom prst="rect">
              <a:avLst/>
            </a:prstGeom>
            <a:noFill/>
          </p:spPr>
        </p:pic>
        <p:sp>
          <p:nvSpPr>
            <p:cNvPr id="12" name="TextBox 11"/>
            <p:cNvSpPr txBox="1"/>
            <p:nvPr/>
          </p:nvSpPr>
          <p:spPr>
            <a:xfrm>
              <a:off x="2483768" y="2708920"/>
              <a:ext cx="13564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latin typeface="Comic Sans MS" pitchFamily="66" charset="0"/>
                </a:rPr>
                <a:t>9</a:t>
              </a:r>
              <a:r>
                <a:rPr lang="en-GB" dirty="0" smtClean="0">
                  <a:latin typeface="Comic Sans MS" pitchFamily="66" charset="0"/>
                </a:rPr>
                <a:t> footballs</a:t>
              </a:r>
              <a:endParaRPr lang="en-GB" dirty="0">
                <a:latin typeface="Comic Sans MS" pitchFamily="66" charset="0"/>
              </a:endParaRP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5004048" y="1772816"/>
            <a:ext cx="3848827" cy="2446531"/>
            <a:chOff x="5004048" y="1772816"/>
            <a:chExt cx="3848827" cy="2446531"/>
          </a:xfrm>
        </p:grpSpPr>
        <p:sp>
          <p:nvSpPr>
            <p:cNvPr id="13" name="TextBox 12"/>
            <p:cNvSpPr txBox="1"/>
            <p:nvPr/>
          </p:nvSpPr>
          <p:spPr>
            <a:xfrm>
              <a:off x="5004048" y="1772816"/>
              <a:ext cx="3637534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3200" dirty="0" smtClean="0"/>
                <a:t>4, 5, 6, 7, 8, 9, 10, 11</a:t>
              </a:r>
              <a:endParaRPr lang="en-GB" sz="3200" dirty="0"/>
            </a:p>
          </p:txBody>
        </p:sp>
        <p:sp>
          <p:nvSpPr>
            <p:cNvPr id="14" name="Down Arrow 13"/>
            <p:cNvSpPr/>
            <p:nvPr/>
          </p:nvSpPr>
          <p:spPr>
            <a:xfrm rot="10800000">
              <a:off x="6948264" y="2348880"/>
              <a:ext cx="432048" cy="1224136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6084168" y="3573016"/>
              <a:ext cx="2768707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>
                  <a:latin typeface="Comic Sans MS" pitchFamily="66" charset="0"/>
                </a:rPr>
                <a:t>The number after 8 and</a:t>
              </a:r>
            </a:p>
            <a:p>
              <a:r>
                <a:rPr lang="en-GB" dirty="0" smtClean="0">
                  <a:latin typeface="Comic Sans MS" pitchFamily="66" charset="0"/>
                </a:rPr>
                <a:t>before 10.</a:t>
              </a:r>
              <a:endParaRPr lang="en-GB" dirty="0">
                <a:latin typeface="Comic Sans MS" pitchFamily="66" charset="0"/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1403648" y="3140968"/>
            <a:ext cx="4392488" cy="2801971"/>
            <a:chOff x="1403648" y="3140968"/>
            <a:chExt cx="4392488" cy="2801971"/>
          </a:xfrm>
        </p:grpSpPr>
        <p:pic>
          <p:nvPicPr>
            <p:cNvPr id="3076" name="Picture 4" descr="http://farm6.staticflickr.com/5137/5417608735_9d6f8bbe2e_z.jpg"/>
            <p:cNvPicPr>
              <a:picLocks noChangeAspect="1" noChangeArrowheads="1"/>
            </p:cNvPicPr>
            <p:nvPr/>
          </p:nvPicPr>
          <p:blipFill>
            <a:blip r:embed="rId3" cstate="print"/>
            <a:srcRect l="23004" t="3980" r="12165"/>
            <a:stretch>
              <a:fillRect/>
            </a:stretch>
          </p:blipFill>
          <p:spPr bwMode="auto">
            <a:xfrm>
              <a:off x="3995936" y="3140968"/>
              <a:ext cx="1800200" cy="2801971"/>
            </a:xfrm>
            <a:prstGeom prst="rect">
              <a:avLst/>
            </a:prstGeom>
            <a:noFill/>
          </p:spPr>
        </p:pic>
        <p:sp>
          <p:nvSpPr>
            <p:cNvPr id="17" name="Right Arrow 16"/>
            <p:cNvSpPr/>
            <p:nvPr/>
          </p:nvSpPr>
          <p:spPr>
            <a:xfrm rot="19557836">
              <a:off x="2793583" y="4054655"/>
              <a:ext cx="1728192" cy="864096"/>
            </a:xfrm>
            <a:prstGeom prst="rightArrow">
              <a:avLst>
                <a:gd name="adj1" fmla="val 50000"/>
                <a:gd name="adj2" fmla="val 60994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403648" y="5157192"/>
              <a:ext cx="2154757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>
                  <a:latin typeface="Comic Sans MS" pitchFamily="66" charset="0"/>
                </a:rPr>
                <a:t>An arbitrary name</a:t>
              </a:r>
            </a:p>
            <a:p>
              <a:r>
                <a:rPr lang="en-GB" dirty="0" smtClean="0">
                  <a:latin typeface="Comic Sans MS" pitchFamily="66" charset="0"/>
                </a:rPr>
                <a:t> for something</a:t>
              </a:r>
              <a:endParaRPr lang="en-GB" dirty="0">
                <a:latin typeface="Comic Sans MS" pitchFamily="66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908720"/>
            <a:ext cx="8122897" cy="5688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793456" y="0"/>
            <a:ext cx="707918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3200" u="sng" dirty="0" smtClean="0">
                <a:latin typeface="Lucida Handwriting" pitchFamily="66" charset="0"/>
              </a:rPr>
              <a:t>An understanding of number</a:t>
            </a:r>
          </a:p>
          <a:p>
            <a:pPr algn="ctr"/>
            <a:r>
              <a:rPr lang="en-GB" sz="3200" dirty="0" smtClean="0"/>
              <a:t>How do we represent 32?</a:t>
            </a:r>
            <a:endParaRPr lang="en-GB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03648" y="0"/>
            <a:ext cx="732123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u="sng" dirty="0" smtClean="0">
                <a:latin typeface="Comic Sans MS" pitchFamily="66" charset="0"/>
              </a:rPr>
              <a:t>Using </a:t>
            </a:r>
            <a:r>
              <a:rPr lang="en-GB" sz="4400" u="sng" dirty="0" smtClean="0">
                <a:latin typeface="Comic Sans MS" pitchFamily="66" charset="0"/>
              </a:rPr>
              <a:t>apparatus/equipment</a:t>
            </a:r>
            <a:endParaRPr lang="en-GB" sz="4400" u="sng" dirty="0">
              <a:latin typeface="Comic Sans MS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7544" y="836712"/>
            <a:ext cx="8424936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In the infants the children will often have access to practical equipment (cubes, counters, base ten equipment etc) to show the value of what they are working out.</a:t>
            </a:r>
          </a:p>
          <a:p>
            <a:pPr algn="ctr"/>
            <a:endParaRPr lang="en-GB" sz="2400" dirty="0" smtClean="0"/>
          </a:p>
          <a:p>
            <a:pPr algn="ctr"/>
            <a:endParaRPr lang="en-GB" sz="2400" dirty="0"/>
          </a:p>
          <a:p>
            <a:pPr algn="ctr"/>
            <a:endParaRPr lang="en-GB" sz="2400" dirty="0" smtClean="0"/>
          </a:p>
          <a:p>
            <a:r>
              <a:rPr lang="en-GB" sz="2400" dirty="0" smtClean="0"/>
              <a:t>	        3	         +	       2	         =		     5</a:t>
            </a:r>
          </a:p>
          <a:p>
            <a:pPr algn="ctr"/>
            <a:r>
              <a:rPr lang="en-GB" sz="2400" dirty="0" smtClean="0"/>
              <a:t>Counting is fundamental to successful addition as is the correspondence of the object to the number name. </a:t>
            </a:r>
          </a:p>
          <a:p>
            <a:pPr algn="ctr"/>
            <a:endParaRPr lang="en-GB" sz="2400" dirty="0" smtClean="0"/>
          </a:p>
          <a:p>
            <a:pPr algn="ctr"/>
            <a:endParaRPr lang="en-GB" sz="2400" dirty="0"/>
          </a:p>
          <a:p>
            <a:pPr algn="ctr"/>
            <a:endParaRPr lang="en-GB" sz="800" dirty="0"/>
          </a:p>
          <a:p>
            <a:pPr algn="ctr"/>
            <a:r>
              <a:rPr lang="en-GB" sz="2400" dirty="0" smtClean="0"/>
              <a:t>They will start to develop ways to record their calculations using pictures.</a:t>
            </a:r>
          </a:p>
          <a:p>
            <a:r>
              <a:rPr lang="en-GB" sz="2400" u="sng" dirty="0" smtClean="0"/>
              <a:t>Making 6  </a:t>
            </a:r>
          </a:p>
        </p:txBody>
      </p:sp>
      <p:pic>
        <p:nvPicPr>
          <p:cNvPr id="4" name="Picture 3" descr="018741i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91680" y="2204864"/>
            <a:ext cx="360040" cy="379784"/>
          </a:xfrm>
          <a:prstGeom prst="rect">
            <a:avLst/>
          </a:prstGeom>
        </p:spPr>
      </p:pic>
      <p:pic>
        <p:nvPicPr>
          <p:cNvPr id="5" name="Picture 4" descr="018741i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47664" y="2636912"/>
            <a:ext cx="360040" cy="379784"/>
          </a:xfrm>
          <a:prstGeom prst="rect">
            <a:avLst/>
          </a:prstGeom>
        </p:spPr>
      </p:pic>
      <p:pic>
        <p:nvPicPr>
          <p:cNvPr id="6" name="Picture 5" descr="018741i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79712" y="2564904"/>
            <a:ext cx="360040" cy="379784"/>
          </a:xfrm>
          <a:prstGeom prst="rect">
            <a:avLst/>
          </a:prstGeom>
        </p:spPr>
      </p:pic>
      <p:pic>
        <p:nvPicPr>
          <p:cNvPr id="7" name="Picture 6" descr="018741i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63888" y="2348880"/>
            <a:ext cx="360040" cy="379784"/>
          </a:xfrm>
          <a:prstGeom prst="rect">
            <a:avLst/>
          </a:prstGeom>
        </p:spPr>
      </p:pic>
      <p:pic>
        <p:nvPicPr>
          <p:cNvPr id="8" name="Picture 7" descr="018741i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95936" y="2636912"/>
            <a:ext cx="360040" cy="379784"/>
          </a:xfrm>
          <a:prstGeom prst="rect">
            <a:avLst/>
          </a:prstGeom>
        </p:spPr>
      </p:pic>
      <p:sp>
        <p:nvSpPr>
          <p:cNvPr id="10" name="Plus 9"/>
          <p:cNvSpPr/>
          <p:nvPr/>
        </p:nvSpPr>
        <p:spPr>
          <a:xfrm>
            <a:off x="2771800" y="2420888"/>
            <a:ext cx="360040" cy="36004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Equal 10"/>
          <p:cNvSpPr/>
          <p:nvPr/>
        </p:nvSpPr>
        <p:spPr>
          <a:xfrm>
            <a:off x="4644008" y="2420888"/>
            <a:ext cx="432048" cy="432048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12" name="Picture 11" descr="018741i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940152" y="2348880"/>
            <a:ext cx="360040" cy="379784"/>
          </a:xfrm>
          <a:prstGeom prst="rect">
            <a:avLst/>
          </a:prstGeom>
        </p:spPr>
      </p:pic>
      <p:pic>
        <p:nvPicPr>
          <p:cNvPr id="13" name="Picture 12" descr="018741i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00192" y="2348880"/>
            <a:ext cx="360040" cy="379784"/>
          </a:xfrm>
          <a:prstGeom prst="rect">
            <a:avLst/>
          </a:prstGeom>
        </p:spPr>
      </p:pic>
      <p:pic>
        <p:nvPicPr>
          <p:cNvPr id="14" name="Picture 13" descr="018741i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940152" y="2708920"/>
            <a:ext cx="360040" cy="379784"/>
          </a:xfrm>
          <a:prstGeom prst="rect">
            <a:avLst/>
          </a:prstGeom>
        </p:spPr>
      </p:pic>
      <p:pic>
        <p:nvPicPr>
          <p:cNvPr id="15" name="Picture 14" descr="018741i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72200" y="2708920"/>
            <a:ext cx="360040" cy="379784"/>
          </a:xfrm>
          <a:prstGeom prst="rect">
            <a:avLst/>
          </a:prstGeom>
        </p:spPr>
      </p:pic>
      <p:pic>
        <p:nvPicPr>
          <p:cNvPr id="16" name="Picture 15" descr="018741i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732240" y="2420888"/>
            <a:ext cx="360040" cy="379784"/>
          </a:xfrm>
          <a:prstGeom prst="rect">
            <a:avLst/>
          </a:prstGeom>
        </p:spPr>
      </p:pic>
      <p:sp>
        <p:nvSpPr>
          <p:cNvPr id="17" name="Oval 16"/>
          <p:cNvSpPr/>
          <p:nvPr/>
        </p:nvSpPr>
        <p:spPr>
          <a:xfrm>
            <a:off x="1907704" y="4365104"/>
            <a:ext cx="432048" cy="4320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/>
          <p:cNvSpPr/>
          <p:nvPr/>
        </p:nvSpPr>
        <p:spPr>
          <a:xfrm>
            <a:off x="2627784" y="4581128"/>
            <a:ext cx="432048" cy="4320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/>
          <p:cNvSpPr/>
          <p:nvPr/>
        </p:nvSpPr>
        <p:spPr>
          <a:xfrm>
            <a:off x="3059832" y="4221088"/>
            <a:ext cx="432048" cy="4320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/>
          <p:cNvSpPr/>
          <p:nvPr/>
        </p:nvSpPr>
        <p:spPr>
          <a:xfrm>
            <a:off x="3563888" y="4581128"/>
            <a:ext cx="432048" cy="4320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/>
          <p:cNvSpPr/>
          <p:nvPr/>
        </p:nvSpPr>
        <p:spPr>
          <a:xfrm>
            <a:off x="4067944" y="4221088"/>
            <a:ext cx="432048" cy="4320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Oval 22"/>
          <p:cNvSpPr/>
          <p:nvPr/>
        </p:nvSpPr>
        <p:spPr>
          <a:xfrm>
            <a:off x="4572000" y="4581128"/>
            <a:ext cx="432048" cy="4320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Freeform 24"/>
          <p:cNvSpPr/>
          <p:nvPr/>
        </p:nvSpPr>
        <p:spPr>
          <a:xfrm>
            <a:off x="1115615" y="6163237"/>
            <a:ext cx="899382" cy="510517"/>
          </a:xfrm>
          <a:custGeom>
            <a:avLst/>
            <a:gdLst>
              <a:gd name="connsiteX0" fmla="*/ 339191 w 762272"/>
              <a:gd name="connsiteY0" fmla="*/ 54591 h 559558"/>
              <a:gd name="connsiteX1" fmla="*/ 311895 w 762272"/>
              <a:gd name="connsiteY1" fmla="*/ 13648 h 559558"/>
              <a:gd name="connsiteX2" fmla="*/ 52588 w 762272"/>
              <a:gd name="connsiteY2" fmla="*/ 40943 h 559558"/>
              <a:gd name="connsiteX3" fmla="*/ 25292 w 762272"/>
              <a:gd name="connsiteY3" fmla="*/ 95534 h 559558"/>
              <a:gd name="connsiteX4" fmla="*/ 38940 w 762272"/>
              <a:gd name="connsiteY4" fmla="*/ 313899 h 559558"/>
              <a:gd name="connsiteX5" fmla="*/ 66236 w 762272"/>
              <a:gd name="connsiteY5" fmla="*/ 368490 h 559558"/>
              <a:gd name="connsiteX6" fmla="*/ 202713 w 762272"/>
              <a:gd name="connsiteY6" fmla="*/ 477672 h 559558"/>
              <a:gd name="connsiteX7" fmla="*/ 298248 w 762272"/>
              <a:gd name="connsiteY7" fmla="*/ 545910 h 559558"/>
              <a:gd name="connsiteX8" fmla="*/ 339191 w 762272"/>
              <a:gd name="connsiteY8" fmla="*/ 559558 h 559558"/>
              <a:gd name="connsiteX9" fmla="*/ 475669 w 762272"/>
              <a:gd name="connsiteY9" fmla="*/ 545910 h 559558"/>
              <a:gd name="connsiteX10" fmla="*/ 612146 w 762272"/>
              <a:gd name="connsiteY10" fmla="*/ 436728 h 559558"/>
              <a:gd name="connsiteX11" fmla="*/ 734976 w 762272"/>
              <a:gd name="connsiteY11" fmla="*/ 341194 h 559558"/>
              <a:gd name="connsiteX12" fmla="*/ 762272 w 762272"/>
              <a:gd name="connsiteY12" fmla="*/ 300251 h 559558"/>
              <a:gd name="connsiteX13" fmla="*/ 721328 w 762272"/>
              <a:gd name="connsiteY13" fmla="*/ 218364 h 559558"/>
              <a:gd name="connsiteX14" fmla="*/ 584851 w 762272"/>
              <a:gd name="connsiteY14" fmla="*/ 136478 h 559558"/>
              <a:gd name="connsiteX15" fmla="*/ 543907 w 762272"/>
              <a:gd name="connsiteY15" fmla="*/ 122830 h 559558"/>
              <a:gd name="connsiteX16" fmla="*/ 475669 w 762272"/>
              <a:gd name="connsiteY16" fmla="*/ 109182 h 559558"/>
              <a:gd name="connsiteX17" fmla="*/ 434725 w 762272"/>
              <a:gd name="connsiteY17" fmla="*/ 81887 h 559558"/>
              <a:gd name="connsiteX18" fmla="*/ 380134 w 762272"/>
              <a:gd name="connsiteY18" fmla="*/ 0 h 559558"/>
              <a:gd name="connsiteX19" fmla="*/ 339191 w 762272"/>
              <a:gd name="connsiteY19" fmla="*/ 54591 h 559558"/>
              <a:gd name="connsiteX0" fmla="*/ 304909 w 762272"/>
              <a:gd name="connsiteY0" fmla="*/ 2275 h 561832"/>
              <a:gd name="connsiteX1" fmla="*/ 311895 w 762272"/>
              <a:gd name="connsiteY1" fmla="*/ 15922 h 561832"/>
              <a:gd name="connsiteX2" fmla="*/ 52588 w 762272"/>
              <a:gd name="connsiteY2" fmla="*/ 43217 h 561832"/>
              <a:gd name="connsiteX3" fmla="*/ 25292 w 762272"/>
              <a:gd name="connsiteY3" fmla="*/ 97808 h 561832"/>
              <a:gd name="connsiteX4" fmla="*/ 38940 w 762272"/>
              <a:gd name="connsiteY4" fmla="*/ 316173 h 561832"/>
              <a:gd name="connsiteX5" fmla="*/ 66236 w 762272"/>
              <a:gd name="connsiteY5" fmla="*/ 370764 h 561832"/>
              <a:gd name="connsiteX6" fmla="*/ 202713 w 762272"/>
              <a:gd name="connsiteY6" fmla="*/ 479946 h 561832"/>
              <a:gd name="connsiteX7" fmla="*/ 298248 w 762272"/>
              <a:gd name="connsiteY7" fmla="*/ 548184 h 561832"/>
              <a:gd name="connsiteX8" fmla="*/ 339191 w 762272"/>
              <a:gd name="connsiteY8" fmla="*/ 561832 h 561832"/>
              <a:gd name="connsiteX9" fmla="*/ 475669 w 762272"/>
              <a:gd name="connsiteY9" fmla="*/ 548184 h 561832"/>
              <a:gd name="connsiteX10" fmla="*/ 612146 w 762272"/>
              <a:gd name="connsiteY10" fmla="*/ 439002 h 561832"/>
              <a:gd name="connsiteX11" fmla="*/ 734976 w 762272"/>
              <a:gd name="connsiteY11" fmla="*/ 343468 h 561832"/>
              <a:gd name="connsiteX12" fmla="*/ 762272 w 762272"/>
              <a:gd name="connsiteY12" fmla="*/ 302525 h 561832"/>
              <a:gd name="connsiteX13" fmla="*/ 721328 w 762272"/>
              <a:gd name="connsiteY13" fmla="*/ 220638 h 561832"/>
              <a:gd name="connsiteX14" fmla="*/ 584851 w 762272"/>
              <a:gd name="connsiteY14" fmla="*/ 138752 h 561832"/>
              <a:gd name="connsiteX15" fmla="*/ 543907 w 762272"/>
              <a:gd name="connsiteY15" fmla="*/ 125104 h 561832"/>
              <a:gd name="connsiteX16" fmla="*/ 475669 w 762272"/>
              <a:gd name="connsiteY16" fmla="*/ 111456 h 561832"/>
              <a:gd name="connsiteX17" fmla="*/ 434725 w 762272"/>
              <a:gd name="connsiteY17" fmla="*/ 84161 h 561832"/>
              <a:gd name="connsiteX18" fmla="*/ 380134 w 762272"/>
              <a:gd name="connsiteY18" fmla="*/ 2274 h 561832"/>
              <a:gd name="connsiteX19" fmla="*/ 304909 w 762272"/>
              <a:gd name="connsiteY19" fmla="*/ 2275 h 561832"/>
              <a:gd name="connsiteX0" fmla="*/ 304909 w 746229"/>
              <a:gd name="connsiteY0" fmla="*/ 2275 h 561832"/>
              <a:gd name="connsiteX1" fmla="*/ 311895 w 746229"/>
              <a:gd name="connsiteY1" fmla="*/ 15922 h 561832"/>
              <a:gd name="connsiteX2" fmla="*/ 52588 w 746229"/>
              <a:gd name="connsiteY2" fmla="*/ 43217 h 561832"/>
              <a:gd name="connsiteX3" fmla="*/ 25292 w 746229"/>
              <a:gd name="connsiteY3" fmla="*/ 97808 h 561832"/>
              <a:gd name="connsiteX4" fmla="*/ 38940 w 746229"/>
              <a:gd name="connsiteY4" fmla="*/ 316173 h 561832"/>
              <a:gd name="connsiteX5" fmla="*/ 66236 w 746229"/>
              <a:gd name="connsiteY5" fmla="*/ 370764 h 561832"/>
              <a:gd name="connsiteX6" fmla="*/ 202713 w 746229"/>
              <a:gd name="connsiteY6" fmla="*/ 479946 h 561832"/>
              <a:gd name="connsiteX7" fmla="*/ 298248 w 746229"/>
              <a:gd name="connsiteY7" fmla="*/ 548184 h 561832"/>
              <a:gd name="connsiteX8" fmla="*/ 339191 w 746229"/>
              <a:gd name="connsiteY8" fmla="*/ 561832 h 561832"/>
              <a:gd name="connsiteX9" fmla="*/ 475669 w 746229"/>
              <a:gd name="connsiteY9" fmla="*/ 548184 h 561832"/>
              <a:gd name="connsiteX10" fmla="*/ 612146 w 746229"/>
              <a:gd name="connsiteY10" fmla="*/ 439002 h 561832"/>
              <a:gd name="connsiteX11" fmla="*/ 734976 w 746229"/>
              <a:gd name="connsiteY11" fmla="*/ 343468 h 561832"/>
              <a:gd name="connsiteX12" fmla="*/ 609818 w 746229"/>
              <a:gd name="connsiteY12" fmla="*/ 240013 h 561832"/>
              <a:gd name="connsiteX13" fmla="*/ 721328 w 746229"/>
              <a:gd name="connsiteY13" fmla="*/ 220638 h 561832"/>
              <a:gd name="connsiteX14" fmla="*/ 584851 w 746229"/>
              <a:gd name="connsiteY14" fmla="*/ 138752 h 561832"/>
              <a:gd name="connsiteX15" fmla="*/ 543907 w 746229"/>
              <a:gd name="connsiteY15" fmla="*/ 125104 h 561832"/>
              <a:gd name="connsiteX16" fmla="*/ 475669 w 746229"/>
              <a:gd name="connsiteY16" fmla="*/ 111456 h 561832"/>
              <a:gd name="connsiteX17" fmla="*/ 434725 w 746229"/>
              <a:gd name="connsiteY17" fmla="*/ 84161 h 561832"/>
              <a:gd name="connsiteX18" fmla="*/ 380134 w 746229"/>
              <a:gd name="connsiteY18" fmla="*/ 2274 h 561832"/>
              <a:gd name="connsiteX19" fmla="*/ 304909 w 746229"/>
              <a:gd name="connsiteY19" fmla="*/ 2275 h 561832"/>
              <a:gd name="connsiteX0" fmla="*/ 304909 w 746229"/>
              <a:gd name="connsiteY0" fmla="*/ 2275 h 561832"/>
              <a:gd name="connsiteX1" fmla="*/ 311895 w 746229"/>
              <a:gd name="connsiteY1" fmla="*/ 15922 h 561832"/>
              <a:gd name="connsiteX2" fmla="*/ 52588 w 746229"/>
              <a:gd name="connsiteY2" fmla="*/ 43217 h 561832"/>
              <a:gd name="connsiteX3" fmla="*/ 25292 w 746229"/>
              <a:gd name="connsiteY3" fmla="*/ 97808 h 561832"/>
              <a:gd name="connsiteX4" fmla="*/ 38940 w 746229"/>
              <a:gd name="connsiteY4" fmla="*/ 316173 h 561832"/>
              <a:gd name="connsiteX5" fmla="*/ 66236 w 746229"/>
              <a:gd name="connsiteY5" fmla="*/ 370764 h 561832"/>
              <a:gd name="connsiteX6" fmla="*/ 202713 w 746229"/>
              <a:gd name="connsiteY6" fmla="*/ 479946 h 561832"/>
              <a:gd name="connsiteX7" fmla="*/ 298248 w 746229"/>
              <a:gd name="connsiteY7" fmla="*/ 548184 h 561832"/>
              <a:gd name="connsiteX8" fmla="*/ 339191 w 746229"/>
              <a:gd name="connsiteY8" fmla="*/ 561832 h 561832"/>
              <a:gd name="connsiteX9" fmla="*/ 475669 w 746229"/>
              <a:gd name="connsiteY9" fmla="*/ 548184 h 561832"/>
              <a:gd name="connsiteX10" fmla="*/ 612146 w 746229"/>
              <a:gd name="connsiteY10" fmla="*/ 439002 h 561832"/>
              <a:gd name="connsiteX11" fmla="*/ 559000 w 746229"/>
              <a:gd name="connsiteY11" fmla="*/ 398504 h 561832"/>
              <a:gd name="connsiteX12" fmla="*/ 609818 w 746229"/>
              <a:gd name="connsiteY12" fmla="*/ 240013 h 561832"/>
              <a:gd name="connsiteX13" fmla="*/ 721328 w 746229"/>
              <a:gd name="connsiteY13" fmla="*/ 220638 h 561832"/>
              <a:gd name="connsiteX14" fmla="*/ 584851 w 746229"/>
              <a:gd name="connsiteY14" fmla="*/ 138752 h 561832"/>
              <a:gd name="connsiteX15" fmla="*/ 543907 w 746229"/>
              <a:gd name="connsiteY15" fmla="*/ 125104 h 561832"/>
              <a:gd name="connsiteX16" fmla="*/ 475669 w 746229"/>
              <a:gd name="connsiteY16" fmla="*/ 111456 h 561832"/>
              <a:gd name="connsiteX17" fmla="*/ 434725 w 746229"/>
              <a:gd name="connsiteY17" fmla="*/ 84161 h 561832"/>
              <a:gd name="connsiteX18" fmla="*/ 380134 w 746229"/>
              <a:gd name="connsiteY18" fmla="*/ 2274 h 561832"/>
              <a:gd name="connsiteX19" fmla="*/ 304909 w 746229"/>
              <a:gd name="connsiteY19" fmla="*/ 2275 h 561832"/>
              <a:gd name="connsiteX0" fmla="*/ 304909 w 746229"/>
              <a:gd name="connsiteY0" fmla="*/ 2275 h 561832"/>
              <a:gd name="connsiteX1" fmla="*/ 311895 w 746229"/>
              <a:gd name="connsiteY1" fmla="*/ 15922 h 561832"/>
              <a:gd name="connsiteX2" fmla="*/ 52588 w 746229"/>
              <a:gd name="connsiteY2" fmla="*/ 43217 h 561832"/>
              <a:gd name="connsiteX3" fmla="*/ 25292 w 746229"/>
              <a:gd name="connsiteY3" fmla="*/ 97808 h 561832"/>
              <a:gd name="connsiteX4" fmla="*/ 38940 w 746229"/>
              <a:gd name="connsiteY4" fmla="*/ 316173 h 561832"/>
              <a:gd name="connsiteX5" fmla="*/ 66236 w 746229"/>
              <a:gd name="connsiteY5" fmla="*/ 370764 h 561832"/>
              <a:gd name="connsiteX6" fmla="*/ 202713 w 746229"/>
              <a:gd name="connsiteY6" fmla="*/ 479946 h 561832"/>
              <a:gd name="connsiteX7" fmla="*/ 298248 w 746229"/>
              <a:gd name="connsiteY7" fmla="*/ 548184 h 561832"/>
              <a:gd name="connsiteX8" fmla="*/ 339191 w 746229"/>
              <a:gd name="connsiteY8" fmla="*/ 561832 h 561832"/>
              <a:gd name="connsiteX9" fmla="*/ 475669 w 746229"/>
              <a:gd name="connsiteY9" fmla="*/ 548184 h 561832"/>
              <a:gd name="connsiteX10" fmla="*/ 508182 w 746229"/>
              <a:gd name="connsiteY10" fmla="*/ 477750 h 561832"/>
              <a:gd name="connsiteX11" fmla="*/ 559000 w 746229"/>
              <a:gd name="connsiteY11" fmla="*/ 398504 h 561832"/>
              <a:gd name="connsiteX12" fmla="*/ 609818 w 746229"/>
              <a:gd name="connsiteY12" fmla="*/ 240013 h 561832"/>
              <a:gd name="connsiteX13" fmla="*/ 721328 w 746229"/>
              <a:gd name="connsiteY13" fmla="*/ 220638 h 561832"/>
              <a:gd name="connsiteX14" fmla="*/ 584851 w 746229"/>
              <a:gd name="connsiteY14" fmla="*/ 138752 h 561832"/>
              <a:gd name="connsiteX15" fmla="*/ 543907 w 746229"/>
              <a:gd name="connsiteY15" fmla="*/ 125104 h 561832"/>
              <a:gd name="connsiteX16" fmla="*/ 475669 w 746229"/>
              <a:gd name="connsiteY16" fmla="*/ 111456 h 561832"/>
              <a:gd name="connsiteX17" fmla="*/ 434725 w 746229"/>
              <a:gd name="connsiteY17" fmla="*/ 84161 h 561832"/>
              <a:gd name="connsiteX18" fmla="*/ 380134 w 746229"/>
              <a:gd name="connsiteY18" fmla="*/ 2274 h 561832"/>
              <a:gd name="connsiteX19" fmla="*/ 304909 w 746229"/>
              <a:gd name="connsiteY19" fmla="*/ 2275 h 561832"/>
              <a:gd name="connsiteX0" fmla="*/ 304909 w 634720"/>
              <a:gd name="connsiteY0" fmla="*/ 2275 h 561832"/>
              <a:gd name="connsiteX1" fmla="*/ 311895 w 634720"/>
              <a:gd name="connsiteY1" fmla="*/ 15922 h 561832"/>
              <a:gd name="connsiteX2" fmla="*/ 52588 w 634720"/>
              <a:gd name="connsiteY2" fmla="*/ 43217 h 561832"/>
              <a:gd name="connsiteX3" fmla="*/ 25292 w 634720"/>
              <a:gd name="connsiteY3" fmla="*/ 97808 h 561832"/>
              <a:gd name="connsiteX4" fmla="*/ 38940 w 634720"/>
              <a:gd name="connsiteY4" fmla="*/ 316173 h 561832"/>
              <a:gd name="connsiteX5" fmla="*/ 66236 w 634720"/>
              <a:gd name="connsiteY5" fmla="*/ 370764 h 561832"/>
              <a:gd name="connsiteX6" fmla="*/ 202713 w 634720"/>
              <a:gd name="connsiteY6" fmla="*/ 479946 h 561832"/>
              <a:gd name="connsiteX7" fmla="*/ 298248 w 634720"/>
              <a:gd name="connsiteY7" fmla="*/ 548184 h 561832"/>
              <a:gd name="connsiteX8" fmla="*/ 339191 w 634720"/>
              <a:gd name="connsiteY8" fmla="*/ 561832 h 561832"/>
              <a:gd name="connsiteX9" fmla="*/ 475669 w 634720"/>
              <a:gd name="connsiteY9" fmla="*/ 548184 h 561832"/>
              <a:gd name="connsiteX10" fmla="*/ 508182 w 634720"/>
              <a:gd name="connsiteY10" fmla="*/ 477750 h 561832"/>
              <a:gd name="connsiteX11" fmla="*/ 559000 w 634720"/>
              <a:gd name="connsiteY11" fmla="*/ 398504 h 561832"/>
              <a:gd name="connsiteX12" fmla="*/ 609818 w 634720"/>
              <a:gd name="connsiteY12" fmla="*/ 240013 h 561832"/>
              <a:gd name="connsiteX13" fmla="*/ 609819 w 634720"/>
              <a:gd name="connsiteY13" fmla="*/ 160767 h 561832"/>
              <a:gd name="connsiteX14" fmla="*/ 584851 w 634720"/>
              <a:gd name="connsiteY14" fmla="*/ 138752 h 561832"/>
              <a:gd name="connsiteX15" fmla="*/ 543907 w 634720"/>
              <a:gd name="connsiteY15" fmla="*/ 125104 h 561832"/>
              <a:gd name="connsiteX16" fmla="*/ 475669 w 634720"/>
              <a:gd name="connsiteY16" fmla="*/ 111456 h 561832"/>
              <a:gd name="connsiteX17" fmla="*/ 434725 w 634720"/>
              <a:gd name="connsiteY17" fmla="*/ 84161 h 561832"/>
              <a:gd name="connsiteX18" fmla="*/ 380134 w 634720"/>
              <a:gd name="connsiteY18" fmla="*/ 2274 h 561832"/>
              <a:gd name="connsiteX19" fmla="*/ 304909 w 634720"/>
              <a:gd name="connsiteY19" fmla="*/ 2275 h 561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34720" h="561832">
                <a:moveTo>
                  <a:pt x="304909" y="2275"/>
                </a:moveTo>
                <a:cubicBezTo>
                  <a:pt x="293536" y="4550"/>
                  <a:pt x="328185" y="17838"/>
                  <a:pt x="311895" y="15922"/>
                </a:cubicBezTo>
                <a:cubicBezTo>
                  <a:pt x="200481" y="2815"/>
                  <a:pt x="142805" y="20664"/>
                  <a:pt x="52588" y="43217"/>
                </a:cubicBezTo>
                <a:cubicBezTo>
                  <a:pt x="43489" y="61414"/>
                  <a:pt x="31138" y="78321"/>
                  <a:pt x="25292" y="97808"/>
                </a:cubicBezTo>
                <a:cubicBezTo>
                  <a:pt x="0" y="182115"/>
                  <a:pt x="12955" y="225225"/>
                  <a:pt x="38940" y="316173"/>
                </a:cubicBezTo>
                <a:cubicBezTo>
                  <a:pt x="44529" y="335735"/>
                  <a:pt x="53527" y="354877"/>
                  <a:pt x="66236" y="370764"/>
                </a:cubicBezTo>
                <a:cubicBezTo>
                  <a:pt x="157815" y="485238"/>
                  <a:pt x="116069" y="425793"/>
                  <a:pt x="202713" y="479946"/>
                </a:cubicBezTo>
                <a:cubicBezTo>
                  <a:pt x="227452" y="495408"/>
                  <a:pt x="269367" y="533744"/>
                  <a:pt x="298248" y="548184"/>
                </a:cubicBezTo>
                <a:cubicBezTo>
                  <a:pt x="311115" y="554618"/>
                  <a:pt x="325543" y="557283"/>
                  <a:pt x="339191" y="561832"/>
                </a:cubicBezTo>
                <a:cubicBezTo>
                  <a:pt x="384684" y="557283"/>
                  <a:pt x="432031" y="561821"/>
                  <a:pt x="475669" y="548184"/>
                </a:cubicBezTo>
                <a:cubicBezTo>
                  <a:pt x="544602" y="526642"/>
                  <a:pt x="457353" y="518413"/>
                  <a:pt x="508182" y="477750"/>
                </a:cubicBezTo>
                <a:cubicBezTo>
                  <a:pt x="584271" y="416879"/>
                  <a:pt x="507720" y="460040"/>
                  <a:pt x="559000" y="398504"/>
                </a:cubicBezTo>
                <a:cubicBezTo>
                  <a:pt x="569501" y="385903"/>
                  <a:pt x="600719" y="253661"/>
                  <a:pt x="609818" y="240013"/>
                </a:cubicBezTo>
                <a:cubicBezTo>
                  <a:pt x="600082" y="210806"/>
                  <a:pt x="634720" y="182556"/>
                  <a:pt x="609819" y="160767"/>
                </a:cubicBezTo>
                <a:cubicBezTo>
                  <a:pt x="578769" y="133599"/>
                  <a:pt x="626758" y="156712"/>
                  <a:pt x="584851" y="138752"/>
                </a:cubicBezTo>
                <a:cubicBezTo>
                  <a:pt x="571628" y="133085"/>
                  <a:pt x="557864" y="128593"/>
                  <a:pt x="543907" y="125104"/>
                </a:cubicBezTo>
                <a:cubicBezTo>
                  <a:pt x="521403" y="119478"/>
                  <a:pt x="498415" y="116005"/>
                  <a:pt x="475669" y="111456"/>
                </a:cubicBezTo>
                <a:cubicBezTo>
                  <a:pt x="462021" y="102358"/>
                  <a:pt x="445526" y="96505"/>
                  <a:pt x="434725" y="84161"/>
                </a:cubicBezTo>
                <a:cubicBezTo>
                  <a:pt x="413122" y="59473"/>
                  <a:pt x="380134" y="2274"/>
                  <a:pt x="380134" y="2274"/>
                </a:cubicBezTo>
                <a:cubicBezTo>
                  <a:pt x="333087" y="17957"/>
                  <a:pt x="316282" y="0"/>
                  <a:pt x="304909" y="2275"/>
                </a:cubicBezTo>
                <a:close/>
              </a:path>
            </a:pathLst>
          </a:cu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/>
          <p:cNvSpPr/>
          <p:nvPr/>
        </p:nvSpPr>
        <p:spPr>
          <a:xfrm>
            <a:off x="1331640" y="6237312"/>
            <a:ext cx="45719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Freeform 26"/>
          <p:cNvSpPr/>
          <p:nvPr/>
        </p:nvSpPr>
        <p:spPr>
          <a:xfrm>
            <a:off x="1264722" y="6165305"/>
            <a:ext cx="282942" cy="372062"/>
          </a:xfrm>
          <a:custGeom>
            <a:avLst/>
            <a:gdLst>
              <a:gd name="connsiteX0" fmla="*/ 243444 w 243444"/>
              <a:gd name="connsiteY0" fmla="*/ 0 h 338447"/>
              <a:gd name="connsiteX1" fmla="*/ 213756 w 243444"/>
              <a:gd name="connsiteY1" fmla="*/ 35626 h 338447"/>
              <a:gd name="connsiteX2" fmla="*/ 195943 w 243444"/>
              <a:gd name="connsiteY2" fmla="*/ 83128 h 338447"/>
              <a:gd name="connsiteX3" fmla="*/ 166255 w 243444"/>
              <a:gd name="connsiteY3" fmla="*/ 130629 h 338447"/>
              <a:gd name="connsiteX4" fmla="*/ 148442 w 243444"/>
              <a:gd name="connsiteY4" fmla="*/ 172193 h 338447"/>
              <a:gd name="connsiteX5" fmla="*/ 136566 w 243444"/>
              <a:gd name="connsiteY5" fmla="*/ 190006 h 338447"/>
              <a:gd name="connsiteX6" fmla="*/ 118753 w 243444"/>
              <a:gd name="connsiteY6" fmla="*/ 231569 h 338447"/>
              <a:gd name="connsiteX7" fmla="*/ 106878 w 243444"/>
              <a:gd name="connsiteY7" fmla="*/ 243445 h 338447"/>
              <a:gd name="connsiteX8" fmla="*/ 77190 w 243444"/>
              <a:gd name="connsiteY8" fmla="*/ 279071 h 338447"/>
              <a:gd name="connsiteX9" fmla="*/ 71252 w 243444"/>
              <a:gd name="connsiteY9" fmla="*/ 296884 h 338447"/>
              <a:gd name="connsiteX10" fmla="*/ 35626 w 243444"/>
              <a:gd name="connsiteY10" fmla="*/ 326572 h 338447"/>
              <a:gd name="connsiteX11" fmla="*/ 0 w 243444"/>
              <a:gd name="connsiteY11" fmla="*/ 338447 h 3384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43444" h="338447">
                <a:moveTo>
                  <a:pt x="243444" y="0"/>
                </a:moveTo>
                <a:cubicBezTo>
                  <a:pt x="233548" y="11875"/>
                  <a:pt x="222621" y="22962"/>
                  <a:pt x="213756" y="35626"/>
                </a:cubicBezTo>
                <a:cubicBezTo>
                  <a:pt x="195955" y="61057"/>
                  <a:pt x="206127" y="55970"/>
                  <a:pt x="195943" y="83128"/>
                </a:cubicBezTo>
                <a:cubicBezTo>
                  <a:pt x="184660" y="113215"/>
                  <a:pt x="183768" y="102608"/>
                  <a:pt x="166255" y="130629"/>
                </a:cubicBezTo>
                <a:cubicBezTo>
                  <a:pt x="135356" y="180067"/>
                  <a:pt x="168650" y="131778"/>
                  <a:pt x="148442" y="172193"/>
                </a:cubicBezTo>
                <a:cubicBezTo>
                  <a:pt x="145251" y="178576"/>
                  <a:pt x="140525" y="184068"/>
                  <a:pt x="136566" y="190006"/>
                </a:cubicBezTo>
                <a:cubicBezTo>
                  <a:pt x="131287" y="205844"/>
                  <a:pt x="128539" y="216890"/>
                  <a:pt x="118753" y="231569"/>
                </a:cubicBezTo>
                <a:cubicBezTo>
                  <a:pt x="115648" y="236227"/>
                  <a:pt x="109983" y="238787"/>
                  <a:pt x="106878" y="243445"/>
                </a:cubicBezTo>
                <a:cubicBezTo>
                  <a:pt x="82772" y="279604"/>
                  <a:pt x="109655" y="257426"/>
                  <a:pt x="77190" y="279071"/>
                </a:cubicBezTo>
                <a:cubicBezTo>
                  <a:pt x="75211" y="285009"/>
                  <a:pt x="74724" y="291676"/>
                  <a:pt x="71252" y="296884"/>
                </a:cubicBezTo>
                <a:cubicBezTo>
                  <a:pt x="65364" y="305716"/>
                  <a:pt x="46003" y="321960"/>
                  <a:pt x="35626" y="326572"/>
                </a:cubicBezTo>
                <a:cubicBezTo>
                  <a:pt x="24187" y="331656"/>
                  <a:pt x="0" y="338447"/>
                  <a:pt x="0" y="338447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/>
          <p:cNvSpPr/>
          <p:nvPr/>
        </p:nvSpPr>
        <p:spPr>
          <a:xfrm>
            <a:off x="1484040" y="6389712"/>
            <a:ext cx="45719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/>
          <p:cNvSpPr/>
          <p:nvPr/>
        </p:nvSpPr>
        <p:spPr>
          <a:xfrm>
            <a:off x="1636440" y="6542112"/>
            <a:ext cx="45719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/>
          <p:cNvSpPr/>
          <p:nvPr/>
        </p:nvSpPr>
        <p:spPr>
          <a:xfrm>
            <a:off x="1619672" y="6309320"/>
            <a:ext cx="45719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/>
          <p:cNvSpPr/>
          <p:nvPr/>
        </p:nvSpPr>
        <p:spPr>
          <a:xfrm>
            <a:off x="1691680" y="6381328"/>
            <a:ext cx="45719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/>
          <p:cNvSpPr/>
          <p:nvPr/>
        </p:nvSpPr>
        <p:spPr>
          <a:xfrm>
            <a:off x="1763688" y="6453336"/>
            <a:ext cx="45719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Freeform 33"/>
          <p:cNvSpPr/>
          <p:nvPr/>
        </p:nvSpPr>
        <p:spPr>
          <a:xfrm>
            <a:off x="3995936" y="6093296"/>
            <a:ext cx="899382" cy="510517"/>
          </a:xfrm>
          <a:custGeom>
            <a:avLst/>
            <a:gdLst>
              <a:gd name="connsiteX0" fmla="*/ 339191 w 762272"/>
              <a:gd name="connsiteY0" fmla="*/ 54591 h 559558"/>
              <a:gd name="connsiteX1" fmla="*/ 311895 w 762272"/>
              <a:gd name="connsiteY1" fmla="*/ 13648 h 559558"/>
              <a:gd name="connsiteX2" fmla="*/ 52588 w 762272"/>
              <a:gd name="connsiteY2" fmla="*/ 40943 h 559558"/>
              <a:gd name="connsiteX3" fmla="*/ 25292 w 762272"/>
              <a:gd name="connsiteY3" fmla="*/ 95534 h 559558"/>
              <a:gd name="connsiteX4" fmla="*/ 38940 w 762272"/>
              <a:gd name="connsiteY4" fmla="*/ 313899 h 559558"/>
              <a:gd name="connsiteX5" fmla="*/ 66236 w 762272"/>
              <a:gd name="connsiteY5" fmla="*/ 368490 h 559558"/>
              <a:gd name="connsiteX6" fmla="*/ 202713 w 762272"/>
              <a:gd name="connsiteY6" fmla="*/ 477672 h 559558"/>
              <a:gd name="connsiteX7" fmla="*/ 298248 w 762272"/>
              <a:gd name="connsiteY7" fmla="*/ 545910 h 559558"/>
              <a:gd name="connsiteX8" fmla="*/ 339191 w 762272"/>
              <a:gd name="connsiteY8" fmla="*/ 559558 h 559558"/>
              <a:gd name="connsiteX9" fmla="*/ 475669 w 762272"/>
              <a:gd name="connsiteY9" fmla="*/ 545910 h 559558"/>
              <a:gd name="connsiteX10" fmla="*/ 612146 w 762272"/>
              <a:gd name="connsiteY10" fmla="*/ 436728 h 559558"/>
              <a:gd name="connsiteX11" fmla="*/ 734976 w 762272"/>
              <a:gd name="connsiteY11" fmla="*/ 341194 h 559558"/>
              <a:gd name="connsiteX12" fmla="*/ 762272 w 762272"/>
              <a:gd name="connsiteY12" fmla="*/ 300251 h 559558"/>
              <a:gd name="connsiteX13" fmla="*/ 721328 w 762272"/>
              <a:gd name="connsiteY13" fmla="*/ 218364 h 559558"/>
              <a:gd name="connsiteX14" fmla="*/ 584851 w 762272"/>
              <a:gd name="connsiteY14" fmla="*/ 136478 h 559558"/>
              <a:gd name="connsiteX15" fmla="*/ 543907 w 762272"/>
              <a:gd name="connsiteY15" fmla="*/ 122830 h 559558"/>
              <a:gd name="connsiteX16" fmla="*/ 475669 w 762272"/>
              <a:gd name="connsiteY16" fmla="*/ 109182 h 559558"/>
              <a:gd name="connsiteX17" fmla="*/ 434725 w 762272"/>
              <a:gd name="connsiteY17" fmla="*/ 81887 h 559558"/>
              <a:gd name="connsiteX18" fmla="*/ 380134 w 762272"/>
              <a:gd name="connsiteY18" fmla="*/ 0 h 559558"/>
              <a:gd name="connsiteX19" fmla="*/ 339191 w 762272"/>
              <a:gd name="connsiteY19" fmla="*/ 54591 h 559558"/>
              <a:gd name="connsiteX0" fmla="*/ 304909 w 762272"/>
              <a:gd name="connsiteY0" fmla="*/ 2275 h 561832"/>
              <a:gd name="connsiteX1" fmla="*/ 311895 w 762272"/>
              <a:gd name="connsiteY1" fmla="*/ 15922 h 561832"/>
              <a:gd name="connsiteX2" fmla="*/ 52588 w 762272"/>
              <a:gd name="connsiteY2" fmla="*/ 43217 h 561832"/>
              <a:gd name="connsiteX3" fmla="*/ 25292 w 762272"/>
              <a:gd name="connsiteY3" fmla="*/ 97808 h 561832"/>
              <a:gd name="connsiteX4" fmla="*/ 38940 w 762272"/>
              <a:gd name="connsiteY4" fmla="*/ 316173 h 561832"/>
              <a:gd name="connsiteX5" fmla="*/ 66236 w 762272"/>
              <a:gd name="connsiteY5" fmla="*/ 370764 h 561832"/>
              <a:gd name="connsiteX6" fmla="*/ 202713 w 762272"/>
              <a:gd name="connsiteY6" fmla="*/ 479946 h 561832"/>
              <a:gd name="connsiteX7" fmla="*/ 298248 w 762272"/>
              <a:gd name="connsiteY7" fmla="*/ 548184 h 561832"/>
              <a:gd name="connsiteX8" fmla="*/ 339191 w 762272"/>
              <a:gd name="connsiteY8" fmla="*/ 561832 h 561832"/>
              <a:gd name="connsiteX9" fmla="*/ 475669 w 762272"/>
              <a:gd name="connsiteY9" fmla="*/ 548184 h 561832"/>
              <a:gd name="connsiteX10" fmla="*/ 612146 w 762272"/>
              <a:gd name="connsiteY10" fmla="*/ 439002 h 561832"/>
              <a:gd name="connsiteX11" fmla="*/ 734976 w 762272"/>
              <a:gd name="connsiteY11" fmla="*/ 343468 h 561832"/>
              <a:gd name="connsiteX12" fmla="*/ 762272 w 762272"/>
              <a:gd name="connsiteY12" fmla="*/ 302525 h 561832"/>
              <a:gd name="connsiteX13" fmla="*/ 721328 w 762272"/>
              <a:gd name="connsiteY13" fmla="*/ 220638 h 561832"/>
              <a:gd name="connsiteX14" fmla="*/ 584851 w 762272"/>
              <a:gd name="connsiteY14" fmla="*/ 138752 h 561832"/>
              <a:gd name="connsiteX15" fmla="*/ 543907 w 762272"/>
              <a:gd name="connsiteY15" fmla="*/ 125104 h 561832"/>
              <a:gd name="connsiteX16" fmla="*/ 475669 w 762272"/>
              <a:gd name="connsiteY16" fmla="*/ 111456 h 561832"/>
              <a:gd name="connsiteX17" fmla="*/ 434725 w 762272"/>
              <a:gd name="connsiteY17" fmla="*/ 84161 h 561832"/>
              <a:gd name="connsiteX18" fmla="*/ 380134 w 762272"/>
              <a:gd name="connsiteY18" fmla="*/ 2274 h 561832"/>
              <a:gd name="connsiteX19" fmla="*/ 304909 w 762272"/>
              <a:gd name="connsiteY19" fmla="*/ 2275 h 561832"/>
              <a:gd name="connsiteX0" fmla="*/ 304909 w 746229"/>
              <a:gd name="connsiteY0" fmla="*/ 2275 h 561832"/>
              <a:gd name="connsiteX1" fmla="*/ 311895 w 746229"/>
              <a:gd name="connsiteY1" fmla="*/ 15922 h 561832"/>
              <a:gd name="connsiteX2" fmla="*/ 52588 w 746229"/>
              <a:gd name="connsiteY2" fmla="*/ 43217 h 561832"/>
              <a:gd name="connsiteX3" fmla="*/ 25292 w 746229"/>
              <a:gd name="connsiteY3" fmla="*/ 97808 h 561832"/>
              <a:gd name="connsiteX4" fmla="*/ 38940 w 746229"/>
              <a:gd name="connsiteY4" fmla="*/ 316173 h 561832"/>
              <a:gd name="connsiteX5" fmla="*/ 66236 w 746229"/>
              <a:gd name="connsiteY5" fmla="*/ 370764 h 561832"/>
              <a:gd name="connsiteX6" fmla="*/ 202713 w 746229"/>
              <a:gd name="connsiteY6" fmla="*/ 479946 h 561832"/>
              <a:gd name="connsiteX7" fmla="*/ 298248 w 746229"/>
              <a:gd name="connsiteY7" fmla="*/ 548184 h 561832"/>
              <a:gd name="connsiteX8" fmla="*/ 339191 w 746229"/>
              <a:gd name="connsiteY8" fmla="*/ 561832 h 561832"/>
              <a:gd name="connsiteX9" fmla="*/ 475669 w 746229"/>
              <a:gd name="connsiteY9" fmla="*/ 548184 h 561832"/>
              <a:gd name="connsiteX10" fmla="*/ 612146 w 746229"/>
              <a:gd name="connsiteY10" fmla="*/ 439002 h 561832"/>
              <a:gd name="connsiteX11" fmla="*/ 734976 w 746229"/>
              <a:gd name="connsiteY11" fmla="*/ 343468 h 561832"/>
              <a:gd name="connsiteX12" fmla="*/ 609818 w 746229"/>
              <a:gd name="connsiteY12" fmla="*/ 240013 h 561832"/>
              <a:gd name="connsiteX13" fmla="*/ 721328 w 746229"/>
              <a:gd name="connsiteY13" fmla="*/ 220638 h 561832"/>
              <a:gd name="connsiteX14" fmla="*/ 584851 w 746229"/>
              <a:gd name="connsiteY14" fmla="*/ 138752 h 561832"/>
              <a:gd name="connsiteX15" fmla="*/ 543907 w 746229"/>
              <a:gd name="connsiteY15" fmla="*/ 125104 h 561832"/>
              <a:gd name="connsiteX16" fmla="*/ 475669 w 746229"/>
              <a:gd name="connsiteY16" fmla="*/ 111456 h 561832"/>
              <a:gd name="connsiteX17" fmla="*/ 434725 w 746229"/>
              <a:gd name="connsiteY17" fmla="*/ 84161 h 561832"/>
              <a:gd name="connsiteX18" fmla="*/ 380134 w 746229"/>
              <a:gd name="connsiteY18" fmla="*/ 2274 h 561832"/>
              <a:gd name="connsiteX19" fmla="*/ 304909 w 746229"/>
              <a:gd name="connsiteY19" fmla="*/ 2275 h 561832"/>
              <a:gd name="connsiteX0" fmla="*/ 304909 w 746229"/>
              <a:gd name="connsiteY0" fmla="*/ 2275 h 561832"/>
              <a:gd name="connsiteX1" fmla="*/ 311895 w 746229"/>
              <a:gd name="connsiteY1" fmla="*/ 15922 h 561832"/>
              <a:gd name="connsiteX2" fmla="*/ 52588 w 746229"/>
              <a:gd name="connsiteY2" fmla="*/ 43217 h 561832"/>
              <a:gd name="connsiteX3" fmla="*/ 25292 w 746229"/>
              <a:gd name="connsiteY3" fmla="*/ 97808 h 561832"/>
              <a:gd name="connsiteX4" fmla="*/ 38940 w 746229"/>
              <a:gd name="connsiteY4" fmla="*/ 316173 h 561832"/>
              <a:gd name="connsiteX5" fmla="*/ 66236 w 746229"/>
              <a:gd name="connsiteY5" fmla="*/ 370764 h 561832"/>
              <a:gd name="connsiteX6" fmla="*/ 202713 w 746229"/>
              <a:gd name="connsiteY6" fmla="*/ 479946 h 561832"/>
              <a:gd name="connsiteX7" fmla="*/ 298248 w 746229"/>
              <a:gd name="connsiteY7" fmla="*/ 548184 h 561832"/>
              <a:gd name="connsiteX8" fmla="*/ 339191 w 746229"/>
              <a:gd name="connsiteY8" fmla="*/ 561832 h 561832"/>
              <a:gd name="connsiteX9" fmla="*/ 475669 w 746229"/>
              <a:gd name="connsiteY9" fmla="*/ 548184 h 561832"/>
              <a:gd name="connsiteX10" fmla="*/ 612146 w 746229"/>
              <a:gd name="connsiteY10" fmla="*/ 439002 h 561832"/>
              <a:gd name="connsiteX11" fmla="*/ 559000 w 746229"/>
              <a:gd name="connsiteY11" fmla="*/ 398504 h 561832"/>
              <a:gd name="connsiteX12" fmla="*/ 609818 w 746229"/>
              <a:gd name="connsiteY12" fmla="*/ 240013 h 561832"/>
              <a:gd name="connsiteX13" fmla="*/ 721328 w 746229"/>
              <a:gd name="connsiteY13" fmla="*/ 220638 h 561832"/>
              <a:gd name="connsiteX14" fmla="*/ 584851 w 746229"/>
              <a:gd name="connsiteY14" fmla="*/ 138752 h 561832"/>
              <a:gd name="connsiteX15" fmla="*/ 543907 w 746229"/>
              <a:gd name="connsiteY15" fmla="*/ 125104 h 561832"/>
              <a:gd name="connsiteX16" fmla="*/ 475669 w 746229"/>
              <a:gd name="connsiteY16" fmla="*/ 111456 h 561832"/>
              <a:gd name="connsiteX17" fmla="*/ 434725 w 746229"/>
              <a:gd name="connsiteY17" fmla="*/ 84161 h 561832"/>
              <a:gd name="connsiteX18" fmla="*/ 380134 w 746229"/>
              <a:gd name="connsiteY18" fmla="*/ 2274 h 561832"/>
              <a:gd name="connsiteX19" fmla="*/ 304909 w 746229"/>
              <a:gd name="connsiteY19" fmla="*/ 2275 h 561832"/>
              <a:gd name="connsiteX0" fmla="*/ 304909 w 746229"/>
              <a:gd name="connsiteY0" fmla="*/ 2275 h 561832"/>
              <a:gd name="connsiteX1" fmla="*/ 311895 w 746229"/>
              <a:gd name="connsiteY1" fmla="*/ 15922 h 561832"/>
              <a:gd name="connsiteX2" fmla="*/ 52588 w 746229"/>
              <a:gd name="connsiteY2" fmla="*/ 43217 h 561832"/>
              <a:gd name="connsiteX3" fmla="*/ 25292 w 746229"/>
              <a:gd name="connsiteY3" fmla="*/ 97808 h 561832"/>
              <a:gd name="connsiteX4" fmla="*/ 38940 w 746229"/>
              <a:gd name="connsiteY4" fmla="*/ 316173 h 561832"/>
              <a:gd name="connsiteX5" fmla="*/ 66236 w 746229"/>
              <a:gd name="connsiteY5" fmla="*/ 370764 h 561832"/>
              <a:gd name="connsiteX6" fmla="*/ 202713 w 746229"/>
              <a:gd name="connsiteY6" fmla="*/ 479946 h 561832"/>
              <a:gd name="connsiteX7" fmla="*/ 298248 w 746229"/>
              <a:gd name="connsiteY7" fmla="*/ 548184 h 561832"/>
              <a:gd name="connsiteX8" fmla="*/ 339191 w 746229"/>
              <a:gd name="connsiteY8" fmla="*/ 561832 h 561832"/>
              <a:gd name="connsiteX9" fmla="*/ 475669 w 746229"/>
              <a:gd name="connsiteY9" fmla="*/ 548184 h 561832"/>
              <a:gd name="connsiteX10" fmla="*/ 508182 w 746229"/>
              <a:gd name="connsiteY10" fmla="*/ 477750 h 561832"/>
              <a:gd name="connsiteX11" fmla="*/ 559000 w 746229"/>
              <a:gd name="connsiteY11" fmla="*/ 398504 h 561832"/>
              <a:gd name="connsiteX12" fmla="*/ 609818 w 746229"/>
              <a:gd name="connsiteY12" fmla="*/ 240013 h 561832"/>
              <a:gd name="connsiteX13" fmla="*/ 721328 w 746229"/>
              <a:gd name="connsiteY13" fmla="*/ 220638 h 561832"/>
              <a:gd name="connsiteX14" fmla="*/ 584851 w 746229"/>
              <a:gd name="connsiteY14" fmla="*/ 138752 h 561832"/>
              <a:gd name="connsiteX15" fmla="*/ 543907 w 746229"/>
              <a:gd name="connsiteY15" fmla="*/ 125104 h 561832"/>
              <a:gd name="connsiteX16" fmla="*/ 475669 w 746229"/>
              <a:gd name="connsiteY16" fmla="*/ 111456 h 561832"/>
              <a:gd name="connsiteX17" fmla="*/ 434725 w 746229"/>
              <a:gd name="connsiteY17" fmla="*/ 84161 h 561832"/>
              <a:gd name="connsiteX18" fmla="*/ 380134 w 746229"/>
              <a:gd name="connsiteY18" fmla="*/ 2274 h 561832"/>
              <a:gd name="connsiteX19" fmla="*/ 304909 w 746229"/>
              <a:gd name="connsiteY19" fmla="*/ 2275 h 561832"/>
              <a:gd name="connsiteX0" fmla="*/ 304909 w 634720"/>
              <a:gd name="connsiteY0" fmla="*/ 2275 h 561832"/>
              <a:gd name="connsiteX1" fmla="*/ 311895 w 634720"/>
              <a:gd name="connsiteY1" fmla="*/ 15922 h 561832"/>
              <a:gd name="connsiteX2" fmla="*/ 52588 w 634720"/>
              <a:gd name="connsiteY2" fmla="*/ 43217 h 561832"/>
              <a:gd name="connsiteX3" fmla="*/ 25292 w 634720"/>
              <a:gd name="connsiteY3" fmla="*/ 97808 h 561832"/>
              <a:gd name="connsiteX4" fmla="*/ 38940 w 634720"/>
              <a:gd name="connsiteY4" fmla="*/ 316173 h 561832"/>
              <a:gd name="connsiteX5" fmla="*/ 66236 w 634720"/>
              <a:gd name="connsiteY5" fmla="*/ 370764 h 561832"/>
              <a:gd name="connsiteX6" fmla="*/ 202713 w 634720"/>
              <a:gd name="connsiteY6" fmla="*/ 479946 h 561832"/>
              <a:gd name="connsiteX7" fmla="*/ 298248 w 634720"/>
              <a:gd name="connsiteY7" fmla="*/ 548184 h 561832"/>
              <a:gd name="connsiteX8" fmla="*/ 339191 w 634720"/>
              <a:gd name="connsiteY8" fmla="*/ 561832 h 561832"/>
              <a:gd name="connsiteX9" fmla="*/ 475669 w 634720"/>
              <a:gd name="connsiteY9" fmla="*/ 548184 h 561832"/>
              <a:gd name="connsiteX10" fmla="*/ 508182 w 634720"/>
              <a:gd name="connsiteY10" fmla="*/ 477750 h 561832"/>
              <a:gd name="connsiteX11" fmla="*/ 559000 w 634720"/>
              <a:gd name="connsiteY11" fmla="*/ 398504 h 561832"/>
              <a:gd name="connsiteX12" fmla="*/ 609818 w 634720"/>
              <a:gd name="connsiteY12" fmla="*/ 240013 h 561832"/>
              <a:gd name="connsiteX13" fmla="*/ 609819 w 634720"/>
              <a:gd name="connsiteY13" fmla="*/ 160767 h 561832"/>
              <a:gd name="connsiteX14" fmla="*/ 584851 w 634720"/>
              <a:gd name="connsiteY14" fmla="*/ 138752 h 561832"/>
              <a:gd name="connsiteX15" fmla="*/ 543907 w 634720"/>
              <a:gd name="connsiteY15" fmla="*/ 125104 h 561832"/>
              <a:gd name="connsiteX16" fmla="*/ 475669 w 634720"/>
              <a:gd name="connsiteY16" fmla="*/ 111456 h 561832"/>
              <a:gd name="connsiteX17" fmla="*/ 434725 w 634720"/>
              <a:gd name="connsiteY17" fmla="*/ 84161 h 561832"/>
              <a:gd name="connsiteX18" fmla="*/ 380134 w 634720"/>
              <a:gd name="connsiteY18" fmla="*/ 2274 h 561832"/>
              <a:gd name="connsiteX19" fmla="*/ 304909 w 634720"/>
              <a:gd name="connsiteY19" fmla="*/ 2275 h 561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34720" h="561832">
                <a:moveTo>
                  <a:pt x="304909" y="2275"/>
                </a:moveTo>
                <a:cubicBezTo>
                  <a:pt x="293536" y="4550"/>
                  <a:pt x="328185" y="17838"/>
                  <a:pt x="311895" y="15922"/>
                </a:cubicBezTo>
                <a:cubicBezTo>
                  <a:pt x="200481" y="2815"/>
                  <a:pt x="142805" y="20664"/>
                  <a:pt x="52588" y="43217"/>
                </a:cubicBezTo>
                <a:cubicBezTo>
                  <a:pt x="43489" y="61414"/>
                  <a:pt x="31138" y="78321"/>
                  <a:pt x="25292" y="97808"/>
                </a:cubicBezTo>
                <a:cubicBezTo>
                  <a:pt x="0" y="182115"/>
                  <a:pt x="12955" y="225225"/>
                  <a:pt x="38940" y="316173"/>
                </a:cubicBezTo>
                <a:cubicBezTo>
                  <a:pt x="44529" y="335735"/>
                  <a:pt x="53527" y="354877"/>
                  <a:pt x="66236" y="370764"/>
                </a:cubicBezTo>
                <a:cubicBezTo>
                  <a:pt x="157815" y="485238"/>
                  <a:pt x="116069" y="425793"/>
                  <a:pt x="202713" y="479946"/>
                </a:cubicBezTo>
                <a:cubicBezTo>
                  <a:pt x="227452" y="495408"/>
                  <a:pt x="269367" y="533744"/>
                  <a:pt x="298248" y="548184"/>
                </a:cubicBezTo>
                <a:cubicBezTo>
                  <a:pt x="311115" y="554618"/>
                  <a:pt x="325543" y="557283"/>
                  <a:pt x="339191" y="561832"/>
                </a:cubicBezTo>
                <a:cubicBezTo>
                  <a:pt x="384684" y="557283"/>
                  <a:pt x="432031" y="561821"/>
                  <a:pt x="475669" y="548184"/>
                </a:cubicBezTo>
                <a:cubicBezTo>
                  <a:pt x="544602" y="526642"/>
                  <a:pt x="457353" y="518413"/>
                  <a:pt x="508182" y="477750"/>
                </a:cubicBezTo>
                <a:cubicBezTo>
                  <a:pt x="584271" y="416879"/>
                  <a:pt x="507720" y="460040"/>
                  <a:pt x="559000" y="398504"/>
                </a:cubicBezTo>
                <a:cubicBezTo>
                  <a:pt x="569501" y="385903"/>
                  <a:pt x="600719" y="253661"/>
                  <a:pt x="609818" y="240013"/>
                </a:cubicBezTo>
                <a:cubicBezTo>
                  <a:pt x="600082" y="210806"/>
                  <a:pt x="634720" y="182556"/>
                  <a:pt x="609819" y="160767"/>
                </a:cubicBezTo>
                <a:cubicBezTo>
                  <a:pt x="578769" y="133599"/>
                  <a:pt x="626758" y="156712"/>
                  <a:pt x="584851" y="138752"/>
                </a:cubicBezTo>
                <a:cubicBezTo>
                  <a:pt x="571628" y="133085"/>
                  <a:pt x="557864" y="128593"/>
                  <a:pt x="543907" y="125104"/>
                </a:cubicBezTo>
                <a:cubicBezTo>
                  <a:pt x="521403" y="119478"/>
                  <a:pt x="498415" y="116005"/>
                  <a:pt x="475669" y="111456"/>
                </a:cubicBezTo>
                <a:cubicBezTo>
                  <a:pt x="462021" y="102358"/>
                  <a:pt x="445526" y="96505"/>
                  <a:pt x="434725" y="84161"/>
                </a:cubicBezTo>
                <a:cubicBezTo>
                  <a:pt x="413122" y="59473"/>
                  <a:pt x="380134" y="2274"/>
                  <a:pt x="380134" y="2274"/>
                </a:cubicBezTo>
                <a:cubicBezTo>
                  <a:pt x="333087" y="17957"/>
                  <a:pt x="316282" y="0"/>
                  <a:pt x="304909" y="2275"/>
                </a:cubicBezTo>
                <a:close/>
              </a:path>
            </a:pathLst>
          </a:cu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/>
          <p:cNvSpPr/>
          <p:nvPr/>
        </p:nvSpPr>
        <p:spPr>
          <a:xfrm>
            <a:off x="4211961" y="6167371"/>
            <a:ext cx="45719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Freeform 35"/>
          <p:cNvSpPr/>
          <p:nvPr/>
        </p:nvSpPr>
        <p:spPr>
          <a:xfrm>
            <a:off x="4145043" y="6095364"/>
            <a:ext cx="282942" cy="372062"/>
          </a:xfrm>
          <a:custGeom>
            <a:avLst/>
            <a:gdLst>
              <a:gd name="connsiteX0" fmla="*/ 243444 w 243444"/>
              <a:gd name="connsiteY0" fmla="*/ 0 h 338447"/>
              <a:gd name="connsiteX1" fmla="*/ 213756 w 243444"/>
              <a:gd name="connsiteY1" fmla="*/ 35626 h 338447"/>
              <a:gd name="connsiteX2" fmla="*/ 195943 w 243444"/>
              <a:gd name="connsiteY2" fmla="*/ 83128 h 338447"/>
              <a:gd name="connsiteX3" fmla="*/ 166255 w 243444"/>
              <a:gd name="connsiteY3" fmla="*/ 130629 h 338447"/>
              <a:gd name="connsiteX4" fmla="*/ 148442 w 243444"/>
              <a:gd name="connsiteY4" fmla="*/ 172193 h 338447"/>
              <a:gd name="connsiteX5" fmla="*/ 136566 w 243444"/>
              <a:gd name="connsiteY5" fmla="*/ 190006 h 338447"/>
              <a:gd name="connsiteX6" fmla="*/ 118753 w 243444"/>
              <a:gd name="connsiteY6" fmla="*/ 231569 h 338447"/>
              <a:gd name="connsiteX7" fmla="*/ 106878 w 243444"/>
              <a:gd name="connsiteY7" fmla="*/ 243445 h 338447"/>
              <a:gd name="connsiteX8" fmla="*/ 77190 w 243444"/>
              <a:gd name="connsiteY8" fmla="*/ 279071 h 338447"/>
              <a:gd name="connsiteX9" fmla="*/ 71252 w 243444"/>
              <a:gd name="connsiteY9" fmla="*/ 296884 h 338447"/>
              <a:gd name="connsiteX10" fmla="*/ 35626 w 243444"/>
              <a:gd name="connsiteY10" fmla="*/ 326572 h 338447"/>
              <a:gd name="connsiteX11" fmla="*/ 0 w 243444"/>
              <a:gd name="connsiteY11" fmla="*/ 338447 h 3384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43444" h="338447">
                <a:moveTo>
                  <a:pt x="243444" y="0"/>
                </a:moveTo>
                <a:cubicBezTo>
                  <a:pt x="233548" y="11875"/>
                  <a:pt x="222621" y="22962"/>
                  <a:pt x="213756" y="35626"/>
                </a:cubicBezTo>
                <a:cubicBezTo>
                  <a:pt x="195955" y="61057"/>
                  <a:pt x="206127" y="55970"/>
                  <a:pt x="195943" y="83128"/>
                </a:cubicBezTo>
                <a:cubicBezTo>
                  <a:pt x="184660" y="113215"/>
                  <a:pt x="183768" y="102608"/>
                  <a:pt x="166255" y="130629"/>
                </a:cubicBezTo>
                <a:cubicBezTo>
                  <a:pt x="135356" y="180067"/>
                  <a:pt x="168650" y="131778"/>
                  <a:pt x="148442" y="172193"/>
                </a:cubicBezTo>
                <a:cubicBezTo>
                  <a:pt x="145251" y="178576"/>
                  <a:pt x="140525" y="184068"/>
                  <a:pt x="136566" y="190006"/>
                </a:cubicBezTo>
                <a:cubicBezTo>
                  <a:pt x="131287" y="205844"/>
                  <a:pt x="128539" y="216890"/>
                  <a:pt x="118753" y="231569"/>
                </a:cubicBezTo>
                <a:cubicBezTo>
                  <a:pt x="115648" y="236227"/>
                  <a:pt x="109983" y="238787"/>
                  <a:pt x="106878" y="243445"/>
                </a:cubicBezTo>
                <a:cubicBezTo>
                  <a:pt x="82772" y="279604"/>
                  <a:pt x="109655" y="257426"/>
                  <a:pt x="77190" y="279071"/>
                </a:cubicBezTo>
                <a:cubicBezTo>
                  <a:pt x="75211" y="285009"/>
                  <a:pt x="74724" y="291676"/>
                  <a:pt x="71252" y="296884"/>
                </a:cubicBezTo>
                <a:cubicBezTo>
                  <a:pt x="65364" y="305716"/>
                  <a:pt x="46003" y="321960"/>
                  <a:pt x="35626" y="326572"/>
                </a:cubicBezTo>
                <a:cubicBezTo>
                  <a:pt x="24187" y="331656"/>
                  <a:pt x="0" y="338447"/>
                  <a:pt x="0" y="338447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/>
          <p:cNvSpPr/>
          <p:nvPr/>
        </p:nvSpPr>
        <p:spPr>
          <a:xfrm>
            <a:off x="4139952" y="6309320"/>
            <a:ext cx="45719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/>
          <p:cNvSpPr/>
          <p:nvPr/>
        </p:nvSpPr>
        <p:spPr>
          <a:xfrm>
            <a:off x="4516761" y="6472171"/>
            <a:ext cx="45719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/>
          <p:cNvSpPr/>
          <p:nvPr/>
        </p:nvSpPr>
        <p:spPr>
          <a:xfrm>
            <a:off x="4499993" y="6239379"/>
            <a:ext cx="45719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Oval 39"/>
          <p:cNvSpPr/>
          <p:nvPr/>
        </p:nvSpPr>
        <p:spPr>
          <a:xfrm>
            <a:off x="4572001" y="6311387"/>
            <a:ext cx="45719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Oval 40"/>
          <p:cNvSpPr/>
          <p:nvPr/>
        </p:nvSpPr>
        <p:spPr>
          <a:xfrm>
            <a:off x="4644009" y="6383395"/>
            <a:ext cx="45719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TextBox 41"/>
          <p:cNvSpPr txBox="1"/>
          <p:nvPr/>
        </p:nvSpPr>
        <p:spPr>
          <a:xfrm>
            <a:off x="2627784" y="6021288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6 = 1 + 5</a:t>
            </a:r>
            <a:endParaRPr lang="en-GB" dirty="0"/>
          </a:p>
        </p:txBody>
      </p:sp>
      <p:sp>
        <p:nvSpPr>
          <p:cNvPr id="44" name="TextBox 43"/>
          <p:cNvSpPr txBox="1"/>
          <p:nvPr/>
        </p:nvSpPr>
        <p:spPr>
          <a:xfrm>
            <a:off x="5148064" y="6165304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6 =  2 + 4 ...etc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27784" y="0"/>
            <a:ext cx="483497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u="sng" dirty="0" smtClean="0">
                <a:latin typeface="Bradley Hand ITC" pitchFamily="66" charset="0"/>
              </a:rPr>
              <a:t>Types of equipment</a:t>
            </a:r>
            <a:endParaRPr lang="en-GB" sz="4400" u="sng" dirty="0">
              <a:latin typeface="Bradley Hand ITC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9552" y="1124744"/>
            <a:ext cx="7996243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/>
              <a:t>Examples used in school:</a:t>
            </a:r>
          </a:p>
          <a:p>
            <a:endParaRPr lang="en-GB" sz="1200" dirty="0" smtClean="0"/>
          </a:p>
          <a:p>
            <a:pPr>
              <a:buFont typeface="Arial" pitchFamily="34" charset="0"/>
              <a:buChar char="•"/>
            </a:pPr>
            <a:r>
              <a:rPr lang="en-GB" sz="4000" dirty="0" err="1" smtClean="0">
                <a:solidFill>
                  <a:srgbClr val="FF0000"/>
                </a:solidFill>
              </a:rPr>
              <a:t>Numicon</a:t>
            </a:r>
            <a:r>
              <a:rPr lang="en-GB" sz="4000" dirty="0" smtClean="0"/>
              <a:t>,</a:t>
            </a:r>
          </a:p>
          <a:p>
            <a:pPr>
              <a:buFont typeface="Arial" pitchFamily="34" charset="0"/>
              <a:buChar char="•"/>
            </a:pPr>
            <a:r>
              <a:rPr lang="en-GB" sz="4000" dirty="0" smtClean="0">
                <a:solidFill>
                  <a:srgbClr val="7030A0"/>
                </a:solidFill>
              </a:rPr>
              <a:t>Base ten equipment</a:t>
            </a:r>
            <a:r>
              <a:rPr lang="en-GB" sz="4000" dirty="0" smtClean="0"/>
              <a:t>,</a:t>
            </a:r>
          </a:p>
          <a:p>
            <a:pPr>
              <a:buFont typeface="Arial" pitchFamily="34" charset="0"/>
              <a:buChar char="•"/>
            </a:pPr>
            <a:r>
              <a:rPr lang="en-GB" sz="4000" dirty="0" err="1" smtClean="0">
                <a:solidFill>
                  <a:schemeClr val="tx2">
                    <a:lumMod val="75000"/>
                  </a:schemeClr>
                </a:solidFill>
              </a:rPr>
              <a:t>Beadstrings</a:t>
            </a:r>
            <a:r>
              <a:rPr lang="en-GB" sz="4000" dirty="0" smtClean="0">
                <a:solidFill>
                  <a:schemeClr val="tx2">
                    <a:lumMod val="75000"/>
                  </a:schemeClr>
                </a:solidFill>
              </a:rPr>
              <a:t>,</a:t>
            </a:r>
          </a:p>
          <a:p>
            <a:pPr>
              <a:buFont typeface="Arial" pitchFamily="34" charset="0"/>
              <a:buChar char="•"/>
            </a:pPr>
            <a:r>
              <a:rPr lang="en-GB" sz="4000" dirty="0" smtClean="0">
                <a:solidFill>
                  <a:srgbClr val="00B050"/>
                </a:solidFill>
              </a:rPr>
              <a:t>Cubes.</a:t>
            </a:r>
          </a:p>
          <a:p>
            <a:endParaRPr lang="en-GB" sz="2800" dirty="0" smtClean="0"/>
          </a:p>
          <a:p>
            <a:r>
              <a:rPr lang="en-GB" sz="2400" dirty="0" smtClean="0"/>
              <a:t>These can be used in various ways to show different concepts linked to the children’s maths. i.e. </a:t>
            </a:r>
          </a:p>
          <a:p>
            <a:r>
              <a:rPr lang="en-GB" sz="2400" dirty="0" smtClean="0">
                <a:solidFill>
                  <a:srgbClr val="FF0000"/>
                </a:solidFill>
              </a:rPr>
              <a:t>Number bonds, addition/subtraction, difference, doubles</a:t>
            </a:r>
            <a:r>
              <a:rPr lang="en-GB" sz="2400" dirty="0" smtClean="0"/>
              <a:t>, </a:t>
            </a:r>
            <a:r>
              <a:rPr lang="en-GB" sz="2400" dirty="0" smtClean="0">
                <a:solidFill>
                  <a:srgbClr val="7030A0"/>
                </a:solidFill>
              </a:rPr>
              <a:t>place value</a:t>
            </a:r>
            <a:r>
              <a:rPr lang="en-GB" sz="2400" dirty="0" smtClean="0"/>
              <a:t>, </a:t>
            </a:r>
            <a:r>
              <a:rPr lang="en-GB" sz="2400" dirty="0" smtClean="0">
                <a:solidFill>
                  <a:srgbClr val="7030A0"/>
                </a:solidFill>
              </a:rPr>
              <a:t>calculation, </a:t>
            </a:r>
            <a:r>
              <a:rPr lang="en-GB" sz="2400" dirty="0" smtClean="0">
                <a:solidFill>
                  <a:schemeClr val="tx2">
                    <a:lumMod val="75000"/>
                  </a:schemeClr>
                </a:solidFill>
              </a:rPr>
              <a:t>compliments, counting, multiplication,</a:t>
            </a:r>
          </a:p>
          <a:p>
            <a:r>
              <a:rPr lang="en-GB" sz="2400" dirty="0" smtClean="0">
                <a:solidFill>
                  <a:srgbClr val="00B050"/>
                </a:solidFill>
              </a:rPr>
              <a:t>c</a:t>
            </a:r>
            <a:r>
              <a:rPr lang="en-GB" sz="2400" dirty="0" smtClean="0">
                <a:solidFill>
                  <a:srgbClr val="00B050"/>
                </a:solidFill>
              </a:rPr>
              <a:t>ounting, fractions, ratio, area, volume.</a:t>
            </a:r>
          </a:p>
        </p:txBody>
      </p:sp>
      <p:pic>
        <p:nvPicPr>
          <p:cNvPr id="1026" name="Picture 2" descr="Numic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3968" y="1700808"/>
            <a:ext cx="1008112" cy="100811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</p:pic>
      <p:pic>
        <p:nvPicPr>
          <p:cNvPr id="1028" name="Picture 4" descr="http://www.basetenblocks.com/files/4074132/uploaded/Basetenblocks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08104" y="2492896"/>
            <a:ext cx="1317937" cy="1008222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</p:pic>
      <p:pic>
        <p:nvPicPr>
          <p:cNvPr id="1030" name="Picture 6" descr="http://www.craftpacks.co.uk/images.php?id=732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419872" y="3284984"/>
            <a:ext cx="1224136" cy="824643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</p:pic>
      <p:pic>
        <p:nvPicPr>
          <p:cNvPr id="1032" name="Picture 8" descr="Interlocking Cubes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876256" y="3284984"/>
            <a:ext cx="1368152" cy="1368152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24966" y="0"/>
            <a:ext cx="8111388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4400" u="sng" dirty="0" smtClean="0">
                <a:latin typeface="Calibri Bold Italic" pitchFamily="34" charset="0"/>
              </a:rPr>
              <a:t>Importance of mental maths skills</a:t>
            </a:r>
          </a:p>
          <a:p>
            <a:pPr algn="ctr"/>
            <a:r>
              <a:rPr lang="en-GB" sz="4400" u="sng" dirty="0" smtClean="0">
                <a:latin typeface="Calibri Bold Italic" pitchFamily="34" charset="0"/>
              </a:rPr>
              <a:t>a</a:t>
            </a:r>
            <a:r>
              <a:rPr lang="en-GB" sz="4400" u="sng" dirty="0" smtClean="0">
                <a:latin typeface="Calibri Bold Italic" pitchFamily="34" charset="0"/>
              </a:rPr>
              <a:t>nd regular practice</a:t>
            </a:r>
            <a:endParaRPr lang="en-GB" sz="4400" u="sng" dirty="0">
              <a:latin typeface="Calibri Bold Italic" pitchFamily="34" charset="0"/>
            </a:endParaRPr>
          </a:p>
        </p:txBody>
      </p:sp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0" y="4005064"/>
            <a:ext cx="9468544" cy="3532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12" tIns="450708" rIns="914112" bIns="914112" numCol="3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3+7 </a:t>
            </a:r>
            <a:r>
              <a:rPr lang="en-GB" sz="2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=10</a:t>
            </a:r>
            <a:endParaRPr lang="en-GB" sz="20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7+3 =10</a:t>
            </a:r>
            <a:endParaRPr lang="en-GB" sz="20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10-7 =3</a:t>
            </a:r>
            <a:endParaRPr lang="en-GB" sz="20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10-3 =7</a:t>
            </a:r>
            <a:endParaRPr lang="en-GB" sz="20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30 + </a:t>
            </a: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70 =100</a:t>
            </a:r>
            <a:endParaRPr kumimoji="0" lang="en-GB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100- 70 =30</a:t>
            </a:r>
            <a:endParaRPr kumimoji="0" lang="en-GB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300 +700 =1000</a:t>
            </a:r>
            <a:endParaRPr kumimoji="0" lang="en-GB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0.3 + 0.7 = 1.0</a:t>
            </a:r>
            <a:endParaRPr kumimoji="0" lang="en-GB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7+13 =20</a:t>
            </a:r>
            <a:endParaRPr kumimoji="0" lang="en-GB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0.03 + 0.07 =0.10</a:t>
            </a:r>
            <a:endParaRPr kumimoji="0" lang="en-GB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63 +... =70</a:t>
            </a:r>
            <a:endParaRPr kumimoji="0" lang="en-GB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630 +....=700</a:t>
            </a:r>
            <a:endParaRPr kumimoji="0" lang="en-GB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£6.30 +..... = £7.00</a:t>
            </a:r>
            <a:endParaRPr kumimoji="0" lang="en-GB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£10.00 – £6.30 = £3.70</a:t>
            </a:r>
            <a:endParaRPr kumimoji="0" lang="en-GB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7-10 = -3</a:t>
            </a:r>
            <a:endParaRPr kumimoji="0" lang="en-GB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3-10 = -7</a:t>
            </a:r>
            <a:endParaRPr kumimoji="0" lang="en-GB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20-13 =7</a:t>
            </a:r>
            <a:endParaRPr kumimoji="0" lang="en-GB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20-7 = 13</a:t>
            </a:r>
            <a:endParaRPr kumimoji="0" lang="en-GB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17+3 =20</a:t>
            </a:r>
            <a:endParaRPr kumimoji="0" lang="en-GB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99592" y="1484785"/>
            <a:ext cx="763284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Important skills that the children will need to be progressively more  fluent in as they move up the school.</a:t>
            </a:r>
          </a:p>
          <a:p>
            <a:r>
              <a:rPr lang="en-GB" dirty="0" smtClean="0"/>
              <a:t>e.g.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Counting on/back (in 1, 2, 5, 10, 0.1, ½ , ¼ , 25 etc),   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Number bonds to.... 10, 20, 17, 100, 1, 0.1 etc,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Addition/subtraction of one, two digit numbers,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Doubling/halving,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Times tables and division facts,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Multiply/divide by 10, 100, 1000 etc,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Derive related facts,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59832" y="0"/>
            <a:ext cx="365196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real world!</a:t>
            </a:r>
            <a:endParaRPr lang="en-GB" sz="4400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836712"/>
            <a:ext cx="9144000" cy="5847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 smtClean="0"/>
              <a:t>In order to help your children, regular practice of mental maths will benefit them. However, opportunities in everyday activities will also enable the children to see a context for their maths.</a:t>
            </a:r>
          </a:p>
          <a:p>
            <a:r>
              <a:rPr lang="en-GB" sz="2200" dirty="0" smtClean="0"/>
              <a:t>For example:</a:t>
            </a:r>
          </a:p>
          <a:p>
            <a:pPr>
              <a:buFont typeface="Arial" pitchFamily="34" charset="0"/>
              <a:buChar char="•"/>
            </a:pPr>
            <a:r>
              <a:rPr lang="en-GB" sz="2200" dirty="0" smtClean="0"/>
              <a:t> </a:t>
            </a:r>
            <a:r>
              <a:rPr lang="en-GB" sz="2200" b="1" dirty="0" smtClean="0"/>
              <a:t>Calculating change when shopping, </a:t>
            </a:r>
          </a:p>
          <a:p>
            <a:r>
              <a:rPr lang="en-GB" sz="2200" i="1" dirty="0" smtClean="0">
                <a:solidFill>
                  <a:srgbClr val="C00000"/>
                </a:solidFill>
              </a:rPr>
              <a:t>(money recognition, number bonds to 100)</a:t>
            </a:r>
          </a:p>
          <a:p>
            <a:pPr>
              <a:buFont typeface="Arial" pitchFamily="34" charset="0"/>
              <a:buChar char="•"/>
            </a:pPr>
            <a:r>
              <a:rPr lang="en-GB" sz="2200" dirty="0" smtClean="0"/>
              <a:t> </a:t>
            </a:r>
            <a:r>
              <a:rPr lang="en-GB" sz="2200" b="1" dirty="0" smtClean="0"/>
              <a:t>Baking</a:t>
            </a:r>
            <a:r>
              <a:rPr lang="en-GB" sz="2200" dirty="0" smtClean="0"/>
              <a:t>, </a:t>
            </a:r>
          </a:p>
          <a:p>
            <a:r>
              <a:rPr lang="en-GB" sz="2200" i="1" dirty="0" smtClean="0">
                <a:solidFill>
                  <a:srgbClr val="0070C0"/>
                </a:solidFill>
              </a:rPr>
              <a:t>(estimation, using scales on measuring equipment, ratio, calculation)</a:t>
            </a:r>
          </a:p>
          <a:p>
            <a:pPr>
              <a:buFont typeface="Arial" pitchFamily="34" charset="0"/>
              <a:buChar char="•"/>
            </a:pPr>
            <a:r>
              <a:rPr lang="en-GB" sz="2200" b="1" dirty="0" smtClean="0"/>
              <a:t> </a:t>
            </a:r>
            <a:r>
              <a:rPr lang="en-GB" sz="2200" b="1" dirty="0" smtClean="0"/>
              <a:t>Identifying numbers outside,</a:t>
            </a:r>
          </a:p>
          <a:p>
            <a:r>
              <a:rPr lang="en-GB" sz="2200" i="1" dirty="0" smtClean="0">
                <a:solidFill>
                  <a:srgbClr val="00B050"/>
                </a:solidFill>
              </a:rPr>
              <a:t>(odd/even door numbers, speed limits are multiples of ten, roman numerals on clock faces)</a:t>
            </a:r>
          </a:p>
          <a:p>
            <a:pPr>
              <a:buFont typeface="Arial" pitchFamily="34" charset="0"/>
              <a:buChar char="•"/>
            </a:pPr>
            <a:r>
              <a:rPr lang="en-GB" sz="2200" b="1" dirty="0" smtClean="0"/>
              <a:t>Catching a bus or train,</a:t>
            </a:r>
            <a:endParaRPr lang="en-GB" sz="2200" b="1" dirty="0" smtClean="0"/>
          </a:p>
          <a:p>
            <a:r>
              <a:rPr lang="en-GB" sz="2200" i="1" dirty="0" smtClean="0"/>
              <a:t>(reading clocks, digital time, timetables, time differences)</a:t>
            </a:r>
          </a:p>
          <a:p>
            <a:pPr>
              <a:buFont typeface="Arial" pitchFamily="34" charset="0"/>
              <a:buChar char="•"/>
            </a:pPr>
            <a:r>
              <a:rPr lang="en-GB" sz="2200" b="1" i="1" dirty="0" smtClean="0"/>
              <a:t> </a:t>
            </a:r>
            <a:r>
              <a:rPr lang="en-GB" sz="2200" b="1" dirty="0" smtClean="0"/>
              <a:t>Spotting shapes on the built environment/nature,</a:t>
            </a:r>
          </a:p>
          <a:p>
            <a:r>
              <a:rPr lang="en-GB" sz="2200" i="1" dirty="0" smtClean="0">
                <a:solidFill>
                  <a:schemeClr val="accent6">
                    <a:lumMod val="75000"/>
                  </a:schemeClr>
                </a:solidFill>
              </a:rPr>
              <a:t>(look for symmetry, acute/obtuse/right angles, parallel/perpendicular lines)</a:t>
            </a:r>
          </a:p>
          <a:p>
            <a:pPr>
              <a:buFont typeface="Arial" pitchFamily="34" charset="0"/>
              <a:buChar char="•"/>
            </a:pPr>
            <a:r>
              <a:rPr lang="en-GB" sz="2200" b="1" dirty="0" smtClean="0"/>
              <a:t> DIY!</a:t>
            </a:r>
          </a:p>
          <a:p>
            <a:r>
              <a:rPr lang="en-GB" sz="2200" dirty="0" smtClean="0">
                <a:solidFill>
                  <a:schemeClr val="accent4">
                    <a:lumMod val="75000"/>
                  </a:schemeClr>
                </a:solidFill>
              </a:rPr>
              <a:t>(accurate measurement)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</TotalTime>
  <Words>788</Words>
  <Application>Microsoft Office PowerPoint</Application>
  <PresentationFormat>On-screen Show (4:3)</PresentationFormat>
  <Paragraphs>143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Numeracy Parents Meeting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Useful websites 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Numeracy Parents Meeting </dc:title>
  <dc:creator>John</dc:creator>
  <cp:lastModifiedBy>John</cp:lastModifiedBy>
  <cp:revision>38</cp:revision>
  <dcterms:created xsi:type="dcterms:W3CDTF">2014-02-09T22:12:12Z</dcterms:created>
  <dcterms:modified xsi:type="dcterms:W3CDTF">2015-01-20T00:41:04Z</dcterms:modified>
</cp:coreProperties>
</file>