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4" r:id="rId3"/>
    <p:sldId id="275" r:id="rId4"/>
    <p:sldId id="279" r:id="rId5"/>
    <p:sldId id="28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am Hunt" userId="4b8114a1faa49328" providerId="LiveId" clId="{7699D96F-5CB2-457A-A3AB-E01B0B971464}"/>
    <pc:docChg chg="delSld">
      <pc:chgData name="Liam Hunt" userId="4b8114a1faa49328" providerId="LiveId" clId="{7699D96F-5CB2-457A-A3AB-E01B0B971464}" dt="2020-06-13T16:55:03.454" v="0" actId="47"/>
      <pc:docMkLst>
        <pc:docMk/>
      </pc:docMkLst>
      <pc:sldChg chg="del">
        <pc:chgData name="Liam Hunt" userId="4b8114a1faa49328" providerId="LiveId" clId="{7699D96F-5CB2-457A-A3AB-E01B0B971464}" dt="2020-06-13T16:55:03.454" v="0" actId="47"/>
        <pc:sldMkLst>
          <pc:docMk/>
          <pc:sldMk cId="1675400209" sldId="281"/>
        </pc:sldMkLst>
      </pc:sldChg>
      <pc:sldChg chg="del">
        <pc:chgData name="Liam Hunt" userId="4b8114a1faa49328" providerId="LiveId" clId="{7699D96F-5CB2-457A-A3AB-E01B0B971464}" dt="2020-06-13T16:55:03.454" v="0" actId="47"/>
        <pc:sldMkLst>
          <pc:docMk/>
          <pc:sldMk cId="1779365495" sldId="283"/>
        </pc:sldMkLst>
      </pc:sldChg>
      <pc:sldChg chg="del">
        <pc:chgData name="Liam Hunt" userId="4b8114a1faa49328" providerId="LiveId" clId="{7699D96F-5CB2-457A-A3AB-E01B0B971464}" dt="2020-06-13T16:55:03.454" v="0" actId="47"/>
        <pc:sldMkLst>
          <pc:docMk/>
          <pc:sldMk cId="3579031450" sldId="284"/>
        </pc:sldMkLst>
      </pc:sldChg>
      <pc:sldChg chg="del">
        <pc:chgData name="Liam Hunt" userId="4b8114a1faa49328" providerId="LiveId" clId="{7699D96F-5CB2-457A-A3AB-E01B0B971464}" dt="2020-06-13T16:55:03.454" v="0" actId="47"/>
        <pc:sldMkLst>
          <pc:docMk/>
          <pc:sldMk cId="687559630" sldId="285"/>
        </pc:sldMkLst>
      </pc:sldChg>
      <pc:sldChg chg="del">
        <pc:chgData name="Liam Hunt" userId="4b8114a1faa49328" providerId="LiveId" clId="{7699D96F-5CB2-457A-A3AB-E01B0B971464}" dt="2020-06-13T16:55:03.454" v="0" actId="47"/>
        <pc:sldMkLst>
          <pc:docMk/>
          <pc:sldMk cId="3684454927" sldId="286"/>
        </pc:sldMkLst>
      </pc:sldChg>
      <pc:sldChg chg="del">
        <pc:chgData name="Liam Hunt" userId="4b8114a1faa49328" providerId="LiveId" clId="{7699D96F-5CB2-457A-A3AB-E01B0B971464}" dt="2020-06-13T16:55:03.454" v="0" actId="47"/>
        <pc:sldMkLst>
          <pc:docMk/>
          <pc:sldMk cId="2379630704" sldId="28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0AD50-F963-4122-B41E-FBB07B039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F92538-7F1C-473D-9581-F38A8D722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8E0B4-860B-400E-A67F-27FC371F3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7298-B60C-4E31-9A82-8968C35A66F3}" type="datetimeFigureOut">
              <a:rPr lang="en-GB" smtClean="0"/>
              <a:t>13/06/2020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761AD-E670-41F1-A957-281A94232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84CE2-65DB-455B-966F-B1E3AA44A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270B-9E46-4E04-839C-9C4B13866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840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94D95-C056-493D-A891-82289885C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F257E6-BCB6-40A1-A93C-F968F217FA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51E54-51D0-4364-80FF-18D3428A6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7298-B60C-4E31-9A82-8968C35A66F3}" type="datetimeFigureOut">
              <a:rPr lang="en-GB" smtClean="0"/>
              <a:t>13/06/2020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081AA-D808-408B-B8BB-8CF42F8F4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804C-0C8D-4725-BA6E-3765CC3EF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270B-9E46-4E04-839C-9C4B13866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91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683C68-93E1-4CBF-9E76-023D557A16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ED8B76-9A3C-435B-BF84-3766232FA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5EE38-635B-4CE4-B62B-299269E1B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7298-B60C-4E31-9A82-8968C35A66F3}" type="datetimeFigureOut">
              <a:rPr lang="en-GB" smtClean="0"/>
              <a:t>13/06/2020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C5D51-F2DA-4729-A6D4-52E8369AC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817B3-9D80-4DF2-8490-C03AA3CD2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270B-9E46-4E04-839C-9C4B13866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106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D575D-C8F0-4A20-85CF-A60E5F6A5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813C4-9354-4A08-AEEA-E25E3555B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B656A-CF97-441A-A5D3-1EFDC9908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7298-B60C-4E31-9A82-8968C35A66F3}" type="datetimeFigureOut">
              <a:rPr lang="en-GB" smtClean="0"/>
              <a:t>13/06/2020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7E8AE-495F-4280-B3C3-B0F785048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B9E9E-2BFB-40C5-A66A-76A779287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270B-9E46-4E04-839C-9C4B13866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261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34200-8152-4D72-858A-81C6D3B82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40D97-D920-4EEA-886A-341C28D94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FCBDF-1745-40A5-928D-8B9FA6697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7298-B60C-4E31-9A82-8968C35A66F3}" type="datetimeFigureOut">
              <a:rPr lang="en-GB" smtClean="0"/>
              <a:t>13/06/2020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42966-C7E3-4E79-B8C2-7B10C093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05C5A-C728-4DF1-905A-00C9F3D4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270B-9E46-4E04-839C-9C4B13866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31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C82EC-EEBC-4BAF-833D-8218D785F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3E980-5D4F-4B83-BC8B-99F56985CD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45144-BCE7-450B-9C64-D6D5DFB9C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FF26EF-2312-4209-B563-7E86D7BA2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7298-B60C-4E31-9A82-8968C35A66F3}" type="datetimeFigureOut">
              <a:rPr lang="en-GB" smtClean="0"/>
              <a:t>13/06/2020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31606-5B9E-4DE7-825D-A665813D2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1E90E-080B-407F-8123-85270F6A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270B-9E46-4E04-839C-9C4B13866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201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E3BB9-6CEB-4EA7-9400-FEA9A00B2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FF382-9F9C-4847-9E7B-8F3B0F86F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4E0345-604B-48B1-A257-F17F62799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43FBD4-BD5A-4F4F-80DE-7EE4668A33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98C2E2-1CEE-4C2F-AFE6-4DEDCAD272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1F8405-256C-40B4-972F-DC09278E1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7298-B60C-4E31-9A82-8968C35A66F3}" type="datetimeFigureOut">
              <a:rPr lang="en-GB" smtClean="0"/>
              <a:t>13/06/2020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6AE684-43E5-4730-86A7-B3326861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F4478B-F0D8-4A68-87D5-D22407C89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270B-9E46-4E04-839C-9C4B13866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989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45BE7-1446-475C-8D02-800924BFD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A2B93D-05EB-4FB2-B833-2AFD63B61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7298-B60C-4E31-9A82-8968C35A66F3}" type="datetimeFigureOut">
              <a:rPr lang="en-GB" smtClean="0"/>
              <a:t>13/06/2020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0316C6-B99C-44AA-AF99-B80EF2DDC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75FF66-068F-4421-87AB-6E957F588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270B-9E46-4E04-839C-9C4B13866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602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FB9199-E741-4FBA-BEDB-9D12E331B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7298-B60C-4E31-9A82-8968C35A66F3}" type="datetimeFigureOut">
              <a:rPr lang="en-GB" smtClean="0"/>
              <a:t>13/06/2020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AD9C14-25AD-4370-8D49-058D277E0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6F772-8F2C-4A35-AA17-F05B29EE2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270B-9E46-4E04-839C-9C4B13866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542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4712A-25FC-4747-8415-9D289A019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CC6D2-FC29-46A9-AD72-5DB7C85D6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67FE4-753B-455B-B130-BE74BEDE64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1FB4DF-6C3B-456A-95B5-7A1E25CDE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7298-B60C-4E31-9A82-8968C35A66F3}" type="datetimeFigureOut">
              <a:rPr lang="en-GB" smtClean="0"/>
              <a:t>13/06/2020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8B9539-BD4F-4A50-89B7-C34B4CEBA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CD0F2-712D-4871-9FF7-6DA640E3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270B-9E46-4E04-839C-9C4B13866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215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09AEF-AD59-4902-8F95-7F11234CB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35B9F9-797C-407A-985B-C1E8D54E0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7846DE-29DB-4754-A268-4696FF05E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8872E-F010-4B38-AE44-B9C19E27D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E7298-B60C-4E31-9A82-8968C35A66F3}" type="datetimeFigureOut">
              <a:rPr lang="en-GB" smtClean="0"/>
              <a:t>13/06/2020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0A4392-4375-4774-9149-6C809BF63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CCAD7-A1B8-4DE4-9346-2B05173CF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270B-9E46-4E04-839C-9C4B13866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92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7DCF4F-49DC-425E-A66F-80B8E7BC8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3B2028-ECE5-441D-AA23-7E474832E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55BFB-CD62-4C8A-B538-70E4A8928F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E7298-B60C-4E31-9A82-8968C35A66F3}" type="datetimeFigureOut">
              <a:rPr lang="en-GB" smtClean="0"/>
              <a:t>13/06/2020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47353-0F8F-4F98-9CD8-AC4FEC49EF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AB13A-65B0-41A1-8377-21D6B229D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A270B-9E46-4E04-839C-9C4B13866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9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tm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5B1C6-01A9-4849-9167-2EFE1C63E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1340"/>
            <a:ext cx="9144000" cy="1134534"/>
          </a:xfrm>
        </p:spPr>
        <p:txBody>
          <a:bodyPr>
            <a:normAutofit/>
          </a:bodyPr>
          <a:lstStyle/>
          <a:p>
            <a:r>
              <a:rPr lang="en-GB" sz="3600" b="1" u="sng" dirty="0"/>
              <a:t>What were the responses to the Japanese tsunami?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1A0EB-791F-4494-9AAE-ED1DA8A79F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7565" y="1175875"/>
            <a:ext cx="8050798" cy="3578085"/>
          </a:xfrm>
        </p:spPr>
        <p:txBody>
          <a:bodyPr>
            <a:noAutofit/>
          </a:bodyPr>
          <a:lstStyle/>
          <a:p>
            <a:pPr algn="l"/>
            <a:r>
              <a:rPr lang="en-GB" sz="2000" b="1" u="sng" dirty="0">
                <a:solidFill>
                  <a:srgbClr val="000000"/>
                </a:solidFill>
              </a:rPr>
              <a:t>Objectives/End Points</a:t>
            </a:r>
          </a:p>
          <a:p>
            <a:pPr algn="l"/>
            <a:r>
              <a:rPr lang="en-GB" sz="2000" b="1" dirty="0">
                <a:solidFill>
                  <a:srgbClr val="000000"/>
                </a:solidFill>
              </a:rPr>
              <a:t>Pupils will learn that:</a:t>
            </a:r>
          </a:p>
          <a:p>
            <a:pPr marL="342900" indent="-342900" algn="l">
              <a:buFont typeface="Arial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Responses can be categorised into immediate and long term responses</a:t>
            </a:r>
          </a:p>
          <a:p>
            <a:pPr marL="342900" indent="-342900" algn="l">
              <a:buFont typeface="Arial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There are different roles involved in responding to a Tsunami</a:t>
            </a:r>
          </a:p>
          <a:p>
            <a:pPr marL="342900" indent="-342900" algn="l">
              <a:buFont typeface="Arial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Each role has a different responsibility in helping solve the responses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9224" y="3532787"/>
            <a:ext cx="3077171" cy="1754327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Immediate responses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Help that is received within </a:t>
            </a:r>
            <a:r>
              <a:rPr lang="en-US" u="sng" dirty="0"/>
              <a:t>24-48 hours (1-2 days) </a:t>
            </a:r>
            <a:r>
              <a:rPr lang="en-US" dirty="0"/>
              <a:t>of the disaster happening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37485" y="3522386"/>
            <a:ext cx="3077171" cy="1754327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Long </a:t>
            </a:r>
            <a:r>
              <a:rPr lang="mr-IN" b="1" u="sng" dirty="0"/>
              <a:t>–</a:t>
            </a:r>
            <a:r>
              <a:rPr lang="en-US" b="1" u="sng" dirty="0"/>
              <a:t> term responses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Help that is received within </a:t>
            </a:r>
            <a:r>
              <a:rPr lang="en-US" u="sng" dirty="0"/>
              <a:t>weeks to months </a:t>
            </a:r>
            <a:r>
              <a:rPr lang="en-US" dirty="0"/>
              <a:t>of the disaster happening </a:t>
            </a:r>
          </a:p>
          <a:p>
            <a:endParaRPr lang="en-US" dirty="0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3206" y="51339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8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16432-F73E-42A4-9B0B-5EB3D9159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Autofit/>
          </a:bodyPr>
          <a:lstStyle/>
          <a:p>
            <a:r>
              <a:rPr lang="en-GB" sz="3200" dirty="0"/>
              <a:t>Who would be involved in the emergency response?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FB3C34-DD12-4B21-8B61-C0B08A181A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881" y="1417638"/>
            <a:ext cx="6611995" cy="4877968"/>
          </a:xfrm>
        </p:spPr>
      </p:pic>
      <p:sp>
        <p:nvSpPr>
          <p:cNvPr id="3" name="TextBox 2"/>
          <p:cNvSpPr txBox="1"/>
          <p:nvPr/>
        </p:nvSpPr>
        <p:spPr>
          <a:xfrm>
            <a:off x="1931034" y="1417639"/>
            <a:ext cx="3174859" cy="1200329"/>
          </a:xfrm>
          <a:prstGeom prst="rect">
            <a:avLst/>
          </a:prstGeom>
          <a:noFill/>
          <a:ln w="762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Create a spider diagram or think of the people that would help in the aftermath of a disaster. You could also list these.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92215" y="2002455"/>
            <a:ext cx="1090849" cy="369332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Example</a:t>
            </a: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88504" y="49809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8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120BE-09EE-4BBD-8BE6-90CAB266E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23746"/>
            <a:ext cx="9143999" cy="1076740"/>
          </a:xfrm>
        </p:spPr>
        <p:txBody>
          <a:bodyPr>
            <a:normAutofit fontScale="90000"/>
          </a:bodyPr>
          <a:lstStyle/>
          <a:p>
            <a:r>
              <a:rPr lang="en-GB" u="sng" dirty="0"/>
              <a:t>Roles involved in the emergency response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20C9C2-BBE9-4A9A-A329-72146C84A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4251" y="1100487"/>
            <a:ext cx="8889604" cy="4583595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1800" dirty="0"/>
              <a:t>Order the people involved from </a:t>
            </a:r>
            <a:r>
              <a:rPr lang="en-GB" sz="1800" b="1" dirty="0"/>
              <a:t>most important </a:t>
            </a:r>
            <a:r>
              <a:rPr lang="en-GB" sz="1800" dirty="0"/>
              <a:t>to </a:t>
            </a:r>
            <a:r>
              <a:rPr lang="en-GB" sz="1800" b="1" dirty="0"/>
              <a:t>least important. </a:t>
            </a:r>
          </a:p>
          <a:p>
            <a:pPr marL="514350" indent="-514350">
              <a:buFont typeface="+mj-lt"/>
              <a:buAutoNum type="arabicPeriod"/>
            </a:pPr>
            <a:endParaRPr lang="en-GB" sz="1800" dirty="0"/>
          </a:p>
          <a:p>
            <a:pPr marL="514350" indent="-514350">
              <a:buFont typeface="+mj-lt"/>
              <a:buAutoNum type="arabicPeriod"/>
            </a:pPr>
            <a:r>
              <a:rPr lang="en-GB" sz="1800" dirty="0"/>
              <a:t>Write a paragraph to give reasons for your order especially your top and bottom choice. ​</a:t>
            </a:r>
          </a:p>
          <a:p>
            <a:pPr marL="514350" indent="-514350">
              <a:buFont typeface="+mj-lt"/>
              <a:buAutoNum type="arabicPeriod"/>
            </a:pPr>
            <a:endParaRPr lang="en-GB" sz="1800" dirty="0"/>
          </a:p>
          <a:p>
            <a:pPr marL="514350" indent="-514350">
              <a:buFont typeface="+mj-lt"/>
              <a:buAutoNum type="arabicPeriod"/>
            </a:pPr>
            <a:r>
              <a:rPr lang="en-GB" sz="1800" dirty="0"/>
              <a:t>Remember this is your own opinion so there is no wrong answer – however you need to be able to explain your choices. ​</a:t>
            </a:r>
          </a:p>
          <a:p>
            <a:pPr marL="0" indent="0">
              <a:buNone/>
            </a:pPr>
            <a:endParaRPr lang="en-GB" sz="1800" dirty="0"/>
          </a:p>
          <a:p>
            <a:r>
              <a:rPr lang="en-GB" sz="1800" dirty="0"/>
              <a:t>Ambulance/Helicopter rescue  ​</a:t>
            </a:r>
          </a:p>
          <a:p>
            <a:r>
              <a:rPr lang="en-GB" sz="1800" dirty="0"/>
              <a:t>Police ​</a:t>
            </a:r>
          </a:p>
          <a:p>
            <a:r>
              <a:rPr lang="en-GB" sz="1800" dirty="0"/>
              <a:t>Travel agents ​</a:t>
            </a:r>
          </a:p>
          <a:p>
            <a:r>
              <a:rPr lang="en-GB" sz="1800" dirty="0"/>
              <a:t>Fire brigade  ​</a:t>
            </a:r>
          </a:p>
          <a:p>
            <a:r>
              <a:rPr lang="en-GB" sz="1800" dirty="0"/>
              <a:t>Builders ​</a:t>
            </a:r>
          </a:p>
          <a:p>
            <a:r>
              <a:rPr lang="en-GB" sz="1800" dirty="0"/>
              <a:t>Aid workers/charities  ​</a:t>
            </a:r>
          </a:p>
          <a:p>
            <a:r>
              <a:rPr lang="en-GB" sz="1800" dirty="0"/>
              <a:t>Commercial brands  ​</a:t>
            </a:r>
          </a:p>
          <a:p>
            <a:r>
              <a:rPr lang="en-GB" sz="1800" dirty="0"/>
              <a:t>Government  ​</a:t>
            </a:r>
          </a:p>
          <a:p>
            <a:r>
              <a:rPr lang="en-GB" sz="1800" dirty="0"/>
              <a:t>Councillors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7FAF31-78B1-4F88-A557-D24479FAF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588" y="3652983"/>
            <a:ext cx="2172412" cy="1893897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131CCBC-5EDB-4908-9DE5-97B333457DAB}"/>
              </a:ext>
            </a:extLst>
          </p:cNvPr>
          <p:cNvSpPr txBox="1">
            <a:spLocks/>
          </p:cNvSpPr>
          <p:nvPr/>
        </p:nvSpPr>
        <p:spPr>
          <a:xfrm>
            <a:off x="8665888" y="3039372"/>
            <a:ext cx="1763996" cy="1033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/>
              <a:t>Diamond 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95589" y="5546879"/>
            <a:ext cx="21724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You could structure this like a diamond 9 order if you would prefer</a:t>
            </a: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0311" y="50268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6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F3C72C4-739E-4684-BBB8-5835CBABF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Autofit/>
          </a:bodyPr>
          <a:lstStyle/>
          <a:p>
            <a:r>
              <a:rPr lang="en-GB" dirty="0"/>
              <a:t>What do you think would happen in the first 15 mins after the earthquake?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8B95D5B-3630-4703-B8F4-EAB726625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834" y="1803403"/>
            <a:ext cx="8758901" cy="3124201"/>
          </a:xfrm>
          <a:solidFill>
            <a:srgbClr val="ED7D31"/>
          </a:solidFill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GB" sz="4400" dirty="0"/>
              <a:t>Japan has the most advanced earthquake early-warning system in the world. </a:t>
            </a:r>
          </a:p>
          <a:p>
            <a:pPr marL="0" indent="0" algn="ctr">
              <a:buNone/>
            </a:pPr>
            <a:endParaRPr lang="en-GB" sz="4400" dirty="0"/>
          </a:p>
          <a:p>
            <a:pPr marL="0" indent="0" algn="ctr">
              <a:buNone/>
            </a:pPr>
            <a:r>
              <a:rPr lang="en-GB" sz="4400" dirty="0"/>
              <a:t>A nationwide online system launched in 2007, it detects tremors (small shaking in the earths crust/ground), calculates an earthquake's epicentre (where the earthquake is felt on the ground) and sends out brief warnings from its 1,000-plus seismographs scattered throughout the country, one of the most earthquake-prone nations on the planet.</a:t>
            </a:r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B17328AF-CC56-49AD-A696-0046B77ABA84}"/>
              </a:ext>
            </a:extLst>
          </p:cNvPr>
          <p:cNvSpPr txBox="1">
            <a:spLocks/>
          </p:cNvSpPr>
          <p:nvPr/>
        </p:nvSpPr>
        <p:spPr>
          <a:xfrm>
            <a:off x="6394252" y="2667000"/>
            <a:ext cx="3259985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GB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1722834" y="5144870"/>
            <a:ext cx="8758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0000"/>
                </a:solidFill>
              </a:rPr>
              <a:t>Seismographs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mr-IN" b="1" dirty="0">
                <a:solidFill>
                  <a:srgbClr val="000000"/>
                </a:solidFill>
              </a:rPr>
              <a:t>–</a:t>
            </a:r>
            <a:r>
              <a:rPr lang="en-US" b="1" dirty="0">
                <a:solidFill>
                  <a:srgbClr val="000000"/>
                </a:solidFill>
              </a:rPr>
              <a:t> Advanced pieces of technology that can create a graph showing the movement of the ground from earthquakes and tremors</a:t>
            </a:r>
          </a:p>
        </p:txBody>
      </p:sp>
    </p:spTree>
    <p:extLst>
      <p:ext uri="{BB962C8B-B14F-4D97-AF65-F5344CB8AC3E}">
        <p14:creationId xmlns:p14="http://schemas.microsoft.com/office/powerpoint/2010/main" val="699035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31CCBC-5EDB-4908-9DE5-97B333457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201" y="67734"/>
            <a:ext cx="8805333" cy="1253066"/>
          </a:xfrm>
          <a:solidFill>
            <a:srgbClr val="ED7D31"/>
          </a:solidFill>
        </p:spPr>
        <p:txBody>
          <a:bodyPr>
            <a:normAutofit/>
          </a:bodyPr>
          <a:lstStyle/>
          <a:p>
            <a:r>
              <a:rPr lang="en-GB" sz="1800" dirty="0"/>
              <a:t>Tsunami warnings take longer because more calculations are involved. A </a:t>
            </a:r>
            <a:r>
              <a:rPr lang="en-GB" sz="1800" b="1" dirty="0"/>
              <a:t>regional tsunami warning was made</a:t>
            </a:r>
            <a:r>
              <a:rPr lang="en-GB" sz="1800" dirty="0"/>
              <a:t> nine minutes after the quake struck. In the areas hardest hit by the tsunami, </a:t>
            </a:r>
            <a:r>
              <a:rPr lang="en-GB" sz="1800" b="1" dirty="0"/>
              <a:t>residents probably had only about 15 minutes of warning</a:t>
            </a:r>
            <a:r>
              <a:rPr lang="en-GB" sz="1800" dirty="0"/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727201" y="1473202"/>
            <a:ext cx="8805333" cy="5693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/>
              <a:t>What do we think would happen in those 15 minutes?</a:t>
            </a:r>
          </a:p>
          <a:p>
            <a:pPr algn="ctr"/>
            <a:endParaRPr lang="en-GB" sz="2400" dirty="0"/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Emergency is declared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Sirens sound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Police drive around with loudspeakers to issue warnings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All TV channels stop and issue warnings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270,000 people were evacuated and sent to higher ground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Due to the nuclear power plant at Fukushima a nuclear emergency was declared.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Helicopters were sent in to rescue stranded survivors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UNICEF provided food and shelters in the form of tents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USA sent aid (help like medicines, food, water and shelters)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Roads were cleared of debris (bricks and mud)</a:t>
            </a:r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$1.1million clothes from Gap.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62828" y="46137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2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468</Words>
  <Application>Microsoft Office PowerPoint</Application>
  <PresentationFormat>Widescreen</PresentationFormat>
  <Paragraphs>52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What were the responses to the Japanese tsunami?</vt:lpstr>
      <vt:lpstr>Who would be involved in the emergency response?</vt:lpstr>
      <vt:lpstr>Roles involved in the emergency response</vt:lpstr>
      <vt:lpstr>What do you think would happen in the first 15 mins after the earthquake?</vt:lpstr>
      <vt:lpstr>Tsunami warnings take longer because more calculations are involved. A regional tsunami warning was made nine minutes after the quake struck. In the areas hardest hit by the tsunami, residents probably had only about 15 minutes of warning.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were the responses to the Japanese tsunami?</dc:title>
  <dc:creator>Liam Hunt</dc:creator>
  <cp:lastModifiedBy>Liam Hunt</cp:lastModifiedBy>
  <cp:revision>1</cp:revision>
  <dcterms:created xsi:type="dcterms:W3CDTF">2020-06-13T16:51:04Z</dcterms:created>
  <dcterms:modified xsi:type="dcterms:W3CDTF">2020-06-13T16:55:06Z</dcterms:modified>
</cp:coreProperties>
</file>