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3" r:id="rId7"/>
    <p:sldId id="274" r:id="rId8"/>
    <p:sldId id="275" r:id="rId9"/>
    <p:sldId id="263" r:id="rId10"/>
    <p:sldId id="264" r:id="rId11"/>
    <p:sldId id="265" r:id="rId12"/>
    <p:sldId id="276" r:id="rId13"/>
    <p:sldId id="266" r:id="rId14"/>
    <p:sldId id="267" r:id="rId15"/>
    <p:sldId id="268" r:id="rId16"/>
    <p:sldId id="270" r:id="rId17"/>
    <p:sldId id="277" r:id="rId18"/>
    <p:sldId id="272" r:id="rId19"/>
    <p:sldId id="26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52" autoAdjust="0"/>
    <p:restoredTop sz="94660"/>
  </p:normalViewPr>
  <p:slideViewPr>
    <p:cSldViewPr snapToGrid="0">
      <p:cViewPr varScale="1">
        <p:scale>
          <a:sx n="78" d="100"/>
          <a:sy n="78" d="100"/>
        </p:scale>
        <p:origin x="21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B4571-AFC8-4DC3-8A76-4AD39CA59A33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30C6-0CF5-42E3-AD11-53B9BA23C8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718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B4571-AFC8-4DC3-8A76-4AD39CA59A33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30C6-0CF5-42E3-AD11-53B9BA23C8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8102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B4571-AFC8-4DC3-8A76-4AD39CA59A33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30C6-0CF5-42E3-AD11-53B9BA23C8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6675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B4571-AFC8-4DC3-8A76-4AD39CA59A33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30C6-0CF5-42E3-AD11-53B9BA23C8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758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B4571-AFC8-4DC3-8A76-4AD39CA59A33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30C6-0CF5-42E3-AD11-53B9BA23C8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8609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B4571-AFC8-4DC3-8A76-4AD39CA59A33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30C6-0CF5-42E3-AD11-53B9BA23C8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0666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B4571-AFC8-4DC3-8A76-4AD39CA59A33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30C6-0CF5-42E3-AD11-53B9BA23C8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17744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B4571-AFC8-4DC3-8A76-4AD39CA59A33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30C6-0CF5-42E3-AD11-53B9BA23C8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4034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B4571-AFC8-4DC3-8A76-4AD39CA59A33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30C6-0CF5-42E3-AD11-53B9BA23C8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7835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B4571-AFC8-4DC3-8A76-4AD39CA59A33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30C6-0CF5-42E3-AD11-53B9BA23C8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580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B4571-AFC8-4DC3-8A76-4AD39CA59A33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0930C6-0CF5-42E3-AD11-53B9BA23C8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1481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3B4571-AFC8-4DC3-8A76-4AD39CA59A33}" type="datetimeFigureOut">
              <a:rPr lang="en-GB" smtClean="0"/>
              <a:t>17/09/2025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0930C6-0CF5-42E3-AD11-53B9BA23C8E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94859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18640" y="-472757"/>
            <a:ext cx="9144000" cy="2387600"/>
          </a:xfrm>
        </p:spPr>
        <p:txBody>
          <a:bodyPr/>
          <a:lstStyle/>
          <a:p>
            <a:r>
              <a:rPr lang="en-GB" dirty="0">
                <a:latin typeface="Twinkl Cursive Looped Semibold" panose="02000000000000000000" pitchFamily="2" charset="0"/>
              </a:rPr>
              <a:t>Welcome to Year 5!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33525" y="5463903"/>
            <a:ext cx="33249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b="1" u="sng" dirty="0">
                <a:latin typeface="Twinkl Cursive Looped Semibold" panose="02000000000000000000" pitchFamily="2" charset="0"/>
              </a:rPr>
              <a:t>Teacher: </a:t>
            </a:r>
            <a:r>
              <a:rPr lang="en-GB" dirty="0">
                <a:latin typeface="Twinkl Cursive Looped Semibold" panose="02000000000000000000" pitchFamily="2" charset="0"/>
              </a:rPr>
              <a:t>Mrs Thomas</a:t>
            </a:r>
          </a:p>
          <a:p>
            <a:pPr algn="ctr"/>
            <a:r>
              <a:rPr lang="en-GB" b="1" u="sng" dirty="0">
                <a:latin typeface="Twinkl Cursive Looped Semibold" panose="02000000000000000000" pitchFamily="2" charset="0"/>
              </a:rPr>
              <a:t>Teaching Assistant: </a:t>
            </a:r>
            <a:r>
              <a:rPr lang="en-GB" dirty="0">
                <a:latin typeface="Twinkl Cursive Looped Semibold" panose="02000000000000000000" pitchFamily="2" charset="0"/>
              </a:rPr>
              <a:t>Mrs Gibbs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65257D-806C-4CA2-87A9-55ADFBE1B4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6732" y="1914843"/>
            <a:ext cx="3011742" cy="3475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93175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12272" y="455797"/>
            <a:ext cx="526137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>
                <a:latin typeface="Twinkl Cursive Looped Semibold" panose="02000000000000000000" pitchFamily="2" charset="0"/>
              </a:rPr>
              <a:t>Our learning - Topic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321A3C-53A8-48D7-92AF-7F4A266F38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0172" y="1225238"/>
            <a:ext cx="2414225" cy="34689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9FCF66C-0F8C-43F2-88EA-8CBECC31CF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2638" y="1405002"/>
            <a:ext cx="4840644" cy="272514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CFD4CD6-E444-482D-AF84-CCDB0E072E31}"/>
              </a:ext>
            </a:extLst>
          </p:cNvPr>
          <p:cNvSpPr txBox="1"/>
          <p:nvPr/>
        </p:nvSpPr>
        <p:spPr>
          <a:xfrm>
            <a:off x="4366361" y="4309914"/>
            <a:ext cx="2813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winkl Cursive Looped Semibold" panose="02000000000000000000" pitchFamily="2" charset="0"/>
              </a:rPr>
              <a:t>WW2 and Preston at War</a:t>
            </a:r>
            <a:endParaRPr lang="en-GB" dirty="0">
              <a:latin typeface="Twinkl Cursive Looped Semibold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3448092-BE39-4FD3-B273-703D51293B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5640" y="4319676"/>
            <a:ext cx="4163929" cy="231058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7CB705E-0273-437B-8C53-576A6B7C3237}"/>
              </a:ext>
            </a:extLst>
          </p:cNvPr>
          <p:cNvSpPr txBox="1"/>
          <p:nvPr/>
        </p:nvSpPr>
        <p:spPr>
          <a:xfrm>
            <a:off x="9370058" y="3844596"/>
            <a:ext cx="17411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winkl Cursive Looped Semibold" panose="02000000000000000000" pitchFamily="2" charset="0"/>
              </a:rPr>
              <a:t>National Study</a:t>
            </a:r>
            <a:endParaRPr lang="en-GB" dirty="0">
              <a:latin typeface="Twinkl Cursive Looped Semibold" panose="02000000000000000000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0FACFA-047A-4DE9-9CD4-E7D9424DE6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4351" y="847910"/>
            <a:ext cx="3377477" cy="226181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FC51B48-8282-4B72-9425-3AF10762DE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98308" y="4873927"/>
            <a:ext cx="3410223" cy="1790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7822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95D49B7D-51B4-4B09-B533-77CE45517CEE}"/>
              </a:ext>
            </a:extLst>
          </p:cNvPr>
          <p:cNvSpPr txBox="1"/>
          <p:nvPr/>
        </p:nvSpPr>
        <p:spPr>
          <a:xfrm>
            <a:off x="3189959" y="432800"/>
            <a:ext cx="57326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>
                <a:latin typeface="Twinkl Cursive Looped Semibold" panose="02000000000000000000" pitchFamily="2" charset="0"/>
              </a:rPr>
              <a:t>Our learning - Science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8A10A8-3806-4907-B3DF-FC8C847E81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3484" y="1337928"/>
            <a:ext cx="3127519" cy="22435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684E92B-FE6E-4E7D-AB4B-186DC1FA4A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2312" y="1337928"/>
            <a:ext cx="4462659" cy="24995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4A68597-637E-407B-B463-92A7AC6224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5949" y="3785381"/>
            <a:ext cx="4359018" cy="28958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DA28027-EF2A-4964-BC98-A9E32911EA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6289" y="3973192"/>
            <a:ext cx="3627434" cy="2719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835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ADBC73-3207-4741-BB50-3CDFE8C90A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9216" y="0"/>
            <a:ext cx="79735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9837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8840" y="304166"/>
            <a:ext cx="7807960" cy="155378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485140" y="2189725"/>
            <a:ext cx="111353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Twinkl Cursive Looped Semibold" panose="02000000000000000000" pitchFamily="2" charset="0"/>
              </a:rPr>
              <a:t>Homework is given out every Friday and is due back the following Wednesday.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Twinkl Cursive Looped Semibold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Twinkl Cursive Looped Semibold" panose="02000000000000000000" pitchFamily="2" charset="0"/>
              </a:rPr>
              <a:t>Homework club will take place on a Wednesday lunchtime for children who are struggling with their homework.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800" dirty="0">
              <a:latin typeface="Twinkl Cursive Looped Semibold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>
                <a:latin typeface="Twinkl Cursive Looped Semibold" panose="02000000000000000000" pitchFamily="2" charset="0"/>
              </a:rPr>
              <a:t>Spellings are given out on a Friday and tested on </a:t>
            </a:r>
          </a:p>
          <a:p>
            <a:r>
              <a:rPr lang="en-US" sz="2800" dirty="0">
                <a:latin typeface="Twinkl Cursive Looped Semibold" panose="02000000000000000000" pitchFamily="2" charset="0"/>
              </a:rPr>
              <a:t>   the following Friday. There is a spelling menu </a:t>
            </a:r>
          </a:p>
          <a:p>
            <a:r>
              <a:rPr lang="en-US" sz="2800" dirty="0">
                <a:latin typeface="Twinkl Cursive Looped Semibold" panose="02000000000000000000" pitchFamily="2" charset="0"/>
              </a:rPr>
              <a:t>   on our class page to help with learning spellings.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26084" t="48962" r="51367" b="2028"/>
          <a:stretch/>
        </p:blipFill>
        <p:spPr>
          <a:xfrm>
            <a:off x="10169237" y="4427453"/>
            <a:ext cx="1663700" cy="2230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4986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315" y="1218882"/>
            <a:ext cx="5962650" cy="42576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628766" y="1497702"/>
            <a:ext cx="5201919" cy="386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500" dirty="0">
                <a:latin typeface="Twinkl Cursive Looped Semibold" panose="02000000000000000000" pitchFamily="2" charset="0"/>
              </a:rPr>
              <a:t>P.E is every Monday morning with Miss Bell in the sports hall.</a:t>
            </a:r>
          </a:p>
          <a:p>
            <a:endParaRPr lang="en-GB" sz="3500" dirty="0">
              <a:latin typeface="Twinkl Cursive Looped Semibold" panose="02000000000000000000" pitchFamily="2" charset="0"/>
            </a:endParaRPr>
          </a:p>
          <a:p>
            <a:r>
              <a:rPr lang="en-GB" sz="3500" dirty="0">
                <a:latin typeface="Twinkl Cursive Looped Semibold" panose="02000000000000000000" pitchFamily="2" charset="0"/>
              </a:rPr>
              <a:t>P.E kits should be kept in school and taken home at half term.</a:t>
            </a:r>
          </a:p>
        </p:txBody>
      </p:sp>
    </p:spTree>
    <p:extLst>
      <p:ext uri="{BB962C8B-B14F-4D97-AF65-F5344CB8AC3E}">
        <p14:creationId xmlns:p14="http://schemas.microsoft.com/office/powerpoint/2010/main" val="3296565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07840" y="568960"/>
            <a:ext cx="345639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>
                <a:latin typeface="Twinkl Cursive Looped Semibold" panose="02000000000000000000" pitchFamily="2" charset="0"/>
              </a:rPr>
              <a:t>Times Tables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1545" y="1139825"/>
            <a:ext cx="3257550" cy="4762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6783" y="1959045"/>
            <a:ext cx="3703320" cy="3703320"/>
          </a:xfrm>
          <a:prstGeom prst="rect">
            <a:avLst/>
          </a:prstGeom>
        </p:spPr>
      </p:pic>
      <p:pic>
        <p:nvPicPr>
          <p:cNvPr id="7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8861" y="2489755"/>
            <a:ext cx="4269104" cy="2368572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38199655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0584" y="1363263"/>
            <a:ext cx="8155460" cy="50561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99005" y="481914"/>
            <a:ext cx="335220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>
                <a:latin typeface="Twinkl Cursive Looped Semibold" panose="02000000000000000000" pitchFamily="2" charset="0"/>
              </a:rPr>
              <a:t>Handwriting</a:t>
            </a:r>
          </a:p>
        </p:txBody>
      </p:sp>
    </p:spTree>
    <p:extLst>
      <p:ext uri="{BB962C8B-B14F-4D97-AF65-F5344CB8AC3E}">
        <p14:creationId xmlns:p14="http://schemas.microsoft.com/office/powerpoint/2010/main" val="5248056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39524" y="776927"/>
            <a:ext cx="360868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latin typeface="Twinkl Cursive Looped Semibold" panose="02000000000000000000" pitchFamily="2" charset="0"/>
              </a:rPr>
              <a:t>Key Dates</a:t>
            </a:r>
            <a:endParaRPr lang="en-GB" sz="6000" dirty="0">
              <a:latin typeface="Twinkl Cursive Looped Semibold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14763" y="2136339"/>
            <a:ext cx="8617527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kern="0" dirty="0">
                <a:solidFill>
                  <a:srgbClr val="000000"/>
                </a:solidFill>
                <a:latin typeface="Twinkl Cursive Looped Semibold" panose="02000000000000000000" pitchFamily="2" charset="0"/>
              </a:rPr>
              <a:t>Family Bingo Night: </a:t>
            </a:r>
            <a:r>
              <a:rPr lang="en-US" sz="3200" kern="0" dirty="0">
                <a:solidFill>
                  <a:srgbClr val="000000"/>
                </a:solidFill>
                <a:latin typeface="Twinkl Cursive Unlooped Light" panose="02000000000000000000" pitchFamily="2" charset="0"/>
              </a:rPr>
              <a:t>9</a:t>
            </a:r>
            <a:r>
              <a:rPr lang="en-US" sz="3200" kern="0" baseline="30000" dirty="0">
                <a:solidFill>
                  <a:srgbClr val="000000"/>
                </a:solidFill>
                <a:latin typeface="Twinkl Cursive Unlooped Light" panose="02000000000000000000" pitchFamily="2" charset="0"/>
              </a:rPr>
              <a:t>th</a:t>
            </a:r>
            <a:r>
              <a:rPr lang="en-US" sz="3200" kern="0" dirty="0">
                <a:solidFill>
                  <a:srgbClr val="000000"/>
                </a:solidFill>
                <a:latin typeface="Twinkl Cursive Unlooped Light" panose="02000000000000000000" pitchFamily="2" charset="0"/>
              </a:rPr>
              <a:t> October</a:t>
            </a: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1" kern="0" dirty="0">
                <a:solidFill>
                  <a:srgbClr val="000000"/>
                </a:solidFill>
                <a:latin typeface="Twinkl Cursive Looped Semibold" panose="02000000000000000000" pitchFamily="2" charset="0"/>
              </a:rPr>
              <a:t>Autumn Disco: </a:t>
            </a:r>
            <a:r>
              <a:rPr lang="en-US" sz="3200" b="1" kern="0" dirty="0">
                <a:solidFill>
                  <a:srgbClr val="000000"/>
                </a:solidFill>
                <a:latin typeface="Twinkl Cursive Unlooped Light" panose="02000000000000000000" pitchFamily="2" charset="0"/>
              </a:rPr>
              <a:t>23rd</a:t>
            </a:r>
            <a:r>
              <a:rPr lang="en-US" sz="3200" kern="0" dirty="0">
                <a:solidFill>
                  <a:srgbClr val="000000"/>
                </a:solidFill>
                <a:latin typeface="Twinkl Cursive Unlooped Light" panose="02000000000000000000" pitchFamily="2" charset="0"/>
              </a:rPr>
              <a:t> October</a:t>
            </a: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GB" sz="3200" b="1" dirty="0">
                <a:solidFill>
                  <a:srgbClr val="000000"/>
                </a:solidFill>
                <a:latin typeface="Twinkl Cursive Looped Semibold" panose="02000000000000000000" pitchFamily="2" charset="0"/>
              </a:rPr>
              <a:t>Cinema Trip: </a:t>
            </a:r>
            <a:r>
              <a:rPr lang="en-GB" sz="3200" kern="0" dirty="0">
                <a:solidFill>
                  <a:srgbClr val="000000"/>
                </a:solidFill>
                <a:latin typeface="Twinkl Cursive Unlooped Light" panose="02000000000000000000" pitchFamily="2" charset="0"/>
              </a:rPr>
              <a:t>19</a:t>
            </a:r>
            <a:r>
              <a:rPr lang="en-GB" sz="3200" baseline="30000" dirty="0">
                <a:solidFill>
                  <a:srgbClr val="000000"/>
                </a:solidFill>
                <a:latin typeface="Twinkl Cursive Unlooped Light" panose="02000000000000000000" pitchFamily="2" charset="0"/>
              </a:rPr>
              <a:t>th</a:t>
            </a:r>
            <a:r>
              <a:rPr lang="en-GB" sz="3200" dirty="0">
                <a:solidFill>
                  <a:srgbClr val="000000"/>
                </a:solidFill>
                <a:latin typeface="Twinkl Cursive Unlooped Light" panose="02000000000000000000" pitchFamily="2" charset="0"/>
              </a:rPr>
              <a:t> November </a:t>
            </a: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1" kern="0" dirty="0">
                <a:solidFill>
                  <a:srgbClr val="000000"/>
                </a:solidFill>
                <a:latin typeface="Twinkl Cursive Looped Semibold" panose="02000000000000000000" pitchFamily="2" charset="0"/>
              </a:rPr>
              <a:t>Pantomime: </a:t>
            </a:r>
            <a:r>
              <a:rPr lang="en-US" sz="3200" b="1" kern="0" dirty="0">
                <a:solidFill>
                  <a:srgbClr val="000000"/>
                </a:solidFill>
                <a:latin typeface="Twinkl Cursive Unlooped Light" panose="02000000000000000000" pitchFamily="2" charset="0"/>
              </a:rPr>
              <a:t>8</a:t>
            </a:r>
            <a:r>
              <a:rPr lang="en-US" sz="3200" kern="0" baseline="30000" dirty="0">
                <a:solidFill>
                  <a:srgbClr val="000000"/>
                </a:solidFill>
                <a:latin typeface="Twinkl Cursive Unlooped Light" panose="02000000000000000000" pitchFamily="2" charset="0"/>
              </a:rPr>
              <a:t>th</a:t>
            </a:r>
            <a:r>
              <a:rPr lang="en-US" sz="3200" kern="0" dirty="0">
                <a:solidFill>
                  <a:srgbClr val="000000"/>
                </a:solidFill>
                <a:latin typeface="Twinkl Cursive Unlooped Light" panose="02000000000000000000" pitchFamily="2" charset="0"/>
              </a:rPr>
              <a:t> December</a:t>
            </a: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1" kern="0" dirty="0">
                <a:solidFill>
                  <a:srgbClr val="000000"/>
                </a:solidFill>
                <a:latin typeface="Twinkl Cursive Looped Semibold" panose="02000000000000000000" pitchFamily="2" charset="0"/>
              </a:rPr>
              <a:t>Parents Evening: </a:t>
            </a:r>
            <a:r>
              <a:rPr lang="en-US" sz="3200" kern="0" dirty="0">
                <a:solidFill>
                  <a:srgbClr val="000000"/>
                </a:solidFill>
                <a:latin typeface="Twinkl Cursive Unlooped Light" panose="02000000000000000000" pitchFamily="2" charset="0"/>
              </a:rPr>
              <a:t>26</a:t>
            </a:r>
            <a:r>
              <a:rPr lang="en-US" sz="3200" kern="0" baseline="30000" dirty="0">
                <a:solidFill>
                  <a:srgbClr val="000000"/>
                </a:solidFill>
                <a:latin typeface="Twinkl Cursive Unlooped Light" panose="02000000000000000000" pitchFamily="2" charset="0"/>
              </a:rPr>
              <a:t>th</a:t>
            </a:r>
            <a:r>
              <a:rPr lang="en-US" sz="3200" kern="0" dirty="0">
                <a:solidFill>
                  <a:srgbClr val="000000"/>
                </a:solidFill>
                <a:latin typeface="Twinkl Cursive Unlooped Light" panose="02000000000000000000" pitchFamily="2" charset="0"/>
              </a:rPr>
              <a:t> November</a:t>
            </a: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b="1" dirty="0">
                <a:solidFill>
                  <a:srgbClr val="000000"/>
                </a:solidFill>
                <a:latin typeface="Twinkl Cursive Looped Semibold" panose="02000000000000000000" pitchFamily="2" charset="0"/>
              </a:rPr>
              <a:t>Carol Service: </a:t>
            </a:r>
            <a:r>
              <a:rPr lang="en-US" sz="3200" kern="0" dirty="0">
                <a:solidFill>
                  <a:srgbClr val="000000"/>
                </a:solidFill>
                <a:latin typeface="Twinkl Cursive Unlooped Light" panose="02000000000000000000" pitchFamily="2" charset="0"/>
              </a:rPr>
              <a:t>16</a:t>
            </a:r>
            <a:r>
              <a:rPr lang="en-US" sz="3200" baseline="30000" dirty="0">
                <a:solidFill>
                  <a:srgbClr val="000000"/>
                </a:solidFill>
                <a:latin typeface="Twinkl Cursive Unlooped Light" panose="02000000000000000000" pitchFamily="2" charset="0"/>
              </a:rPr>
              <a:t>th</a:t>
            </a:r>
            <a:r>
              <a:rPr lang="en-US" sz="3200" dirty="0">
                <a:solidFill>
                  <a:srgbClr val="000000"/>
                </a:solidFill>
                <a:latin typeface="Twinkl Cursive Unlooped Light" panose="02000000000000000000" pitchFamily="2" charset="0"/>
              </a:rPr>
              <a:t> December</a:t>
            </a:r>
            <a:endParaRPr lang="en-GB" sz="3200" dirty="0">
              <a:solidFill>
                <a:srgbClr val="000000"/>
              </a:solidFill>
              <a:latin typeface="Twinkl Cursive Unlooped Light" panose="02000000000000000000" pitchFamily="2" charset="0"/>
            </a:endParaRPr>
          </a:p>
          <a:p>
            <a:pPr lvl="0"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GB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6028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38061" y="327452"/>
            <a:ext cx="718818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>
                <a:latin typeface="Twinkl Cursive Looped Semibold" panose="02000000000000000000" pitchFamily="2" charset="0"/>
              </a:rPr>
              <a:t>Attendance and Punctuality</a:t>
            </a:r>
          </a:p>
        </p:txBody>
      </p:sp>
      <p:pic>
        <p:nvPicPr>
          <p:cNvPr id="1026" name="Picture 2" descr="The Avenue Infant School - Attendanc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8061" y="1186700"/>
            <a:ext cx="6684632" cy="5603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73516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20161" y="535940"/>
            <a:ext cx="414408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>
                <a:latin typeface="Twinkl Cursive Looped Semibold" panose="02000000000000000000" pitchFamily="2" charset="0"/>
              </a:rPr>
              <a:t>Communication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344" y="1981200"/>
            <a:ext cx="3305175" cy="33051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7275" y="1305381"/>
            <a:ext cx="5729002" cy="248412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9702" y="4040822"/>
            <a:ext cx="3466586" cy="2491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945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1230" y="222885"/>
            <a:ext cx="10515600" cy="1325563"/>
          </a:xfrm>
        </p:spPr>
        <p:txBody>
          <a:bodyPr/>
          <a:lstStyle/>
          <a:p>
            <a:pPr algn="ctr"/>
            <a:r>
              <a:rPr lang="en-GB" dirty="0">
                <a:latin typeface="Twinkl Cursive Looped Semibold" panose="02000000000000000000" pitchFamily="2" charset="0"/>
              </a:rPr>
              <a:t>How to keep up to date:</a:t>
            </a:r>
          </a:p>
        </p:txBody>
      </p:sp>
      <p:pic>
        <p:nvPicPr>
          <p:cNvPr id="4" name="Picture 3"/>
          <p:cNvPicPr/>
          <p:nvPr/>
        </p:nvPicPr>
        <p:blipFill rotWithShape="1">
          <a:blip r:embed="rId2"/>
          <a:srcRect l="110" t="15363" b="4865"/>
          <a:stretch/>
        </p:blipFill>
        <p:spPr bwMode="auto">
          <a:xfrm>
            <a:off x="1879600" y="1656080"/>
            <a:ext cx="9093200" cy="46532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200319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6503" y="3547420"/>
            <a:ext cx="4818739" cy="297698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281" y="780680"/>
            <a:ext cx="5172797" cy="52966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8843" y="441837"/>
            <a:ext cx="2734057" cy="3105583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7878843" y="290865"/>
            <a:ext cx="2712720" cy="2896693"/>
          </a:xfrm>
          <a:prstGeom prst="ellipse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7054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91518" y="681289"/>
            <a:ext cx="634180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>
                <a:latin typeface="Twinkl Cursive Looped Semibold" panose="02000000000000000000" pitchFamily="2" charset="0"/>
              </a:rPr>
              <a:t>Download the Dojo app: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5520" y="309880"/>
            <a:ext cx="1625600" cy="1625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45401" y="309880"/>
            <a:ext cx="1621677" cy="162777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91518" y="1450730"/>
            <a:ext cx="617348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Twinkl Cursive Looped Semibold" panose="02000000000000000000" pitchFamily="2" charset="0"/>
              </a:rPr>
              <a:t>PLEASE SCAN IF YOU ARE NOT CURRENTLY CONNECTED</a:t>
            </a:r>
            <a:r>
              <a:rPr lang="en-US" dirty="0">
                <a:solidFill>
                  <a:srgbClr val="FF0000"/>
                </a:solidFill>
                <a:latin typeface="Twinkl Cursive Looped Semibold" panose="02000000000000000000" pitchFamily="2" charset="0"/>
              </a:rPr>
              <a:t>.</a:t>
            </a:r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DD6521-437C-4F9D-9C4F-A863F340AC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46962" y="1773895"/>
            <a:ext cx="5630911" cy="4862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9066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13916" y="323273"/>
            <a:ext cx="4107629" cy="272472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08880" y="426720"/>
            <a:ext cx="221727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>
                <a:latin typeface="Twinkl Cursive Looped Semibold" panose="02000000000000000000" pitchFamily="2" charset="0"/>
              </a:rPr>
              <a:t>Reading</a:t>
            </a:r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480" y="1196161"/>
            <a:ext cx="5981867" cy="549098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2703" y="3446908"/>
            <a:ext cx="5846898" cy="2910656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2655560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8017" y="500062"/>
            <a:ext cx="10515600" cy="1325563"/>
          </a:xfrm>
        </p:spPr>
        <p:txBody>
          <a:bodyPr/>
          <a:lstStyle/>
          <a:p>
            <a:r>
              <a:rPr lang="en-US" dirty="0">
                <a:latin typeface="Twinkl Cursive Looped Semibold" panose="02000000000000000000" pitchFamily="2" charset="0"/>
              </a:rPr>
              <a:t>Reading Expectations at St. Joseph’s</a:t>
            </a:r>
            <a:br>
              <a:rPr lang="en-US" dirty="0">
                <a:latin typeface="Twinkl Cursive Looped Semibold" panose="02000000000000000000" pitchFamily="2" charset="0"/>
              </a:rPr>
            </a:br>
            <a:endParaRPr lang="en-GB" dirty="0">
              <a:latin typeface="Twinkl Cursive Looped Semibold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8383" y="1825625"/>
            <a:ext cx="11893617" cy="4351338"/>
          </a:xfrm>
        </p:spPr>
        <p:txBody>
          <a:bodyPr>
            <a:normAutofit lnSpcReduction="10000"/>
          </a:bodyPr>
          <a:lstStyle/>
          <a:p>
            <a:r>
              <a:rPr lang="en-US" dirty="0">
                <a:latin typeface="Twinkl Cursive Looped Semibold" panose="02000000000000000000" pitchFamily="2" charset="0"/>
              </a:rPr>
              <a:t>We advise you read with your child every night and sign their reading diary (it is essential you read with them at least </a:t>
            </a:r>
            <a:r>
              <a:rPr lang="en-US" dirty="0">
                <a:solidFill>
                  <a:srgbClr val="FF0000"/>
                </a:solidFill>
                <a:latin typeface="Twinkl Cursive Looped Semibold" panose="02000000000000000000" pitchFamily="2" charset="0"/>
              </a:rPr>
              <a:t>3 times a week</a:t>
            </a:r>
            <a:r>
              <a:rPr lang="en-US" dirty="0">
                <a:latin typeface="Twinkl Cursive Looped Semibold" panose="02000000000000000000" pitchFamily="2" charset="0"/>
              </a:rPr>
              <a:t>)</a:t>
            </a:r>
          </a:p>
          <a:p>
            <a:endParaRPr lang="en-US" dirty="0">
              <a:latin typeface="Twinkl Cursive Looped Semibold" panose="02000000000000000000" pitchFamily="2" charset="0"/>
            </a:endParaRPr>
          </a:p>
          <a:p>
            <a:r>
              <a:rPr lang="en-US" dirty="0">
                <a:solidFill>
                  <a:schemeClr val="accent2">
                    <a:lumMod val="50000"/>
                  </a:schemeClr>
                </a:solidFill>
                <a:latin typeface="Twinkl Cursive Looped Semibold" panose="02000000000000000000" pitchFamily="2" charset="0"/>
              </a:rPr>
              <a:t>Bronze </a:t>
            </a:r>
            <a:r>
              <a:rPr lang="en-US" dirty="0">
                <a:latin typeface="Twinkl Cursive Looped Semibold" panose="02000000000000000000" pitchFamily="2" charset="0"/>
              </a:rPr>
              <a:t>Reading awards (10 weeks where children have read at home at least three times in a week)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Twinkl Cursive Looped Semibold" panose="02000000000000000000" pitchFamily="2" charset="0"/>
              </a:rPr>
              <a:t>Silver </a:t>
            </a:r>
            <a:r>
              <a:rPr lang="en-US" dirty="0">
                <a:latin typeface="Twinkl Cursive Looped Semibold" panose="02000000000000000000" pitchFamily="2" charset="0"/>
              </a:rPr>
              <a:t>(20 weeks)</a:t>
            </a:r>
          </a:p>
          <a:p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Twinkl Cursive Looped Semibold" panose="02000000000000000000" pitchFamily="2" charset="0"/>
              </a:rPr>
              <a:t>Gold </a:t>
            </a:r>
            <a:r>
              <a:rPr lang="en-US" dirty="0">
                <a:latin typeface="Twinkl Cursive Looped Semibold" panose="02000000000000000000" pitchFamily="2" charset="0"/>
              </a:rPr>
              <a:t>(30 weeks)</a:t>
            </a:r>
          </a:p>
          <a:p>
            <a:endParaRPr lang="en-US" dirty="0">
              <a:latin typeface="Twinkl Cursive Looped Semibold" panose="02000000000000000000" pitchFamily="2" charset="0"/>
            </a:endParaRPr>
          </a:p>
          <a:p>
            <a:r>
              <a:rPr lang="en-US" dirty="0">
                <a:latin typeface="Twinkl Cursive Looped Semibold" panose="02000000000000000000" pitchFamily="2" charset="0"/>
              </a:rPr>
              <a:t>Reading for enjoyment (Rec + Y1 – share a story) (Y2 – Y6 library books)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30607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62373"/>
            <a:ext cx="10515600" cy="1325563"/>
          </a:xfrm>
        </p:spPr>
        <p:txBody>
          <a:bodyPr/>
          <a:lstStyle/>
          <a:p>
            <a:pPr algn="ctr"/>
            <a:r>
              <a:rPr lang="en-US" kern="0" dirty="0">
                <a:solidFill>
                  <a:srgbClr val="000000"/>
                </a:solidFill>
                <a:latin typeface="Twinkl Cursive Looped Semibold" panose="02000000000000000000" pitchFamily="2" charset="0"/>
              </a:rPr>
              <a:t>Fluent Readers</a:t>
            </a:r>
            <a:br>
              <a:rPr lang="en-GB" b="1" u="sng" dirty="0">
                <a:solidFill>
                  <a:srgbClr val="000000"/>
                </a:solidFill>
                <a:latin typeface="Twinkl Cursive Looped Semibold" panose="02000000000000000000" pitchFamily="2" charset="0"/>
              </a:rPr>
            </a:br>
            <a:endParaRPr lang="en-GB" dirty="0">
              <a:latin typeface="Twinkl Cursive Looped Semibold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9350" y="1458796"/>
            <a:ext cx="10515600" cy="4351338"/>
          </a:xfrm>
        </p:spPr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Twinkl Cursive Looped Semibold" panose="02000000000000000000" pitchFamily="2" charset="0"/>
              </a:rPr>
              <a:t>The ability to read a text at a comfortable pace, with accuracy and without hesitation.</a:t>
            </a:r>
            <a:endParaRPr lang="en-GB" dirty="0">
              <a:solidFill>
                <a:srgbClr val="000000"/>
              </a:solidFill>
              <a:latin typeface="Twinkl Cursive Looped Semibold" panose="02000000000000000000" pitchFamily="2" charset="0"/>
            </a:endParaRPr>
          </a:p>
          <a:p>
            <a:endParaRPr lang="en-GB" dirty="0"/>
          </a:p>
        </p:txBody>
      </p:sp>
      <p:pic>
        <p:nvPicPr>
          <p:cNvPr id="4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84523" y="2572627"/>
            <a:ext cx="5822954" cy="400899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96517" y="2233444"/>
            <a:ext cx="2194439" cy="16458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79885" y="4980716"/>
            <a:ext cx="2581939" cy="154916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054" y="2572626"/>
            <a:ext cx="2429728" cy="148213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0744" y="4804446"/>
            <a:ext cx="2691371" cy="1614825"/>
          </a:xfrm>
          <a:prstGeom prst="rect">
            <a:avLst/>
          </a:prstGeom>
          <a:noFill/>
          <a:ln cap="flat">
            <a:noFill/>
          </a:ln>
        </p:spPr>
      </p:pic>
    </p:spTree>
    <p:extLst>
      <p:ext uri="{BB962C8B-B14F-4D97-AF65-F5344CB8AC3E}">
        <p14:creationId xmlns:p14="http://schemas.microsoft.com/office/powerpoint/2010/main" val="17589723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8346" y="725344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kern="0" dirty="0">
                <a:solidFill>
                  <a:srgbClr val="000000"/>
                </a:solidFill>
                <a:latin typeface="Twinkl Cursive Looped Semibold" panose="02000000000000000000" pitchFamily="2" charset="0"/>
              </a:rPr>
              <a:t>How can I help my child become a fluent reader?</a:t>
            </a:r>
            <a:br>
              <a:rPr lang="en-GB" b="1" u="sng" dirty="0">
                <a:solidFill>
                  <a:srgbClr val="000000"/>
                </a:solidFill>
                <a:latin typeface="Twinkl Cursive Looped Semibold" panose="02000000000000000000" pitchFamily="2" charset="0"/>
              </a:rPr>
            </a:br>
            <a:endParaRPr lang="en-GB" dirty="0">
              <a:latin typeface="Twinkl Cursive Looped Semibold" panose="02000000000000000000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9382" y="1959552"/>
            <a:ext cx="11693235" cy="4898448"/>
          </a:xfrm>
        </p:spPr>
        <p:txBody>
          <a:bodyPr>
            <a:normAutofit/>
          </a:bodyPr>
          <a:lstStyle/>
          <a:p>
            <a:pPr marL="0" lvl="0" indent="0">
              <a:lnSpc>
                <a:spcPct val="100000"/>
              </a:lnSpc>
              <a:spcBef>
                <a:spcPts val="0"/>
              </a:spcBef>
              <a:buSzPct val="100000"/>
              <a:buFont typeface="Calibri Light"/>
              <a:buAutoNum type="arabicPeriod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600" b="1" dirty="0">
                <a:solidFill>
                  <a:srgbClr val="333333"/>
                </a:solidFill>
                <a:latin typeface="Twinkl Cursive Looped Semibold" panose="02000000000000000000" pitchFamily="2" charset="0"/>
              </a:rPr>
              <a:t>Read, Read, Read and Read </a:t>
            </a:r>
            <a:r>
              <a:rPr lang="en-US" sz="3600" dirty="0" err="1">
                <a:solidFill>
                  <a:srgbClr val="333333"/>
                </a:solidFill>
                <a:latin typeface="Twinkl Cursive Looped Semibold" panose="02000000000000000000" pitchFamily="2" charset="0"/>
              </a:rPr>
              <a:t>again.</a:t>
            </a:r>
            <a:r>
              <a:rPr lang="en-US" sz="2000" dirty="0" err="1">
                <a:solidFill>
                  <a:srgbClr val="333333"/>
                </a:solidFill>
                <a:latin typeface="Twinkl Cursive Looped Semibold" panose="02000000000000000000" pitchFamily="2" charset="0"/>
              </a:rPr>
              <a:t>The</a:t>
            </a:r>
            <a:r>
              <a:rPr lang="en-US" sz="2000" dirty="0">
                <a:solidFill>
                  <a:srgbClr val="333333"/>
                </a:solidFill>
                <a:latin typeface="Twinkl Cursive Looped Semibold" panose="02000000000000000000" pitchFamily="2" charset="0"/>
              </a:rPr>
              <a:t> key to fluency is developing muscle memory for words, read with your child developing their familiarity with tricky words, phrases and vocabulary.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SzPct val="100000"/>
              <a:buFont typeface="Calibri Light"/>
              <a:buAutoNum type="arabicPeriod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>
                <a:solidFill>
                  <a:srgbClr val="FF0000"/>
                </a:solidFill>
                <a:latin typeface="Twinkl Cursive Looped Semibold" panose="02000000000000000000" pitchFamily="2" charset="0"/>
              </a:rPr>
              <a:t> Model reading </a:t>
            </a:r>
            <a:r>
              <a:rPr lang="en-US" sz="2000" dirty="0">
                <a:solidFill>
                  <a:srgbClr val="FF0000"/>
                </a:solidFill>
                <a:latin typeface="Twinkl Cursive Looped Semibold" panose="02000000000000000000" pitchFamily="2" charset="0"/>
              </a:rPr>
              <a:t>- read aloud to your child to provide them with a good example of fluent reading.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SzPct val="100000"/>
              <a:buFont typeface="Calibri Light"/>
              <a:buAutoNum type="arabicPeriod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dirty="0">
                <a:solidFill>
                  <a:srgbClr val="333333"/>
                </a:solidFill>
                <a:latin typeface="Twinkl Cursive Looped Semibold" panose="02000000000000000000" pitchFamily="2" charset="0"/>
              </a:rPr>
              <a:t> Find </a:t>
            </a:r>
            <a:r>
              <a:rPr lang="en-US" sz="2000" b="1" dirty="0">
                <a:solidFill>
                  <a:srgbClr val="333333"/>
                </a:solidFill>
                <a:latin typeface="Twinkl Cursive Looped Semibold" panose="02000000000000000000" pitchFamily="2" charset="0"/>
              </a:rPr>
              <a:t>books that engage </a:t>
            </a:r>
            <a:r>
              <a:rPr lang="en-US" sz="2000" dirty="0">
                <a:solidFill>
                  <a:srgbClr val="333333"/>
                </a:solidFill>
                <a:latin typeface="Twinkl Cursive Looped Semibold" panose="02000000000000000000" pitchFamily="2" charset="0"/>
              </a:rPr>
              <a:t>your child, reading should be interesting and if a book entertains your child they are more likely to persevere. One sentence of happy </a:t>
            </a:r>
            <a:r>
              <a:rPr lang="en-US" sz="2000" kern="0" dirty="0">
                <a:solidFill>
                  <a:srgbClr val="333333"/>
                </a:solidFill>
                <a:latin typeface="Twinkl Cursive Looped Semibold" panose="02000000000000000000" pitchFamily="2" charset="0"/>
              </a:rPr>
              <a:t>read</a:t>
            </a:r>
            <a:r>
              <a:rPr lang="en-US" sz="2000" dirty="0">
                <a:solidFill>
                  <a:srgbClr val="333333"/>
                </a:solidFill>
                <a:latin typeface="Twinkl Cursive Looped Semibold" panose="02000000000000000000" pitchFamily="2" charset="0"/>
              </a:rPr>
              <a:t>ing is worth more than a book of frustration.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SzPct val="100000"/>
              <a:buFont typeface="Calibri Light"/>
              <a:buAutoNum type="arabicPeriod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dirty="0">
                <a:solidFill>
                  <a:srgbClr val="FF0000"/>
                </a:solidFill>
                <a:latin typeface="Twinkl Cursive Looped Semibold" panose="02000000000000000000" pitchFamily="2" charset="0"/>
              </a:rPr>
              <a:t> Ask your child to </a:t>
            </a:r>
            <a:r>
              <a:rPr lang="en-US" sz="2000" b="1" dirty="0">
                <a:solidFill>
                  <a:srgbClr val="FF0000"/>
                </a:solidFill>
                <a:latin typeface="Twinkl Cursive Looped Semibold" panose="02000000000000000000" pitchFamily="2" charset="0"/>
              </a:rPr>
              <a:t>follow their reading with a pen or finger. </a:t>
            </a:r>
            <a:r>
              <a:rPr lang="en-US" sz="2000" dirty="0">
                <a:solidFill>
                  <a:srgbClr val="FF0000"/>
                </a:solidFill>
                <a:latin typeface="Twinkl Cursive Looped Semibold" panose="02000000000000000000" pitchFamily="2" charset="0"/>
              </a:rPr>
              <a:t>This is as children find decoding phases easier when they don’t lose their place as they read along with a piece of text.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SzPct val="100000"/>
              <a:buFont typeface="Calibri Light"/>
              <a:buAutoNum type="arabicPeriod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dirty="0">
                <a:solidFill>
                  <a:srgbClr val="333333"/>
                </a:solidFill>
                <a:latin typeface="Twinkl Cursive Looped Semibold" panose="02000000000000000000" pitchFamily="2" charset="0"/>
              </a:rPr>
              <a:t> </a:t>
            </a:r>
            <a:r>
              <a:rPr lang="en-US" sz="2000" b="1" dirty="0">
                <a:solidFill>
                  <a:srgbClr val="333333"/>
                </a:solidFill>
                <a:latin typeface="Twinkl Cursive Looped Semibold" panose="02000000000000000000" pitchFamily="2" charset="0"/>
              </a:rPr>
              <a:t>Echo reading </a:t>
            </a:r>
            <a:r>
              <a:rPr lang="en-US" sz="2000" dirty="0">
                <a:solidFill>
                  <a:srgbClr val="333333"/>
                </a:solidFill>
                <a:latin typeface="Twinkl Cursive Looped Semibold" panose="02000000000000000000" pitchFamily="2" charset="0"/>
              </a:rPr>
              <a:t>is a great strategy to try. Read the text aloud first, then have your child echo what you read afterwards.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SzPct val="100000"/>
              <a:buFont typeface="Calibri Light"/>
              <a:buAutoNum type="arabicPeriod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>
                <a:solidFill>
                  <a:srgbClr val="FF0000"/>
                </a:solidFill>
                <a:latin typeface="Twinkl Cursive Looped Semibold" panose="02000000000000000000" pitchFamily="2" charset="0"/>
              </a:rPr>
              <a:t> Choral reading </a:t>
            </a:r>
            <a:r>
              <a:rPr lang="en-US" sz="2000" dirty="0">
                <a:solidFill>
                  <a:srgbClr val="FF0000"/>
                </a:solidFill>
                <a:latin typeface="Twinkl Cursive Looped Semibold" panose="02000000000000000000" pitchFamily="2" charset="0"/>
              </a:rPr>
              <a:t>- reading together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buSzPct val="100000"/>
              <a:buFont typeface="Calibri Light"/>
              <a:buAutoNum type="arabicPeriod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dirty="0">
                <a:solidFill>
                  <a:srgbClr val="333333"/>
                </a:solidFill>
                <a:latin typeface="Twinkl Cursive Looped Semibold" panose="02000000000000000000" pitchFamily="2" charset="0"/>
              </a:rPr>
              <a:t> </a:t>
            </a:r>
            <a:r>
              <a:rPr lang="en-US" sz="2000" b="1" dirty="0">
                <a:solidFill>
                  <a:srgbClr val="333333"/>
                </a:solidFill>
                <a:latin typeface="Twinkl Cursive Looped Semibold" panose="02000000000000000000" pitchFamily="2" charset="0"/>
              </a:rPr>
              <a:t>Repeat</a:t>
            </a:r>
            <a:r>
              <a:rPr lang="en-US" sz="2000" dirty="0">
                <a:solidFill>
                  <a:srgbClr val="333333"/>
                </a:solidFill>
                <a:latin typeface="Twinkl Cursive Looped Semibold" panose="02000000000000000000" pitchFamily="2" charset="0"/>
              </a:rPr>
              <a:t> - reread their </a:t>
            </a:r>
            <a:r>
              <a:rPr lang="en-US" sz="2000" dirty="0" err="1">
                <a:solidFill>
                  <a:srgbClr val="333333"/>
                </a:solidFill>
                <a:latin typeface="Twinkl Cursive Looped Semibold" panose="02000000000000000000" pitchFamily="2" charset="0"/>
              </a:rPr>
              <a:t>favourite</a:t>
            </a:r>
            <a:r>
              <a:rPr lang="en-US" sz="2000" dirty="0">
                <a:solidFill>
                  <a:srgbClr val="333333"/>
                </a:solidFill>
                <a:latin typeface="Twinkl Cursive Looped Semibold" panose="02000000000000000000" pitchFamily="2" charset="0"/>
              </a:rPr>
              <a:t> story or their </a:t>
            </a:r>
            <a:r>
              <a:rPr lang="en-US" sz="2000" dirty="0" err="1">
                <a:solidFill>
                  <a:srgbClr val="333333"/>
                </a:solidFill>
                <a:latin typeface="Twinkl Cursive Looped Semibold" panose="02000000000000000000" pitchFamily="2" charset="0"/>
              </a:rPr>
              <a:t>favourite</a:t>
            </a:r>
            <a:r>
              <a:rPr lang="en-US" sz="2000" dirty="0">
                <a:solidFill>
                  <a:srgbClr val="333333"/>
                </a:solidFill>
                <a:latin typeface="Twinkl Cursive Looped Semibold" panose="02000000000000000000" pitchFamily="2" charset="0"/>
              </a:rPr>
              <a:t> part of the book to develop confidence.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83228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91280" y="579120"/>
            <a:ext cx="4211409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400" dirty="0">
                <a:latin typeface="Twinkl Cursive Looped Semibold" panose="02000000000000000000" pitchFamily="2" charset="0"/>
              </a:rPr>
              <a:t>Novels this year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7BF29A-4FAE-4ABE-9F88-B10576A5B5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876" y="1141557"/>
            <a:ext cx="1973286" cy="296979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6FD0E52-62E5-438E-8226-A0D3EFD6DC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3305" y="2899170"/>
            <a:ext cx="2211970" cy="337971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9FF7AC0-2329-4B8B-AEF2-93D52E202F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3795" y="2804120"/>
            <a:ext cx="2177923" cy="32801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375D175-AEE3-49D7-BD08-EEFE171F1B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4976" y="1141557"/>
            <a:ext cx="2100179" cy="3178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1278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</TotalTime>
  <Words>487</Words>
  <Application>Microsoft Office PowerPoint</Application>
  <PresentationFormat>Widescreen</PresentationFormat>
  <Paragraphs>51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Calibri Light</vt:lpstr>
      <vt:lpstr>Twinkl Cursive Looped Semibold</vt:lpstr>
      <vt:lpstr>Twinkl Cursive Unlooped Light</vt:lpstr>
      <vt:lpstr>Office Theme</vt:lpstr>
      <vt:lpstr>Welcome to Year 5!</vt:lpstr>
      <vt:lpstr>How to keep up to date:</vt:lpstr>
      <vt:lpstr>PowerPoint Presentation</vt:lpstr>
      <vt:lpstr>PowerPoint Presentation</vt:lpstr>
      <vt:lpstr>PowerPoint Presentation</vt:lpstr>
      <vt:lpstr>Reading Expectations at St. Joseph’s </vt:lpstr>
      <vt:lpstr>Fluent Readers </vt:lpstr>
      <vt:lpstr>How can I help my child become a fluent reader?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Year 4B!</dc:title>
  <dc:creator>Amy Smith</dc:creator>
  <cp:lastModifiedBy>Amy Smith</cp:lastModifiedBy>
  <cp:revision>42</cp:revision>
  <dcterms:created xsi:type="dcterms:W3CDTF">2021-09-30T09:26:08Z</dcterms:created>
  <dcterms:modified xsi:type="dcterms:W3CDTF">2025-09-17T12:06:17Z</dcterms:modified>
</cp:coreProperties>
</file>