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handoutMasterIdLst>
    <p:handoutMasterId r:id="rId21"/>
  </p:handoutMasterIdLst>
  <p:sldIdLst>
    <p:sldId id="256" r:id="rId5"/>
    <p:sldId id="278" r:id="rId6"/>
    <p:sldId id="292" r:id="rId7"/>
    <p:sldId id="293" r:id="rId8"/>
    <p:sldId id="281" r:id="rId9"/>
    <p:sldId id="264" r:id="rId10"/>
    <p:sldId id="290" r:id="rId11"/>
    <p:sldId id="283" r:id="rId12"/>
    <p:sldId id="284" r:id="rId13"/>
    <p:sldId id="296" r:id="rId14"/>
    <p:sldId id="275" r:id="rId15"/>
    <p:sldId id="286" r:id="rId16"/>
    <p:sldId id="294" r:id="rId17"/>
    <p:sldId id="288" r:id="rId18"/>
    <p:sldId id="265" r:id="rId19"/>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7" autoAdjust="0"/>
    <p:restoredTop sz="94660"/>
  </p:normalViewPr>
  <p:slideViewPr>
    <p:cSldViewPr snapToGrid="0">
      <p:cViewPr varScale="1">
        <p:scale>
          <a:sx n="66" d="100"/>
          <a:sy n="66" d="100"/>
        </p:scale>
        <p:origin x="668"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48B8A757-77D7-41A7-B53E-6839DB5F86BE}" type="datetimeFigureOut">
              <a:rPr lang="en-GB" smtClean="0"/>
              <a:t>17/09/2025</a:t>
            </a:fld>
            <a:endParaRPr lang="en-GB"/>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C31CAFB2-60A3-4B82-B8BF-A6C3D3B4F687}" type="slidenum">
              <a:rPr lang="en-GB" smtClean="0"/>
              <a:t>‹#›</a:t>
            </a:fld>
            <a:endParaRPr lang="en-GB"/>
          </a:p>
        </p:txBody>
      </p:sp>
    </p:spTree>
    <p:extLst>
      <p:ext uri="{BB962C8B-B14F-4D97-AF65-F5344CB8AC3E}">
        <p14:creationId xmlns:p14="http://schemas.microsoft.com/office/powerpoint/2010/main" val="17859088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9BB6B0D9-2B15-4CB7-A374-E16A2AAA5FDB}" type="datetimeFigureOut">
              <a:rPr lang="en-GB" smtClean="0"/>
              <a:t>17/09/2025</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9C41BC98-CF9A-47A8-82FD-AF084A7A080E}" type="slidenum">
              <a:rPr lang="en-GB" smtClean="0"/>
              <a:t>‹#›</a:t>
            </a:fld>
            <a:endParaRPr lang="en-GB"/>
          </a:p>
        </p:txBody>
      </p:sp>
    </p:spTree>
    <p:extLst>
      <p:ext uri="{BB962C8B-B14F-4D97-AF65-F5344CB8AC3E}">
        <p14:creationId xmlns:p14="http://schemas.microsoft.com/office/powerpoint/2010/main" val="27737260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Have a homework</a:t>
            </a:r>
            <a:r>
              <a:rPr lang="en-GB" baseline="0" dirty="0"/>
              <a:t> </a:t>
            </a:r>
          </a:p>
          <a:p>
            <a:r>
              <a:rPr lang="en-GB" baseline="0" dirty="0"/>
              <a:t>Reading record book</a:t>
            </a:r>
            <a:endParaRPr lang="en-GB" dirty="0"/>
          </a:p>
        </p:txBody>
      </p:sp>
      <p:sp>
        <p:nvSpPr>
          <p:cNvPr id="4" name="Slide Number Placeholder 3"/>
          <p:cNvSpPr>
            <a:spLocks noGrp="1"/>
          </p:cNvSpPr>
          <p:nvPr>
            <p:ph type="sldNum" sz="quarter" idx="10"/>
          </p:nvPr>
        </p:nvSpPr>
        <p:spPr/>
        <p:txBody>
          <a:bodyPr/>
          <a:lstStyle/>
          <a:p>
            <a:fld id="{7FAE0418-D562-4D58-9F49-3B6B79ABE943}" type="slidenum">
              <a:rPr lang="en-GB" smtClean="0"/>
              <a:t>2</a:t>
            </a:fld>
            <a:endParaRPr lang="en-GB"/>
          </a:p>
        </p:txBody>
      </p:sp>
    </p:spTree>
    <p:extLst>
      <p:ext uri="{BB962C8B-B14F-4D97-AF65-F5344CB8AC3E}">
        <p14:creationId xmlns:p14="http://schemas.microsoft.com/office/powerpoint/2010/main" val="39948855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4F4C6B02-7DC9-4FC5-AA9C-69F976190F98}" type="datetimeFigureOut">
              <a:rPr lang="en-GB" smtClean="0"/>
              <a:t>17/09/2025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ABB0027-6CD3-406C-92FE-44DC04B8FC50}" type="slidenum">
              <a:rPr lang="en-GB" smtClean="0"/>
              <a:t>‹#›</a:t>
            </a:fld>
            <a:endParaRPr lang="en-GB"/>
          </a:p>
        </p:txBody>
      </p:sp>
    </p:spTree>
    <p:extLst>
      <p:ext uri="{BB962C8B-B14F-4D97-AF65-F5344CB8AC3E}">
        <p14:creationId xmlns:p14="http://schemas.microsoft.com/office/powerpoint/2010/main" val="37791746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F4C6B02-7DC9-4FC5-AA9C-69F976190F98}" type="datetimeFigureOut">
              <a:rPr lang="en-GB" smtClean="0"/>
              <a:t>17/09/2025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ABB0027-6CD3-406C-92FE-44DC04B8FC50}" type="slidenum">
              <a:rPr lang="en-GB" smtClean="0"/>
              <a:t>‹#›</a:t>
            </a:fld>
            <a:endParaRPr lang="en-GB"/>
          </a:p>
        </p:txBody>
      </p:sp>
    </p:spTree>
    <p:extLst>
      <p:ext uri="{BB962C8B-B14F-4D97-AF65-F5344CB8AC3E}">
        <p14:creationId xmlns:p14="http://schemas.microsoft.com/office/powerpoint/2010/main" val="39588422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F4C6B02-7DC9-4FC5-AA9C-69F976190F98}" type="datetimeFigureOut">
              <a:rPr lang="en-GB" smtClean="0"/>
              <a:t>17/09/2025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ABB0027-6CD3-406C-92FE-44DC04B8FC50}" type="slidenum">
              <a:rPr lang="en-GB" smtClean="0"/>
              <a:t>‹#›</a:t>
            </a:fld>
            <a:endParaRPr lang="en-GB"/>
          </a:p>
        </p:txBody>
      </p:sp>
    </p:spTree>
    <p:extLst>
      <p:ext uri="{BB962C8B-B14F-4D97-AF65-F5344CB8AC3E}">
        <p14:creationId xmlns:p14="http://schemas.microsoft.com/office/powerpoint/2010/main" val="37409773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F4C6B02-7DC9-4FC5-AA9C-69F976190F98}" type="datetimeFigureOut">
              <a:rPr lang="en-GB" smtClean="0"/>
              <a:t>17/09/2025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ABB0027-6CD3-406C-92FE-44DC04B8FC50}" type="slidenum">
              <a:rPr lang="en-GB" smtClean="0"/>
              <a:t>‹#›</a:t>
            </a:fld>
            <a:endParaRPr lang="en-GB"/>
          </a:p>
        </p:txBody>
      </p:sp>
    </p:spTree>
    <p:extLst>
      <p:ext uri="{BB962C8B-B14F-4D97-AF65-F5344CB8AC3E}">
        <p14:creationId xmlns:p14="http://schemas.microsoft.com/office/powerpoint/2010/main" val="38989334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F4C6B02-7DC9-4FC5-AA9C-69F976190F98}" type="datetimeFigureOut">
              <a:rPr lang="en-GB" smtClean="0"/>
              <a:t>17/09/2025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ABB0027-6CD3-406C-92FE-44DC04B8FC50}" type="slidenum">
              <a:rPr lang="en-GB" smtClean="0"/>
              <a:t>‹#›</a:t>
            </a:fld>
            <a:endParaRPr lang="en-GB"/>
          </a:p>
        </p:txBody>
      </p:sp>
    </p:spTree>
    <p:extLst>
      <p:ext uri="{BB962C8B-B14F-4D97-AF65-F5344CB8AC3E}">
        <p14:creationId xmlns:p14="http://schemas.microsoft.com/office/powerpoint/2010/main" val="205967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4F4C6B02-7DC9-4FC5-AA9C-69F976190F98}" type="datetimeFigureOut">
              <a:rPr lang="en-GB" smtClean="0"/>
              <a:t>17/09/2025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ABB0027-6CD3-406C-92FE-44DC04B8FC50}" type="slidenum">
              <a:rPr lang="en-GB" smtClean="0"/>
              <a:t>‹#›</a:t>
            </a:fld>
            <a:endParaRPr lang="en-GB"/>
          </a:p>
        </p:txBody>
      </p:sp>
    </p:spTree>
    <p:extLst>
      <p:ext uri="{BB962C8B-B14F-4D97-AF65-F5344CB8AC3E}">
        <p14:creationId xmlns:p14="http://schemas.microsoft.com/office/powerpoint/2010/main" val="36536504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4F4C6B02-7DC9-4FC5-AA9C-69F976190F98}" type="datetimeFigureOut">
              <a:rPr lang="en-GB" smtClean="0"/>
              <a:t>17/09/2025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ABB0027-6CD3-406C-92FE-44DC04B8FC50}" type="slidenum">
              <a:rPr lang="en-GB" smtClean="0"/>
              <a:t>‹#›</a:t>
            </a:fld>
            <a:endParaRPr lang="en-GB"/>
          </a:p>
        </p:txBody>
      </p:sp>
    </p:spTree>
    <p:extLst>
      <p:ext uri="{BB962C8B-B14F-4D97-AF65-F5344CB8AC3E}">
        <p14:creationId xmlns:p14="http://schemas.microsoft.com/office/powerpoint/2010/main" val="27658907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F4C6B02-7DC9-4FC5-AA9C-69F976190F98}" type="datetimeFigureOut">
              <a:rPr lang="en-GB" smtClean="0"/>
              <a:t>17/09/2025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ABB0027-6CD3-406C-92FE-44DC04B8FC50}" type="slidenum">
              <a:rPr lang="en-GB" smtClean="0"/>
              <a:t>‹#›</a:t>
            </a:fld>
            <a:endParaRPr lang="en-GB"/>
          </a:p>
        </p:txBody>
      </p:sp>
    </p:spTree>
    <p:extLst>
      <p:ext uri="{BB962C8B-B14F-4D97-AF65-F5344CB8AC3E}">
        <p14:creationId xmlns:p14="http://schemas.microsoft.com/office/powerpoint/2010/main" val="2061449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4C6B02-7DC9-4FC5-AA9C-69F976190F98}" type="datetimeFigureOut">
              <a:rPr lang="en-GB" smtClean="0"/>
              <a:t>17/09/2025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ABB0027-6CD3-406C-92FE-44DC04B8FC50}" type="slidenum">
              <a:rPr lang="en-GB" smtClean="0"/>
              <a:t>‹#›</a:t>
            </a:fld>
            <a:endParaRPr lang="en-GB"/>
          </a:p>
        </p:txBody>
      </p:sp>
    </p:spTree>
    <p:extLst>
      <p:ext uri="{BB962C8B-B14F-4D97-AF65-F5344CB8AC3E}">
        <p14:creationId xmlns:p14="http://schemas.microsoft.com/office/powerpoint/2010/main" val="1804961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F4C6B02-7DC9-4FC5-AA9C-69F976190F98}" type="datetimeFigureOut">
              <a:rPr lang="en-GB" smtClean="0"/>
              <a:t>17/09/2025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ABB0027-6CD3-406C-92FE-44DC04B8FC50}" type="slidenum">
              <a:rPr lang="en-GB" smtClean="0"/>
              <a:t>‹#›</a:t>
            </a:fld>
            <a:endParaRPr lang="en-GB"/>
          </a:p>
        </p:txBody>
      </p:sp>
    </p:spTree>
    <p:extLst>
      <p:ext uri="{BB962C8B-B14F-4D97-AF65-F5344CB8AC3E}">
        <p14:creationId xmlns:p14="http://schemas.microsoft.com/office/powerpoint/2010/main" val="23370015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F4C6B02-7DC9-4FC5-AA9C-69F976190F98}" type="datetimeFigureOut">
              <a:rPr lang="en-GB" smtClean="0"/>
              <a:t>17/09/2025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ABB0027-6CD3-406C-92FE-44DC04B8FC50}" type="slidenum">
              <a:rPr lang="en-GB" smtClean="0"/>
              <a:t>‹#›</a:t>
            </a:fld>
            <a:endParaRPr lang="en-GB"/>
          </a:p>
        </p:txBody>
      </p:sp>
    </p:spTree>
    <p:extLst>
      <p:ext uri="{BB962C8B-B14F-4D97-AF65-F5344CB8AC3E}">
        <p14:creationId xmlns:p14="http://schemas.microsoft.com/office/powerpoint/2010/main" val="707835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4C6B02-7DC9-4FC5-AA9C-69F976190F98}" type="datetimeFigureOut">
              <a:rPr lang="en-GB" smtClean="0"/>
              <a:t>17/09/2025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BB0027-6CD3-406C-92FE-44DC04B8FC50}" type="slidenum">
              <a:rPr lang="en-GB" smtClean="0"/>
              <a:t>‹#›</a:t>
            </a:fld>
            <a:endParaRPr lang="en-GB"/>
          </a:p>
        </p:txBody>
      </p:sp>
    </p:spTree>
    <p:extLst>
      <p:ext uri="{BB962C8B-B14F-4D97-AF65-F5344CB8AC3E}">
        <p14:creationId xmlns:p14="http://schemas.microsoft.com/office/powerpoint/2010/main" val="18679158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1"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7989" y="1460939"/>
            <a:ext cx="9648707" cy="2673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1833701" y="3881736"/>
            <a:ext cx="8657306" cy="3416320"/>
          </a:xfrm>
          <a:prstGeom prst="rect">
            <a:avLst/>
          </a:prstGeom>
          <a:noFill/>
        </p:spPr>
        <p:txBody>
          <a:bodyPr wrap="none" lIns="91440" tIns="45720" rIns="91440" bIns="45720">
            <a:spAutoFit/>
          </a:bodyPr>
          <a:lstStyle/>
          <a:p>
            <a:pPr algn="ctr"/>
            <a:r>
              <a:rPr lang="en-US" sz="5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Reception</a:t>
            </a:r>
            <a:endPar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a:p>
            <a:pPr algn="ctr"/>
            <a:r>
              <a:rPr lang="en-US" sz="5400" b="1"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Mrs</a:t>
            </a:r>
            <a:r>
              <a:rPr lang="en-US" sz="5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 Darbyshire &amp; Miss Potter</a:t>
            </a:r>
          </a:p>
          <a:p>
            <a:pPr algn="ctr"/>
            <a:r>
              <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Miss Walmsley &amp; Miss Steele</a:t>
            </a:r>
          </a:p>
          <a:p>
            <a:pPr algn="ctr"/>
            <a:endPar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4136822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27246B-45B7-42CC-8514-C852E68FF035}"/>
              </a:ext>
            </a:extLst>
          </p:cNvPr>
          <p:cNvPicPr>
            <a:picLocks noChangeAspect="1"/>
          </p:cNvPicPr>
          <p:nvPr/>
        </p:nvPicPr>
        <p:blipFill>
          <a:blip r:embed="rId2"/>
          <a:stretch>
            <a:fillRect/>
          </a:stretch>
        </p:blipFill>
        <p:spPr>
          <a:xfrm>
            <a:off x="1305226" y="1140793"/>
            <a:ext cx="3680661" cy="3680661"/>
          </a:xfrm>
          <a:prstGeom prst="rect">
            <a:avLst/>
          </a:prstGeom>
        </p:spPr>
      </p:pic>
      <p:sp>
        <p:nvSpPr>
          <p:cNvPr id="6" name="Title 1">
            <a:extLst>
              <a:ext uri="{FF2B5EF4-FFF2-40B4-BE49-F238E27FC236}">
                <a16:creationId xmlns:a16="http://schemas.microsoft.com/office/drawing/2014/main" id="{9CEB0153-18A5-4EE3-B45E-4511587D45E8}"/>
              </a:ext>
            </a:extLst>
          </p:cNvPr>
          <p:cNvSpPr>
            <a:spLocks noGrp="1"/>
          </p:cNvSpPr>
          <p:nvPr>
            <p:ph type="title"/>
          </p:nvPr>
        </p:nvSpPr>
        <p:spPr>
          <a:xfrm>
            <a:off x="838200" y="365125"/>
            <a:ext cx="4667451" cy="1325563"/>
          </a:xfrm>
        </p:spPr>
        <p:txBody>
          <a:bodyPr>
            <a:normAutofit/>
          </a:bodyPr>
          <a:lstStyle/>
          <a:p>
            <a:r>
              <a:rPr lang="en-US" sz="3200" dirty="0"/>
              <a:t>Fred Games – Fred’s Fridge </a:t>
            </a:r>
            <a:endParaRPr lang="en-GB" sz="3200" dirty="0"/>
          </a:p>
        </p:txBody>
      </p:sp>
      <p:pic>
        <p:nvPicPr>
          <p:cNvPr id="9" name="Picture 8">
            <a:extLst>
              <a:ext uri="{FF2B5EF4-FFF2-40B4-BE49-F238E27FC236}">
                <a16:creationId xmlns:a16="http://schemas.microsoft.com/office/drawing/2014/main" id="{6D85A7FF-68EA-4490-8675-04A93E7DC746}"/>
              </a:ext>
            </a:extLst>
          </p:cNvPr>
          <p:cNvPicPr>
            <a:picLocks noChangeAspect="1"/>
          </p:cNvPicPr>
          <p:nvPr/>
        </p:nvPicPr>
        <p:blipFill>
          <a:blip r:embed="rId3"/>
          <a:stretch>
            <a:fillRect/>
          </a:stretch>
        </p:blipFill>
        <p:spPr>
          <a:xfrm>
            <a:off x="6686351" y="1152825"/>
            <a:ext cx="3680661" cy="3680661"/>
          </a:xfrm>
          <a:prstGeom prst="rect">
            <a:avLst/>
          </a:prstGeom>
        </p:spPr>
      </p:pic>
      <p:sp>
        <p:nvSpPr>
          <p:cNvPr id="10" name="Title 1">
            <a:extLst>
              <a:ext uri="{FF2B5EF4-FFF2-40B4-BE49-F238E27FC236}">
                <a16:creationId xmlns:a16="http://schemas.microsoft.com/office/drawing/2014/main" id="{7D539A16-FEF9-4416-8AEB-F61BF0F87513}"/>
              </a:ext>
            </a:extLst>
          </p:cNvPr>
          <p:cNvSpPr txBox="1">
            <a:spLocks/>
          </p:cNvSpPr>
          <p:nvPr/>
        </p:nvSpPr>
        <p:spPr>
          <a:xfrm>
            <a:off x="7054117" y="365125"/>
            <a:ext cx="466745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t>Set 1 Phonics - P </a:t>
            </a:r>
            <a:endParaRPr lang="en-GB" sz="3200" dirty="0"/>
          </a:p>
        </p:txBody>
      </p:sp>
      <p:sp>
        <p:nvSpPr>
          <p:cNvPr id="14" name="Content Placeholder 2">
            <a:extLst>
              <a:ext uri="{FF2B5EF4-FFF2-40B4-BE49-F238E27FC236}">
                <a16:creationId xmlns:a16="http://schemas.microsoft.com/office/drawing/2014/main" id="{773CCFA5-3792-4E1C-BC8C-6BDC709C34A8}"/>
              </a:ext>
            </a:extLst>
          </p:cNvPr>
          <p:cNvSpPr>
            <a:spLocks noGrp="1"/>
          </p:cNvSpPr>
          <p:nvPr>
            <p:ph idx="1"/>
          </p:nvPr>
        </p:nvSpPr>
        <p:spPr>
          <a:xfrm>
            <a:off x="963329" y="4597700"/>
            <a:ext cx="10515600" cy="1735722"/>
          </a:xfrm>
          <a:solidFill>
            <a:schemeClr val="accent2">
              <a:lumMod val="60000"/>
              <a:lumOff val="40000"/>
            </a:schemeClr>
          </a:solidFill>
        </p:spPr>
        <p:txBody>
          <a:bodyPr>
            <a:normAutofit/>
          </a:bodyPr>
          <a:lstStyle/>
          <a:p>
            <a:pPr>
              <a:buFont typeface="Wingdings" panose="05000000000000000000" pitchFamily="2" charset="2"/>
              <a:buChar char="q"/>
            </a:pPr>
            <a:r>
              <a:rPr lang="en-US" sz="2000" dirty="0"/>
              <a:t>We will send a QR code home and display it on the window of EYFS for each new sound we teach.</a:t>
            </a:r>
          </a:p>
          <a:p>
            <a:pPr>
              <a:buFont typeface="Wingdings" panose="05000000000000000000" pitchFamily="2" charset="2"/>
              <a:buChar char="q"/>
            </a:pPr>
            <a:r>
              <a:rPr lang="en-US" sz="2000" dirty="0"/>
              <a:t>Children can watch the sound to practice the sound we have learnt that day at home. </a:t>
            </a:r>
          </a:p>
          <a:p>
            <a:pPr>
              <a:buFont typeface="Wingdings" panose="05000000000000000000" pitchFamily="2" charset="2"/>
              <a:buChar char="q"/>
            </a:pPr>
            <a:r>
              <a:rPr lang="en-US" sz="2000" dirty="0"/>
              <a:t>Parents can watch or let children watch and join in on their own.</a:t>
            </a:r>
          </a:p>
          <a:p>
            <a:pPr>
              <a:buFont typeface="Wingdings" panose="05000000000000000000" pitchFamily="2" charset="2"/>
              <a:buChar char="q"/>
            </a:pPr>
            <a:r>
              <a:rPr lang="en-US" sz="2000" dirty="0"/>
              <a:t>The quicker they learn all the set 1 sounds the quicker your child will get a book with words. </a:t>
            </a:r>
            <a:endParaRPr lang="en-GB" sz="2000" dirty="0"/>
          </a:p>
          <a:p>
            <a:endParaRPr lang="en-GB" dirty="0"/>
          </a:p>
        </p:txBody>
      </p:sp>
    </p:spTree>
    <p:extLst>
      <p:ext uri="{BB962C8B-B14F-4D97-AF65-F5344CB8AC3E}">
        <p14:creationId xmlns:p14="http://schemas.microsoft.com/office/powerpoint/2010/main" val="10773955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963035" y="566241"/>
            <a:ext cx="2013693"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Calibri" panose="020F0502020204030204"/>
                <a:ea typeface="+mn-ea"/>
                <a:cs typeface="+mn-cs"/>
              </a:rPr>
              <a:t>Maths</a:t>
            </a:r>
            <a:endParaRPr kumimoji="0" lang="en-US" sz="5400" b="1" i="0" u="none" strike="noStrike" kern="120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Calibri" panose="020F0502020204030204"/>
              <a:ea typeface="+mn-ea"/>
              <a:cs typeface="+mn-cs"/>
            </a:endParaRPr>
          </a:p>
        </p:txBody>
      </p:sp>
      <p:pic>
        <p:nvPicPr>
          <p:cNvPr id="4" name="Picture 1" descr="Related 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59629" y="5875283"/>
            <a:ext cx="2327572" cy="644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797806" y="2114975"/>
            <a:ext cx="10344150" cy="4056495"/>
          </a:xfrm>
          <a:prstGeom prst="rect">
            <a:avLst/>
          </a:prstGeom>
        </p:spPr>
        <p:txBody>
          <a:bodyPr wrap="square">
            <a:spAutoFit/>
          </a:bodyPr>
          <a:lstStyle/>
          <a:p>
            <a:pPr marL="457200" marR="0" lvl="0" indent="-45720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Comic Sans MS" panose="030F0702030302020204" pitchFamily="66" charset="0"/>
                <a:ea typeface="Calibri" panose="020F0502020204030204" pitchFamily="34" charset="0"/>
                <a:cs typeface="Times New Roman" panose="02020603050405020304" pitchFamily="18" charset="0"/>
              </a:rPr>
              <a:t>Children will learn to read, write, count and match quantities to 10 and 20. </a:t>
            </a:r>
          </a:p>
          <a:p>
            <a:pPr marL="457200" marR="0" lvl="0" indent="-45720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omic Sans MS" panose="030F0702030302020204" pitchFamily="66" charset="0"/>
                <a:ea typeface="Calibri" panose="020F0502020204030204" pitchFamily="34" charset="0"/>
                <a:cs typeface="Times New Roman" panose="02020603050405020304" pitchFamily="18" charset="0"/>
              </a:rPr>
              <a:t>Children will learn 1 more/ 1 less than a number</a:t>
            </a:r>
            <a:r>
              <a:rPr kumimoji="0" lang="en-GB" sz="2800" b="0" i="0" u="none" strike="noStrike" kern="1200" cap="none" spc="0" normalizeH="0" baseline="0" noProof="0" dirty="0">
                <a:ln>
                  <a:noFill/>
                </a:ln>
                <a:solidFill>
                  <a:prstClr val="black"/>
                </a:solidFill>
                <a:effectLst/>
                <a:uLnTx/>
                <a:uFillTx/>
                <a:latin typeface="Comic Sans MS" panose="030F0702030302020204" pitchFamily="66" charset="0"/>
                <a:ea typeface="Calibri" panose="020F0502020204030204" pitchFamily="34" charset="0"/>
                <a:cs typeface="Times New Roman" panose="02020603050405020304" pitchFamily="18" charset="0"/>
              </a:rPr>
              <a:t>.</a:t>
            </a:r>
          </a:p>
          <a:p>
            <a:pPr marL="457200" marR="0" lvl="0" indent="-45720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omic Sans MS" panose="030F0702030302020204" pitchFamily="66" charset="0"/>
                <a:ea typeface="Calibri" panose="020F0502020204030204" pitchFamily="34" charset="0"/>
                <a:cs typeface="Times New Roman" panose="02020603050405020304" pitchFamily="18" charset="0"/>
              </a:rPr>
              <a:t>Add simple number sentences</a:t>
            </a:r>
          </a:p>
          <a:p>
            <a:pPr marL="457200" marR="0" lvl="0" indent="-45720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omic Sans MS" panose="030F0702030302020204" pitchFamily="66" charset="0"/>
                <a:ea typeface="Calibri" panose="020F0502020204030204" pitchFamily="34" charset="0"/>
                <a:cs typeface="Times New Roman" panose="02020603050405020304" pitchFamily="18" charset="0"/>
              </a:rPr>
              <a:t>Subtract simple number sentences</a:t>
            </a:r>
          </a:p>
          <a:p>
            <a:pPr marL="457200" marR="0" lvl="0" indent="-45720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omic Sans MS" panose="030F0702030302020204" pitchFamily="66" charset="0"/>
                <a:ea typeface="Calibri" panose="020F0502020204030204" pitchFamily="34" charset="0"/>
                <a:cs typeface="Times New Roman" panose="02020603050405020304" pitchFamily="18" charset="0"/>
              </a:rPr>
              <a:t>Count forwards and backwards</a:t>
            </a:r>
          </a:p>
          <a:p>
            <a:pPr marL="457200" marR="0" lvl="0" indent="-45720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err="1">
                <a:ln>
                  <a:noFill/>
                </a:ln>
                <a:solidFill>
                  <a:prstClr val="black"/>
                </a:solidFill>
                <a:effectLst/>
                <a:uLnTx/>
                <a:uFillTx/>
                <a:latin typeface="Comic Sans MS" panose="030F0702030302020204" pitchFamily="66" charset="0"/>
                <a:ea typeface="Calibri" panose="020F0502020204030204" pitchFamily="34" charset="0"/>
                <a:cs typeface="Times New Roman" panose="02020603050405020304" pitchFamily="18" charset="0"/>
              </a:rPr>
              <a:t>Recognise</a:t>
            </a:r>
            <a:r>
              <a:rPr kumimoji="0" lang="en-US" sz="2800" b="0" i="0" u="none" strike="noStrike" kern="1200" cap="none" spc="0" normalizeH="0" baseline="0" noProof="0" dirty="0">
                <a:ln>
                  <a:noFill/>
                </a:ln>
                <a:solidFill>
                  <a:prstClr val="black"/>
                </a:solidFill>
                <a:effectLst/>
                <a:uLnTx/>
                <a:uFillTx/>
                <a:latin typeface="Comic Sans MS" panose="030F0702030302020204" pitchFamily="66" charset="0"/>
                <a:ea typeface="Calibri" panose="020F0502020204030204" pitchFamily="34" charset="0"/>
                <a:cs typeface="Times New Roman" panose="02020603050405020304" pitchFamily="18" charset="0"/>
              </a:rPr>
              <a:t> 2D shapes</a:t>
            </a:r>
          </a:p>
          <a:p>
            <a:pPr marL="0" marR="0" lvl="0" indent="0" algn="l" defTabSz="914400" rtl="0" eaLnBrk="1" fontAlgn="auto" latinLnBrk="0" hangingPunct="1">
              <a:lnSpc>
                <a:spcPct val="115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omic Sans MS" panose="030F0702030302020204" pitchFamily="66"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831772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Attendance and Punctuality</a:t>
            </a:r>
          </a:p>
        </p:txBody>
      </p:sp>
      <p:sp>
        <p:nvSpPr>
          <p:cNvPr id="3" name="Content Placeholder 2"/>
          <p:cNvSpPr>
            <a:spLocks noGrp="1"/>
          </p:cNvSpPr>
          <p:nvPr>
            <p:ph idx="1"/>
          </p:nvPr>
        </p:nvSpPr>
        <p:spPr/>
        <p:txBody>
          <a:bodyPr>
            <a:normAutofit/>
          </a:bodyPr>
          <a:lstStyle/>
          <a:p>
            <a:pPr fontAlgn="base">
              <a:buFont typeface="Wingdings" panose="05000000000000000000" pitchFamily="2" charset="2"/>
              <a:buChar char="q"/>
            </a:pPr>
            <a:r>
              <a:rPr lang="en-GB" dirty="0"/>
              <a:t>Attendance and punctuality is vital to aid your child’s learning.</a:t>
            </a:r>
            <a:r>
              <a:rPr lang="en-US" dirty="0"/>
              <a:t>​</a:t>
            </a:r>
            <a:endParaRPr lang="en-GB" dirty="0"/>
          </a:p>
          <a:p>
            <a:pPr fontAlgn="base">
              <a:buFont typeface="Wingdings" panose="05000000000000000000" pitchFamily="2" charset="2"/>
              <a:buChar char="q"/>
            </a:pPr>
            <a:r>
              <a:rPr lang="en-GB" dirty="0"/>
              <a:t>The children need to be at school every day and be here on time. 	</a:t>
            </a:r>
          </a:p>
          <a:p>
            <a:pPr>
              <a:buFont typeface="Wingdings" panose="05000000000000000000" pitchFamily="2" charset="2"/>
              <a:buChar char="q"/>
            </a:pPr>
            <a:r>
              <a:rPr lang="en-GB" dirty="0"/>
              <a:t>There are also various punctuality awards for the classes who are on time the most each term.</a:t>
            </a:r>
          </a:p>
          <a:p>
            <a:pPr>
              <a:buFont typeface="Wingdings" panose="05000000000000000000" pitchFamily="2" charset="2"/>
              <a:buChar char="q"/>
            </a:pPr>
            <a:r>
              <a:rPr lang="en-GB" dirty="0"/>
              <a:t>School starts at 8.45am and finishes at 3.15pm</a:t>
            </a:r>
          </a:p>
          <a:p>
            <a:pPr marL="0" indent="0">
              <a:buNone/>
            </a:pPr>
            <a:endParaRPr lang="en-GB" dirty="0"/>
          </a:p>
        </p:txBody>
      </p:sp>
      <p:pic>
        <p:nvPicPr>
          <p:cNvPr id="4" name="Picture 3"/>
          <p:cNvPicPr>
            <a:picLocks noChangeAspect="1"/>
          </p:cNvPicPr>
          <p:nvPr/>
        </p:nvPicPr>
        <p:blipFill>
          <a:blip r:embed="rId2"/>
          <a:stretch>
            <a:fillRect/>
          </a:stretch>
        </p:blipFill>
        <p:spPr>
          <a:xfrm>
            <a:off x="8953500" y="4354830"/>
            <a:ext cx="2236470" cy="2236470"/>
          </a:xfrm>
          <a:prstGeom prst="rect">
            <a:avLst/>
          </a:prstGeom>
        </p:spPr>
      </p:pic>
      <p:pic>
        <p:nvPicPr>
          <p:cNvPr id="5" name="Picture 4"/>
          <p:cNvPicPr>
            <a:picLocks noChangeAspect="1"/>
          </p:cNvPicPr>
          <p:nvPr/>
        </p:nvPicPr>
        <p:blipFill>
          <a:blip r:embed="rId3"/>
          <a:stretch>
            <a:fillRect/>
          </a:stretch>
        </p:blipFill>
        <p:spPr>
          <a:xfrm>
            <a:off x="3514725" y="4781550"/>
            <a:ext cx="2762250" cy="2076450"/>
          </a:xfrm>
          <a:prstGeom prst="rect">
            <a:avLst/>
          </a:prstGeom>
        </p:spPr>
      </p:pic>
    </p:spTree>
    <p:extLst>
      <p:ext uri="{BB962C8B-B14F-4D97-AF65-F5344CB8AC3E}">
        <p14:creationId xmlns:p14="http://schemas.microsoft.com/office/powerpoint/2010/main" val="34867304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0A558F8-E5FC-4C17-9945-9B5E3F66BA10}"/>
              </a:ext>
            </a:extLst>
          </p:cNvPr>
          <p:cNvPicPr>
            <a:picLocks noChangeAspect="1"/>
          </p:cNvPicPr>
          <p:nvPr/>
        </p:nvPicPr>
        <p:blipFill>
          <a:blip r:embed="rId2"/>
          <a:stretch>
            <a:fillRect/>
          </a:stretch>
        </p:blipFill>
        <p:spPr>
          <a:xfrm>
            <a:off x="3474719" y="234899"/>
            <a:ext cx="4617777" cy="6312912"/>
          </a:xfrm>
          <a:prstGeom prst="rect">
            <a:avLst/>
          </a:prstGeom>
        </p:spPr>
      </p:pic>
    </p:spTree>
    <p:extLst>
      <p:ext uri="{BB962C8B-B14F-4D97-AF65-F5344CB8AC3E}">
        <p14:creationId xmlns:p14="http://schemas.microsoft.com/office/powerpoint/2010/main" val="938483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Additional Information</a:t>
            </a:r>
          </a:p>
        </p:txBody>
      </p:sp>
      <p:sp>
        <p:nvSpPr>
          <p:cNvPr id="3" name="Content Placeholder 2"/>
          <p:cNvSpPr>
            <a:spLocks noGrp="1"/>
          </p:cNvSpPr>
          <p:nvPr>
            <p:ph idx="1"/>
          </p:nvPr>
        </p:nvSpPr>
        <p:spPr/>
        <p:txBody>
          <a:bodyPr/>
          <a:lstStyle/>
          <a:p>
            <a:r>
              <a:rPr lang="en-GB" dirty="0"/>
              <a:t>As previously discussed, the easiest and quickest way to contact your child’s teacher is on Class Dojo. If you have any further questions please send them to the class teacher on Class Dojo.</a:t>
            </a:r>
          </a:p>
          <a:p>
            <a:r>
              <a:rPr lang="en-GB" dirty="0"/>
              <a:t>We will notify you of your child’s class and teacher by September 30</a:t>
            </a:r>
            <a:r>
              <a:rPr lang="en-GB" baseline="30000" dirty="0"/>
              <a:t>th</a:t>
            </a:r>
            <a:r>
              <a:rPr lang="en-GB" dirty="0"/>
              <a:t>.</a:t>
            </a:r>
          </a:p>
          <a:p>
            <a:endParaRPr lang="en-GB" dirty="0"/>
          </a:p>
          <a:p>
            <a:pPr marL="0" indent="0" algn="ctr">
              <a:buNone/>
            </a:pPr>
            <a:r>
              <a:rPr lang="en-GB" dirty="0"/>
              <a:t>We are very excited for a fun year filled with lots of smiles and lots of learning!</a:t>
            </a:r>
          </a:p>
          <a:p>
            <a:pPr marL="0" indent="0" algn="ctr">
              <a:buNone/>
            </a:pPr>
            <a:r>
              <a:rPr lang="en-GB" dirty="0"/>
              <a:t>Mrs Darbyshire &amp; Miss Potter</a:t>
            </a:r>
          </a:p>
        </p:txBody>
      </p:sp>
    </p:spTree>
    <p:extLst>
      <p:ext uri="{BB962C8B-B14F-4D97-AF65-F5344CB8AC3E}">
        <p14:creationId xmlns:p14="http://schemas.microsoft.com/office/powerpoint/2010/main" val="2178339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6762" y="2751137"/>
            <a:ext cx="10515600" cy="1325563"/>
          </a:xfrm>
        </p:spPr>
        <p:txBody>
          <a:bodyPr>
            <a:normAutofit fontScale="90000"/>
          </a:bodyPr>
          <a:lstStyle/>
          <a:p>
            <a:pPr algn="ctr"/>
            <a:r>
              <a:rPr lang="en-US" sz="10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Any Questions?</a:t>
            </a:r>
            <a:br>
              <a:rPr lang="en-US"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br>
            <a:endParaRPr lang="en-GB" dirty="0"/>
          </a:p>
        </p:txBody>
      </p:sp>
      <p:pic>
        <p:nvPicPr>
          <p:cNvPr id="3" name="Picture 1" descr="Related 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59629" y="5875283"/>
            <a:ext cx="2327572" cy="644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273580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Parents information</a:t>
            </a:r>
          </a:p>
        </p:txBody>
      </p:sp>
      <p:sp>
        <p:nvSpPr>
          <p:cNvPr id="3" name="Content Placeholder 2"/>
          <p:cNvSpPr>
            <a:spLocks noGrp="1"/>
          </p:cNvSpPr>
          <p:nvPr>
            <p:ph idx="1"/>
          </p:nvPr>
        </p:nvSpPr>
        <p:spPr>
          <a:xfrm>
            <a:off x="1295401" y="2556931"/>
            <a:ext cx="9601196" cy="3578397"/>
          </a:xfrm>
        </p:spPr>
        <p:txBody>
          <a:bodyPr>
            <a:normAutofit/>
          </a:bodyPr>
          <a:lstStyle/>
          <a:p>
            <a:pPr>
              <a:buClr>
                <a:schemeClr val="tx1"/>
              </a:buClr>
              <a:buFont typeface="Wingdings" panose="05000000000000000000" pitchFamily="2" charset="2"/>
              <a:buChar char="q"/>
            </a:pPr>
            <a:r>
              <a:rPr lang="en-US" dirty="0"/>
              <a:t>Reading books should be brought to school everyday.</a:t>
            </a:r>
            <a:endParaRPr lang="en-GB" dirty="0"/>
          </a:p>
          <a:p>
            <a:pPr>
              <a:buClr>
                <a:schemeClr val="tx1"/>
              </a:buClr>
              <a:buFont typeface="Wingdings" panose="05000000000000000000" pitchFamily="2" charset="2"/>
              <a:buChar char="q"/>
            </a:pPr>
            <a:r>
              <a:rPr lang="en-GB" dirty="0"/>
              <a:t>Your child can bring a water bottle into school with </a:t>
            </a:r>
            <a:r>
              <a:rPr lang="en-GB" u="sng" dirty="0"/>
              <a:t>water only</a:t>
            </a:r>
            <a:r>
              <a:rPr lang="en-GB" dirty="0"/>
              <a:t>, no flavoured water or cordial juice.</a:t>
            </a:r>
          </a:p>
          <a:p>
            <a:pPr>
              <a:buClr>
                <a:schemeClr val="tx1"/>
              </a:buClr>
              <a:buFont typeface="Wingdings" panose="05000000000000000000" pitchFamily="2" charset="2"/>
              <a:buChar char="q"/>
            </a:pPr>
            <a:r>
              <a:rPr lang="en-GB" dirty="0"/>
              <a:t>Class Dojo is the main way of contacting your child’s teacher, please let me know if you do not have access to this.</a:t>
            </a:r>
          </a:p>
          <a:p>
            <a:pPr marL="0" indent="0">
              <a:buClr>
                <a:schemeClr val="tx1"/>
              </a:buClr>
              <a:buNone/>
            </a:pPr>
            <a:endParaRPr lang="en-GB" dirty="0"/>
          </a:p>
        </p:txBody>
      </p:sp>
      <p:pic>
        <p:nvPicPr>
          <p:cNvPr id="4" name="Picture 3"/>
          <p:cNvPicPr>
            <a:picLocks noChangeAspect="1"/>
          </p:cNvPicPr>
          <p:nvPr/>
        </p:nvPicPr>
        <p:blipFill>
          <a:blip r:embed="rId3"/>
          <a:stretch>
            <a:fillRect/>
          </a:stretch>
        </p:blipFill>
        <p:spPr>
          <a:xfrm>
            <a:off x="8564136" y="380053"/>
            <a:ext cx="2887236" cy="1621664"/>
          </a:xfrm>
          <a:prstGeom prst="rect">
            <a:avLst/>
          </a:prstGeom>
        </p:spPr>
      </p:pic>
      <p:pic>
        <p:nvPicPr>
          <p:cNvPr id="5" name="Picture 4"/>
          <p:cNvPicPr>
            <a:picLocks noChangeAspect="1"/>
          </p:cNvPicPr>
          <p:nvPr/>
        </p:nvPicPr>
        <p:blipFill>
          <a:blip r:embed="rId4"/>
          <a:stretch>
            <a:fillRect/>
          </a:stretch>
        </p:blipFill>
        <p:spPr>
          <a:xfrm>
            <a:off x="457620" y="4750419"/>
            <a:ext cx="956262" cy="1743772"/>
          </a:xfrm>
          <a:prstGeom prst="rect">
            <a:avLst/>
          </a:prstGeom>
        </p:spPr>
      </p:pic>
      <p:pic>
        <p:nvPicPr>
          <p:cNvPr id="6" name="Picture 5"/>
          <p:cNvPicPr>
            <a:picLocks noChangeAspect="1"/>
          </p:cNvPicPr>
          <p:nvPr/>
        </p:nvPicPr>
        <p:blipFill>
          <a:blip r:embed="rId5"/>
          <a:stretch>
            <a:fillRect/>
          </a:stretch>
        </p:blipFill>
        <p:spPr>
          <a:xfrm>
            <a:off x="10007754" y="5129418"/>
            <a:ext cx="1506191" cy="1185341"/>
          </a:xfrm>
          <a:prstGeom prst="rect">
            <a:avLst/>
          </a:prstGeom>
        </p:spPr>
      </p:pic>
    </p:spTree>
    <p:extLst>
      <p:ext uri="{BB962C8B-B14F-4D97-AF65-F5344CB8AC3E}">
        <p14:creationId xmlns:p14="http://schemas.microsoft.com/office/powerpoint/2010/main" val="7006855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Information</a:t>
            </a:r>
            <a:endParaRPr lang="en-GB" dirty="0"/>
          </a:p>
        </p:txBody>
      </p:sp>
      <p:sp>
        <p:nvSpPr>
          <p:cNvPr id="3" name="Content Placeholder 2"/>
          <p:cNvSpPr>
            <a:spLocks noGrp="1"/>
          </p:cNvSpPr>
          <p:nvPr>
            <p:ph idx="1"/>
          </p:nvPr>
        </p:nvSpPr>
        <p:spPr/>
        <p:txBody>
          <a:bodyPr>
            <a:normAutofit/>
          </a:bodyPr>
          <a:lstStyle/>
          <a:p>
            <a:pPr fontAlgn="base">
              <a:buFont typeface="Wingdings" panose="05000000000000000000" pitchFamily="2" charset="2"/>
              <a:buChar char="q"/>
            </a:pPr>
            <a:r>
              <a:rPr lang="en-US" dirty="0"/>
              <a:t>Milk and fruit is provided. Cool milk will need to be paid for from the week after your child’s 5</a:t>
            </a:r>
            <a:r>
              <a:rPr lang="en-US" baseline="30000" dirty="0"/>
              <a:t>th</a:t>
            </a:r>
            <a:r>
              <a:rPr lang="en-US" dirty="0"/>
              <a:t> birthday.</a:t>
            </a:r>
          </a:p>
          <a:p>
            <a:pPr fontAlgn="base">
              <a:buFont typeface="Wingdings" panose="05000000000000000000" pitchFamily="2" charset="2"/>
              <a:buChar char="q"/>
            </a:pPr>
            <a:r>
              <a:rPr lang="en-US" dirty="0"/>
              <a:t>Please pick your reception child up at 3.15pm before older siblings. </a:t>
            </a:r>
          </a:p>
          <a:p>
            <a:pPr fontAlgn="base">
              <a:buFont typeface="Wingdings" panose="05000000000000000000" pitchFamily="2" charset="2"/>
              <a:buChar char="q"/>
            </a:pPr>
            <a:r>
              <a:rPr lang="en-US" dirty="0"/>
              <a:t>Bring a coat everyday, as we play out in all weathers. </a:t>
            </a:r>
          </a:p>
          <a:p>
            <a:pPr fontAlgn="base">
              <a:buFont typeface="Wingdings" panose="05000000000000000000" pitchFamily="2" charset="2"/>
              <a:buChar char="q"/>
            </a:pPr>
            <a:r>
              <a:rPr lang="en-US" dirty="0"/>
              <a:t>Earrings-only stud earrings are allowed and not to be worn on P.E. days</a:t>
            </a:r>
          </a:p>
          <a:p>
            <a:pPr fontAlgn="base">
              <a:buFont typeface="Wingdings" panose="05000000000000000000" pitchFamily="2" charset="2"/>
              <a:buChar char="q"/>
            </a:pPr>
            <a:r>
              <a:rPr lang="en-US" dirty="0"/>
              <a:t>Please name all clothes especially coats and jumpers. It is important for P.E. as well as the children get changed so clothes </a:t>
            </a:r>
            <a:r>
              <a:rPr lang="en-US"/>
              <a:t>get mixed up. </a:t>
            </a:r>
            <a:endParaRPr lang="en-GB" dirty="0"/>
          </a:p>
        </p:txBody>
      </p:sp>
    </p:spTree>
    <p:extLst>
      <p:ext uri="{BB962C8B-B14F-4D97-AF65-F5344CB8AC3E}">
        <p14:creationId xmlns:p14="http://schemas.microsoft.com/office/powerpoint/2010/main" val="1397298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CE60E9D-D0F1-472D-9FE5-0D98369FE752}"/>
              </a:ext>
            </a:extLst>
          </p:cNvPr>
          <p:cNvPicPr>
            <a:picLocks noGrp="1" noChangeAspect="1"/>
          </p:cNvPicPr>
          <p:nvPr>
            <p:ph idx="1"/>
          </p:nvPr>
        </p:nvPicPr>
        <p:blipFill>
          <a:blip r:embed="rId2"/>
          <a:stretch>
            <a:fillRect/>
          </a:stretch>
        </p:blipFill>
        <p:spPr>
          <a:xfrm>
            <a:off x="3515999" y="603294"/>
            <a:ext cx="4877229" cy="1150660"/>
          </a:xfrm>
        </p:spPr>
      </p:pic>
      <p:pic>
        <p:nvPicPr>
          <p:cNvPr id="9" name="Picture 8">
            <a:extLst>
              <a:ext uri="{FF2B5EF4-FFF2-40B4-BE49-F238E27FC236}">
                <a16:creationId xmlns:a16="http://schemas.microsoft.com/office/drawing/2014/main" id="{15CE9AA7-C650-48EF-9CFA-0D67B92B0443}"/>
              </a:ext>
            </a:extLst>
          </p:cNvPr>
          <p:cNvPicPr>
            <a:picLocks noChangeAspect="1"/>
          </p:cNvPicPr>
          <p:nvPr/>
        </p:nvPicPr>
        <p:blipFill>
          <a:blip r:embed="rId3"/>
          <a:stretch>
            <a:fillRect/>
          </a:stretch>
        </p:blipFill>
        <p:spPr>
          <a:xfrm>
            <a:off x="513922" y="1926085"/>
            <a:ext cx="6236020" cy="4026107"/>
          </a:xfrm>
          <a:prstGeom prst="rect">
            <a:avLst/>
          </a:prstGeom>
        </p:spPr>
      </p:pic>
      <p:pic>
        <p:nvPicPr>
          <p:cNvPr id="11" name="Picture 10">
            <a:extLst>
              <a:ext uri="{FF2B5EF4-FFF2-40B4-BE49-F238E27FC236}">
                <a16:creationId xmlns:a16="http://schemas.microsoft.com/office/drawing/2014/main" id="{91A0C497-0081-4186-A1F9-217BCD50D4D3}"/>
              </a:ext>
            </a:extLst>
          </p:cNvPr>
          <p:cNvPicPr>
            <a:picLocks noChangeAspect="1"/>
          </p:cNvPicPr>
          <p:nvPr/>
        </p:nvPicPr>
        <p:blipFill>
          <a:blip r:embed="rId4"/>
          <a:stretch>
            <a:fillRect/>
          </a:stretch>
        </p:blipFill>
        <p:spPr>
          <a:xfrm>
            <a:off x="7202117" y="1530417"/>
            <a:ext cx="4079894" cy="2632838"/>
          </a:xfrm>
          <a:prstGeom prst="rect">
            <a:avLst/>
          </a:prstGeom>
        </p:spPr>
      </p:pic>
      <p:pic>
        <p:nvPicPr>
          <p:cNvPr id="13" name="Picture 12">
            <a:extLst>
              <a:ext uri="{FF2B5EF4-FFF2-40B4-BE49-F238E27FC236}">
                <a16:creationId xmlns:a16="http://schemas.microsoft.com/office/drawing/2014/main" id="{44BFC995-BA7C-4467-AE5E-48DEB017E0B9}"/>
              </a:ext>
            </a:extLst>
          </p:cNvPr>
          <p:cNvPicPr>
            <a:picLocks noChangeAspect="1"/>
          </p:cNvPicPr>
          <p:nvPr/>
        </p:nvPicPr>
        <p:blipFill>
          <a:blip r:embed="rId5"/>
          <a:stretch>
            <a:fillRect/>
          </a:stretch>
        </p:blipFill>
        <p:spPr>
          <a:xfrm>
            <a:off x="6443986" y="4448295"/>
            <a:ext cx="5596156" cy="1038509"/>
          </a:xfrm>
          <a:prstGeom prst="rect">
            <a:avLst/>
          </a:prstGeom>
        </p:spPr>
      </p:pic>
    </p:spTree>
    <p:extLst>
      <p:ext uri="{BB962C8B-B14F-4D97-AF65-F5344CB8AC3E}">
        <p14:creationId xmlns:p14="http://schemas.microsoft.com/office/powerpoint/2010/main" val="2935207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P.E.-Is on a Thursday</a:t>
            </a:r>
            <a:endParaRPr lang="en-GB" dirty="0"/>
          </a:p>
        </p:txBody>
      </p:sp>
      <p:sp>
        <p:nvSpPr>
          <p:cNvPr id="3" name="Content Placeholder 2"/>
          <p:cNvSpPr>
            <a:spLocks noGrp="1"/>
          </p:cNvSpPr>
          <p:nvPr>
            <p:ph idx="1"/>
          </p:nvPr>
        </p:nvSpPr>
        <p:spPr/>
        <p:txBody>
          <a:bodyPr>
            <a:normAutofit/>
          </a:bodyPr>
          <a:lstStyle/>
          <a:p>
            <a:r>
              <a:rPr lang="en-US" dirty="0"/>
              <a:t>Black or navy blue shorts</a:t>
            </a:r>
          </a:p>
          <a:p>
            <a:r>
              <a:rPr lang="en-US" dirty="0"/>
              <a:t>Black PE pumps</a:t>
            </a:r>
          </a:p>
          <a:p>
            <a:r>
              <a:rPr lang="en-US" dirty="0"/>
              <a:t>Children need a </a:t>
            </a:r>
            <a:r>
              <a:rPr lang="en-US" dirty="0" err="1"/>
              <a:t>coloured</a:t>
            </a:r>
            <a:r>
              <a:rPr lang="en-US" dirty="0"/>
              <a:t> top for P.E. in their team </a:t>
            </a:r>
            <a:r>
              <a:rPr lang="en-US" dirty="0" err="1"/>
              <a:t>colours</a:t>
            </a:r>
            <a:r>
              <a:rPr lang="en-US" dirty="0"/>
              <a:t>. </a:t>
            </a:r>
          </a:p>
          <a:p>
            <a:r>
              <a:rPr lang="en-US" dirty="0"/>
              <a:t>Your child needs to practice  getting dressed and undressed </a:t>
            </a:r>
            <a:r>
              <a:rPr lang="en-US"/>
              <a:t>at home to help us with P.E. </a:t>
            </a:r>
            <a:endParaRPr lang="en-US" dirty="0"/>
          </a:p>
          <a:p>
            <a:pPr marL="0" indent="0">
              <a:buNone/>
            </a:pPr>
            <a:endParaRPr lang="en-US" dirty="0"/>
          </a:p>
          <a:p>
            <a:endParaRPr lang="en-GB" dirty="0"/>
          </a:p>
        </p:txBody>
      </p:sp>
      <p:pic>
        <p:nvPicPr>
          <p:cNvPr id="4" name="Picture 3"/>
          <p:cNvPicPr>
            <a:picLocks noChangeAspect="1"/>
          </p:cNvPicPr>
          <p:nvPr/>
        </p:nvPicPr>
        <p:blipFill>
          <a:blip r:embed="rId2"/>
          <a:stretch>
            <a:fillRect/>
          </a:stretch>
        </p:blipFill>
        <p:spPr>
          <a:xfrm>
            <a:off x="9233210" y="4467238"/>
            <a:ext cx="2396233" cy="1842122"/>
          </a:xfrm>
          <a:prstGeom prst="rect">
            <a:avLst/>
          </a:prstGeom>
        </p:spPr>
      </p:pic>
      <p:pic>
        <p:nvPicPr>
          <p:cNvPr id="8" name="Picture 7"/>
          <p:cNvPicPr>
            <a:picLocks noChangeAspect="1"/>
          </p:cNvPicPr>
          <p:nvPr/>
        </p:nvPicPr>
        <p:blipFill>
          <a:blip r:embed="rId3"/>
          <a:stretch>
            <a:fillRect/>
          </a:stretch>
        </p:blipFill>
        <p:spPr>
          <a:xfrm>
            <a:off x="9233210" y="351967"/>
            <a:ext cx="1941650" cy="2235116"/>
          </a:xfrm>
          <a:prstGeom prst="rect">
            <a:avLst/>
          </a:prstGeom>
        </p:spPr>
      </p:pic>
    </p:spTree>
    <p:extLst>
      <p:ext uri="{BB962C8B-B14F-4D97-AF65-F5344CB8AC3E}">
        <p14:creationId xmlns:p14="http://schemas.microsoft.com/office/powerpoint/2010/main" val="42009464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420047" y="566241"/>
            <a:ext cx="5099666" cy="923330"/>
          </a:xfrm>
          <a:prstGeom prst="rect">
            <a:avLst/>
          </a:prstGeom>
          <a:noFill/>
        </p:spPr>
        <p:txBody>
          <a:bodyPr wrap="none" lIns="91440" tIns="45720" rIns="91440" bIns="45720">
            <a:spAutoFit/>
          </a:bodyPr>
          <a:lstStyle/>
          <a:p>
            <a:pPr algn="ctr"/>
            <a:r>
              <a:rPr lang="en-US" sz="5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Curriculum News</a:t>
            </a:r>
            <a:endPar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4" name="Picture 1" descr="Related 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59629" y="5875283"/>
            <a:ext cx="2327572" cy="644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143000" y="1645722"/>
            <a:ext cx="9929813" cy="5047536"/>
          </a:xfrm>
          <a:prstGeom prst="rect">
            <a:avLst/>
          </a:prstGeom>
        </p:spPr>
        <p:txBody>
          <a:bodyPr wrap="square">
            <a:spAutoFit/>
          </a:bodyPr>
          <a:lstStyle/>
          <a:p>
            <a:pPr>
              <a:lnSpc>
                <a:spcPct val="115000"/>
              </a:lnSpc>
              <a:spcAft>
                <a:spcPts val="0"/>
              </a:spcAft>
            </a:pPr>
            <a:r>
              <a:rPr lang="en-GB" sz="2800" dirty="0">
                <a:latin typeface="Comic Sans MS" panose="030F0702030302020204" pitchFamily="66" charset="0"/>
                <a:ea typeface="Calibri" panose="020F0502020204030204" pitchFamily="34" charset="0"/>
                <a:cs typeface="Times New Roman" panose="02020603050405020304" pitchFamily="18" charset="0"/>
              </a:rPr>
              <a:t>We are going to have a fabulous year learning about many interesting topics. I am sure the children will enjoy them.</a:t>
            </a:r>
          </a:p>
          <a:p>
            <a:pPr>
              <a:lnSpc>
                <a:spcPct val="115000"/>
              </a:lnSpc>
              <a:spcAft>
                <a:spcPts val="0"/>
              </a:spcAft>
            </a:pPr>
            <a:r>
              <a:rPr lang="en-GB" sz="2800" u="sng" dirty="0">
                <a:latin typeface="Comic Sans MS" panose="030F0702030302020204" pitchFamily="66" charset="0"/>
                <a:ea typeface="Calibri" panose="020F0502020204030204" pitchFamily="34" charset="0"/>
                <a:cs typeface="Times New Roman" panose="02020603050405020304" pitchFamily="18" charset="0"/>
              </a:rPr>
              <a:t>Autumn Term</a:t>
            </a:r>
            <a:r>
              <a:rPr lang="en-GB" sz="2800" dirty="0">
                <a:latin typeface="Comic Sans MS" panose="030F0702030302020204" pitchFamily="66" charset="0"/>
                <a:ea typeface="Calibri" panose="020F0502020204030204" pitchFamily="34" charset="0"/>
                <a:cs typeface="Times New Roman" panose="02020603050405020304" pitchFamily="18" charset="0"/>
              </a:rPr>
              <a:t> –Who am I?</a:t>
            </a:r>
          </a:p>
          <a:p>
            <a:pPr>
              <a:lnSpc>
                <a:spcPct val="115000"/>
              </a:lnSpc>
              <a:spcAft>
                <a:spcPts val="0"/>
              </a:spcAft>
            </a:pPr>
            <a:r>
              <a:rPr lang="en-US" sz="2800" dirty="0">
                <a:latin typeface="Comic Sans MS" panose="030F0702030302020204" pitchFamily="66" charset="0"/>
                <a:ea typeface="Calibri" panose="020F0502020204030204" pitchFamily="34" charset="0"/>
                <a:cs typeface="Times New Roman" panose="02020603050405020304" pitchFamily="18" charset="0"/>
              </a:rPr>
              <a:t>How do we celebrate?</a:t>
            </a:r>
            <a:endParaRPr lang="en-GB" sz="2800" dirty="0">
              <a:latin typeface="Comic Sans MS" panose="030F0702030302020204" pitchFamily="66" charset="0"/>
              <a:ea typeface="Calibri" panose="020F0502020204030204" pitchFamily="34" charset="0"/>
              <a:cs typeface="Times New Roman" panose="02020603050405020304" pitchFamily="18" charset="0"/>
            </a:endParaRPr>
          </a:p>
          <a:p>
            <a:pPr>
              <a:lnSpc>
                <a:spcPct val="115000"/>
              </a:lnSpc>
              <a:spcAft>
                <a:spcPts val="0"/>
              </a:spcAft>
            </a:pPr>
            <a:r>
              <a:rPr lang="en-GB" sz="2800" u="sng" dirty="0">
                <a:latin typeface="Comic Sans MS" panose="030F0702030302020204" pitchFamily="66" charset="0"/>
                <a:ea typeface="Calibri" panose="020F0502020204030204" pitchFamily="34" charset="0"/>
                <a:cs typeface="Times New Roman" panose="02020603050405020304" pitchFamily="18" charset="0"/>
              </a:rPr>
              <a:t>Spring Term</a:t>
            </a:r>
            <a:r>
              <a:rPr lang="en-GB" sz="2800" dirty="0">
                <a:latin typeface="Comic Sans MS" panose="030F0702030302020204" pitchFamily="66" charset="0"/>
                <a:ea typeface="Calibri" panose="020F0502020204030204" pitchFamily="34" charset="0"/>
                <a:cs typeface="Times New Roman" panose="02020603050405020304" pitchFamily="18" charset="0"/>
              </a:rPr>
              <a:t> –Can you tell me a story?</a:t>
            </a:r>
          </a:p>
          <a:p>
            <a:pPr>
              <a:lnSpc>
                <a:spcPct val="115000"/>
              </a:lnSpc>
              <a:spcAft>
                <a:spcPts val="0"/>
              </a:spcAft>
            </a:pPr>
            <a:r>
              <a:rPr lang="en-US" sz="2800" dirty="0">
                <a:latin typeface="Comic Sans MS" panose="030F0702030302020204" pitchFamily="66" charset="0"/>
                <a:ea typeface="Calibri" panose="020F0502020204030204" pitchFamily="34" charset="0"/>
                <a:cs typeface="Times New Roman" panose="02020603050405020304" pitchFamily="18" charset="0"/>
              </a:rPr>
              <a:t>What makes the natural world special?</a:t>
            </a:r>
          </a:p>
          <a:p>
            <a:pPr>
              <a:lnSpc>
                <a:spcPct val="115000"/>
              </a:lnSpc>
              <a:spcAft>
                <a:spcPts val="0"/>
              </a:spcAft>
            </a:pPr>
            <a:r>
              <a:rPr lang="en-GB" sz="2800" u="sng" dirty="0">
                <a:latin typeface="Comic Sans MS" panose="030F0702030302020204" pitchFamily="66" charset="0"/>
                <a:ea typeface="Calibri" panose="020F0502020204030204" pitchFamily="34" charset="0"/>
                <a:cs typeface="Times New Roman" panose="02020603050405020304" pitchFamily="18" charset="0"/>
              </a:rPr>
              <a:t>Summer Term</a:t>
            </a:r>
            <a:r>
              <a:rPr lang="en-GB" sz="2800" dirty="0">
                <a:latin typeface="Comic Sans MS" panose="030F0702030302020204" pitchFamily="66" charset="0"/>
                <a:ea typeface="Calibri" panose="020F0502020204030204" pitchFamily="34" charset="0"/>
                <a:cs typeface="Times New Roman" panose="02020603050405020304" pitchFamily="18" charset="0"/>
              </a:rPr>
              <a:t> – What do you want to be when you grow up?</a:t>
            </a:r>
          </a:p>
          <a:p>
            <a:pPr>
              <a:lnSpc>
                <a:spcPct val="115000"/>
              </a:lnSpc>
              <a:spcAft>
                <a:spcPts val="0"/>
              </a:spcAft>
            </a:pPr>
            <a:r>
              <a:rPr lang="en-US" sz="2800" dirty="0">
                <a:latin typeface="Comic Sans MS" panose="030F0702030302020204" pitchFamily="66" charset="0"/>
                <a:ea typeface="Calibri" panose="020F0502020204030204" pitchFamily="34" charset="0"/>
                <a:cs typeface="Times New Roman" panose="02020603050405020304" pitchFamily="18" charset="0"/>
              </a:rPr>
              <a:t>Who lives in the sea?</a:t>
            </a:r>
            <a:endParaRPr lang="en-GB" sz="2800" dirty="0">
              <a:latin typeface="Comic Sans MS" panose="030F0702030302020204" pitchFamily="66" charset="0"/>
              <a:ea typeface="Calibri" panose="020F0502020204030204" pitchFamily="34" charset="0"/>
              <a:cs typeface="Times New Roman" panose="02020603050405020304" pitchFamily="18" charset="0"/>
            </a:endParaRPr>
          </a:p>
          <a:p>
            <a:pPr>
              <a:lnSpc>
                <a:spcPct val="115000"/>
              </a:lnSpc>
              <a:spcAft>
                <a:spcPts val="0"/>
              </a:spcAft>
            </a:pPr>
            <a:endParaRPr lang="en-GB" sz="2800" dirty="0">
              <a:effectLst/>
              <a:latin typeface="Comic Sans MS" panose="030F0702030302020204" pitchFamily="66"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647493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nSpc>
                <a:spcPct val="115000"/>
              </a:lnSpc>
              <a:spcAft>
                <a:spcPts val="0"/>
              </a:spcAft>
            </a:pPr>
            <a:r>
              <a:rPr lang="en-US" dirty="0">
                <a:latin typeface="Comic Sans MS" panose="030F0702030302020204" pitchFamily="66" charset="0"/>
                <a:ea typeface="Calibri" panose="020F0502020204030204" pitchFamily="34" charset="0"/>
                <a:cs typeface="Times New Roman" panose="02020603050405020304" pitchFamily="18" charset="0"/>
              </a:rPr>
              <a:t>Cinema Trip-Autumn 2</a:t>
            </a:r>
          </a:p>
          <a:p>
            <a:pPr>
              <a:lnSpc>
                <a:spcPct val="115000"/>
              </a:lnSpc>
              <a:spcAft>
                <a:spcPts val="0"/>
              </a:spcAft>
            </a:pPr>
            <a:r>
              <a:rPr lang="en-US" dirty="0">
                <a:latin typeface="Comic Sans MS" panose="030F0702030302020204" pitchFamily="66" charset="0"/>
                <a:ea typeface="Calibri" panose="020F0502020204030204" pitchFamily="34" charset="0"/>
                <a:cs typeface="Times New Roman" panose="02020603050405020304" pitchFamily="18" charset="0"/>
              </a:rPr>
              <a:t>Pantomime Trip-Autumn 2</a:t>
            </a:r>
          </a:p>
          <a:p>
            <a:pPr>
              <a:lnSpc>
                <a:spcPct val="115000"/>
              </a:lnSpc>
              <a:spcAft>
                <a:spcPts val="0"/>
              </a:spcAft>
            </a:pPr>
            <a:r>
              <a:rPr lang="en-US" dirty="0">
                <a:latin typeface="Comic Sans MS" panose="030F0702030302020204" pitchFamily="66" charset="0"/>
                <a:ea typeface="Calibri" panose="020F0502020204030204" pitchFamily="34" charset="0"/>
                <a:cs typeface="Times New Roman" panose="02020603050405020304" pitchFamily="18" charset="0"/>
              </a:rPr>
              <a:t>Imagine That-Spring 2</a:t>
            </a:r>
          </a:p>
          <a:p>
            <a:pPr>
              <a:lnSpc>
                <a:spcPct val="115000"/>
              </a:lnSpc>
              <a:spcAft>
                <a:spcPts val="0"/>
              </a:spcAft>
            </a:pPr>
            <a:r>
              <a:rPr lang="en-US" dirty="0">
                <a:latin typeface="Comic Sans MS" panose="030F0702030302020204" pitchFamily="66" charset="0"/>
                <a:ea typeface="Calibri" panose="020F0502020204030204" pitchFamily="34" charset="0"/>
                <a:cs typeface="Times New Roman" panose="02020603050405020304" pitchFamily="18" charset="0"/>
              </a:rPr>
              <a:t>Beach Trip-Summer 2</a:t>
            </a:r>
          </a:p>
          <a:p>
            <a:pPr>
              <a:lnSpc>
                <a:spcPct val="115000"/>
              </a:lnSpc>
              <a:spcAft>
                <a:spcPts val="0"/>
              </a:spcAft>
            </a:pPr>
            <a:endParaRPr lang="en-GB" dirty="0">
              <a:latin typeface="Comic Sans MS" panose="030F0702030302020204" pitchFamily="66" charset="0"/>
              <a:ea typeface="Calibri" panose="020F0502020204030204" pitchFamily="34" charset="0"/>
              <a:cs typeface="Times New Roman" panose="02020603050405020304" pitchFamily="18" charset="0"/>
            </a:endParaRPr>
          </a:p>
        </p:txBody>
      </p:sp>
      <p:sp>
        <p:nvSpPr>
          <p:cNvPr id="5" name="Rectangle 4"/>
          <p:cNvSpPr/>
          <p:nvPr/>
        </p:nvSpPr>
        <p:spPr>
          <a:xfrm>
            <a:off x="5193289" y="566241"/>
            <a:ext cx="1553182" cy="923330"/>
          </a:xfrm>
          <a:prstGeom prst="rect">
            <a:avLst/>
          </a:prstGeom>
          <a:noFill/>
        </p:spPr>
        <p:txBody>
          <a:bodyPr wrap="none" lIns="91440" tIns="45720" rIns="91440" bIns="45720">
            <a:spAutoFit/>
          </a:bodyPr>
          <a:lstStyle/>
          <a:p>
            <a:pPr algn="ctr"/>
            <a:r>
              <a:rPr lang="en-US" sz="5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Trips</a:t>
            </a:r>
            <a:endPar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2" name="Picture 1"/>
          <p:cNvPicPr>
            <a:picLocks noChangeAspect="1"/>
          </p:cNvPicPr>
          <p:nvPr/>
        </p:nvPicPr>
        <p:blipFill>
          <a:blip r:embed="rId2"/>
          <a:stretch>
            <a:fillRect/>
          </a:stretch>
        </p:blipFill>
        <p:spPr>
          <a:xfrm>
            <a:off x="7390418" y="1601652"/>
            <a:ext cx="3732776" cy="2399642"/>
          </a:xfrm>
          <a:prstGeom prst="rect">
            <a:avLst/>
          </a:prstGeom>
        </p:spPr>
      </p:pic>
      <p:pic>
        <p:nvPicPr>
          <p:cNvPr id="4" name="Picture 3"/>
          <p:cNvPicPr>
            <a:picLocks noChangeAspect="1"/>
          </p:cNvPicPr>
          <p:nvPr/>
        </p:nvPicPr>
        <p:blipFill>
          <a:blip r:embed="rId3"/>
          <a:stretch>
            <a:fillRect/>
          </a:stretch>
        </p:blipFill>
        <p:spPr>
          <a:xfrm>
            <a:off x="389211" y="4476396"/>
            <a:ext cx="3930212" cy="2200919"/>
          </a:xfrm>
          <a:prstGeom prst="rect">
            <a:avLst/>
          </a:prstGeom>
        </p:spPr>
      </p:pic>
      <p:pic>
        <p:nvPicPr>
          <p:cNvPr id="6" name="Picture 5"/>
          <p:cNvPicPr>
            <a:picLocks noChangeAspect="1"/>
          </p:cNvPicPr>
          <p:nvPr/>
        </p:nvPicPr>
        <p:blipFill>
          <a:blip r:embed="rId4"/>
          <a:stretch>
            <a:fillRect/>
          </a:stretch>
        </p:blipFill>
        <p:spPr>
          <a:xfrm>
            <a:off x="6556144" y="4225267"/>
            <a:ext cx="3579923" cy="2382276"/>
          </a:xfrm>
          <a:prstGeom prst="rect">
            <a:avLst/>
          </a:prstGeom>
        </p:spPr>
      </p:pic>
      <p:pic>
        <p:nvPicPr>
          <p:cNvPr id="7" name="Picture 6">
            <a:extLst>
              <a:ext uri="{FF2B5EF4-FFF2-40B4-BE49-F238E27FC236}">
                <a16:creationId xmlns:a16="http://schemas.microsoft.com/office/drawing/2014/main" id="{8C6E24A2-0E9C-4BA9-8F29-97D70C90FF27}"/>
              </a:ext>
            </a:extLst>
          </p:cNvPr>
          <p:cNvPicPr>
            <a:picLocks noChangeAspect="1"/>
          </p:cNvPicPr>
          <p:nvPr/>
        </p:nvPicPr>
        <p:blipFill>
          <a:blip r:embed="rId5"/>
          <a:stretch>
            <a:fillRect/>
          </a:stretch>
        </p:blipFill>
        <p:spPr>
          <a:xfrm>
            <a:off x="336517" y="56743"/>
            <a:ext cx="2619375" cy="1743075"/>
          </a:xfrm>
          <a:prstGeom prst="rect">
            <a:avLst/>
          </a:prstGeom>
        </p:spPr>
      </p:pic>
    </p:spTree>
    <p:extLst>
      <p:ext uri="{BB962C8B-B14F-4D97-AF65-F5344CB8AC3E}">
        <p14:creationId xmlns:p14="http://schemas.microsoft.com/office/powerpoint/2010/main" val="36732109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Reading</a:t>
            </a:r>
          </a:p>
        </p:txBody>
      </p:sp>
      <p:sp>
        <p:nvSpPr>
          <p:cNvPr id="3" name="Content Placeholder 2"/>
          <p:cNvSpPr>
            <a:spLocks noGrp="1"/>
          </p:cNvSpPr>
          <p:nvPr>
            <p:ph idx="1"/>
          </p:nvPr>
        </p:nvSpPr>
        <p:spPr>
          <a:solidFill>
            <a:schemeClr val="accent2">
              <a:lumMod val="60000"/>
              <a:lumOff val="40000"/>
            </a:schemeClr>
          </a:solidFill>
        </p:spPr>
        <p:txBody>
          <a:bodyPr>
            <a:normAutofit lnSpcReduction="10000"/>
          </a:bodyPr>
          <a:lstStyle/>
          <a:p>
            <a:pPr>
              <a:buFont typeface="Wingdings" panose="05000000000000000000" pitchFamily="2" charset="2"/>
              <a:buChar char="q"/>
            </a:pPr>
            <a:r>
              <a:rPr lang="en-GB" dirty="0"/>
              <a:t>It is an expectation at St Joseph’s that the children read every night at home. </a:t>
            </a:r>
          </a:p>
          <a:p>
            <a:pPr>
              <a:buFont typeface="Wingdings" panose="05000000000000000000" pitchFamily="2" charset="2"/>
              <a:buChar char="q"/>
            </a:pPr>
            <a:r>
              <a:rPr lang="en-GB" dirty="0"/>
              <a:t>We also read in school with the children, at least three times a week.</a:t>
            </a:r>
          </a:p>
          <a:p>
            <a:pPr>
              <a:buFont typeface="Wingdings" panose="05000000000000000000" pitchFamily="2" charset="2"/>
              <a:buChar char="q"/>
            </a:pPr>
            <a:r>
              <a:rPr lang="en-US" dirty="0"/>
              <a:t>Please read at least 2 pages of your child’s book with them every night. </a:t>
            </a:r>
          </a:p>
          <a:p>
            <a:pPr>
              <a:buFont typeface="Wingdings" panose="05000000000000000000" pitchFamily="2" charset="2"/>
              <a:buChar char="q"/>
            </a:pPr>
            <a:r>
              <a:rPr lang="en-US" dirty="0"/>
              <a:t>We will be sending home 2 books. One phonics book and one library book, which is a sharing book.</a:t>
            </a:r>
          </a:p>
          <a:p>
            <a:pPr>
              <a:buFont typeface="Wingdings" panose="05000000000000000000" pitchFamily="2" charset="2"/>
              <a:buChar char="q"/>
            </a:pPr>
            <a:r>
              <a:rPr lang="en-US" dirty="0"/>
              <a:t>New reading challenge-children have to read at home at least 3 times in a week to get their card signed. The children will get a prize after they get their card signed 10 times. </a:t>
            </a:r>
            <a:endParaRPr lang="en-GB" dirty="0"/>
          </a:p>
          <a:p>
            <a:endParaRPr lang="en-GB" dirty="0"/>
          </a:p>
        </p:txBody>
      </p:sp>
      <p:pic>
        <p:nvPicPr>
          <p:cNvPr id="4" name="Picture 3"/>
          <p:cNvPicPr>
            <a:picLocks noChangeAspect="1"/>
          </p:cNvPicPr>
          <p:nvPr/>
        </p:nvPicPr>
        <p:blipFill>
          <a:blip r:embed="rId2"/>
          <a:stretch>
            <a:fillRect/>
          </a:stretch>
        </p:blipFill>
        <p:spPr>
          <a:xfrm>
            <a:off x="10452072" y="220701"/>
            <a:ext cx="1340338" cy="1742854"/>
          </a:xfrm>
          <a:prstGeom prst="rect">
            <a:avLst/>
          </a:prstGeom>
        </p:spPr>
      </p:pic>
    </p:spTree>
    <p:extLst>
      <p:ext uri="{BB962C8B-B14F-4D97-AF65-F5344CB8AC3E}">
        <p14:creationId xmlns:p14="http://schemas.microsoft.com/office/powerpoint/2010/main" val="16344612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Sounds &amp; key words</a:t>
            </a:r>
            <a:endParaRPr lang="en-GB" dirty="0"/>
          </a:p>
        </p:txBody>
      </p:sp>
      <p:sp>
        <p:nvSpPr>
          <p:cNvPr id="3" name="Content Placeholder 2"/>
          <p:cNvSpPr txBox="1">
            <a:spLocks/>
          </p:cNvSpPr>
          <p:nvPr/>
        </p:nvSpPr>
        <p:spPr>
          <a:xfrm>
            <a:off x="838200" y="1825625"/>
            <a:ext cx="10515600" cy="4351338"/>
          </a:xfrm>
          <a:prstGeom prst="rect">
            <a:avLst/>
          </a:prstGeom>
          <a:solidFill>
            <a:schemeClr val="accent2">
              <a:lumMod val="60000"/>
              <a:lumOff val="40000"/>
            </a:schemeClr>
          </a:solid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pPr>
            <a:r>
              <a:rPr lang="en-US" dirty="0"/>
              <a:t>We will be sending home the sounds we are learning in school, once the children know all the sounds they will then get tricky words as well to practice. </a:t>
            </a:r>
            <a:endParaRPr lang="en-GB" dirty="0"/>
          </a:p>
          <a:p>
            <a:endParaRPr lang="en-GB" dirty="0"/>
          </a:p>
        </p:txBody>
      </p:sp>
      <p:pic>
        <p:nvPicPr>
          <p:cNvPr id="4" name="Picture 3"/>
          <p:cNvPicPr>
            <a:picLocks noChangeAspect="1"/>
          </p:cNvPicPr>
          <p:nvPr/>
        </p:nvPicPr>
        <p:blipFill>
          <a:blip r:embed="rId2"/>
          <a:stretch>
            <a:fillRect/>
          </a:stretch>
        </p:blipFill>
        <p:spPr>
          <a:xfrm rot="19759292">
            <a:off x="1887577" y="3727537"/>
            <a:ext cx="2800432" cy="2097621"/>
          </a:xfrm>
          <a:prstGeom prst="rect">
            <a:avLst/>
          </a:prstGeom>
        </p:spPr>
      </p:pic>
      <p:pic>
        <p:nvPicPr>
          <p:cNvPr id="5" name="Picture 4"/>
          <p:cNvPicPr>
            <a:picLocks noChangeAspect="1"/>
          </p:cNvPicPr>
          <p:nvPr/>
        </p:nvPicPr>
        <p:blipFill>
          <a:blip r:embed="rId3"/>
          <a:stretch>
            <a:fillRect/>
          </a:stretch>
        </p:blipFill>
        <p:spPr>
          <a:xfrm rot="1277686">
            <a:off x="6684580" y="3540947"/>
            <a:ext cx="4256690" cy="2375827"/>
          </a:xfrm>
          <a:prstGeom prst="rect">
            <a:avLst/>
          </a:prstGeom>
        </p:spPr>
      </p:pic>
    </p:spTree>
    <p:extLst>
      <p:ext uri="{BB962C8B-B14F-4D97-AF65-F5344CB8AC3E}">
        <p14:creationId xmlns:p14="http://schemas.microsoft.com/office/powerpoint/2010/main" val="33104718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09C171B16DB964AAE3EFE606895A0ED" ma:contentTypeVersion="16" ma:contentTypeDescription="Create a new document." ma:contentTypeScope="" ma:versionID="86f6983c9588443d057058e1143fe210">
  <xsd:schema xmlns:xsd="http://www.w3.org/2001/XMLSchema" xmlns:xs="http://www.w3.org/2001/XMLSchema" xmlns:p="http://schemas.microsoft.com/office/2006/metadata/properties" xmlns:ns3="03122ac0-40d2-409e-8c4c-b48063cefbb6" xmlns:ns4="fc0466e0-743c-4091-ab1d-f1c94a5d9d26" targetNamespace="http://schemas.microsoft.com/office/2006/metadata/properties" ma:root="true" ma:fieldsID="35e0fee2f8cb17cda0d46ef9c35f77d3" ns3:_="" ns4:_="">
    <xsd:import namespace="03122ac0-40d2-409e-8c4c-b48063cefbb6"/>
    <xsd:import namespace="fc0466e0-743c-4091-ab1d-f1c94a5d9d26"/>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DateTaken" minOccurs="0"/>
                <xsd:element ref="ns3:MediaServiceLocation" minOccurs="0"/>
                <xsd:element ref="ns3:MediaServiceOCR" minOccurs="0"/>
                <xsd:element ref="ns4:SharedWithUsers" minOccurs="0"/>
                <xsd:element ref="ns4:SharedWithDetails" minOccurs="0"/>
                <xsd:element ref="ns4:SharingHintHash" minOccurs="0"/>
                <xsd:element ref="ns3:MediaServiceAutoKeyPoints" minOccurs="0"/>
                <xsd:element ref="ns3:MediaServiceKeyPoints" minOccurs="0"/>
                <xsd:element ref="ns3:MediaServiceGenerationTime" minOccurs="0"/>
                <xsd:element ref="ns3:MediaServiceEventHashCode" minOccurs="0"/>
                <xsd:element ref="ns3:MediaLengthInSeconds" minOccurs="0"/>
                <xsd:element ref="ns3:_activity"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3122ac0-40d2-409e-8c4c-b48063cefbb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c0466e0-743c-4091-ab1d-f1c94a5d9d26"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03122ac0-40d2-409e-8c4c-b48063cefbb6" xsi:nil="true"/>
  </documentManagement>
</p:properties>
</file>

<file path=customXml/itemProps1.xml><?xml version="1.0" encoding="utf-8"?>
<ds:datastoreItem xmlns:ds="http://schemas.openxmlformats.org/officeDocument/2006/customXml" ds:itemID="{83ECC01A-853B-4E22-A773-E6B0A5DCD81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3122ac0-40d2-409e-8c4c-b48063cefbb6"/>
    <ds:schemaRef ds:uri="fc0466e0-743c-4091-ab1d-f1c94a5d9d2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CD11D5A-B05A-4D50-B9D9-1E6025404B2D}">
  <ds:schemaRefs>
    <ds:schemaRef ds:uri="http://schemas.microsoft.com/sharepoint/v3/contenttype/forms"/>
  </ds:schemaRefs>
</ds:datastoreItem>
</file>

<file path=customXml/itemProps3.xml><?xml version="1.0" encoding="utf-8"?>
<ds:datastoreItem xmlns:ds="http://schemas.openxmlformats.org/officeDocument/2006/customXml" ds:itemID="{BF9F1314-7805-4AEF-8B37-7BF5A4F86212}">
  <ds:schemaRefs>
    <ds:schemaRef ds:uri="http://www.w3.org/XML/1998/namespace"/>
    <ds:schemaRef ds:uri="http://purl.org/dc/terms/"/>
    <ds:schemaRef ds:uri="fc0466e0-743c-4091-ab1d-f1c94a5d9d26"/>
    <ds:schemaRef ds:uri="http://purl.org/dc/dcmitype/"/>
    <ds:schemaRef ds:uri="http://schemas.microsoft.com/office/2006/metadata/properties"/>
    <ds:schemaRef ds:uri="http://schemas.microsoft.com/office/infopath/2007/PartnerControls"/>
    <ds:schemaRef ds:uri="http://schemas.microsoft.com/office/2006/documentManagement/types"/>
    <ds:schemaRef ds:uri="http://schemas.openxmlformats.org/package/2006/metadata/core-properties"/>
    <ds:schemaRef ds:uri="03122ac0-40d2-409e-8c4c-b48063cefbb6"/>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1063</TotalTime>
  <Words>711</Words>
  <Application>Microsoft Office PowerPoint</Application>
  <PresentationFormat>Widescreen</PresentationFormat>
  <Paragraphs>67</Paragraphs>
  <Slides>15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Light</vt:lpstr>
      <vt:lpstr>Comic Sans MS</vt:lpstr>
      <vt:lpstr>Wingdings</vt:lpstr>
      <vt:lpstr>Office Theme</vt:lpstr>
      <vt:lpstr>PowerPoint Presentation</vt:lpstr>
      <vt:lpstr>Parents information</vt:lpstr>
      <vt:lpstr>Information</vt:lpstr>
      <vt:lpstr>PowerPoint Presentation</vt:lpstr>
      <vt:lpstr>P.E.-Is on a Thursday</vt:lpstr>
      <vt:lpstr>PowerPoint Presentation</vt:lpstr>
      <vt:lpstr>PowerPoint Presentation</vt:lpstr>
      <vt:lpstr>Reading</vt:lpstr>
      <vt:lpstr>Sounds &amp; key words</vt:lpstr>
      <vt:lpstr>Fred Games – Fred’s Fridge </vt:lpstr>
      <vt:lpstr>PowerPoint Presentation</vt:lpstr>
      <vt:lpstr>Attendance and Punctuality</vt:lpstr>
      <vt:lpstr>PowerPoint Presentation</vt:lpstr>
      <vt:lpstr>Additional Information</vt:lpstr>
      <vt:lpstr>Any 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Paula Jarvis</dc:creator>
  <cp:lastModifiedBy>Emily Darbyshire</cp:lastModifiedBy>
  <cp:revision>46</cp:revision>
  <cp:lastPrinted>2023-09-12T14:51:35Z</cp:lastPrinted>
  <dcterms:created xsi:type="dcterms:W3CDTF">2018-09-08T20:39:38Z</dcterms:created>
  <dcterms:modified xsi:type="dcterms:W3CDTF">2025-09-17T15:25:59Z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0x010100F09C171B16DB964AAE3EFE606895A0ED</vt:lpwstr>
  </property>
</Properties>
</file>