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handoutMasterIdLst>
    <p:handoutMasterId r:id="rId21"/>
  </p:handoutMasterIdLst>
  <p:sldIdLst>
    <p:sldId id="256" r:id="rId4"/>
    <p:sldId id="273" r:id="rId5"/>
    <p:sldId id="287" r:id="rId6"/>
    <p:sldId id="258" r:id="rId7"/>
    <p:sldId id="270" r:id="rId8"/>
    <p:sldId id="275" r:id="rId9"/>
    <p:sldId id="282" r:id="rId10"/>
    <p:sldId id="286" r:id="rId11"/>
    <p:sldId id="288" r:id="rId12"/>
    <p:sldId id="283" r:id="rId13"/>
    <p:sldId id="268" r:id="rId14"/>
    <p:sldId id="262" r:id="rId15"/>
    <p:sldId id="263" r:id="rId16"/>
    <p:sldId id="281" r:id="rId17"/>
    <p:sldId id="285" r:id="rId18"/>
    <p:sldId id="289" r:id="rId19"/>
    <p:sldId id="274" r:id="rId20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bcTeacher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99FF"/>
    <a:srgbClr val="CCFFCC"/>
    <a:srgbClr val="F0D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4660"/>
  </p:normalViewPr>
  <p:slideViewPr>
    <p:cSldViewPr>
      <p:cViewPr varScale="1">
        <p:scale>
          <a:sx n="61" d="100"/>
          <a:sy n="61" d="100"/>
        </p:scale>
        <p:origin x="14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2422DCD-7824-784C-93E0-18C8B5F0E9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FBA9B661-DBF4-E2BB-9736-B1324E185F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465DB293-BC1B-E205-7716-7FC2C94DCC6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u="none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9CAAD33E-EE2C-D6FC-EFA2-7C91F25ACF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u="none">
                <a:latin typeface="Arial" panose="020B0604020202020204" pitchFamily="34" charset="0"/>
              </a:defRPr>
            </a:lvl1pPr>
          </a:lstStyle>
          <a:p>
            <a:fld id="{9A6F5124-28D7-4BCE-B2D0-9210E38DC5F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F002D87-52C3-1035-EFB7-D23ECD528B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83E63C2-A77D-7205-71B8-7E4DBFFEC4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FF05EA-DB2F-2198-C7F6-C0C1291941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BC612-5B44-4DBC-AC44-7A4D641B23C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8666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0E5263-CDB5-A67E-745A-7BBC0673A6F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8DBC86-BCA1-2AE1-A8B4-3AA8BA6851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785255-A5C4-7A23-51A9-B09DED127CF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2EA056-E1AB-4DBD-8DE1-614E7DA6B2C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8106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D810AC-68DB-658A-71FF-1E4B8028FB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264D60-5AFD-7DF7-DD0E-4BA5A3CB95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93C7C2-EB09-FFFA-2EE6-50CAB02EDD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0AF34D-501A-4DEE-AE99-DAFD6E3D8FE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1584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DAB35C-FE87-6599-89AF-A848EA080D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44DCDB-A2AB-B096-EEF5-70351104A4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8D2C328-9650-A72D-D151-9D673F4593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2F559C-0E64-4C9B-BB94-18DE410C9A2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4065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A2BACE6-9BAA-E9BA-4CB6-BAB9EB99A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25D88C-663E-0766-9D77-D7D8F81614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502B8E4-B16F-E326-EC01-478D9E42E8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E3CC70-CE78-4D7E-BD71-5862F29603B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11949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C32383-2EA6-95FA-A36C-8A1CF7AC24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7B24A9-EA4B-C496-BBBE-17B39858D9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C7A3A1-82BF-F7C9-28E7-E0AAD0D516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9FB440-9605-45DF-89A4-290CAABD6EE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39338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7F857FC-4B67-9F40-AA78-EFD236999B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AF409AE-273F-373A-6DB0-7FEAD4818E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EB08515-ED97-1F2A-A51E-7E8915DF6F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70051E-8673-43AE-BC99-D04DA4C327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244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AE0E10E-F50F-0C50-7190-CE660429AC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075BDC1-6FBD-5638-F2FA-A890712A29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DFA5F56-4C4F-8464-788E-B1FB47492E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DC29AB-2CA9-427B-AFB2-7D2C07C75CF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604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59001D6-219E-D1D9-275A-EDBEAF2F29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473FC49-5009-A734-2941-8446C1627B4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88C3507-85B8-282E-C137-E7D7B71A13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FC1081-63D2-41C4-857D-3627677A75D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7917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A3497E-FF77-0FA0-6CD8-679638DD48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32909B-AD39-609A-D843-ED9578E0AA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CF69E-A6E4-E392-E07E-8893544E9A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F2C3D5-8617-452A-8A52-F43CB97E3B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4846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879D24-6E11-BFA9-CBEB-15E1DB8391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77BBD2-DCB5-55BE-E683-817FBDA66F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4967B9-BF03-3EE0-1160-2801A197499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8A2CDC-D13C-48E3-B178-2833255AE3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725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D6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6061F-9280-FD56-0F75-0C9F318CE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A284724-EA59-8ADE-836E-5507228C0F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E223127-4B9B-1202-7968-85D8AAC120D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9C55BC5-CCA4-D1ED-D0A9-17BA31BC94D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u="none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3F99565-14FB-4E5B-2798-9F7AACAB75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u="none">
                <a:latin typeface="Arial" panose="020B0604020202020204" pitchFamily="34" charset="0"/>
              </a:defRPr>
            </a:lvl1pPr>
          </a:lstStyle>
          <a:p>
            <a:fld id="{D1D6A829-8655-42BC-808D-DDF9AEE8C99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lmilk.com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blackboard">
            <a:extLst>
              <a:ext uri="{FF2B5EF4-FFF2-40B4-BE49-F238E27FC236}">
                <a16:creationId xmlns:a16="http://schemas.microsoft.com/office/drawing/2014/main" id="{D8BE02C6-3864-2284-EEB3-D94FC504E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54025"/>
            <a:ext cx="878522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D9516519-DC7B-FA61-D973-B32AD3D77C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55650" y="836613"/>
            <a:ext cx="7772400" cy="1470025"/>
          </a:xfrm>
        </p:spPr>
        <p:txBody>
          <a:bodyPr/>
          <a:lstStyle/>
          <a:p>
            <a:pPr eaLnBrk="1" hangingPunct="1"/>
            <a:r>
              <a:rPr lang="en-GB" altLang="en-US" sz="6000" b="1" u="sng">
                <a:solidFill>
                  <a:srgbClr val="FFFF66"/>
                </a:solidFill>
                <a:latin typeface="AbcTeacher" pitchFamily="2" charset="0"/>
              </a:rPr>
              <a:t>Meet the Teacher</a:t>
            </a:r>
            <a:r>
              <a:rPr lang="en-GB" altLang="en-US" sz="6000" b="1">
                <a:solidFill>
                  <a:srgbClr val="FFFF66"/>
                </a:solidFill>
                <a:latin typeface="AbcTeacher" pitchFamily="2" charset="0"/>
              </a:rPr>
              <a:t> 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DB923955-21DA-58D9-FD5C-34592A7DCE4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49500"/>
            <a:ext cx="6400800" cy="22320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GB" altLang="en-US" sz="4400" b="1" dirty="0">
                <a:solidFill>
                  <a:schemeClr val="bg1"/>
                </a:solidFill>
                <a:latin typeface="AbcTeacher" pitchFamily="2" charset="0"/>
              </a:rPr>
              <a:t>Mrs Newton</a:t>
            </a:r>
          </a:p>
          <a:p>
            <a:pPr eaLnBrk="1" hangingPunct="1">
              <a:lnSpc>
                <a:spcPct val="80000"/>
              </a:lnSpc>
            </a:pPr>
            <a:endParaRPr lang="en-GB" altLang="en-US" sz="3600" dirty="0">
              <a:solidFill>
                <a:schemeClr val="bg1"/>
              </a:solidFill>
              <a:latin typeface="AbcTeacher" pitchFamily="2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solidFill>
                  <a:schemeClr val="bg1"/>
                </a:solidFill>
                <a:latin typeface="AbcTeacher" pitchFamily="2" charset="0"/>
              </a:rPr>
              <a:t>Class Teaching Assistant:</a:t>
            </a:r>
          </a:p>
          <a:p>
            <a:pPr eaLnBrk="1" hangingPunct="1">
              <a:lnSpc>
                <a:spcPct val="80000"/>
              </a:lnSpc>
            </a:pPr>
            <a:r>
              <a:rPr lang="en-GB" altLang="en-US" dirty="0">
                <a:solidFill>
                  <a:schemeClr val="bg1"/>
                </a:solidFill>
                <a:latin typeface="AbcTeacher" pitchFamily="2" charset="0"/>
              </a:rPr>
              <a:t>Miss Cole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blackboard">
            <a:extLst>
              <a:ext uri="{FF2B5EF4-FFF2-40B4-BE49-F238E27FC236}">
                <a16:creationId xmlns:a16="http://schemas.microsoft.com/office/drawing/2014/main" id="{733A138F-D158-4681-F13C-D6A925514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53425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>
            <a:extLst>
              <a:ext uri="{FF2B5EF4-FFF2-40B4-BE49-F238E27FC236}">
                <a16:creationId xmlns:a16="http://schemas.microsoft.com/office/drawing/2014/main" id="{5D85DAED-AA88-37A6-9E0B-85B165C94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4143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u="sng">
                <a:solidFill>
                  <a:srgbClr val="CCFFCC"/>
                </a:solidFill>
                <a:latin typeface="AbcTeacher" pitchFamily="2" charset="0"/>
              </a:rPr>
              <a:t>Reading </a:t>
            </a:r>
            <a:endParaRPr lang="en-GB" altLang="en-US" b="1" u="sng">
              <a:solidFill>
                <a:srgbClr val="CCFFCC"/>
              </a:solidFill>
              <a:latin typeface="AbcTeacher" pitchFamily="2" charset="0"/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4E6F4CC8-AEB0-8170-DAD3-0377BAA916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    At St. Joseph’s we believe that reading is the key to success and in order to achieve this, we need TEAMWORK. It is vital we work together so every child leaves primary school as a fluent reader. </a:t>
            </a:r>
          </a:p>
          <a:p>
            <a:pPr marL="0" indent="0" algn="ctr" eaLnBrk="1" hangingPunct="1"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AbcTeacher" pitchFamily="2" charset="0"/>
            </a:endParaRPr>
          </a:p>
          <a:p>
            <a:pPr marL="0" indent="0" algn="ctr" eaLnBrk="1" hangingPunct="1">
              <a:buFontTx/>
              <a:buNone/>
            </a:pPr>
            <a:r>
              <a:rPr lang="en-US" altLang="en-US" sz="2800" u="sng" dirty="0">
                <a:solidFill>
                  <a:schemeClr val="bg1"/>
                </a:solidFill>
                <a:latin typeface="AbcTeacher" pitchFamily="2" charset="0"/>
              </a:rPr>
              <a:t>Please read with your child every night for at least 10 minutes and sign the reading diary. </a:t>
            </a:r>
            <a:endParaRPr lang="en-GB" altLang="en-US" sz="2800" u="sng" dirty="0">
              <a:solidFill>
                <a:schemeClr val="bg1"/>
              </a:solidFill>
              <a:latin typeface="AbcTeacher" pitchFamily="2" charset="0"/>
            </a:endParaRPr>
          </a:p>
        </p:txBody>
      </p:sp>
      <p:pic>
        <p:nvPicPr>
          <p:cNvPr id="12293" name="Picture 1">
            <a:extLst>
              <a:ext uri="{FF2B5EF4-FFF2-40B4-BE49-F238E27FC236}">
                <a16:creationId xmlns:a16="http://schemas.microsoft.com/office/drawing/2014/main" id="{01E9AD96-7579-1796-483B-DBC7B6AEF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77838"/>
            <a:ext cx="17922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blackboard">
            <a:extLst>
              <a:ext uri="{FF2B5EF4-FFF2-40B4-BE49-F238E27FC236}">
                <a16:creationId xmlns:a16="http://schemas.microsoft.com/office/drawing/2014/main" id="{E1A66D79-0E4F-1C01-C73E-B79FCB37CF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53425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2">
            <a:extLst>
              <a:ext uri="{FF2B5EF4-FFF2-40B4-BE49-F238E27FC236}">
                <a16:creationId xmlns:a16="http://schemas.microsoft.com/office/drawing/2014/main" id="{3B272557-3F21-7CEE-6EFD-CAF1D5D76B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u="sng">
                <a:solidFill>
                  <a:srgbClr val="CCFFCC"/>
                </a:solidFill>
                <a:latin typeface="AbcTeacher" pitchFamily="2" charset="0"/>
              </a:rPr>
              <a:t>Lunches, Snacks and Water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543394CA-683C-428C-2C8A-4FE03A58E1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   Your child is entitled to a free dinner – If they wish to change their mind from packed lunch all they need to do is let me know when I do the dinner register in the morning. </a:t>
            </a:r>
            <a:endParaRPr lang="en-GB" altLang="en-US" sz="2500" b="1" u="sng" dirty="0">
              <a:solidFill>
                <a:srgbClr val="FF99FF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endParaRPr lang="en-GB" altLang="en-US" sz="2500" dirty="0">
              <a:solidFill>
                <a:schemeClr val="bg1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   All children will get a piece of fruit at play time. </a:t>
            </a:r>
          </a:p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   Please can children bring their own named water bottles in-please can this just be water and not juice.</a:t>
            </a:r>
          </a:p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  Sign up for milk through cool milk website. </a:t>
            </a:r>
            <a:r>
              <a:rPr lang="en-GB" altLang="en-US" sz="2500" dirty="0">
                <a:solidFill>
                  <a:schemeClr val="bg1"/>
                </a:solidFill>
                <a:latin typeface="+mj-lt"/>
                <a:hlinkClick r:id="rId3"/>
              </a:rPr>
              <a:t>https://www.coolmilk.com/</a:t>
            </a: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 </a:t>
            </a:r>
          </a:p>
          <a:p>
            <a:pPr eaLnBrk="1" hangingPunct="1">
              <a:buFontTx/>
              <a:buNone/>
              <a:defRPr/>
            </a:pPr>
            <a:endParaRPr lang="en-GB" altLang="en-US" sz="3000" dirty="0">
              <a:solidFill>
                <a:schemeClr val="bg1"/>
              </a:solidFill>
              <a:latin typeface="AbcTeacher" pitchFamily="2" charset="0"/>
            </a:endParaRPr>
          </a:p>
          <a:p>
            <a:pPr eaLnBrk="1" hangingPunct="1">
              <a:buFontTx/>
              <a:buNone/>
              <a:defRPr/>
            </a:pPr>
            <a:r>
              <a:rPr lang="en-GB" altLang="en-US" sz="3000" dirty="0">
                <a:solidFill>
                  <a:schemeClr val="bg1"/>
                </a:solidFill>
                <a:latin typeface="AbcTeacher" pitchFamily="2" charset="0"/>
              </a:rPr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blackboard">
            <a:extLst>
              <a:ext uri="{FF2B5EF4-FFF2-40B4-BE49-F238E27FC236}">
                <a16:creationId xmlns:a16="http://schemas.microsoft.com/office/drawing/2014/main" id="{F68E59DA-9247-C435-2835-6051C2E31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04813"/>
            <a:ext cx="8496300" cy="564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>
            <a:extLst>
              <a:ext uri="{FF2B5EF4-FFF2-40B4-BE49-F238E27FC236}">
                <a16:creationId xmlns:a16="http://schemas.microsoft.com/office/drawing/2014/main" id="{4566A7C6-79A6-7E58-99D6-D784D5B45A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u="sng">
                <a:solidFill>
                  <a:srgbClr val="CCFFCC"/>
                </a:solidFill>
                <a:latin typeface="AbcTeacher" pitchFamily="2" charset="0"/>
              </a:rPr>
              <a:t>Rewards and Sanctions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D72ECAB7-B163-7107-18A5-0C1BDB221B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Everybody at St Joseph’s believes in praising </a:t>
            </a:r>
          </a:p>
          <a:p>
            <a:pPr algn="ctr" eaLnBrk="1" hangingPunct="1">
              <a:buFontTx/>
              <a:buNone/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positive behaviour and hard work!    </a:t>
            </a:r>
          </a:p>
          <a:p>
            <a:pPr eaLnBrk="1" hangingPunct="1">
              <a:buFontTx/>
              <a:buNone/>
              <a:defRPr/>
            </a:pPr>
            <a:endParaRPr lang="en-GB" altLang="en-US" sz="2500" dirty="0">
              <a:solidFill>
                <a:schemeClr val="bg1"/>
              </a:solidFill>
              <a:latin typeface="+mj-lt"/>
            </a:endParaRP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House points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Parent dojo set up. 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Stickers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Star of the day</a:t>
            </a:r>
          </a:p>
          <a:p>
            <a:pPr eaLnBrk="1" hangingPunct="1">
              <a:buFontTx/>
              <a:buNone/>
              <a:defRPr/>
            </a:pPr>
            <a:endParaRPr lang="en-GB" altLang="en-US" dirty="0">
              <a:solidFill>
                <a:schemeClr val="bg1"/>
              </a:solidFill>
              <a:latin typeface="AbcTeacher" pitchFamily="2" charset="0"/>
            </a:endParaRPr>
          </a:p>
          <a:p>
            <a:pPr eaLnBrk="1" hangingPunct="1">
              <a:buFontTx/>
              <a:buNone/>
              <a:defRPr/>
            </a:pPr>
            <a:endParaRPr lang="en-GB" altLang="en-US" dirty="0">
              <a:solidFill>
                <a:schemeClr val="bg1"/>
              </a:solidFill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blackboard">
            <a:extLst>
              <a:ext uri="{FF2B5EF4-FFF2-40B4-BE49-F238E27FC236}">
                <a16:creationId xmlns:a16="http://schemas.microsoft.com/office/drawing/2014/main" id="{D5114548-00B1-8365-5E7C-BABF59FBA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675687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>
            <a:extLst>
              <a:ext uri="{FF2B5EF4-FFF2-40B4-BE49-F238E27FC236}">
                <a16:creationId xmlns:a16="http://schemas.microsoft.com/office/drawing/2014/main" id="{47243EA3-71D0-6F6E-01F6-BE4766B341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u="sng">
                <a:solidFill>
                  <a:srgbClr val="CCFFCC"/>
                </a:solidFill>
                <a:latin typeface="AbcTeacher" pitchFamily="2" charset="0"/>
              </a:rPr>
              <a:t>Rewards and Sanctions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B5E68F64-93C3-D473-E009-374D10D3E6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GB" altLang="en-US" sz="2500" u="sng" dirty="0">
                <a:solidFill>
                  <a:schemeClr val="bg1"/>
                </a:solidFill>
                <a:latin typeface="+mj-lt"/>
              </a:rPr>
              <a:t>Traffic light system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Verbal warning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Name put on amber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Name on red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Child will spend time in another classroom for a short time.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Loosing all or some of playtime</a:t>
            </a:r>
          </a:p>
          <a:p>
            <a:pPr eaLnBrk="1" hangingPunct="1">
              <a:defRPr/>
            </a:pPr>
            <a:r>
              <a:rPr lang="en-GB" altLang="en-US" sz="2500" dirty="0">
                <a:solidFill>
                  <a:schemeClr val="bg1"/>
                </a:solidFill>
                <a:latin typeface="+mj-lt"/>
              </a:rPr>
              <a:t>Letters and chats with parents if happens three times. </a:t>
            </a:r>
          </a:p>
          <a:p>
            <a:pPr eaLnBrk="1" hangingPunct="1">
              <a:buFontTx/>
              <a:buNone/>
              <a:defRPr/>
            </a:pPr>
            <a:endParaRPr lang="en-GB" altLang="en-US" dirty="0">
              <a:solidFill>
                <a:schemeClr val="bg1"/>
              </a:solidFill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blackboard">
            <a:extLst>
              <a:ext uri="{FF2B5EF4-FFF2-40B4-BE49-F238E27FC236}">
                <a16:creationId xmlns:a16="http://schemas.microsoft.com/office/drawing/2014/main" id="{6E64A4C5-5D30-0ACB-B825-12BDC3376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8675687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C0AE1332-DBEF-E393-1920-4C177DA693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u="sng">
                <a:solidFill>
                  <a:srgbClr val="CCFFCC"/>
                </a:solidFill>
                <a:latin typeface="AbcTeacher" pitchFamily="2" charset="0"/>
              </a:rPr>
              <a:t>Attendance </a:t>
            </a:r>
            <a:endParaRPr lang="en-GB" altLang="en-US" b="1" u="sng">
              <a:solidFill>
                <a:srgbClr val="CCFFCC"/>
              </a:solidFill>
              <a:latin typeface="AbcTeacher" pitchFamily="2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9D3B05B6-637E-68CD-84D9-B766DFC55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sz="2400" kern="12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Attendance and punctuality is vital to aid your child’s learning at school.</a:t>
            </a:r>
          </a:p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sz="2400" kern="12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sz="2400" kern="12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They need to be at school on time at 8:50a.m. </a:t>
            </a:r>
          </a:p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GB" sz="2400" kern="1200" dirty="0">
              <a:solidFill>
                <a:srgbClr val="FFFF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sz="2400" kern="12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they miss days or even a few minutes this has a detrimental effect as they find it difficult to catch up.  </a:t>
            </a:r>
          </a:p>
          <a:p>
            <a:pPr marL="0" indent="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GB" sz="2400" kern="1200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It also has a negative impact on the other children in the class as it becomes a distraction if your child walks into the class late. </a:t>
            </a:r>
            <a:endParaRPr lang="en-GB" altLang="en-US" sz="2400" b="1" kern="1200" dirty="0">
              <a:solidFill>
                <a:srgbClr val="FFFFFF"/>
              </a:solidFill>
            </a:endParaRPr>
          </a:p>
          <a:p>
            <a:pPr eaLnBrk="1" hangingPunct="1">
              <a:buFontTx/>
              <a:buNone/>
              <a:defRPr/>
            </a:pPr>
            <a:endParaRPr lang="en-GB" altLang="en-US" sz="2500" u="sng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blackboard">
            <a:extLst>
              <a:ext uri="{FF2B5EF4-FFF2-40B4-BE49-F238E27FC236}">
                <a16:creationId xmlns:a16="http://schemas.microsoft.com/office/drawing/2014/main" id="{AC48D409-128F-A567-B0DD-D6BF188E5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8675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D2C144B2-7415-D572-7C0E-8A0DF6B7A3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b="1" u="sng">
                <a:solidFill>
                  <a:srgbClr val="CCFFCC"/>
                </a:solidFill>
                <a:latin typeface="AbcTeacher" pitchFamily="2" charset="0"/>
              </a:rPr>
              <a:t>Uniform</a:t>
            </a:r>
            <a:endParaRPr lang="en-GB" altLang="en-US" b="1" u="sng">
              <a:solidFill>
                <a:srgbClr val="CCFFCC"/>
              </a:solidFill>
              <a:latin typeface="AbcTeacher" pitchFamily="2" charset="0"/>
            </a:endParaRP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FB0CC13-CC74-2882-CBD3-A2557E435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95288" y="1341438"/>
            <a:ext cx="8229600" cy="452596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endParaRPr lang="en-US" altLang="en-US" sz="1800" dirty="0">
              <a:solidFill>
                <a:schemeClr val="bg1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r>
              <a:rPr lang="en-US" altLang="en-US" sz="1800" b="1" dirty="0">
                <a:solidFill>
                  <a:schemeClr val="bg1"/>
                </a:solidFill>
                <a:latin typeface="+mj-lt"/>
              </a:rPr>
              <a:t>The school uniform gives our children a sense of shared identity and helps them look smart and tidy. The uniform consists of:</a:t>
            </a:r>
          </a:p>
          <a:p>
            <a:pPr eaLnBrk="1" hangingPunct="1">
              <a:buFontTx/>
              <a:buNone/>
              <a:defRPr/>
            </a:pPr>
            <a:endParaRPr lang="en-US" altLang="en-US" sz="1800" dirty="0">
              <a:solidFill>
                <a:schemeClr val="bg1"/>
              </a:solidFill>
              <a:latin typeface="+mj-lt"/>
            </a:endParaRP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Blue school sweat shirt with logo (They can be purchased from the uniform shop)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Pale blue polo shirt (These can be purchased from any shop – the supermarkets are usually good value for money.)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Grey school trousers, skirt or pinafore dress (Can be purchased from any shop.)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Grey socks – boys, grey or white socks or tights – girls</a:t>
            </a: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Black school shoes </a:t>
            </a:r>
          </a:p>
          <a:p>
            <a:pPr eaLnBrk="1" hangingPunct="1">
              <a:buFontTx/>
              <a:buNone/>
              <a:defRPr/>
            </a:pPr>
            <a:endParaRPr lang="en-US" altLang="en-US" sz="1800" dirty="0">
              <a:solidFill>
                <a:schemeClr val="bg1"/>
              </a:solidFill>
              <a:latin typeface="+mj-lt"/>
            </a:endParaRPr>
          </a:p>
          <a:p>
            <a:pPr eaLnBrk="1" hangingPunct="1">
              <a:buFontTx/>
              <a:buNone/>
              <a:defRPr/>
            </a:pPr>
            <a:r>
              <a:rPr lang="en-US" altLang="en-US" sz="1800" dirty="0">
                <a:solidFill>
                  <a:schemeClr val="bg1"/>
                </a:solidFill>
                <a:latin typeface="+mj-lt"/>
              </a:rPr>
              <a:t>Children who do not wear the correct school  shoes will be provided with a pair of black PE pumps to change into during the school day</a:t>
            </a:r>
            <a:endParaRPr lang="en-GB" altLang="en-US" sz="18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7413" name="Picture 1">
            <a:extLst>
              <a:ext uri="{FF2B5EF4-FFF2-40B4-BE49-F238E27FC236}">
                <a16:creationId xmlns:a16="http://schemas.microsoft.com/office/drawing/2014/main" id="{4A3FB5B6-6C40-FFB0-4013-943826A32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188913"/>
            <a:ext cx="93662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>
            <a:extLst>
              <a:ext uri="{FF2B5EF4-FFF2-40B4-BE49-F238E27FC236}">
                <a16:creationId xmlns:a16="http://schemas.microsoft.com/office/drawing/2014/main" id="{768BB467-891F-66BA-5242-1228DF7D46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125" y="188913"/>
            <a:ext cx="935038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98" y="285967"/>
            <a:ext cx="5712357" cy="620952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67944" y="4171793"/>
            <a:ext cx="4983460" cy="26792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0143" y="721503"/>
            <a:ext cx="4497355" cy="3096344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292705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2285C1F-ABE0-1642-DA61-5C8BC0E7ED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18435" name="Picture 4" descr="blackboard">
            <a:extLst>
              <a:ext uri="{FF2B5EF4-FFF2-40B4-BE49-F238E27FC236}">
                <a16:creationId xmlns:a16="http://schemas.microsoft.com/office/drawing/2014/main" id="{C6D8A611-8A7C-8B45-04D8-FF39262DB7F9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476250"/>
            <a:ext cx="8748712" cy="5808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6" name="Text Box 5">
            <a:extLst>
              <a:ext uri="{FF2B5EF4-FFF2-40B4-BE49-F238E27FC236}">
                <a16:creationId xmlns:a16="http://schemas.microsoft.com/office/drawing/2014/main" id="{DD46067E-72D4-4137-2D80-EC24F6C80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916113"/>
            <a:ext cx="7632700" cy="347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4400" b="1">
                <a:solidFill>
                  <a:srgbClr val="CCFFCC"/>
                </a:solidFill>
                <a:latin typeface="AbcTeacher" pitchFamily="2" charset="0"/>
              </a:rPr>
              <a:t>If you have any questions, I am always around at the end of the school day or you can contact me by using Class Dojo.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blackboard">
            <a:extLst>
              <a:ext uri="{FF2B5EF4-FFF2-40B4-BE49-F238E27FC236}">
                <a16:creationId xmlns:a16="http://schemas.microsoft.com/office/drawing/2014/main" id="{7FCD821C-0275-29A9-D7B9-9FDC03105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53425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2">
            <a:extLst>
              <a:ext uri="{FF2B5EF4-FFF2-40B4-BE49-F238E27FC236}">
                <a16:creationId xmlns:a16="http://schemas.microsoft.com/office/drawing/2014/main" id="{307740A0-205F-A0E9-462D-CAF49A666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5138" y="414338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u="sng">
                <a:solidFill>
                  <a:srgbClr val="CCFFCC"/>
                </a:solidFill>
                <a:latin typeface="AbcTeacher" pitchFamily="2" charset="0"/>
              </a:rPr>
              <a:t>Phonics/Guided Reading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879C8D79-B1C1-9876-721B-55E7846BA1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52988"/>
          </a:xfrm>
        </p:spPr>
        <p:txBody>
          <a:bodyPr/>
          <a:lstStyle/>
          <a:p>
            <a:pPr eaLnBrk="1" hangingPunct="1"/>
            <a:r>
              <a:rPr lang="en-GB" altLang="en-US" sz="2800">
                <a:solidFill>
                  <a:schemeClr val="bg1"/>
                </a:solidFill>
                <a:latin typeface="AbcTeacher" pitchFamily="2" charset="0"/>
              </a:rPr>
              <a:t>Phonics scheme we use to teach the children is called: </a:t>
            </a:r>
            <a:r>
              <a:rPr lang="en-GB" altLang="en-US" sz="2800" u="sng">
                <a:solidFill>
                  <a:schemeClr val="bg1"/>
                </a:solidFill>
                <a:latin typeface="AbcTeacher" pitchFamily="2" charset="0"/>
              </a:rPr>
              <a:t>Read Write Inc</a:t>
            </a:r>
          </a:p>
          <a:p>
            <a:pPr eaLnBrk="1" hangingPunct="1"/>
            <a:r>
              <a:rPr lang="en-US" altLang="en-US" sz="2800">
                <a:solidFill>
                  <a:schemeClr val="bg1"/>
                </a:solidFill>
                <a:latin typeface="AbcTeacher" pitchFamily="2" charset="0"/>
              </a:rPr>
              <a:t>When the children are ready they will move away from phonics teaching onto guided reading. </a:t>
            </a:r>
            <a:endParaRPr lang="en-GB" altLang="en-US" sz="2800">
              <a:solidFill>
                <a:schemeClr val="bg1"/>
              </a:solidFill>
              <a:latin typeface="AbcTeacher" pitchFamily="2" charset="0"/>
            </a:endParaRPr>
          </a:p>
          <a:p>
            <a:pPr eaLnBrk="1" hangingPunct="1"/>
            <a:r>
              <a:rPr lang="en-GB" altLang="en-US" sz="2800">
                <a:solidFill>
                  <a:schemeClr val="bg1"/>
                </a:solidFill>
                <a:latin typeface="AbcTeacher" pitchFamily="2" charset="0"/>
              </a:rPr>
              <a:t>Children have 40 minutes a day in their phonics/guided reading group.</a:t>
            </a:r>
          </a:p>
          <a:p>
            <a:pPr eaLnBrk="1" hangingPunct="1"/>
            <a:r>
              <a:rPr lang="en-GB" altLang="en-US" sz="2800">
                <a:solidFill>
                  <a:schemeClr val="bg1"/>
                </a:solidFill>
                <a:latin typeface="AbcTeacher" pitchFamily="2" charset="0"/>
              </a:rPr>
              <a:t>Streamed to meet their current reading ability.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blackboard">
            <a:extLst>
              <a:ext uri="{FF2B5EF4-FFF2-40B4-BE49-F238E27FC236}">
                <a16:creationId xmlns:a16="http://schemas.microsoft.com/office/drawing/2014/main" id="{7FCD821C-0275-29A9-D7B9-9FDC03105A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53425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43608" y="1052736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92D050"/>
                </a:solidFill>
              </a:rPr>
              <a:t>Support Your Child’s Reading</a:t>
            </a:r>
            <a:endParaRPr lang="en-GB" sz="4000" dirty="0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1754407"/>
            <a:ext cx="79208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none" dirty="0">
                <a:solidFill>
                  <a:schemeClr val="bg1"/>
                </a:solidFill>
              </a:rPr>
              <a:t>The best way to support your child is to read with them </a:t>
            </a:r>
            <a:r>
              <a:rPr lang="en-US" sz="2000" b="1" dirty="0">
                <a:solidFill>
                  <a:schemeClr val="bg1"/>
                </a:solidFill>
              </a:rPr>
              <a:t>regularly- at least 3 times a week.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u="non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none" dirty="0">
                <a:solidFill>
                  <a:schemeClr val="bg1"/>
                </a:solidFill>
              </a:rPr>
              <a:t>Children will bring home a reading book everyday.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none" dirty="0">
                <a:solidFill>
                  <a:schemeClr val="bg1"/>
                </a:solidFill>
              </a:rPr>
              <a:t>Children still engaging in phonics will bring 2 books home.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u="non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none" dirty="0">
                <a:solidFill>
                  <a:schemeClr val="bg1"/>
                </a:solidFill>
              </a:rPr>
              <a:t>You must read with your child </a:t>
            </a:r>
            <a:r>
              <a:rPr lang="en-US" sz="2000" b="1" dirty="0">
                <a:solidFill>
                  <a:schemeClr val="bg1"/>
                </a:solidFill>
              </a:rPr>
              <a:t>at least 3 times a week </a:t>
            </a:r>
            <a:r>
              <a:rPr lang="en-US" sz="2000" b="1" u="none" dirty="0">
                <a:solidFill>
                  <a:schemeClr val="bg1"/>
                </a:solidFill>
              </a:rPr>
              <a:t>and sign their reading diary.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u="none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u="none" dirty="0">
                <a:solidFill>
                  <a:schemeClr val="bg1"/>
                </a:solidFill>
              </a:rPr>
              <a:t>Children can change their reading book once they have read it confidently with an adult.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b="1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814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5" descr="blackboard">
            <a:extLst>
              <a:ext uri="{FF2B5EF4-FFF2-40B4-BE49-F238E27FC236}">
                <a16:creationId xmlns:a16="http://schemas.microsoft.com/office/drawing/2014/main" id="{53D2F0FF-2EE0-F9AB-049B-1F7A27CBA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3375"/>
            <a:ext cx="8497888" cy="620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BAAB94B8-0E13-ED6E-604D-FEBBD978C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en-GB" altLang="en-US" b="1" u="sng">
                <a:solidFill>
                  <a:srgbClr val="CCFFCC"/>
                </a:solidFill>
                <a:latin typeface="AbcTeacher" pitchFamily="2" charset="0"/>
              </a:rPr>
              <a:t>Homework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7188510A-A34C-F0E6-5CEF-A8F70CCDDD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268413"/>
            <a:ext cx="8147050" cy="485775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en-GB" altLang="en-US" sz="2400" dirty="0">
                <a:solidFill>
                  <a:schemeClr val="bg1"/>
                </a:solidFill>
                <a:latin typeface="+mj-lt"/>
              </a:rPr>
              <a:t>Homework will be given out on a Friday and will be expected to be returned the following Wednesday. </a:t>
            </a:r>
          </a:p>
          <a:p>
            <a:pPr algn="ctr" eaLnBrk="1" hangingPunct="1">
              <a:buFontTx/>
              <a:buNone/>
              <a:defRPr/>
            </a:pPr>
            <a:r>
              <a:rPr lang="en-GB" altLang="en-US" sz="2400" dirty="0">
                <a:solidFill>
                  <a:schemeClr val="bg1"/>
                </a:solidFill>
                <a:latin typeface="+mj-lt"/>
              </a:rPr>
              <a:t>The children will normally receive a piece of English or Maths. Please make sure your child completes this to the best of their ability and it is handed in on time. </a:t>
            </a:r>
          </a:p>
          <a:p>
            <a:pPr algn="ctr" eaLnBrk="1" hangingPunct="1">
              <a:buFontTx/>
              <a:buNone/>
              <a:defRPr/>
            </a:pPr>
            <a:endParaRPr lang="en-GB" altLang="en-US" sz="2000" dirty="0">
              <a:solidFill>
                <a:schemeClr val="bg1"/>
              </a:solidFill>
              <a:latin typeface="+mj-lt"/>
            </a:endParaRPr>
          </a:p>
          <a:p>
            <a:pPr algn="ctr" eaLnBrk="1" hangingPunct="1">
              <a:buFontTx/>
              <a:buNone/>
              <a:defRPr/>
            </a:pPr>
            <a:r>
              <a:rPr lang="en-GB" altLang="en-US" sz="2000" b="1" dirty="0">
                <a:solidFill>
                  <a:schemeClr val="bg1"/>
                </a:solidFill>
                <a:latin typeface="+mj-lt"/>
              </a:rPr>
              <a:t>Extra homework practice </a:t>
            </a:r>
            <a:r>
              <a:rPr lang="en-GB" altLang="en-US" sz="2000" dirty="0">
                <a:solidFill>
                  <a:schemeClr val="bg1"/>
                </a:solidFill>
                <a:latin typeface="+mj-lt"/>
              </a:rPr>
              <a:t>–</a:t>
            </a:r>
            <a:r>
              <a:rPr lang="en-GB" altLang="en-US" sz="2000" b="1" dirty="0">
                <a:solidFill>
                  <a:schemeClr val="bg1"/>
                </a:solidFill>
                <a:latin typeface="+mj-lt"/>
              </a:rPr>
              <a:t>Number bonds, counting in 2s,5s and 10s and reading each night</a:t>
            </a:r>
            <a:r>
              <a:rPr lang="en-GB" altLang="en-US" sz="2000" dirty="0">
                <a:solidFill>
                  <a:schemeClr val="bg1"/>
                </a:solidFill>
                <a:latin typeface="+mj-lt"/>
              </a:rPr>
              <a:t>.</a:t>
            </a:r>
          </a:p>
          <a:p>
            <a:pPr eaLnBrk="1" hangingPunct="1">
              <a:buFontTx/>
              <a:buNone/>
              <a:defRPr/>
            </a:pPr>
            <a:endParaRPr lang="en-GB" altLang="en-US" dirty="0">
              <a:solidFill>
                <a:schemeClr val="bg1"/>
              </a:solidFill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blackboard">
            <a:extLst>
              <a:ext uri="{FF2B5EF4-FFF2-40B4-BE49-F238E27FC236}">
                <a16:creationId xmlns:a16="http://schemas.microsoft.com/office/drawing/2014/main" id="{98D4F351-0F93-4A27-4FCF-6482C6794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04813"/>
            <a:ext cx="8353425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1">
            <a:extLst>
              <a:ext uri="{FF2B5EF4-FFF2-40B4-BE49-F238E27FC236}">
                <a16:creationId xmlns:a16="http://schemas.microsoft.com/office/drawing/2014/main" id="{0E95DDEA-4A30-BB20-D644-0F8E0E877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76250"/>
            <a:ext cx="3054350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500" b="1">
                <a:solidFill>
                  <a:srgbClr val="CCFFCC"/>
                </a:solidFill>
                <a:latin typeface="AbcTeacher" pitchFamily="2" charset="0"/>
              </a:rPr>
              <a:t>Timetable of the week</a:t>
            </a:r>
            <a:endParaRPr lang="en-GB" altLang="en-US" sz="3500">
              <a:latin typeface="AbcTeacher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BBD346-D81C-4226-B9DA-D0DEA575D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29" y="1412776"/>
            <a:ext cx="8535591" cy="521090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blackboard">
            <a:extLst>
              <a:ext uri="{FF2B5EF4-FFF2-40B4-BE49-F238E27FC236}">
                <a16:creationId xmlns:a16="http://schemas.microsoft.com/office/drawing/2014/main" id="{350B06A3-44E9-6882-EA34-61F9A56CD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3" y="250825"/>
            <a:ext cx="9040812" cy="638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1">
            <a:extLst>
              <a:ext uri="{FF2B5EF4-FFF2-40B4-BE49-F238E27FC236}">
                <a16:creationId xmlns:a16="http://schemas.microsoft.com/office/drawing/2014/main" id="{C059D869-F65D-64AF-C5AA-94BBC8A36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913" y="168275"/>
            <a:ext cx="6337300" cy="60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3500" b="1" dirty="0">
                <a:solidFill>
                  <a:srgbClr val="CCFFCC"/>
                </a:solidFill>
                <a:latin typeface="AbcTeacher" pitchFamily="2" charset="0"/>
              </a:rPr>
              <a:t>PE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3500" b="1" dirty="0">
              <a:solidFill>
                <a:srgbClr val="CCFFCC"/>
              </a:solidFill>
              <a:latin typeface="AbcTeacher" pitchFamily="2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b="1" dirty="0">
                <a:solidFill>
                  <a:srgbClr val="CCFFCC"/>
                </a:solidFill>
                <a:latin typeface="AbcTeacher" pitchFamily="2" charset="0"/>
              </a:rPr>
              <a:t>Every Friday afternoon with Miss Bell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2800" b="1" dirty="0">
              <a:solidFill>
                <a:srgbClr val="CCFFCC"/>
              </a:solidFill>
              <a:latin typeface="AbcTeacher" pitchFamily="2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b="1" dirty="0">
                <a:solidFill>
                  <a:srgbClr val="CCFFCC"/>
                </a:solidFill>
                <a:latin typeface="AbcTeacher" pitchFamily="2" charset="0"/>
              </a:rPr>
              <a:t>Children will need their full PE Kit in school to participate in lessons.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2800" b="1" dirty="0">
              <a:solidFill>
                <a:srgbClr val="CCFFCC"/>
              </a:solidFill>
              <a:latin typeface="AbcTeacher" pitchFamily="2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2800" b="1" u="none" dirty="0">
                <a:solidFill>
                  <a:srgbClr val="CCFFCC"/>
                </a:solidFill>
                <a:latin typeface="AbcTeacher" pitchFamily="2" charset="0"/>
              </a:rPr>
              <a:t>* Shorts</a:t>
            </a:r>
          </a:p>
          <a:p>
            <a:pPr marL="457200" indent="-457200" algn="ctr" eaLnBrk="1" hangingPunct="1">
              <a:spcBef>
                <a:spcPct val="0"/>
              </a:spcBef>
              <a:defRPr/>
            </a:pPr>
            <a:r>
              <a:rPr lang="en-GB" altLang="en-US" sz="2800" b="1" u="none" dirty="0">
                <a:solidFill>
                  <a:srgbClr val="CCFFCC"/>
                </a:solidFill>
                <a:latin typeface="AbcTeacher" pitchFamily="2" charset="0"/>
              </a:rPr>
              <a:t>House Colour Top</a:t>
            </a:r>
          </a:p>
          <a:p>
            <a:pPr marL="457200" indent="-457200" algn="ctr" eaLnBrk="1" hangingPunct="1">
              <a:spcBef>
                <a:spcPct val="0"/>
              </a:spcBef>
              <a:defRPr/>
            </a:pPr>
            <a:r>
              <a:rPr lang="en-GB" altLang="en-US" sz="2800" b="1" u="none" dirty="0">
                <a:solidFill>
                  <a:srgbClr val="CCFFCC"/>
                </a:solidFill>
                <a:latin typeface="AbcTeacher" pitchFamily="2" charset="0"/>
              </a:rPr>
              <a:t>Black Pumps </a:t>
            </a:r>
          </a:p>
          <a:p>
            <a:pPr marL="457200" indent="-457200" algn="ctr" eaLnBrk="1" hangingPunct="1">
              <a:spcBef>
                <a:spcPct val="0"/>
              </a:spcBef>
              <a:defRPr/>
            </a:pPr>
            <a:r>
              <a:rPr lang="en-GB" altLang="en-US" sz="2800" b="1" u="none" dirty="0">
                <a:solidFill>
                  <a:srgbClr val="CCFFCC"/>
                </a:solidFill>
                <a:latin typeface="AbcTeacher" pitchFamily="2" charset="0"/>
              </a:rPr>
              <a:t>Please can all earrings be removed for P.E. lessons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3500" dirty="0"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blackboard">
            <a:extLst>
              <a:ext uri="{FF2B5EF4-FFF2-40B4-BE49-F238E27FC236}">
                <a16:creationId xmlns:a16="http://schemas.microsoft.com/office/drawing/2014/main" id="{711C101E-DBED-C553-8997-4BB32A6F2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835342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">
            <a:extLst>
              <a:ext uri="{FF2B5EF4-FFF2-40B4-BE49-F238E27FC236}">
                <a16:creationId xmlns:a16="http://schemas.microsoft.com/office/drawing/2014/main" id="{87973ADE-92C4-A4A8-A3F7-5A3BFEFBE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76250"/>
            <a:ext cx="54229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500" b="1">
                <a:solidFill>
                  <a:srgbClr val="CCFFCC"/>
                </a:solidFill>
                <a:latin typeface="AbcTeacher" pitchFamily="2" charset="0"/>
              </a:rPr>
              <a:t>Curriculum Information  </a:t>
            </a:r>
          </a:p>
        </p:txBody>
      </p:sp>
      <p:sp>
        <p:nvSpPr>
          <p:cNvPr id="10244" name="TextBox 1">
            <a:extLst>
              <a:ext uri="{FF2B5EF4-FFF2-40B4-BE49-F238E27FC236}">
                <a16:creationId xmlns:a16="http://schemas.microsoft.com/office/drawing/2014/main" id="{626FF090-A5BD-E36A-45B6-FA475DDAC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1412875"/>
            <a:ext cx="756126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Autumn Term 1- Coasts and Local area study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Enrichment: 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Local walk, Life Education Visit 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u="none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Autumn Term 2- 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Castles and the Royal Family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u="none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Enrichment  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Visitor: Bug Man visit to school.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Christmas Nativity Show, Cinema and Pantomime</a:t>
            </a:r>
            <a:endParaRPr lang="en-US" altLang="en-US" sz="2800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u="none" dirty="0">
              <a:solidFill>
                <a:schemeClr val="bg1"/>
              </a:solidFill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blackboard">
            <a:extLst>
              <a:ext uri="{FF2B5EF4-FFF2-40B4-BE49-F238E27FC236}">
                <a16:creationId xmlns:a16="http://schemas.microsoft.com/office/drawing/2014/main" id="{1D6BA351-2448-A5BF-5069-EFD01E779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835342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1">
            <a:extLst>
              <a:ext uri="{FF2B5EF4-FFF2-40B4-BE49-F238E27FC236}">
                <a16:creationId xmlns:a16="http://schemas.microsoft.com/office/drawing/2014/main" id="{0C97F6AA-98EF-2B4B-B5FF-88D9A0809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1413" y="476250"/>
            <a:ext cx="542290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500" b="1" dirty="0">
                <a:solidFill>
                  <a:srgbClr val="CCFFCC"/>
                </a:solidFill>
                <a:latin typeface="AbcTeacher" pitchFamily="2" charset="0"/>
              </a:rPr>
              <a:t>Curriculum Information  </a:t>
            </a:r>
          </a:p>
        </p:txBody>
      </p:sp>
      <p:sp>
        <p:nvSpPr>
          <p:cNvPr id="11268" name="TextBox 1">
            <a:extLst>
              <a:ext uri="{FF2B5EF4-FFF2-40B4-BE49-F238E27FC236}">
                <a16:creationId xmlns:a16="http://schemas.microsoft.com/office/drawing/2014/main" id="{B3D4F84F-DBB2-DD31-7AEB-C297435C56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268" y="1250562"/>
            <a:ext cx="7561263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Spring Term 1-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Continents and Oceans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Enrichment: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, Poetry Challenge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800" dirty="0">
              <a:solidFill>
                <a:schemeClr val="bg1"/>
              </a:solidFill>
              <a:latin typeface="AbcTeacher" pitchFamily="2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Spring Term 2- Flights through time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 Enrichment- Visit to a Castle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Summer Term 1- A study of a different country (China)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Enrichment- sports day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Summer term 2- Victorian Seaside Holidays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chemeClr val="bg1"/>
                </a:solidFill>
                <a:latin typeface="AbcTeacher" pitchFamily="2" charset="0"/>
              </a:rPr>
              <a:t>Enrichment</a:t>
            </a: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: Visit to Fleetwood Museum.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u="none" dirty="0">
                <a:solidFill>
                  <a:schemeClr val="bg1"/>
                </a:solidFill>
                <a:latin typeface="AbcTeacher" pitchFamily="2" charset="0"/>
              </a:rPr>
              <a:t>                     </a:t>
            </a:r>
            <a:endParaRPr lang="en-GB" altLang="en-US" sz="1800" dirty="0">
              <a:solidFill>
                <a:schemeClr val="bg1"/>
              </a:solidFill>
              <a:latin typeface="AbcTeacher" pitchFamily="2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5" descr="blackboard">
            <a:extLst>
              <a:ext uri="{FF2B5EF4-FFF2-40B4-BE49-F238E27FC236}">
                <a16:creationId xmlns:a16="http://schemas.microsoft.com/office/drawing/2014/main" id="{1D6BA351-2448-A5BF-5069-EFD01E779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4638"/>
            <a:ext cx="8844101" cy="625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944150" y="539423"/>
            <a:ext cx="7314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3600" b="1" dirty="0">
                <a:solidFill>
                  <a:srgbClr val="CCFFCC"/>
                </a:solidFill>
              </a:rPr>
              <a:t>Science Curriculum Information  </a:t>
            </a:r>
          </a:p>
        </p:txBody>
      </p:sp>
      <p:sp>
        <p:nvSpPr>
          <p:cNvPr id="6" name="Rectangle 5"/>
          <p:cNvSpPr/>
          <p:nvPr/>
        </p:nvSpPr>
        <p:spPr>
          <a:xfrm>
            <a:off x="683568" y="1600200"/>
            <a:ext cx="757540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Autumn Term- Animals (including Humans)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Spring Term- Materials and their Properties 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200" dirty="0">
                <a:solidFill>
                  <a:schemeClr val="bg1"/>
                </a:solidFill>
              </a:rPr>
              <a:t>Summer Term- Plants 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6832191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bcTeacher" pitchFamily="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bcTeacher" pitchFamily="2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9C171B16DB964AAE3EFE606895A0ED" ma:contentTypeVersion="11" ma:contentTypeDescription="Create a new document." ma:contentTypeScope="" ma:versionID="c87d7a76169916659a684000ce902550">
  <xsd:schema xmlns:xsd="http://www.w3.org/2001/XMLSchema" xmlns:xs="http://www.w3.org/2001/XMLSchema" xmlns:p="http://schemas.microsoft.com/office/2006/metadata/properties" xmlns:ns3="03122ac0-40d2-409e-8c4c-b48063cefbb6" targetNamespace="http://schemas.microsoft.com/office/2006/metadata/properties" ma:root="true" ma:fieldsID="57ebec258151c01633ef1ffc73a17b54" ns3:_="">
    <xsd:import namespace="03122ac0-40d2-409e-8c4c-b48063cefbb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122ac0-40d2-409e-8c4c-b48063cefb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95A62D-E090-42A2-86E9-FDE468B0E18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8F1336-E453-4778-BB91-5E6D30ED45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3122ac0-40d2-409e-8c4c-b48063cefb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2303</TotalTime>
  <Words>828</Words>
  <Application>Microsoft Office PowerPoint</Application>
  <PresentationFormat>On-screen Show (4:3)</PresentationFormat>
  <Paragraphs>108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AbcTeacher</vt:lpstr>
      <vt:lpstr>Arial</vt:lpstr>
      <vt:lpstr>Default Design</vt:lpstr>
      <vt:lpstr>Meet the Teacher </vt:lpstr>
      <vt:lpstr>Phonics/Guided Reading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</vt:lpstr>
      <vt:lpstr>Lunches, Snacks and Water</vt:lpstr>
      <vt:lpstr>Rewards and Sanctions</vt:lpstr>
      <vt:lpstr>Rewards and Sanctions</vt:lpstr>
      <vt:lpstr>Attendance </vt:lpstr>
      <vt:lpstr>Uniform</vt:lpstr>
      <vt:lpstr>PowerPoint Presentation</vt:lpstr>
      <vt:lpstr>PowerPoint Presentation</vt:lpstr>
    </vt:vector>
  </TitlesOfParts>
  <Company>BwD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Handwriting Training</dc:title>
  <dc:creator>c.dootson</dc:creator>
  <cp:lastModifiedBy>R Newton</cp:lastModifiedBy>
  <cp:revision>54</cp:revision>
  <dcterms:created xsi:type="dcterms:W3CDTF">2011-02-02T10:29:17Z</dcterms:created>
  <dcterms:modified xsi:type="dcterms:W3CDTF">2025-09-15T20:58:32Z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0x010100F09C171B16DB964AAE3EFE606895A0ED</vt:lpwstr>
  </property>
</Properties>
</file>