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1" r:id="rId4"/>
  </p:sldMasterIdLst>
  <p:notesMasterIdLst>
    <p:notesMasterId r:id="rId18"/>
  </p:notesMasterIdLst>
  <p:sldIdLst>
    <p:sldId id="256" r:id="rId5"/>
    <p:sldId id="257" r:id="rId6"/>
    <p:sldId id="270" r:id="rId7"/>
    <p:sldId id="260" r:id="rId8"/>
    <p:sldId id="261" r:id="rId9"/>
    <p:sldId id="258" r:id="rId10"/>
    <p:sldId id="265" r:id="rId11"/>
    <p:sldId id="268" r:id="rId12"/>
    <p:sldId id="267" r:id="rId13"/>
    <p:sldId id="262" r:id="rId14"/>
    <p:sldId id="271" r:id="rId15"/>
    <p:sldId id="266" r:id="rId16"/>
    <p:sldId id="264"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02" autoAdjust="0"/>
    <p:restoredTop sz="94660"/>
  </p:normalViewPr>
  <p:slideViewPr>
    <p:cSldViewPr snapToGrid="0">
      <p:cViewPr varScale="1">
        <p:scale>
          <a:sx n="74" d="100"/>
          <a:sy n="74" d="100"/>
        </p:scale>
        <p:origin x="41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64E9B5-E2BB-473F-A6CB-FBC32ABA2F07}" type="datetimeFigureOut">
              <a:rPr lang="en-GB" smtClean="0"/>
              <a:t>14/09/2025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AE0418-D562-4D58-9F49-3B6B79ABE943}" type="slidenum">
              <a:rPr lang="en-GB" smtClean="0"/>
              <a:t>‹#›</a:t>
            </a:fld>
            <a:endParaRPr lang="en-GB"/>
          </a:p>
        </p:txBody>
      </p:sp>
    </p:spTree>
    <p:extLst>
      <p:ext uri="{BB962C8B-B14F-4D97-AF65-F5344CB8AC3E}">
        <p14:creationId xmlns:p14="http://schemas.microsoft.com/office/powerpoint/2010/main" val="3376230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Have a homework</a:t>
            </a:r>
            <a:r>
              <a:rPr lang="en-GB" baseline="0" dirty="0"/>
              <a:t> </a:t>
            </a:r>
          </a:p>
          <a:p>
            <a:r>
              <a:rPr lang="en-GB" baseline="0" dirty="0"/>
              <a:t>Reading record book</a:t>
            </a:r>
            <a:endParaRPr lang="en-GB" dirty="0"/>
          </a:p>
        </p:txBody>
      </p:sp>
      <p:sp>
        <p:nvSpPr>
          <p:cNvPr id="4" name="Slide Number Placeholder 3"/>
          <p:cNvSpPr>
            <a:spLocks noGrp="1"/>
          </p:cNvSpPr>
          <p:nvPr>
            <p:ph type="sldNum" sz="quarter" idx="10"/>
          </p:nvPr>
        </p:nvSpPr>
        <p:spPr/>
        <p:txBody>
          <a:bodyPr/>
          <a:lstStyle/>
          <a:p>
            <a:fld id="{7FAE0418-D562-4D58-9F49-3B6B79ABE943}" type="slidenum">
              <a:rPr lang="en-GB" smtClean="0"/>
              <a:t>2</a:t>
            </a:fld>
            <a:endParaRPr lang="en-GB"/>
          </a:p>
        </p:txBody>
      </p:sp>
    </p:spTree>
    <p:extLst>
      <p:ext uri="{BB962C8B-B14F-4D97-AF65-F5344CB8AC3E}">
        <p14:creationId xmlns:p14="http://schemas.microsoft.com/office/powerpoint/2010/main" val="9945979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A9BBF842-F44A-4A23-A9EF-E3BF382CF79E}" type="datetimeFigureOut">
              <a:rPr lang="en-GB" smtClean="0"/>
              <a:t>14/09/2025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6829D91-67CE-462B-93EC-3F1B5FFB246E}" type="slidenum">
              <a:rPr lang="en-GB" smtClean="0"/>
              <a:t>‹#›</a:t>
            </a:fld>
            <a:endParaRPr lang="en-GB"/>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2353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BBF842-F44A-4A23-A9EF-E3BF382CF79E}" type="datetimeFigureOut">
              <a:rPr lang="en-GB" smtClean="0"/>
              <a:t>14/09/2025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6829D91-67CE-462B-93EC-3F1B5FFB246E}" type="slidenum">
              <a:rPr lang="en-GB" smtClean="0"/>
              <a:t>‹#›</a:t>
            </a:fld>
            <a:endParaRPr lang="en-GB"/>
          </a:p>
        </p:txBody>
      </p:sp>
    </p:spTree>
    <p:extLst>
      <p:ext uri="{BB962C8B-B14F-4D97-AF65-F5344CB8AC3E}">
        <p14:creationId xmlns:p14="http://schemas.microsoft.com/office/powerpoint/2010/main" val="10112835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BBF842-F44A-4A23-A9EF-E3BF382CF79E}" type="datetimeFigureOut">
              <a:rPr lang="en-GB" smtClean="0"/>
              <a:t>14/09/2025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6829D91-67CE-462B-93EC-3F1B5FFB246E}" type="slidenum">
              <a:rPr lang="en-GB" smtClean="0"/>
              <a:t>‹#›</a:t>
            </a:fld>
            <a:endParaRPr lang="en-GB"/>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3493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BBF842-F44A-4A23-A9EF-E3BF382CF79E}" type="datetimeFigureOut">
              <a:rPr lang="en-GB" smtClean="0"/>
              <a:t>14/09/2025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6829D91-67CE-462B-93EC-3F1B5FFB246E}" type="slidenum">
              <a:rPr lang="en-GB" smtClean="0"/>
              <a:t>‹#›</a:t>
            </a:fld>
            <a:endParaRPr lang="en-GB"/>
          </a:p>
        </p:txBody>
      </p:sp>
    </p:spTree>
    <p:extLst>
      <p:ext uri="{BB962C8B-B14F-4D97-AF65-F5344CB8AC3E}">
        <p14:creationId xmlns:p14="http://schemas.microsoft.com/office/powerpoint/2010/main" val="32103823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9BBF842-F44A-4A23-A9EF-E3BF382CF79E}" type="datetimeFigureOut">
              <a:rPr lang="en-GB" smtClean="0"/>
              <a:t>14/09/2025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6829D91-67CE-462B-93EC-3F1B5FFB246E}" type="slidenum">
              <a:rPr lang="en-GB" smtClean="0"/>
              <a:t>‹#›</a:t>
            </a:fld>
            <a:endParaRPr lang="en-GB"/>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52097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9BBF842-F44A-4A23-A9EF-E3BF382CF79E}" type="datetimeFigureOut">
              <a:rPr lang="en-GB" smtClean="0"/>
              <a:t>14/09/2025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6829D91-67CE-462B-93EC-3F1B5FFB246E}" type="slidenum">
              <a:rPr lang="en-GB" smtClean="0"/>
              <a:t>‹#›</a:t>
            </a:fld>
            <a:endParaRPr lang="en-GB"/>
          </a:p>
        </p:txBody>
      </p:sp>
    </p:spTree>
    <p:extLst>
      <p:ext uri="{BB962C8B-B14F-4D97-AF65-F5344CB8AC3E}">
        <p14:creationId xmlns:p14="http://schemas.microsoft.com/office/powerpoint/2010/main" val="1842967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9BBF842-F44A-4A23-A9EF-E3BF382CF79E}" type="datetimeFigureOut">
              <a:rPr lang="en-GB" smtClean="0"/>
              <a:t>14/09/2025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6829D91-67CE-462B-93EC-3F1B5FFB246E}" type="slidenum">
              <a:rPr lang="en-GB" smtClean="0"/>
              <a:t>‹#›</a:t>
            </a:fld>
            <a:endParaRPr lang="en-GB"/>
          </a:p>
        </p:txBody>
      </p:sp>
    </p:spTree>
    <p:extLst>
      <p:ext uri="{BB962C8B-B14F-4D97-AF65-F5344CB8AC3E}">
        <p14:creationId xmlns:p14="http://schemas.microsoft.com/office/powerpoint/2010/main" val="27781222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9BBF842-F44A-4A23-A9EF-E3BF382CF79E}" type="datetimeFigureOut">
              <a:rPr lang="en-GB" smtClean="0"/>
              <a:t>14/09/2025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6829D91-67CE-462B-93EC-3F1B5FFB246E}" type="slidenum">
              <a:rPr lang="en-GB" smtClean="0"/>
              <a:t>‹#›</a:t>
            </a:fld>
            <a:endParaRPr lang="en-GB"/>
          </a:p>
        </p:txBody>
      </p:sp>
    </p:spTree>
    <p:extLst>
      <p:ext uri="{BB962C8B-B14F-4D97-AF65-F5344CB8AC3E}">
        <p14:creationId xmlns:p14="http://schemas.microsoft.com/office/powerpoint/2010/main" val="15226739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BBF842-F44A-4A23-A9EF-E3BF382CF79E}" type="datetimeFigureOut">
              <a:rPr lang="en-GB" smtClean="0"/>
              <a:t>14/09/2025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6829D91-67CE-462B-93EC-3F1B5FFB246E}" type="slidenum">
              <a:rPr lang="en-GB" smtClean="0"/>
              <a:t>‹#›</a:t>
            </a:fld>
            <a:endParaRPr lang="en-GB"/>
          </a:p>
        </p:txBody>
      </p:sp>
    </p:spTree>
    <p:extLst>
      <p:ext uri="{BB962C8B-B14F-4D97-AF65-F5344CB8AC3E}">
        <p14:creationId xmlns:p14="http://schemas.microsoft.com/office/powerpoint/2010/main" val="29888825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A9BBF842-F44A-4A23-A9EF-E3BF382CF79E}" type="datetimeFigureOut">
              <a:rPr lang="en-GB" smtClean="0"/>
              <a:t>14/09/2025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6829D91-67CE-462B-93EC-3F1B5FFB246E}" type="slidenum">
              <a:rPr lang="en-GB" smtClean="0"/>
              <a:t>‹#›</a:t>
            </a:fld>
            <a:endParaRPr lang="en-GB"/>
          </a:p>
        </p:txBody>
      </p:sp>
    </p:spTree>
    <p:extLst>
      <p:ext uri="{BB962C8B-B14F-4D97-AF65-F5344CB8AC3E}">
        <p14:creationId xmlns:p14="http://schemas.microsoft.com/office/powerpoint/2010/main" val="6246132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9BBF842-F44A-4A23-A9EF-E3BF382CF79E}" type="datetimeFigureOut">
              <a:rPr lang="en-GB" smtClean="0"/>
              <a:t>14/09/2025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6829D91-67CE-462B-93EC-3F1B5FFB246E}" type="slidenum">
              <a:rPr lang="en-GB" smtClean="0"/>
              <a:t>‹#›</a:t>
            </a:fld>
            <a:endParaRPr lang="en-GB"/>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1653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A9BBF842-F44A-4A23-A9EF-E3BF382CF79E}" type="datetimeFigureOut">
              <a:rPr lang="en-GB" smtClean="0"/>
              <a:t>14/09/2025</a:t>
            </a:fld>
            <a:endParaRPr lang="en-GB"/>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GB"/>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F6829D91-67CE-462B-93EC-3F1B5FFB246E}" type="slidenum">
              <a:rPr lang="en-GB" smtClean="0"/>
              <a:t>‹#›</a:t>
            </a:fld>
            <a:endParaRPr lang="en-GB"/>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6685830"/>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ictgames.com/" TargetMode="External"/><Relationship Id="rId2" Type="http://schemas.openxmlformats.org/officeDocument/2006/relationships/hyperlink" Target="http://www.topmarks.co.uk/" TargetMode="External"/><Relationship Id="rId1" Type="http://schemas.openxmlformats.org/officeDocument/2006/relationships/slideLayout" Target="../slideLayouts/slideLayout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Meet the Teacher</a:t>
            </a:r>
          </a:p>
        </p:txBody>
      </p:sp>
      <p:sp>
        <p:nvSpPr>
          <p:cNvPr id="3" name="Subtitle 2"/>
          <p:cNvSpPr>
            <a:spLocks noGrp="1"/>
          </p:cNvSpPr>
          <p:nvPr>
            <p:ph type="subTitle" idx="1"/>
          </p:nvPr>
        </p:nvSpPr>
        <p:spPr/>
        <p:txBody>
          <a:bodyPr>
            <a:normAutofit/>
          </a:bodyPr>
          <a:lstStyle/>
          <a:p>
            <a:r>
              <a:rPr lang="en-GB" dirty="0"/>
              <a:t>Year 1A</a:t>
            </a:r>
          </a:p>
          <a:p>
            <a:r>
              <a:rPr lang="en-GB" dirty="0"/>
              <a:t>Teacher: Mrs Barraclough</a:t>
            </a:r>
          </a:p>
          <a:p>
            <a:r>
              <a:rPr lang="en-GB" dirty="0"/>
              <a:t>Teaching Assistant: Mrs Majeed</a:t>
            </a:r>
          </a:p>
        </p:txBody>
      </p:sp>
    </p:spTree>
    <p:extLst>
      <p:ext uri="{BB962C8B-B14F-4D97-AF65-F5344CB8AC3E}">
        <p14:creationId xmlns:p14="http://schemas.microsoft.com/office/powerpoint/2010/main" val="4388801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978113"/>
          </a:xfrm>
        </p:spPr>
        <p:txBody>
          <a:bodyPr/>
          <a:lstStyle/>
          <a:p>
            <a:r>
              <a:rPr lang="en-GB" dirty="0"/>
              <a:t>Attendance and Punctuality</a:t>
            </a:r>
          </a:p>
        </p:txBody>
      </p:sp>
      <p:sp>
        <p:nvSpPr>
          <p:cNvPr id="3" name="Content Placeholder 2"/>
          <p:cNvSpPr>
            <a:spLocks noGrp="1"/>
          </p:cNvSpPr>
          <p:nvPr>
            <p:ph idx="1"/>
          </p:nvPr>
        </p:nvSpPr>
        <p:spPr>
          <a:xfrm>
            <a:off x="1024128" y="1563329"/>
            <a:ext cx="9720073" cy="4746031"/>
          </a:xfrm>
        </p:spPr>
        <p:txBody>
          <a:bodyPr>
            <a:normAutofit/>
          </a:bodyPr>
          <a:lstStyle/>
          <a:p>
            <a:pPr marL="0" indent="0" fontAlgn="base">
              <a:buNone/>
            </a:pPr>
            <a:r>
              <a:rPr lang="en-GB" dirty="0"/>
              <a:t>Attendance and punctuality is vital to aid your child’s learning.</a:t>
            </a:r>
            <a:r>
              <a:rPr lang="en-US" dirty="0"/>
              <a:t>​</a:t>
            </a:r>
            <a:endParaRPr lang="en-GB" dirty="0"/>
          </a:p>
          <a:p>
            <a:pPr marL="0" indent="0" fontAlgn="base">
              <a:buNone/>
            </a:pPr>
            <a:r>
              <a:rPr lang="en-GB" dirty="0"/>
              <a:t>The children need to be at school every day and be here on time. 	</a:t>
            </a:r>
          </a:p>
          <a:p>
            <a:pPr marL="0" indent="0" fontAlgn="base">
              <a:buNone/>
            </a:pPr>
            <a:r>
              <a:rPr lang="en-GB" dirty="0"/>
              <a:t>The doors open at 8.40 and the register is done by 8.50, after this time your child      </a:t>
            </a:r>
          </a:p>
          <a:p>
            <a:pPr fontAlgn="base">
              <a:buFont typeface="Wingdings" panose="05000000000000000000" pitchFamily="2" charset="2"/>
              <a:buChar char="q"/>
            </a:pPr>
            <a:r>
              <a:rPr lang="en-GB" dirty="0"/>
              <a:t>will get a late mark.</a:t>
            </a:r>
            <a:endParaRPr lang="en-US" dirty="0"/>
          </a:p>
          <a:p>
            <a:pPr marL="0" indent="0">
              <a:buNone/>
            </a:pPr>
            <a:r>
              <a:rPr lang="en-GB" dirty="0"/>
              <a:t>There are also various punctuality awards for the classes who are on time.</a:t>
            </a:r>
          </a:p>
          <a:p>
            <a:pPr marL="0" indent="0">
              <a:buNone/>
            </a:pPr>
            <a:r>
              <a:rPr lang="en-US" dirty="0"/>
              <a:t>Please ensure that you contact the school office if you child is ill and unable to attend school.</a:t>
            </a:r>
            <a:endParaRPr lang="en-GB" dirty="0"/>
          </a:p>
        </p:txBody>
      </p:sp>
      <p:pic>
        <p:nvPicPr>
          <p:cNvPr id="4" name="Picture 3"/>
          <p:cNvPicPr>
            <a:picLocks noChangeAspect="1"/>
          </p:cNvPicPr>
          <p:nvPr/>
        </p:nvPicPr>
        <p:blipFill>
          <a:blip r:embed="rId2"/>
          <a:stretch>
            <a:fillRect/>
          </a:stretch>
        </p:blipFill>
        <p:spPr>
          <a:xfrm>
            <a:off x="8953500" y="4354830"/>
            <a:ext cx="2079685" cy="2079685"/>
          </a:xfrm>
          <a:prstGeom prst="rect">
            <a:avLst/>
          </a:prstGeom>
        </p:spPr>
      </p:pic>
      <p:pic>
        <p:nvPicPr>
          <p:cNvPr id="5" name="Picture 4"/>
          <p:cNvPicPr>
            <a:picLocks noChangeAspect="1"/>
          </p:cNvPicPr>
          <p:nvPr/>
        </p:nvPicPr>
        <p:blipFill>
          <a:blip r:embed="rId3"/>
          <a:stretch>
            <a:fillRect/>
          </a:stretch>
        </p:blipFill>
        <p:spPr>
          <a:xfrm>
            <a:off x="2108120" y="4514850"/>
            <a:ext cx="2387192" cy="1794510"/>
          </a:xfrm>
          <a:prstGeom prst="rect">
            <a:avLst/>
          </a:prstGeom>
        </p:spPr>
      </p:pic>
    </p:spTree>
    <p:extLst>
      <p:ext uri="{BB962C8B-B14F-4D97-AF65-F5344CB8AC3E}">
        <p14:creationId xmlns:p14="http://schemas.microsoft.com/office/powerpoint/2010/main" val="28354301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A7549-5360-4329-87F7-5A2526A28216}"/>
              </a:ext>
            </a:extLst>
          </p:cNvPr>
          <p:cNvSpPr>
            <a:spLocks noGrp="1"/>
          </p:cNvSpPr>
          <p:nvPr>
            <p:ph type="title"/>
          </p:nvPr>
        </p:nvSpPr>
        <p:spPr/>
        <p:txBody>
          <a:bodyPr/>
          <a:lstStyle/>
          <a:p>
            <a:br>
              <a:rPr lang="en-US" dirty="0"/>
            </a:br>
            <a:endParaRPr lang="en-GB" dirty="0"/>
          </a:p>
        </p:txBody>
      </p:sp>
      <p:pic>
        <p:nvPicPr>
          <p:cNvPr id="8" name="Content Placeholder 7">
            <a:extLst>
              <a:ext uri="{FF2B5EF4-FFF2-40B4-BE49-F238E27FC236}">
                <a16:creationId xmlns:a16="http://schemas.microsoft.com/office/drawing/2014/main" id="{0E454C8E-DBB8-4172-A583-146A2222FC4B}"/>
              </a:ext>
            </a:extLst>
          </p:cNvPr>
          <p:cNvPicPr>
            <a:picLocks noGrp="1" noChangeAspect="1"/>
          </p:cNvPicPr>
          <p:nvPr>
            <p:ph idx="1"/>
          </p:nvPr>
        </p:nvPicPr>
        <p:blipFill>
          <a:blip r:embed="rId2"/>
          <a:stretch>
            <a:fillRect/>
          </a:stretch>
        </p:blipFill>
        <p:spPr>
          <a:xfrm>
            <a:off x="3871741" y="296459"/>
            <a:ext cx="4588866" cy="6050506"/>
          </a:xfrm>
        </p:spPr>
      </p:pic>
    </p:spTree>
    <p:extLst>
      <p:ext uri="{BB962C8B-B14F-4D97-AF65-F5344CB8AC3E}">
        <p14:creationId xmlns:p14="http://schemas.microsoft.com/office/powerpoint/2010/main" val="27979082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How can you help?</a:t>
            </a:r>
          </a:p>
        </p:txBody>
      </p:sp>
      <p:sp>
        <p:nvSpPr>
          <p:cNvPr id="3" name="Content Placeholder 2"/>
          <p:cNvSpPr>
            <a:spLocks noGrp="1"/>
          </p:cNvSpPr>
          <p:nvPr>
            <p:ph idx="1"/>
          </p:nvPr>
        </p:nvSpPr>
        <p:spPr/>
        <p:txBody>
          <a:bodyPr>
            <a:normAutofit/>
          </a:bodyPr>
          <a:lstStyle/>
          <a:p>
            <a:pPr>
              <a:buFont typeface="Wingdings" panose="05000000000000000000" pitchFamily="2" charset="2"/>
              <a:buChar char="q"/>
            </a:pPr>
            <a:r>
              <a:rPr lang="en-GB" sz="4000" dirty="0"/>
              <a:t>Read with your child every night.</a:t>
            </a:r>
          </a:p>
          <a:p>
            <a:pPr>
              <a:buFont typeface="Wingdings" panose="05000000000000000000" pitchFamily="2" charset="2"/>
              <a:buChar char="q"/>
            </a:pPr>
            <a:r>
              <a:rPr lang="en-GB" sz="4000" dirty="0"/>
              <a:t>Help with their homework </a:t>
            </a:r>
          </a:p>
          <a:p>
            <a:pPr>
              <a:buFont typeface="Wingdings" panose="05000000000000000000" pitchFamily="2" charset="2"/>
              <a:buChar char="q"/>
            </a:pPr>
            <a:r>
              <a:rPr lang="en-GB" sz="4000" dirty="0"/>
              <a:t>Send P.E. kit in ready for Monday.</a:t>
            </a:r>
          </a:p>
        </p:txBody>
      </p:sp>
    </p:spTree>
    <p:extLst>
      <p:ext uri="{BB962C8B-B14F-4D97-AF65-F5344CB8AC3E}">
        <p14:creationId xmlns:p14="http://schemas.microsoft.com/office/powerpoint/2010/main" val="580537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Additional Information</a:t>
            </a:r>
          </a:p>
        </p:txBody>
      </p:sp>
      <p:sp>
        <p:nvSpPr>
          <p:cNvPr id="3" name="Content Placeholder 2"/>
          <p:cNvSpPr>
            <a:spLocks noGrp="1"/>
          </p:cNvSpPr>
          <p:nvPr>
            <p:ph idx="1"/>
          </p:nvPr>
        </p:nvSpPr>
        <p:spPr/>
        <p:txBody>
          <a:bodyPr/>
          <a:lstStyle/>
          <a:p>
            <a:r>
              <a:rPr lang="en-GB" dirty="0"/>
              <a:t>As previously discussed, the easiest and quickest way to contact your child’s teacher is on Class Dojo. If you have any further questions please send them to the class teacher on Class Dojo.</a:t>
            </a:r>
          </a:p>
          <a:p>
            <a:endParaRPr lang="en-GB" dirty="0"/>
          </a:p>
          <a:p>
            <a:pPr marL="0" indent="0" algn="ctr">
              <a:buNone/>
            </a:pPr>
            <a:r>
              <a:rPr lang="en-GB" dirty="0"/>
              <a:t>We are very excited for a fun year filled with lots of smiles and lots of learning!</a:t>
            </a:r>
          </a:p>
          <a:p>
            <a:pPr marL="0" indent="0" algn="ctr">
              <a:buNone/>
            </a:pPr>
            <a:r>
              <a:rPr lang="en-GB" dirty="0"/>
              <a:t>Mrs Barraclough &amp; Mrs Majeed</a:t>
            </a:r>
          </a:p>
        </p:txBody>
      </p:sp>
    </p:spTree>
    <p:extLst>
      <p:ext uri="{BB962C8B-B14F-4D97-AF65-F5344CB8AC3E}">
        <p14:creationId xmlns:p14="http://schemas.microsoft.com/office/powerpoint/2010/main" val="8668024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Parents information</a:t>
            </a:r>
          </a:p>
        </p:txBody>
      </p:sp>
      <p:sp>
        <p:nvSpPr>
          <p:cNvPr id="3" name="Content Placeholder 2"/>
          <p:cNvSpPr>
            <a:spLocks noGrp="1"/>
          </p:cNvSpPr>
          <p:nvPr>
            <p:ph idx="1"/>
          </p:nvPr>
        </p:nvSpPr>
        <p:spPr>
          <a:xfrm>
            <a:off x="1295401" y="2556931"/>
            <a:ext cx="9601196" cy="3578397"/>
          </a:xfrm>
        </p:spPr>
        <p:txBody>
          <a:bodyPr>
            <a:normAutofit/>
          </a:bodyPr>
          <a:lstStyle/>
          <a:p>
            <a:pPr>
              <a:buClr>
                <a:schemeClr val="tx1"/>
              </a:buClr>
              <a:buFont typeface="Wingdings" panose="05000000000000000000" pitchFamily="2" charset="2"/>
              <a:buChar char="q"/>
            </a:pPr>
            <a:r>
              <a:rPr lang="en-GB" dirty="0"/>
              <a:t>Homework is sent home every Friday and should be returned by the Wednesday of the following week.</a:t>
            </a:r>
          </a:p>
          <a:p>
            <a:pPr>
              <a:buClr>
                <a:schemeClr val="tx1"/>
              </a:buClr>
              <a:buFont typeface="Wingdings" panose="05000000000000000000" pitchFamily="2" charset="2"/>
              <a:buChar char="q"/>
            </a:pPr>
            <a:r>
              <a:rPr lang="en-GB" dirty="0"/>
              <a:t>Your child can bring a water bottle into school with </a:t>
            </a:r>
            <a:r>
              <a:rPr lang="en-GB" u="sng" dirty="0"/>
              <a:t>water only</a:t>
            </a:r>
            <a:r>
              <a:rPr lang="en-GB" dirty="0"/>
              <a:t>, no flavoured water or cordial juice.</a:t>
            </a:r>
          </a:p>
          <a:p>
            <a:pPr>
              <a:buClr>
                <a:schemeClr val="tx1"/>
              </a:buClr>
              <a:buFont typeface="Wingdings" panose="05000000000000000000" pitchFamily="2" charset="2"/>
              <a:buChar char="q"/>
            </a:pPr>
            <a:r>
              <a:rPr lang="en-GB" dirty="0"/>
              <a:t>Class Dojo is the main way of contacting your child’s teacher, please let me know if you do not have access to this.</a:t>
            </a:r>
          </a:p>
          <a:p>
            <a:pPr>
              <a:buClr>
                <a:schemeClr val="tx1"/>
              </a:buClr>
              <a:buFont typeface="Wingdings" panose="05000000000000000000" pitchFamily="2" charset="2"/>
              <a:buChar char="q"/>
            </a:pPr>
            <a:r>
              <a:rPr lang="en-GB" dirty="0"/>
              <a:t>Children must bring in a change of clothes for after school clubs. If you sign up for an after school club you will receive a slip to say that you child has been selected to attend. </a:t>
            </a:r>
          </a:p>
          <a:p>
            <a:pPr marL="0" indent="0">
              <a:buClr>
                <a:schemeClr val="tx1"/>
              </a:buClr>
              <a:buNone/>
            </a:pPr>
            <a:endParaRPr lang="en-GB" dirty="0"/>
          </a:p>
        </p:txBody>
      </p:sp>
      <p:pic>
        <p:nvPicPr>
          <p:cNvPr id="4" name="Picture 3"/>
          <p:cNvPicPr>
            <a:picLocks noChangeAspect="1"/>
          </p:cNvPicPr>
          <p:nvPr/>
        </p:nvPicPr>
        <p:blipFill>
          <a:blip r:embed="rId3"/>
          <a:stretch>
            <a:fillRect/>
          </a:stretch>
        </p:blipFill>
        <p:spPr>
          <a:xfrm>
            <a:off x="8564136" y="380053"/>
            <a:ext cx="2887236" cy="1621664"/>
          </a:xfrm>
          <a:prstGeom prst="rect">
            <a:avLst/>
          </a:prstGeom>
        </p:spPr>
      </p:pic>
      <p:pic>
        <p:nvPicPr>
          <p:cNvPr id="5" name="Picture 4"/>
          <p:cNvPicPr>
            <a:picLocks noChangeAspect="1"/>
          </p:cNvPicPr>
          <p:nvPr/>
        </p:nvPicPr>
        <p:blipFill>
          <a:blip r:embed="rId4"/>
          <a:stretch>
            <a:fillRect/>
          </a:stretch>
        </p:blipFill>
        <p:spPr>
          <a:xfrm>
            <a:off x="199922" y="4570987"/>
            <a:ext cx="956262" cy="1743772"/>
          </a:xfrm>
          <a:prstGeom prst="rect">
            <a:avLst/>
          </a:prstGeom>
        </p:spPr>
      </p:pic>
      <p:pic>
        <p:nvPicPr>
          <p:cNvPr id="6" name="Picture 5"/>
          <p:cNvPicPr>
            <a:picLocks noChangeAspect="1"/>
          </p:cNvPicPr>
          <p:nvPr/>
        </p:nvPicPr>
        <p:blipFill>
          <a:blip r:embed="rId5"/>
          <a:stretch>
            <a:fillRect/>
          </a:stretch>
        </p:blipFill>
        <p:spPr>
          <a:xfrm>
            <a:off x="10578025" y="4850202"/>
            <a:ext cx="1506191" cy="1185341"/>
          </a:xfrm>
          <a:prstGeom prst="rect">
            <a:avLst/>
          </a:prstGeom>
        </p:spPr>
      </p:pic>
    </p:spTree>
    <p:extLst>
      <p:ext uri="{BB962C8B-B14F-4D97-AF65-F5344CB8AC3E}">
        <p14:creationId xmlns:p14="http://schemas.microsoft.com/office/powerpoint/2010/main" val="33074132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P.E.-Is on a </a:t>
            </a:r>
            <a:r>
              <a:rPr lang="en-US" dirty="0" err="1"/>
              <a:t>monday</a:t>
            </a:r>
            <a:endParaRPr lang="en-GB" dirty="0"/>
          </a:p>
        </p:txBody>
      </p:sp>
      <p:sp>
        <p:nvSpPr>
          <p:cNvPr id="3" name="Content Placeholder 2"/>
          <p:cNvSpPr>
            <a:spLocks noGrp="1"/>
          </p:cNvSpPr>
          <p:nvPr>
            <p:ph idx="1"/>
          </p:nvPr>
        </p:nvSpPr>
        <p:spPr/>
        <p:txBody>
          <a:bodyPr>
            <a:normAutofit/>
          </a:bodyPr>
          <a:lstStyle/>
          <a:p>
            <a:endParaRPr lang="en-US" dirty="0"/>
          </a:p>
          <a:p>
            <a:r>
              <a:rPr lang="en-US" dirty="0"/>
              <a:t>All children should have a bag containing their PE kit. This should be kept in school during the term. It can come home at half-term for washing. The PE kit requirements are shown below:</a:t>
            </a:r>
          </a:p>
          <a:p>
            <a:pPr marL="0" indent="0">
              <a:buNone/>
            </a:pPr>
            <a:r>
              <a:rPr lang="en-US" dirty="0"/>
              <a:t>house </a:t>
            </a:r>
            <a:r>
              <a:rPr lang="en-US" dirty="0" err="1"/>
              <a:t>coloured</a:t>
            </a:r>
            <a:r>
              <a:rPr lang="en-US" dirty="0"/>
              <a:t>  T-shirt- available from Bang </a:t>
            </a:r>
            <a:r>
              <a:rPr lang="en-US" dirty="0" err="1"/>
              <a:t>Bang</a:t>
            </a:r>
            <a:endParaRPr lang="en-US" dirty="0"/>
          </a:p>
          <a:p>
            <a:r>
              <a:rPr lang="en-US" dirty="0"/>
              <a:t>Black or navy blue shorts</a:t>
            </a:r>
          </a:p>
          <a:p>
            <a:r>
              <a:rPr lang="en-US" dirty="0"/>
              <a:t>Black PE pumps</a:t>
            </a:r>
          </a:p>
          <a:p>
            <a:pPr marL="0" indent="0">
              <a:buNone/>
            </a:pPr>
            <a:endParaRPr lang="en-US" dirty="0"/>
          </a:p>
          <a:p>
            <a:endParaRPr lang="en-GB" dirty="0"/>
          </a:p>
        </p:txBody>
      </p:sp>
      <p:pic>
        <p:nvPicPr>
          <p:cNvPr id="4" name="Picture 3"/>
          <p:cNvPicPr>
            <a:picLocks noChangeAspect="1"/>
          </p:cNvPicPr>
          <p:nvPr/>
        </p:nvPicPr>
        <p:blipFill>
          <a:blip r:embed="rId2"/>
          <a:stretch>
            <a:fillRect/>
          </a:stretch>
        </p:blipFill>
        <p:spPr>
          <a:xfrm>
            <a:off x="9233210" y="4467238"/>
            <a:ext cx="2396233" cy="1842122"/>
          </a:xfrm>
          <a:prstGeom prst="rect">
            <a:avLst/>
          </a:prstGeom>
        </p:spPr>
      </p:pic>
      <p:pic>
        <p:nvPicPr>
          <p:cNvPr id="8" name="Picture 7"/>
          <p:cNvPicPr>
            <a:picLocks noChangeAspect="1"/>
          </p:cNvPicPr>
          <p:nvPr/>
        </p:nvPicPr>
        <p:blipFill>
          <a:blip r:embed="rId3"/>
          <a:stretch>
            <a:fillRect/>
          </a:stretch>
        </p:blipFill>
        <p:spPr>
          <a:xfrm>
            <a:off x="9233210" y="351967"/>
            <a:ext cx="1941650" cy="2235116"/>
          </a:xfrm>
          <a:prstGeom prst="rect">
            <a:avLst/>
          </a:prstGeom>
        </p:spPr>
      </p:pic>
    </p:spTree>
    <p:extLst>
      <p:ext uri="{BB962C8B-B14F-4D97-AF65-F5344CB8AC3E}">
        <p14:creationId xmlns:p14="http://schemas.microsoft.com/office/powerpoint/2010/main" val="25899351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Topics</a:t>
            </a:r>
          </a:p>
        </p:txBody>
      </p:sp>
      <p:sp>
        <p:nvSpPr>
          <p:cNvPr id="3" name="Content Placeholder 2"/>
          <p:cNvSpPr>
            <a:spLocks noGrp="1"/>
          </p:cNvSpPr>
          <p:nvPr>
            <p:ph idx="1"/>
          </p:nvPr>
        </p:nvSpPr>
        <p:spPr/>
        <p:txBody>
          <a:bodyPr>
            <a:normAutofit fontScale="92500" lnSpcReduction="10000"/>
          </a:bodyPr>
          <a:lstStyle/>
          <a:p>
            <a:pPr marL="0" indent="0" algn="ctr">
              <a:buNone/>
            </a:pPr>
            <a:r>
              <a:rPr lang="en-GB" sz="3000" dirty="0"/>
              <a:t>In Year 1 we learn about lots of different things! Our topics for this year are:</a:t>
            </a:r>
          </a:p>
          <a:p>
            <a:r>
              <a:rPr lang="en-GB" sz="3000" dirty="0"/>
              <a:t>Autumn 1 – Our school and our local area</a:t>
            </a:r>
          </a:p>
          <a:p>
            <a:r>
              <a:rPr lang="en-GB" sz="3000" dirty="0"/>
              <a:t>Autumn 2 – The Great Fire of London</a:t>
            </a:r>
          </a:p>
          <a:p>
            <a:pPr marL="0" indent="0">
              <a:buNone/>
            </a:pPr>
            <a:r>
              <a:rPr lang="en-GB" sz="3000" dirty="0"/>
              <a:t> Spring 1-   Around the World-Hot and Cold Countries</a:t>
            </a:r>
          </a:p>
          <a:p>
            <a:pPr marL="0" indent="0">
              <a:buNone/>
            </a:pPr>
            <a:r>
              <a:rPr lang="en-US" sz="3000" dirty="0"/>
              <a:t> Spring 2-   </a:t>
            </a:r>
            <a:r>
              <a:rPr lang="en-GB" sz="3000" dirty="0"/>
              <a:t>Toys</a:t>
            </a:r>
          </a:p>
          <a:p>
            <a:pPr marL="0" indent="0">
              <a:buNone/>
            </a:pPr>
            <a:r>
              <a:rPr lang="en-GB" sz="3000" dirty="0"/>
              <a:t> Summer 1 – The UK</a:t>
            </a:r>
          </a:p>
          <a:p>
            <a:pPr marL="0" indent="0">
              <a:buNone/>
            </a:pPr>
            <a:r>
              <a:rPr lang="en-GB" sz="3000" dirty="0"/>
              <a:t> Summer 2 – Florence Nightingale</a:t>
            </a:r>
          </a:p>
          <a:p>
            <a:endParaRPr lang="en-GB" dirty="0"/>
          </a:p>
        </p:txBody>
      </p:sp>
    </p:spTree>
    <p:extLst>
      <p:ext uri="{BB962C8B-B14F-4D97-AF65-F5344CB8AC3E}">
        <p14:creationId xmlns:p14="http://schemas.microsoft.com/office/powerpoint/2010/main" val="36576866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Trips</a:t>
            </a:r>
          </a:p>
        </p:txBody>
      </p:sp>
      <p:sp>
        <p:nvSpPr>
          <p:cNvPr id="3" name="Content Placeholder 2"/>
          <p:cNvSpPr>
            <a:spLocks noGrp="1"/>
          </p:cNvSpPr>
          <p:nvPr>
            <p:ph idx="1"/>
          </p:nvPr>
        </p:nvSpPr>
        <p:spPr>
          <a:xfrm>
            <a:off x="1024129" y="2286000"/>
            <a:ext cx="8404544" cy="3019245"/>
          </a:xfrm>
        </p:spPr>
        <p:txBody>
          <a:bodyPr>
            <a:normAutofit/>
          </a:bodyPr>
          <a:lstStyle/>
          <a:p>
            <a:pPr marL="0" indent="0" algn="ctr">
              <a:buNone/>
            </a:pPr>
            <a:r>
              <a:rPr lang="en-GB" sz="3000" dirty="0"/>
              <a:t>Throughout the year we will be going on different trips and we will also have some visitors in school. These are all linked to our curriculum.</a:t>
            </a:r>
          </a:p>
          <a:p>
            <a:pPr marL="0" indent="0" algn="ctr">
              <a:buNone/>
            </a:pPr>
            <a:r>
              <a:rPr lang="en-GB" sz="3000" dirty="0"/>
              <a:t>      Autumn- Cinema and Pantomime                    Spring – Martin Mere</a:t>
            </a:r>
          </a:p>
          <a:p>
            <a:pPr algn="ctr"/>
            <a:endParaRPr lang="en-GB" sz="3000" dirty="0"/>
          </a:p>
        </p:txBody>
      </p:sp>
      <p:pic>
        <p:nvPicPr>
          <p:cNvPr id="7" name="Picture 6"/>
          <p:cNvPicPr>
            <a:picLocks noChangeAspect="1"/>
          </p:cNvPicPr>
          <p:nvPr/>
        </p:nvPicPr>
        <p:blipFill>
          <a:blip r:embed="rId2"/>
          <a:stretch>
            <a:fillRect/>
          </a:stretch>
        </p:blipFill>
        <p:spPr>
          <a:xfrm>
            <a:off x="8342396" y="41483"/>
            <a:ext cx="3431309" cy="2284680"/>
          </a:xfrm>
          <a:prstGeom prst="rect">
            <a:avLst/>
          </a:prstGeom>
        </p:spPr>
      </p:pic>
      <p:sp>
        <p:nvSpPr>
          <p:cNvPr id="4" name="AutoShape 2" descr="Image result for martin mere">
            <a:extLst>
              <a:ext uri="{FF2B5EF4-FFF2-40B4-BE49-F238E27FC236}">
                <a16:creationId xmlns:a16="http://schemas.microsoft.com/office/drawing/2014/main" id="{E5E5D2DA-0D04-4D87-9F64-8CD3A3EBB1BF}"/>
              </a:ext>
            </a:extLst>
          </p:cNvPr>
          <p:cNvSpPr>
            <a:spLocks noChangeAspect="1" noChangeArrowheads="1"/>
          </p:cNvSpPr>
          <p:nvPr/>
        </p:nvSpPr>
        <p:spPr bwMode="auto">
          <a:xfrm>
            <a:off x="1447798" y="3569897"/>
            <a:ext cx="1795733" cy="179573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6" name="Picture 5">
            <a:extLst>
              <a:ext uri="{FF2B5EF4-FFF2-40B4-BE49-F238E27FC236}">
                <a16:creationId xmlns:a16="http://schemas.microsoft.com/office/drawing/2014/main" id="{5D2FE636-5639-4ACD-A8D4-8BD91415F5FC}"/>
              </a:ext>
            </a:extLst>
          </p:cNvPr>
          <p:cNvPicPr>
            <a:picLocks noChangeAspect="1"/>
          </p:cNvPicPr>
          <p:nvPr/>
        </p:nvPicPr>
        <p:blipFill>
          <a:blip r:embed="rId3"/>
          <a:stretch>
            <a:fillRect/>
          </a:stretch>
        </p:blipFill>
        <p:spPr>
          <a:xfrm>
            <a:off x="447855" y="5020638"/>
            <a:ext cx="4757536" cy="1371536"/>
          </a:xfrm>
          <a:prstGeom prst="rect">
            <a:avLst/>
          </a:prstGeom>
        </p:spPr>
      </p:pic>
      <p:pic>
        <p:nvPicPr>
          <p:cNvPr id="10" name="Picture 9">
            <a:extLst>
              <a:ext uri="{FF2B5EF4-FFF2-40B4-BE49-F238E27FC236}">
                <a16:creationId xmlns:a16="http://schemas.microsoft.com/office/drawing/2014/main" id="{6A03FEE4-C375-4582-838A-FA705CB53569}"/>
              </a:ext>
            </a:extLst>
          </p:cNvPr>
          <p:cNvPicPr>
            <a:picLocks noChangeAspect="1"/>
          </p:cNvPicPr>
          <p:nvPr/>
        </p:nvPicPr>
        <p:blipFill>
          <a:blip r:embed="rId4"/>
          <a:stretch>
            <a:fillRect/>
          </a:stretch>
        </p:blipFill>
        <p:spPr>
          <a:xfrm>
            <a:off x="9205245" y="3875822"/>
            <a:ext cx="2516352" cy="2516352"/>
          </a:xfrm>
          <a:prstGeom prst="rect">
            <a:avLst/>
          </a:prstGeom>
        </p:spPr>
      </p:pic>
    </p:spTree>
    <p:extLst>
      <p:ext uri="{BB962C8B-B14F-4D97-AF65-F5344CB8AC3E}">
        <p14:creationId xmlns:p14="http://schemas.microsoft.com/office/powerpoint/2010/main" val="28037097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8562501" cy="978113"/>
          </a:xfrm>
        </p:spPr>
        <p:txBody>
          <a:bodyPr/>
          <a:lstStyle/>
          <a:p>
            <a:r>
              <a:rPr lang="en-GB" dirty="0"/>
              <a:t>Reading</a:t>
            </a:r>
          </a:p>
        </p:txBody>
      </p:sp>
      <p:sp>
        <p:nvSpPr>
          <p:cNvPr id="3" name="Content Placeholder 2"/>
          <p:cNvSpPr>
            <a:spLocks noGrp="1"/>
          </p:cNvSpPr>
          <p:nvPr>
            <p:ph idx="1"/>
          </p:nvPr>
        </p:nvSpPr>
        <p:spPr>
          <a:xfrm>
            <a:off x="1024127" y="1769806"/>
            <a:ext cx="10607433" cy="5004619"/>
          </a:xfrm>
          <a:solidFill>
            <a:schemeClr val="accent2">
              <a:lumMod val="60000"/>
              <a:lumOff val="40000"/>
            </a:schemeClr>
          </a:solidFill>
        </p:spPr>
        <p:txBody>
          <a:bodyPr>
            <a:normAutofit fontScale="55000" lnSpcReduction="20000"/>
          </a:bodyPr>
          <a:lstStyle/>
          <a:p>
            <a:pPr>
              <a:buFont typeface="Wingdings" panose="05000000000000000000" pitchFamily="2" charset="2"/>
              <a:buChar char="q"/>
            </a:pPr>
            <a:r>
              <a:rPr lang="en-GB" sz="3200" dirty="0"/>
              <a:t>It is an expectation at St Joseph’s that the children read every night at home. </a:t>
            </a:r>
          </a:p>
          <a:p>
            <a:pPr marL="0" indent="0">
              <a:buNone/>
            </a:pPr>
            <a:endParaRPr lang="en-GB" sz="3200" dirty="0"/>
          </a:p>
          <a:p>
            <a:pPr>
              <a:buFont typeface="Wingdings" panose="05000000000000000000" pitchFamily="2" charset="2"/>
              <a:buChar char="q"/>
            </a:pPr>
            <a:r>
              <a:rPr lang="en-GB" sz="3200" dirty="0"/>
              <a:t>We also read in school with the children, at least three times a week.</a:t>
            </a:r>
          </a:p>
          <a:p>
            <a:pPr marL="0" indent="0">
              <a:buNone/>
            </a:pPr>
            <a:endParaRPr lang="en-GB" sz="3200" dirty="0"/>
          </a:p>
          <a:p>
            <a:pPr>
              <a:buFont typeface="Wingdings" panose="05000000000000000000" pitchFamily="2" charset="2"/>
              <a:buChar char="q"/>
            </a:pPr>
            <a:r>
              <a:rPr lang="en-US" sz="3200" dirty="0"/>
              <a:t>Please read at least 2 pages of your child’s book with them every night. </a:t>
            </a:r>
          </a:p>
          <a:p>
            <a:pPr marL="0" indent="0">
              <a:buNone/>
            </a:pPr>
            <a:endParaRPr lang="en-US" sz="3200" dirty="0"/>
          </a:p>
          <a:p>
            <a:pPr>
              <a:buFont typeface="Wingdings" panose="05000000000000000000" pitchFamily="2" charset="2"/>
              <a:buChar char="q"/>
            </a:pPr>
            <a:r>
              <a:rPr lang="en-US" sz="3200" dirty="0"/>
              <a:t>We will be sending home 2 Read Write Inc. books-one which they have already read in school to           </a:t>
            </a:r>
          </a:p>
          <a:p>
            <a:pPr marL="0" indent="0">
              <a:buNone/>
            </a:pPr>
            <a:r>
              <a:rPr lang="en-US" sz="3200" dirty="0"/>
              <a:t>    develop fluency with reading and another at the same level which is a home reading book.  These books will    </a:t>
            </a:r>
          </a:p>
          <a:p>
            <a:pPr marL="0" indent="0">
              <a:buNone/>
            </a:pPr>
            <a:r>
              <a:rPr lang="en-US" sz="3200" dirty="0"/>
              <a:t>    both be linked to the phonic sounds that they are learning in school.       </a:t>
            </a:r>
          </a:p>
          <a:p>
            <a:pPr marL="0" indent="0">
              <a:buNone/>
            </a:pPr>
            <a:r>
              <a:rPr lang="en-US" sz="3200" dirty="0"/>
              <a:t>  </a:t>
            </a:r>
          </a:p>
          <a:p>
            <a:pPr>
              <a:buFont typeface="Wingdings" panose="05000000000000000000" pitchFamily="2" charset="2"/>
              <a:buChar char="q"/>
            </a:pPr>
            <a:r>
              <a:rPr lang="en-US" sz="3200" dirty="0"/>
              <a:t>New reading challenge-children have to read at home at least 3 times in a week to go up the beanstalk</a:t>
            </a:r>
          </a:p>
          <a:p>
            <a:pPr marL="0" indent="0">
              <a:buNone/>
            </a:pPr>
            <a:endParaRPr lang="en-US" sz="3200" dirty="0"/>
          </a:p>
          <a:p>
            <a:pPr>
              <a:buFont typeface="Wingdings" panose="05000000000000000000" pitchFamily="2" charset="2"/>
              <a:buChar char="q"/>
            </a:pPr>
            <a:r>
              <a:rPr lang="en-US" sz="3200" dirty="0"/>
              <a:t>The children will get a prize after they have moved up the beanstalk 10 times. </a:t>
            </a:r>
            <a:endParaRPr lang="en-GB" sz="3200" dirty="0"/>
          </a:p>
          <a:p>
            <a:endParaRPr lang="en-GB" dirty="0"/>
          </a:p>
        </p:txBody>
      </p:sp>
      <p:pic>
        <p:nvPicPr>
          <p:cNvPr id="4" name="Picture 3"/>
          <p:cNvPicPr>
            <a:picLocks noChangeAspect="1"/>
          </p:cNvPicPr>
          <p:nvPr/>
        </p:nvPicPr>
        <p:blipFill>
          <a:blip r:embed="rId2"/>
          <a:stretch>
            <a:fillRect/>
          </a:stretch>
        </p:blipFill>
        <p:spPr>
          <a:xfrm>
            <a:off x="8456112" y="216310"/>
            <a:ext cx="1317615" cy="1470020"/>
          </a:xfrm>
          <a:prstGeom prst="rect">
            <a:avLst/>
          </a:prstGeom>
        </p:spPr>
      </p:pic>
    </p:spTree>
    <p:extLst>
      <p:ext uri="{BB962C8B-B14F-4D97-AF65-F5344CB8AC3E}">
        <p14:creationId xmlns:p14="http://schemas.microsoft.com/office/powerpoint/2010/main" val="2596746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Phonics</a:t>
            </a:r>
            <a:endParaRPr lang="en-GB" dirty="0"/>
          </a:p>
        </p:txBody>
      </p:sp>
      <p:sp>
        <p:nvSpPr>
          <p:cNvPr id="3" name="Content Placeholder 2"/>
          <p:cNvSpPr>
            <a:spLocks noGrp="1"/>
          </p:cNvSpPr>
          <p:nvPr>
            <p:ph idx="1"/>
          </p:nvPr>
        </p:nvSpPr>
        <p:spPr/>
        <p:txBody>
          <a:bodyPr>
            <a:normAutofit/>
          </a:bodyPr>
          <a:lstStyle/>
          <a:p>
            <a:r>
              <a:rPr lang="en-US" sz="3000" dirty="0"/>
              <a:t>On the week commencing 8th June 2026, the year 1 children will be tested on their phonics skills. This is done with a familiar adult to check their recognition of sounds and their ability to read words. </a:t>
            </a:r>
          </a:p>
        </p:txBody>
      </p:sp>
      <p:pic>
        <p:nvPicPr>
          <p:cNvPr id="4" name="Picture 3"/>
          <p:cNvPicPr>
            <a:picLocks noChangeAspect="1"/>
          </p:cNvPicPr>
          <p:nvPr/>
        </p:nvPicPr>
        <p:blipFill>
          <a:blip r:embed="rId2"/>
          <a:stretch>
            <a:fillRect/>
          </a:stretch>
        </p:blipFill>
        <p:spPr>
          <a:xfrm>
            <a:off x="8443605" y="4297680"/>
            <a:ext cx="2524125" cy="1809750"/>
          </a:xfrm>
          <a:prstGeom prst="rect">
            <a:avLst/>
          </a:prstGeom>
        </p:spPr>
      </p:pic>
    </p:spTree>
    <p:extLst>
      <p:ext uri="{BB962C8B-B14F-4D97-AF65-F5344CB8AC3E}">
        <p14:creationId xmlns:p14="http://schemas.microsoft.com/office/powerpoint/2010/main" val="31885543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writing</a:t>
            </a:r>
          </a:p>
        </p:txBody>
      </p:sp>
      <p:sp>
        <p:nvSpPr>
          <p:cNvPr id="3" name="Content Placeholder 2"/>
          <p:cNvSpPr>
            <a:spLocks noGrp="1"/>
          </p:cNvSpPr>
          <p:nvPr>
            <p:ph idx="1"/>
          </p:nvPr>
        </p:nvSpPr>
        <p:spPr/>
        <p:txBody>
          <a:bodyPr/>
          <a:lstStyle/>
          <a:p>
            <a:pPr>
              <a:buFont typeface="Wingdings" panose="05000000000000000000" pitchFamily="2" charset="2"/>
              <a:buChar char="q"/>
            </a:pPr>
            <a:r>
              <a:rPr lang="en-US" sz="3000" dirty="0"/>
              <a:t>In year 1-we work hard with our handwriting and presentation of work.</a:t>
            </a:r>
          </a:p>
          <a:p>
            <a:pPr>
              <a:buFont typeface="Wingdings" panose="05000000000000000000" pitchFamily="2" charset="2"/>
              <a:buChar char="q"/>
            </a:pPr>
            <a:r>
              <a:rPr lang="en-US" sz="3000" dirty="0"/>
              <a:t>We work on writing sentences with details adding adjectives,    </a:t>
            </a:r>
          </a:p>
          <a:p>
            <a:pPr>
              <a:buFont typeface="Wingdings" panose="05000000000000000000" pitchFamily="2" charset="2"/>
              <a:buChar char="q"/>
            </a:pPr>
            <a:r>
              <a:rPr lang="en-US" sz="3000" dirty="0"/>
              <a:t>conjunctions and verbs</a:t>
            </a:r>
            <a:r>
              <a:rPr lang="en-US" dirty="0"/>
              <a:t>. </a:t>
            </a:r>
          </a:p>
          <a:p>
            <a:pPr>
              <a:buFont typeface="Wingdings" panose="05000000000000000000" pitchFamily="2" charset="2"/>
              <a:buChar char="q"/>
            </a:pPr>
            <a:r>
              <a:rPr lang="en-US" sz="3000" dirty="0"/>
              <a:t>We learn to spell common exception words</a:t>
            </a:r>
          </a:p>
          <a:p>
            <a:pPr>
              <a:buFont typeface="Wingdings" panose="05000000000000000000" pitchFamily="2" charset="2"/>
              <a:buChar char="q"/>
            </a:pPr>
            <a:r>
              <a:rPr lang="en-US" sz="3000" dirty="0"/>
              <a:t> correctly. </a:t>
            </a:r>
          </a:p>
          <a:p>
            <a:pPr marL="0" indent="0">
              <a:buNone/>
            </a:pPr>
            <a:endParaRPr lang="en-GB" dirty="0"/>
          </a:p>
        </p:txBody>
      </p:sp>
      <p:pic>
        <p:nvPicPr>
          <p:cNvPr id="4" name="Picture 3"/>
          <p:cNvPicPr>
            <a:picLocks noChangeAspect="1"/>
          </p:cNvPicPr>
          <p:nvPr/>
        </p:nvPicPr>
        <p:blipFill>
          <a:blip r:embed="rId2"/>
          <a:stretch>
            <a:fillRect/>
          </a:stretch>
        </p:blipFill>
        <p:spPr>
          <a:xfrm>
            <a:off x="8090673" y="4045105"/>
            <a:ext cx="3868079" cy="2166124"/>
          </a:xfrm>
          <a:prstGeom prst="rect">
            <a:avLst/>
          </a:prstGeom>
        </p:spPr>
      </p:pic>
      <p:pic>
        <p:nvPicPr>
          <p:cNvPr id="5" name="Picture 4"/>
          <p:cNvPicPr>
            <a:picLocks noChangeAspect="1"/>
          </p:cNvPicPr>
          <p:nvPr/>
        </p:nvPicPr>
        <p:blipFill>
          <a:blip r:embed="rId3"/>
          <a:stretch>
            <a:fillRect/>
          </a:stretch>
        </p:blipFill>
        <p:spPr>
          <a:xfrm>
            <a:off x="7783551" y="270927"/>
            <a:ext cx="3909907" cy="2154163"/>
          </a:xfrm>
          <a:prstGeom prst="rect">
            <a:avLst/>
          </a:prstGeom>
        </p:spPr>
      </p:pic>
    </p:spTree>
    <p:extLst>
      <p:ext uri="{BB962C8B-B14F-4D97-AF65-F5344CB8AC3E}">
        <p14:creationId xmlns:p14="http://schemas.microsoft.com/office/powerpoint/2010/main" val="30346342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Maths</a:t>
            </a:r>
          </a:p>
        </p:txBody>
      </p:sp>
      <p:sp>
        <p:nvSpPr>
          <p:cNvPr id="3" name="Content Placeholder 2"/>
          <p:cNvSpPr>
            <a:spLocks noGrp="1"/>
          </p:cNvSpPr>
          <p:nvPr>
            <p:ph idx="1"/>
          </p:nvPr>
        </p:nvSpPr>
        <p:spPr/>
        <p:txBody>
          <a:bodyPr>
            <a:normAutofit/>
          </a:bodyPr>
          <a:lstStyle/>
          <a:p>
            <a:r>
              <a:rPr lang="en-US" sz="3000" dirty="0"/>
              <a:t>By the end of year 1-we work with numbers up to 100. We have to be able write the numbers and make the different numbers.</a:t>
            </a:r>
          </a:p>
          <a:p>
            <a:r>
              <a:rPr lang="en-US" sz="3000" dirty="0"/>
              <a:t>We add and subtract with numbers up to 20.</a:t>
            </a:r>
          </a:p>
          <a:p>
            <a:r>
              <a:rPr lang="en-US" sz="3000" dirty="0"/>
              <a:t>We learn to write the words for the number names up to 20. </a:t>
            </a:r>
          </a:p>
          <a:p>
            <a:r>
              <a:rPr lang="en-US" sz="3000" dirty="0">
                <a:hlinkClick r:id="rId2">
                  <a:extLst>
                    <a:ext uri="{A12FA001-AC4F-418D-AE19-62706E023703}">
                      <ahyp:hlinkClr xmlns:ahyp="http://schemas.microsoft.com/office/drawing/2018/hyperlinkcolor" val="tx"/>
                    </a:ext>
                  </a:extLst>
                </a:hlinkClick>
              </a:rPr>
              <a:t>www.topmarks.co.uk</a:t>
            </a:r>
            <a:r>
              <a:rPr lang="en-US" sz="3000" dirty="0"/>
              <a:t>  </a:t>
            </a:r>
          </a:p>
          <a:p>
            <a:pPr marL="0" indent="0">
              <a:buNone/>
            </a:pPr>
            <a:r>
              <a:rPr lang="en-US" sz="3000" dirty="0">
                <a:hlinkClick r:id="rId3">
                  <a:extLst>
                    <a:ext uri="{A12FA001-AC4F-418D-AE19-62706E023703}">
                      <ahyp:hlinkClr xmlns:ahyp="http://schemas.microsoft.com/office/drawing/2018/hyperlinkcolor" val="tx"/>
                    </a:ext>
                  </a:extLst>
                </a:hlinkClick>
              </a:rPr>
              <a:t>www.ictgames.com</a:t>
            </a:r>
            <a:r>
              <a:rPr lang="en-US" sz="3000" dirty="0"/>
              <a:t> </a:t>
            </a:r>
            <a:endParaRPr lang="en-GB" sz="3000" dirty="0"/>
          </a:p>
        </p:txBody>
      </p:sp>
      <p:pic>
        <p:nvPicPr>
          <p:cNvPr id="4" name="Picture 3"/>
          <p:cNvPicPr>
            <a:picLocks noChangeAspect="1"/>
          </p:cNvPicPr>
          <p:nvPr/>
        </p:nvPicPr>
        <p:blipFill>
          <a:blip r:embed="rId4"/>
          <a:stretch>
            <a:fillRect/>
          </a:stretch>
        </p:blipFill>
        <p:spPr>
          <a:xfrm>
            <a:off x="8572500" y="4804513"/>
            <a:ext cx="3257550" cy="1905777"/>
          </a:xfrm>
          <a:prstGeom prst="rect">
            <a:avLst/>
          </a:prstGeom>
        </p:spPr>
      </p:pic>
    </p:spTree>
    <p:extLst>
      <p:ext uri="{BB962C8B-B14F-4D97-AF65-F5344CB8AC3E}">
        <p14:creationId xmlns:p14="http://schemas.microsoft.com/office/powerpoint/2010/main" val="172048620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09C171B16DB964AAE3EFE606895A0ED" ma:contentTypeVersion="14" ma:contentTypeDescription="Create a new document." ma:contentTypeScope="" ma:versionID="2d7bc09ff6e4e497993f27a27ad33b4f">
  <xsd:schema xmlns:xsd="http://www.w3.org/2001/XMLSchema" xmlns:xs="http://www.w3.org/2001/XMLSchema" xmlns:p="http://schemas.microsoft.com/office/2006/metadata/properties" xmlns:ns3="03122ac0-40d2-409e-8c4c-b48063cefbb6" xmlns:ns4="fc0466e0-743c-4091-ab1d-f1c94a5d9d26" targetNamespace="http://schemas.microsoft.com/office/2006/metadata/properties" ma:root="true" ma:fieldsID="94e6fe0e29e20198b80d295e2ec07fe3" ns3:_="" ns4:_="">
    <xsd:import namespace="03122ac0-40d2-409e-8c4c-b48063cefbb6"/>
    <xsd:import namespace="fc0466e0-743c-4091-ab1d-f1c94a5d9d26"/>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DateTaken" minOccurs="0"/>
                <xsd:element ref="ns3:MediaServiceLocation" minOccurs="0"/>
                <xsd:element ref="ns3:MediaServiceOCR" minOccurs="0"/>
                <xsd:element ref="ns4:SharedWithUsers" minOccurs="0"/>
                <xsd:element ref="ns4:SharedWithDetails" minOccurs="0"/>
                <xsd:element ref="ns4:SharingHintHash" minOccurs="0"/>
                <xsd:element ref="ns3:MediaServiceAutoKeyPoints" minOccurs="0"/>
                <xsd:element ref="ns3:MediaServiceKeyPoints"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3122ac0-40d2-409e-8c4c-b48063cefb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c0466e0-743c-4091-ab1d-f1c94a5d9d26"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DACE966-6E47-41CC-89E5-5B18EF1C7A2D}">
  <ds:schemaRefs>
    <ds:schemaRef ds:uri="http://schemas.microsoft.com/sharepoint/v3/contenttype/forms"/>
  </ds:schemaRefs>
</ds:datastoreItem>
</file>

<file path=customXml/itemProps2.xml><?xml version="1.0" encoding="utf-8"?>
<ds:datastoreItem xmlns:ds="http://schemas.openxmlformats.org/officeDocument/2006/customXml" ds:itemID="{90905064-6C8A-48EC-B57F-3D8985B961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3122ac0-40d2-409e-8c4c-b48063cefbb6"/>
    <ds:schemaRef ds:uri="fc0466e0-743c-4091-ab1d-f1c94a5d9d2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9020DEA-7444-40C7-9E15-90A7D286FB99}">
  <ds:schemaRefs>
    <ds:schemaRef ds:uri="http://www.w3.org/XML/1998/namespace"/>
    <ds:schemaRef ds:uri="http://schemas.microsoft.com/office/2006/documentManagement/types"/>
    <ds:schemaRef ds:uri="http://purl.org/dc/dcmitype/"/>
    <ds:schemaRef ds:uri="http://schemas.microsoft.com/office/2006/metadata/properties"/>
    <ds:schemaRef ds:uri="http://purl.org/dc/elements/1.1/"/>
    <ds:schemaRef ds:uri="http://schemas.openxmlformats.org/package/2006/metadata/core-properties"/>
    <ds:schemaRef ds:uri="http://schemas.microsoft.com/office/infopath/2007/PartnerControls"/>
    <ds:schemaRef ds:uri="fc0466e0-743c-4091-ab1d-f1c94a5d9d26"/>
    <ds:schemaRef ds:uri="03122ac0-40d2-409e-8c4c-b48063cefbb6"/>
    <ds:schemaRef ds:uri="http://purl.org/dc/terms/"/>
  </ds:schemaRefs>
</ds:datastoreItem>
</file>

<file path=docProps/app.xml><?xml version="1.0" encoding="utf-8"?>
<Properties xmlns="http://schemas.openxmlformats.org/officeDocument/2006/extended-properties" xmlns:vt="http://schemas.openxmlformats.org/officeDocument/2006/docPropsVTypes">
  <Template>Integral</Template>
  <TotalTime>982</TotalTime>
  <Words>744</Words>
  <Application>Microsoft Office PowerPoint</Application>
  <PresentationFormat>Widescreen</PresentationFormat>
  <Paragraphs>74</Paragraphs>
  <Slides>13</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Tw Cen MT</vt:lpstr>
      <vt:lpstr>Tw Cen MT Condensed</vt:lpstr>
      <vt:lpstr>Wingdings</vt:lpstr>
      <vt:lpstr>Wingdings 3</vt:lpstr>
      <vt:lpstr>Integral</vt:lpstr>
      <vt:lpstr>Meet the Teacher</vt:lpstr>
      <vt:lpstr>Parents information</vt:lpstr>
      <vt:lpstr>P.E.-Is on a monday</vt:lpstr>
      <vt:lpstr>Topics</vt:lpstr>
      <vt:lpstr>Trips</vt:lpstr>
      <vt:lpstr>Reading</vt:lpstr>
      <vt:lpstr>Phonics</vt:lpstr>
      <vt:lpstr>writing</vt:lpstr>
      <vt:lpstr>Maths</vt:lpstr>
      <vt:lpstr>Attendance and Punctuality</vt:lpstr>
      <vt:lpstr> </vt:lpstr>
      <vt:lpstr>How can you help?</vt:lpstr>
      <vt:lpstr>Additional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Meet the teacher year 1</dc:title>
  <dc:creator>Emily Salthouse</dc:creator>
  <cp:lastModifiedBy>Shirley Barraclough</cp:lastModifiedBy>
  <cp:revision>34</cp:revision>
  <dcterms:created xsi:type="dcterms:W3CDTF">2021-09-26T14:13:48Z</dcterms:created>
  <dcterms:modified xsi:type="dcterms:W3CDTF">2025-09-14T16:21:57Z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0x010100F09C171B16DB964AAE3EFE606895A0ED</vt:lpwstr>
  </property>
</Properties>
</file>