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74" r:id="rId8"/>
    <p:sldId id="275" r:id="rId9"/>
    <p:sldId id="276" r:id="rId10"/>
    <p:sldId id="263" r:id="rId11"/>
    <p:sldId id="264" r:id="rId12"/>
    <p:sldId id="265" r:id="rId13"/>
    <p:sldId id="271" r:id="rId14"/>
    <p:sldId id="266" r:id="rId15"/>
    <p:sldId id="267" r:id="rId16"/>
    <p:sldId id="268" r:id="rId17"/>
    <p:sldId id="270" r:id="rId18"/>
    <p:sldId id="272" r:id="rId19"/>
    <p:sldId id="269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1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102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675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758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60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66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744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03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83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80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481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B4571-AFC8-4DC3-8A76-4AD39CA59A33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485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8640" y="-472757"/>
            <a:ext cx="9144000" cy="2387600"/>
          </a:xfrm>
        </p:spPr>
        <p:txBody>
          <a:bodyPr/>
          <a:lstStyle/>
          <a:p>
            <a:r>
              <a:rPr lang="en-GB" dirty="0">
                <a:latin typeface="HfW cursive bold" panose="00000500000000000000" pitchFamily="2" charset="0"/>
              </a:rPr>
              <a:t>Welcome to Year 4B!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93430" y="2435726"/>
            <a:ext cx="714080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400" b="1" dirty="0">
                <a:latin typeface="HfW cursive bold" panose="00000500000000000000" pitchFamily="2" charset="0"/>
              </a:rPr>
              <a:t>Teacher: </a:t>
            </a:r>
            <a:r>
              <a:rPr lang="en-GB" sz="4400" dirty="0">
                <a:latin typeface="HfW cursive" panose="00000500000000000000" pitchFamily="2" charset="0"/>
              </a:rPr>
              <a:t>Miss Heys</a:t>
            </a:r>
          </a:p>
          <a:p>
            <a:pPr algn="ctr"/>
            <a:r>
              <a:rPr lang="en-GB" sz="4400" b="1" dirty="0">
                <a:latin typeface="HfW cursive bold" panose="00000500000000000000" pitchFamily="2" charset="0"/>
              </a:rPr>
              <a:t>Teaching Assistant: </a:t>
            </a:r>
            <a:r>
              <a:rPr lang="en-GB" sz="4400" dirty="0">
                <a:latin typeface="HfW cursive" panose="00000500000000000000" pitchFamily="2" charset="0"/>
              </a:rPr>
              <a:t>Miss Lowe</a:t>
            </a:r>
          </a:p>
        </p:txBody>
      </p:sp>
    </p:spTree>
    <p:extLst>
      <p:ext uri="{BB962C8B-B14F-4D97-AF65-F5344CB8AC3E}">
        <p14:creationId xmlns:p14="http://schemas.microsoft.com/office/powerpoint/2010/main" val="1819317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91280" y="579120"/>
            <a:ext cx="4729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HfW cursive bold" panose="00000500000000000000" pitchFamily="2" charset="0"/>
              </a:rPr>
              <a:t>Novels this year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12" y="319998"/>
            <a:ext cx="2073627" cy="31740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059" y="1936111"/>
            <a:ext cx="2069479" cy="3174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2743" y="243840"/>
            <a:ext cx="1896618" cy="2895600"/>
          </a:xfrm>
          <a:prstGeom prst="rect">
            <a:avLst/>
          </a:prstGeom>
        </p:spPr>
      </p:pic>
      <p:pic>
        <p:nvPicPr>
          <p:cNvPr id="1026" name="Picture 2" descr="The Pied Piper of Hamelin : Morpurgo, Sir Michael, Clark, Emma Chichester:  Amazon.co.uk: Boo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633" y="3523135"/>
            <a:ext cx="2535002" cy="321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Ancient Egypt Sleepover: Amazon.co.uk: Davies, Stephen: 9781919614809:  Book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890" y="3237924"/>
            <a:ext cx="2222223" cy="343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Boy at the Back of the Class by Onjali Q. Raúf | Goodread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248" y="1907022"/>
            <a:ext cx="2131356" cy="32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127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8838" y="399569"/>
            <a:ext cx="59297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HfW cursive bold" panose="00000500000000000000" pitchFamily="2" charset="0"/>
              </a:rPr>
              <a:t>Our learning - Topic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75" y="387715"/>
            <a:ext cx="1896430" cy="28609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624" y="3379485"/>
            <a:ext cx="2235530" cy="31229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4101" y="1394924"/>
            <a:ext cx="3472379" cy="19845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0922" y="3831312"/>
            <a:ext cx="3876438" cy="22192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2035" y="1347128"/>
            <a:ext cx="3259491" cy="18087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01172" y="3379485"/>
            <a:ext cx="2121215" cy="300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782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2544" y="330865"/>
            <a:ext cx="64876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HfW cursive bold" panose="00000500000000000000" pitchFamily="2" charset="0"/>
              </a:rPr>
              <a:t>Our learning - Science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462" r="16517"/>
          <a:stretch/>
        </p:blipFill>
        <p:spPr>
          <a:xfrm>
            <a:off x="4513205" y="1236801"/>
            <a:ext cx="1920240" cy="21488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94" y="1290217"/>
            <a:ext cx="4080241" cy="28235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1545" y="1165463"/>
            <a:ext cx="2877814" cy="40762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799" t="16467" r="2401" b="16066"/>
          <a:stretch/>
        </p:blipFill>
        <p:spPr>
          <a:xfrm>
            <a:off x="1032014" y="4178901"/>
            <a:ext cx="3596640" cy="25596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279" y="2809875"/>
            <a:ext cx="2630432" cy="371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3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87488" y="526652"/>
            <a:ext cx="48189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>
                <a:latin typeface="HfW cursive bold" panose="00000500000000000000" pitchFamily="2" charset="0"/>
              </a:rPr>
              <a:t>Our learning </a:t>
            </a:r>
            <a:endParaRPr lang="en-GB" sz="5400" dirty="0"/>
          </a:p>
        </p:txBody>
      </p:sp>
      <p:pic>
        <p:nvPicPr>
          <p:cNvPr id="2050" name="Picture 2" descr="25 Spanish Words that every foreigner should learn - Swedish Nom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16" y="314063"/>
            <a:ext cx="3396439" cy="246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rnet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032" y="314063"/>
            <a:ext cx="3132860" cy="215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mposing Color: Paintings by Alma Thomas | Smithsonian American Art Muse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24" y="2904011"/>
            <a:ext cx="2816502" cy="346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88794" y="6493164"/>
            <a:ext cx="1743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fW cursive bold" panose="00000500000000000000" pitchFamily="2" charset="0"/>
              </a:rPr>
              <a:t>Alma Thomas</a:t>
            </a:r>
            <a:endParaRPr lang="en-GB" dirty="0">
              <a:latin typeface="HfW cursive bold" panose="00000500000000000000" pitchFamily="2" charset="0"/>
            </a:endParaRPr>
          </a:p>
        </p:txBody>
      </p:sp>
      <p:pic>
        <p:nvPicPr>
          <p:cNvPr id="2056" name="Picture 8" descr="Vincent van Gogh | Biography, Art, &amp; Facts | Britannic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488" y="1548103"/>
            <a:ext cx="3798013" cy="300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The Hollow Heart of Antony Gormley's Spectac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749" y="3920818"/>
            <a:ext cx="4461185" cy="275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659919" y="4865337"/>
            <a:ext cx="2207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HfW cursive bold" panose="00000500000000000000" pitchFamily="2" charset="0"/>
              </a:rPr>
              <a:t>Vincent van Gogh</a:t>
            </a:r>
            <a:endParaRPr lang="en-GB" dirty="0">
              <a:latin typeface="HfW cursive bold" panose="000005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898660" y="3392116"/>
            <a:ext cx="20319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HfW cursive bold" panose="00000500000000000000" pitchFamily="2" charset="0"/>
              </a:rPr>
              <a:t>Antony </a:t>
            </a:r>
            <a:r>
              <a:rPr lang="en-US" dirty="0" err="1">
                <a:latin typeface="HfW cursive bold" panose="00000500000000000000" pitchFamily="2" charset="0"/>
              </a:rPr>
              <a:t>Gormley</a:t>
            </a:r>
            <a:endParaRPr lang="en-GB" dirty="0">
              <a:latin typeface="HfW cursive bol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213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840" y="304166"/>
            <a:ext cx="7807960" cy="155378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5140" y="2189725"/>
            <a:ext cx="111353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HfW cursive bold" panose="00000500000000000000" pitchFamily="2" charset="0"/>
              </a:rPr>
              <a:t>Homework is given out every Friday and is due back the following Wednesday.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HfW cursive bold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HfW cursive bold" panose="00000500000000000000" pitchFamily="2" charset="0"/>
              </a:rPr>
              <a:t>Homework club will take place on a Wednesday lunchtime for children who are struggling with their homework.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HfW cursive bold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HfW cursive bold" panose="00000500000000000000" pitchFamily="2" charset="0"/>
              </a:rPr>
              <a:t>Spellings are given out on a Friday and tested on </a:t>
            </a:r>
          </a:p>
          <a:p>
            <a:r>
              <a:rPr lang="en-US" sz="2800" dirty="0">
                <a:latin typeface="HfW cursive bold" panose="00000500000000000000" pitchFamily="2" charset="0"/>
              </a:rPr>
              <a:t>   the following Friday. There is a spelling menu </a:t>
            </a:r>
          </a:p>
          <a:p>
            <a:r>
              <a:rPr lang="en-US" sz="2800" dirty="0">
                <a:latin typeface="HfW cursive bold" panose="00000500000000000000" pitchFamily="2" charset="0"/>
              </a:rPr>
              <a:t>   on our class page to help with learning spellings.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6084" t="48962" r="51367" b="2028"/>
          <a:stretch/>
        </p:blipFill>
        <p:spPr>
          <a:xfrm>
            <a:off x="10169237" y="4427453"/>
            <a:ext cx="1663700" cy="223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98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95" y="2893678"/>
            <a:ext cx="5201919" cy="37144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45886" y="464364"/>
            <a:ext cx="520191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" dirty="0">
                <a:latin typeface="HfW cursive bold" panose="00000500000000000000" pitchFamily="2" charset="0"/>
              </a:rPr>
              <a:t>The children are swimming this term, they will need their swimming kits each Thursday.</a:t>
            </a:r>
          </a:p>
          <a:p>
            <a:endParaRPr lang="en-GB" sz="3500" dirty="0">
              <a:latin typeface="HfW cursive bold" panose="00000500000000000000" pitchFamily="2" charset="0"/>
            </a:endParaRPr>
          </a:p>
          <a:p>
            <a:r>
              <a:rPr lang="en-GB" sz="3500" dirty="0">
                <a:latin typeface="HfW cursive bold" panose="00000500000000000000" pitchFamily="2" charset="0"/>
              </a:rPr>
              <a:t>P.E will begin after Christmas on a Thursday afternoon with Miss Bell in the sports hall.</a:t>
            </a:r>
          </a:p>
          <a:p>
            <a:r>
              <a:rPr lang="en-GB" sz="3500" dirty="0">
                <a:latin typeface="HfW cursive bold" panose="00000500000000000000" pitchFamily="2" charset="0"/>
              </a:rPr>
              <a:t>P.E kits should be kept in school and taken home at half term.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A1905-FED5-48B7-9E61-24C26DD4E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95" y="249853"/>
            <a:ext cx="5407097" cy="217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6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07840" y="568960"/>
            <a:ext cx="36599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HfW cursive bold" panose="00000500000000000000" pitchFamily="2" charset="0"/>
              </a:rPr>
              <a:t>Times Tables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89" y="3195637"/>
            <a:ext cx="3810000" cy="2762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425" y="258734"/>
            <a:ext cx="3257550" cy="4762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0647" y="1317914"/>
            <a:ext cx="3703320" cy="37033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51647" t="49778" r="24192" b="1338"/>
          <a:stretch/>
        </p:blipFill>
        <p:spPr>
          <a:xfrm>
            <a:off x="1641000" y="684610"/>
            <a:ext cx="1748472" cy="21855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906937-C6DF-46C6-B433-B35F8EE55A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672" y="5733559"/>
            <a:ext cx="6343976" cy="111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65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584" y="1363263"/>
            <a:ext cx="8155460" cy="50561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99005" y="481914"/>
            <a:ext cx="37113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HfW cursive bold" panose="00000500000000000000" pitchFamily="2" charset="0"/>
              </a:rPr>
              <a:t>Handwriting</a:t>
            </a:r>
          </a:p>
        </p:txBody>
      </p:sp>
    </p:spTree>
    <p:extLst>
      <p:ext uri="{BB962C8B-B14F-4D97-AF65-F5344CB8AC3E}">
        <p14:creationId xmlns:p14="http://schemas.microsoft.com/office/powerpoint/2010/main" val="524805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13187" y="417259"/>
            <a:ext cx="78907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HfW cursive bold" panose="00000500000000000000" pitchFamily="2" charset="0"/>
              </a:rPr>
              <a:t>Attendance and Punctuality</a:t>
            </a:r>
          </a:p>
        </p:txBody>
      </p:sp>
      <p:pic>
        <p:nvPicPr>
          <p:cNvPr id="1026" name="Picture 2" descr="The Avenue Infant School - Attend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79" y="1254286"/>
            <a:ext cx="6684632" cy="560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250547" y="2040206"/>
            <a:ext cx="456276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0000"/>
                </a:solidFill>
                <a:latin typeface="HfW cursive semibold" panose="00000700000000000000" pitchFamily="2" charset="0"/>
              </a:rPr>
              <a:t>Attendance should be at least 97% - this </a:t>
            </a:r>
            <a:r>
              <a:rPr lang="en-US" sz="3200" kern="0" dirty="0">
                <a:solidFill>
                  <a:srgbClr val="000000"/>
                </a:solidFill>
                <a:latin typeface="HfW cursive semibold" panose="00000700000000000000" pitchFamily="2" charset="0"/>
              </a:rPr>
              <a:t>is equal to 6 days off throughout the whole of the school year!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1" u="sng" kern="0" dirty="0">
              <a:solidFill>
                <a:srgbClr val="000000"/>
              </a:solidFill>
              <a:latin typeface="HfW cursive semibold" panose="00000700000000000000" pitchFamily="2" charset="0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u="sng" kern="0" dirty="0">
                <a:solidFill>
                  <a:srgbClr val="000000"/>
                </a:solidFill>
                <a:latin typeface="HfW cursive bold" panose="00000500000000000000" pitchFamily="2" charset="0"/>
              </a:rPr>
              <a:t>All absences need to contact the office!</a:t>
            </a:r>
          </a:p>
        </p:txBody>
      </p:sp>
    </p:spTree>
    <p:extLst>
      <p:ext uri="{BB962C8B-B14F-4D97-AF65-F5344CB8AC3E}">
        <p14:creationId xmlns:p14="http://schemas.microsoft.com/office/powerpoint/2010/main" val="2027351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0161" y="535940"/>
            <a:ext cx="44342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HfW cursive bold" panose="00000500000000000000" pitchFamily="2" charset="0"/>
              </a:rPr>
              <a:t>Communication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44" y="1981200"/>
            <a:ext cx="3305175" cy="3305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275" y="1305381"/>
            <a:ext cx="5729002" cy="248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702" y="4040822"/>
            <a:ext cx="3466586" cy="249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45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230" y="22288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latin typeface="HfW cursive bold" panose="00000500000000000000" pitchFamily="2" charset="0"/>
              </a:rPr>
              <a:t>How to keep up to date: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10" t="15363" b="4865"/>
          <a:stretch/>
        </p:blipFill>
        <p:spPr bwMode="auto">
          <a:xfrm>
            <a:off x="1879600" y="1656080"/>
            <a:ext cx="9093200" cy="4653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20031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38CB21-74DD-4B37-B933-A18C4C825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454" y="-281094"/>
            <a:ext cx="6852068" cy="722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82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963" y="445023"/>
            <a:ext cx="4425818" cy="279727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9217813" y="395311"/>
            <a:ext cx="2712720" cy="2896693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503" y="3547420"/>
            <a:ext cx="4818739" cy="29769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06" y="960177"/>
            <a:ext cx="6433493" cy="466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54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9250" y="737959"/>
            <a:ext cx="70294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HfW cursive bold" panose="00000500000000000000" pitchFamily="2" charset="0"/>
              </a:rPr>
              <a:t>Download the Dojo app: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20" y="309880"/>
            <a:ext cx="1625600" cy="162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5401" y="309880"/>
            <a:ext cx="1621677" cy="16277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86" y="1935480"/>
            <a:ext cx="6859985" cy="472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6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2994"/>
            <a:ext cx="5261507" cy="34901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65465" y="480037"/>
            <a:ext cx="24076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HfW cursive bold" panose="00000500000000000000" pitchFamily="2" charset="0"/>
              </a:rPr>
              <a:t>Reading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576" y="56520"/>
            <a:ext cx="7324115" cy="672308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55560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338" y="1100871"/>
            <a:ext cx="9098097" cy="45291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7685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0291" y="1595021"/>
            <a:ext cx="1080190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SzPct val="100000"/>
              <a:buChar char="-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latin typeface="HfW cursive semibold" panose="00000700000000000000" pitchFamily="2" charset="0"/>
              </a:rPr>
              <a:t>We advise you read with your child </a:t>
            </a:r>
            <a:r>
              <a:rPr lang="en-US" sz="2400" b="1" dirty="0">
                <a:solidFill>
                  <a:srgbClr val="000000"/>
                </a:solidFill>
                <a:latin typeface="HfW cursive semibold" panose="00000700000000000000" pitchFamily="2" charset="0"/>
              </a:rPr>
              <a:t>every night </a:t>
            </a:r>
            <a:r>
              <a:rPr lang="en-US" sz="2400" dirty="0">
                <a:solidFill>
                  <a:srgbClr val="000000"/>
                </a:solidFill>
                <a:latin typeface="HfW cursive semibold" panose="00000700000000000000" pitchFamily="2" charset="0"/>
              </a:rPr>
              <a:t>and sign their reading diary (it is essential you read with them at least 3 times a week)</a:t>
            </a:r>
          </a:p>
          <a:p>
            <a:pPr marL="285750" lvl="0" indent="-285750">
              <a:buSzPct val="100000"/>
              <a:buChar char="-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>
              <a:solidFill>
                <a:srgbClr val="000000"/>
              </a:solidFill>
              <a:latin typeface="HfW cursive semibold" panose="00000700000000000000" pitchFamily="2" charset="0"/>
            </a:endParaRPr>
          </a:p>
          <a:p>
            <a:pPr marL="285750" lvl="0" indent="-285750">
              <a:buSzPct val="100000"/>
              <a:buChar char="-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u="sng" dirty="0">
                <a:solidFill>
                  <a:srgbClr val="000000"/>
                </a:solidFill>
                <a:latin typeface="HfW cursive bold" panose="00000500000000000000" pitchFamily="2" charset="0"/>
              </a:rPr>
              <a:t>Bronze</a:t>
            </a:r>
            <a:r>
              <a:rPr lang="en-US" sz="2400" dirty="0">
                <a:solidFill>
                  <a:srgbClr val="000000"/>
                </a:solidFill>
                <a:latin typeface="HfW cursive semibold" panose="00000700000000000000" pitchFamily="2" charset="0"/>
              </a:rPr>
              <a:t> Reading awards (10 weeks where children have read at home at least three times in a week)</a:t>
            </a:r>
          </a:p>
          <a:p>
            <a:pPr marL="285750" lvl="0" indent="-285750">
              <a:buSzPct val="100000"/>
              <a:buChar char="-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>
              <a:solidFill>
                <a:srgbClr val="000000"/>
              </a:solidFill>
              <a:latin typeface="HfW cursive semibold" panose="00000700000000000000" pitchFamily="2" charset="0"/>
            </a:endParaRPr>
          </a:p>
          <a:p>
            <a:pPr marL="285750" lvl="0" indent="-285750">
              <a:buSzPct val="100000"/>
              <a:buChar char="-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u="sng" dirty="0">
                <a:solidFill>
                  <a:srgbClr val="000000"/>
                </a:solidFill>
                <a:latin typeface="HfW cursive bold" panose="00000500000000000000" pitchFamily="2" charset="0"/>
              </a:rPr>
              <a:t>Silver</a:t>
            </a:r>
            <a:r>
              <a:rPr lang="en-US" sz="2400" dirty="0">
                <a:solidFill>
                  <a:srgbClr val="000000"/>
                </a:solidFill>
                <a:latin typeface="HfW cursive semibold" panose="00000700000000000000" pitchFamily="2" charset="0"/>
              </a:rPr>
              <a:t> (20 weeks)</a:t>
            </a:r>
          </a:p>
          <a:p>
            <a:pPr marL="285750" lvl="0" indent="-285750">
              <a:buSzPct val="100000"/>
              <a:buChar char="-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>
              <a:solidFill>
                <a:srgbClr val="000000"/>
              </a:solidFill>
              <a:latin typeface="HfW cursive semibold" panose="00000700000000000000" pitchFamily="2" charset="0"/>
            </a:endParaRPr>
          </a:p>
          <a:p>
            <a:pPr marL="285750" lvl="0" indent="-285750">
              <a:buSzPct val="100000"/>
              <a:buChar char="-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u="sng" dirty="0">
                <a:solidFill>
                  <a:srgbClr val="000000"/>
                </a:solidFill>
                <a:latin typeface="HfW cursive bold" panose="00000500000000000000" pitchFamily="2" charset="0"/>
              </a:rPr>
              <a:t>Gold</a:t>
            </a:r>
            <a:r>
              <a:rPr lang="en-US" sz="2400" b="1" u="sng" dirty="0">
                <a:solidFill>
                  <a:srgbClr val="000000"/>
                </a:solidFill>
                <a:latin typeface="HfW cursive semibold" panose="00000700000000000000" pitchFamily="2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HfW cursive semibold" panose="00000700000000000000" pitchFamily="2" charset="0"/>
              </a:rPr>
              <a:t>(30 weeks)</a:t>
            </a:r>
          </a:p>
          <a:p>
            <a:pPr marL="285750" lvl="0" indent="-285750">
              <a:buSzPct val="100000"/>
              <a:buChar char="-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>
              <a:solidFill>
                <a:srgbClr val="000000"/>
              </a:solidFill>
              <a:latin typeface="HfW cursive semibold" panose="00000700000000000000" pitchFamily="2" charset="0"/>
            </a:endParaRPr>
          </a:p>
          <a:p>
            <a:pPr marL="285750" lvl="0" indent="-285750">
              <a:buSzPct val="100000"/>
              <a:buChar char="-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u="sng" dirty="0">
                <a:solidFill>
                  <a:srgbClr val="000000"/>
                </a:solidFill>
                <a:latin typeface="HfW cursive bold" panose="00000500000000000000" pitchFamily="2" charset="0"/>
              </a:rPr>
              <a:t>Reading for enjoyment </a:t>
            </a:r>
            <a:r>
              <a:rPr lang="en-US" sz="2400" dirty="0">
                <a:solidFill>
                  <a:srgbClr val="000000"/>
                </a:solidFill>
                <a:latin typeface="HfW cursive semibold" panose="00000700000000000000" pitchFamily="2" charset="0"/>
              </a:rPr>
              <a:t>(Rec + Y1 - share a story) (Y2 - Y6 library books)</a:t>
            </a:r>
            <a:endParaRPr lang="en-GB" sz="2400" dirty="0">
              <a:solidFill>
                <a:srgbClr val="000000"/>
              </a:solidFill>
              <a:latin typeface="HfW cursive semibold" panose="000007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9284" y="618582"/>
            <a:ext cx="101629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HfW cursive bold" panose="00000500000000000000" pitchFamily="2" charset="0"/>
              </a:rPr>
              <a:t>Reading expectations at St Joseph’s</a:t>
            </a:r>
          </a:p>
        </p:txBody>
      </p:sp>
    </p:spTree>
    <p:extLst>
      <p:ext uri="{BB962C8B-B14F-4D97-AF65-F5344CB8AC3E}">
        <p14:creationId xmlns:p14="http://schemas.microsoft.com/office/powerpoint/2010/main" val="1225880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08666" y="803309"/>
            <a:ext cx="42494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HfW cursive bold" panose="00000500000000000000" pitchFamily="2" charset="0"/>
              </a:rPr>
              <a:t>Fluent Readers</a:t>
            </a:r>
            <a:endParaRPr lang="en-GB" sz="4400" dirty="0">
              <a:latin typeface="HfW cursive bold" panose="000005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1414" y="1664962"/>
            <a:ext cx="1168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latin typeface="HfW cursive semibold" panose="00000700000000000000" pitchFamily="2" charset="0"/>
              </a:rPr>
              <a:t>The ability to read a text at a comfortable pace, with accuracy and without hesitation.</a:t>
            </a:r>
            <a:endParaRPr lang="en-GB" sz="2800" dirty="0">
              <a:solidFill>
                <a:srgbClr val="000000"/>
              </a:solidFill>
              <a:latin typeface="HfW cursive semibold" panose="00000700000000000000" pitchFamily="2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1937" y="2619069"/>
            <a:ext cx="5822954" cy="400899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638" y="3696083"/>
            <a:ext cx="2706776" cy="162406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28" y="3696083"/>
            <a:ext cx="2706766" cy="162406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32416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7597" y="562676"/>
            <a:ext cx="969252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HfW cursive bold" panose="00000500000000000000" pitchFamily="2" charset="0"/>
              </a:rPr>
              <a:t>How can I help my child become </a:t>
            </a:r>
          </a:p>
          <a:p>
            <a:pPr algn="ctr"/>
            <a:r>
              <a:rPr lang="en-US" sz="4400" dirty="0">
                <a:latin typeface="HfW cursive bold" panose="00000500000000000000" pitchFamily="2" charset="0"/>
              </a:rPr>
              <a:t>a fluent reader?</a:t>
            </a:r>
            <a:endParaRPr lang="en-GB" sz="4400" dirty="0">
              <a:latin typeface="HfW cursive bold" panose="000005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6931" y="2009226"/>
            <a:ext cx="1088938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dirty="0">
                <a:solidFill>
                  <a:srgbClr val="333333"/>
                </a:solidFill>
                <a:latin typeface="Twinkl Cursive Looped" pitchFamily="2"/>
              </a:rPr>
              <a:t>Read, Read, Read and Read again. </a:t>
            </a:r>
            <a:r>
              <a:rPr lang="en-US" sz="2000" dirty="0">
                <a:solidFill>
                  <a:srgbClr val="333333"/>
                </a:solidFill>
                <a:latin typeface="Twinkl Cursive Looped" pitchFamily="2"/>
              </a:rPr>
              <a:t>The key to fluency is developing muscle memory for words, read with your child developing their familiarity with tricky words, phrases and vocabulary.</a:t>
            </a:r>
          </a:p>
          <a:p>
            <a:pPr lvl="0"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333333"/>
                </a:solidFill>
                <a:latin typeface="Twinkl Cursive Looped" pitchFamily="2"/>
              </a:rPr>
              <a:t> Model reading – read aloud to your child to provide them with a good example of fluent reading.</a:t>
            </a:r>
          </a:p>
          <a:p>
            <a:pPr lvl="0"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333333"/>
                </a:solidFill>
                <a:latin typeface="Twinkl Cursive Looped" pitchFamily="2"/>
              </a:rPr>
              <a:t> Find books that engage your child, reading should be interesting and if a book entertains your child they are more likely to persevere. One sentence of happy reading is worth more than a book of frustration.</a:t>
            </a:r>
          </a:p>
          <a:p>
            <a:pPr lvl="0"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333333"/>
                </a:solidFill>
                <a:latin typeface="Twinkl Cursive Looped" pitchFamily="2"/>
              </a:rPr>
              <a:t> Ask your child to follow their reading with a pen or finger. This is as children find decoding phases easier when they don’t lose their place as they read along with a piece of text.</a:t>
            </a:r>
          </a:p>
          <a:p>
            <a:pPr lvl="0"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333333"/>
                </a:solidFill>
                <a:latin typeface="Twinkl Cursive Looped" pitchFamily="2"/>
              </a:rPr>
              <a:t> Echo reading is a great strategy to try. Read the text aloud first, then have your child echo what you read afterwards.</a:t>
            </a:r>
          </a:p>
          <a:p>
            <a:pPr lvl="0"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333333"/>
                </a:solidFill>
                <a:latin typeface="Twinkl Cursive Looped" pitchFamily="2"/>
              </a:rPr>
              <a:t> Choral reading – reading together </a:t>
            </a:r>
          </a:p>
          <a:p>
            <a:pPr lvl="0"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333333"/>
                </a:solidFill>
                <a:latin typeface="Twinkl Cursive Looped" pitchFamily="2"/>
              </a:rPr>
              <a:t> Repeat – reread their </a:t>
            </a:r>
            <a:r>
              <a:rPr lang="en-US" sz="2000" dirty="0" err="1">
                <a:solidFill>
                  <a:srgbClr val="333333"/>
                </a:solidFill>
                <a:latin typeface="Twinkl Cursive Looped" pitchFamily="2"/>
              </a:rPr>
              <a:t>favourite</a:t>
            </a:r>
            <a:r>
              <a:rPr lang="en-US" sz="2000" dirty="0">
                <a:solidFill>
                  <a:srgbClr val="333333"/>
                </a:solidFill>
                <a:latin typeface="Twinkl Cursive Looped" pitchFamily="2"/>
              </a:rPr>
              <a:t> story or their </a:t>
            </a:r>
            <a:r>
              <a:rPr lang="en-US" sz="2000" dirty="0" err="1">
                <a:solidFill>
                  <a:srgbClr val="333333"/>
                </a:solidFill>
                <a:latin typeface="Twinkl Cursive Looped" pitchFamily="2"/>
              </a:rPr>
              <a:t>favourite</a:t>
            </a:r>
            <a:r>
              <a:rPr lang="en-US" sz="2000" dirty="0">
                <a:solidFill>
                  <a:srgbClr val="333333"/>
                </a:solidFill>
                <a:latin typeface="Twinkl Cursive Looped" pitchFamily="2"/>
              </a:rPr>
              <a:t> part of the book to develop confidence. </a:t>
            </a:r>
          </a:p>
        </p:txBody>
      </p:sp>
    </p:spTree>
    <p:extLst>
      <p:ext uri="{BB962C8B-B14F-4D97-AF65-F5344CB8AC3E}">
        <p14:creationId xmlns:p14="http://schemas.microsoft.com/office/powerpoint/2010/main" val="3475146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6608</TotalTime>
  <Words>495</Words>
  <Application>Microsoft Office PowerPoint</Application>
  <PresentationFormat>Widescreen</PresentationFormat>
  <Paragraphs>52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HfW cursive</vt:lpstr>
      <vt:lpstr>HfW cursive bold</vt:lpstr>
      <vt:lpstr>HfW cursive semibold</vt:lpstr>
      <vt:lpstr>Twinkl Cursive Looped</vt:lpstr>
      <vt:lpstr>Office Theme</vt:lpstr>
      <vt:lpstr>Welcome to Year 4B!</vt:lpstr>
      <vt:lpstr>How to keep up to date: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Year 4B!</dc:title>
  <dc:creator>Amy Smith</dc:creator>
  <cp:lastModifiedBy>Louise Heys</cp:lastModifiedBy>
  <cp:revision>35</cp:revision>
  <dcterms:created xsi:type="dcterms:W3CDTF">2021-09-30T09:26:08Z</dcterms:created>
  <dcterms:modified xsi:type="dcterms:W3CDTF">2025-09-17T20:48:46Z</dcterms:modified>
</cp:coreProperties>
</file>