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85" r:id="rId3"/>
    <p:sldId id="286" r:id="rId4"/>
    <p:sldId id="287" r:id="rId5"/>
    <p:sldId id="288" r:id="rId6"/>
    <p:sldId id="290" r:id="rId7"/>
    <p:sldId id="291" r:id="rId8"/>
    <p:sldId id="292" r:id="rId9"/>
    <p:sldId id="293" r:id="rId10"/>
    <p:sldId id="294" r:id="rId11"/>
    <p:sldId id="295" r:id="rId12"/>
    <p:sldId id="309" r:id="rId13"/>
    <p:sldId id="307" r:id="rId14"/>
    <p:sldId id="298" r:id="rId15"/>
    <p:sldId id="300" r:id="rId16"/>
    <p:sldId id="301" r:id="rId17"/>
    <p:sldId id="302" r:id="rId18"/>
    <p:sldId id="303" r:id="rId19"/>
    <p:sldId id="299" r:id="rId20"/>
    <p:sldId id="304" r:id="rId21"/>
    <p:sldId id="305" r:id="rId22"/>
    <p:sldId id="312" r:id="rId23"/>
    <p:sldId id="315" r:id="rId24"/>
    <p:sldId id="314" r:id="rId25"/>
    <p:sldId id="316" r:id="rId26"/>
    <p:sldId id="317" r:id="rId27"/>
    <p:sldId id="318" r:id="rId28"/>
    <p:sldId id="311" r:id="rId29"/>
    <p:sldId id="306"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8792" autoAdjust="0"/>
  </p:normalViewPr>
  <p:slideViewPr>
    <p:cSldViewPr snapToGrid="0">
      <p:cViewPr varScale="1">
        <p:scale>
          <a:sx n="101" d="100"/>
          <a:sy n="101" d="100"/>
        </p:scale>
        <p:origin x="10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395561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66293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28990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5161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25</a:t>
            </a:fld>
            <a:endParaRPr lang="en-GB"/>
          </a:p>
        </p:txBody>
      </p:sp>
    </p:spTree>
    <p:extLst>
      <p:ext uri="{BB962C8B-B14F-4D97-AF65-F5344CB8AC3E}">
        <p14:creationId xmlns:p14="http://schemas.microsoft.com/office/powerpoint/2010/main" val="124593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26</a:t>
            </a:fld>
            <a:endParaRPr lang="en-GB"/>
          </a:p>
        </p:txBody>
      </p:sp>
    </p:spTree>
    <p:extLst>
      <p:ext uri="{BB962C8B-B14F-4D97-AF65-F5344CB8AC3E}">
        <p14:creationId xmlns:p14="http://schemas.microsoft.com/office/powerpoint/2010/main" val="4112924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27</a:t>
            </a:fld>
            <a:endParaRPr lang="en-GB"/>
          </a:p>
        </p:txBody>
      </p:sp>
    </p:spTree>
    <p:extLst>
      <p:ext uri="{BB962C8B-B14F-4D97-AF65-F5344CB8AC3E}">
        <p14:creationId xmlns:p14="http://schemas.microsoft.com/office/powerpoint/2010/main" val="408319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28</a:t>
            </a:fld>
            <a:endParaRPr lang="en-GB"/>
          </a:p>
        </p:txBody>
      </p:sp>
    </p:spTree>
    <p:extLst>
      <p:ext uri="{BB962C8B-B14F-4D97-AF65-F5344CB8AC3E}">
        <p14:creationId xmlns:p14="http://schemas.microsoft.com/office/powerpoint/2010/main" val="77170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29</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30</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5107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Solidarity and Peace</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5FE094-93EE-485A-839D-4EE958F434A7}"/>
              </a:ext>
            </a:extLst>
          </p:cNvPr>
          <p:cNvSpPr/>
          <p:nvPr/>
        </p:nvSpPr>
        <p:spPr>
          <a:xfrm>
            <a:off x="265043" y="1802675"/>
            <a:ext cx="6824760" cy="3847207"/>
          </a:xfrm>
          <a:prstGeom prst="rect">
            <a:avLst/>
          </a:prstGeom>
        </p:spPr>
        <p:txBody>
          <a:bodyPr wrap="square">
            <a:spAutoFit/>
          </a:bodyPr>
          <a:lstStyle/>
          <a:p>
            <a:pPr algn="ctr"/>
            <a:r>
              <a:rPr lang="en-GB" sz="3600" dirty="0">
                <a:latin typeface="Gill Sans MT" panose="020B0502020104020203" pitchFamily="34" charset="0"/>
              </a:rPr>
              <a:t>‘I appeal to you, brothers, by the name of our Lord Jesus Christ, that all of you agree, and that there be no divisions among you, but that you be united in the same mind and the same judgment.’</a:t>
            </a:r>
            <a:endParaRPr lang="en-GB" sz="2800" b="1" dirty="0">
              <a:solidFill>
                <a:srgbClr val="C00000"/>
              </a:solidFill>
              <a:latin typeface="Gill Sans MT" panose="020B0502020104020203" pitchFamily="34" charset="0"/>
            </a:endParaRPr>
          </a:p>
          <a:p>
            <a:pPr algn="ctr"/>
            <a:r>
              <a:rPr lang="en-GB" sz="2800" b="1" dirty="0">
                <a:solidFill>
                  <a:srgbClr val="C00000"/>
                </a:solidFill>
                <a:latin typeface="Gill Sans MT" panose="020B0502020104020203" pitchFamily="34" charset="0"/>
              </a:rPr>
              <a:t>1 Corinthians 1:10</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4F282D-3A9B-4A11-A563-3059CA91D90E}"/>
              </a:ext>
            </a:extLst>
          </p:cNvPr>
          <p:cNvSpPr/>
          <p:nvPr/>
        </p:nvSpPr>
        <p:spPr>
          <a:xfrm>
            <a:off x="265043" y="2342541"/>
            <a:ext cx="6431875" cy="2185214"/>
          </a:xfrm>
          <a:prstGeom prst="rect">
            <a:avLst/>
          </a:prstGeom>
        </p:spPr>
        <p:txBody>
          <a:bodyPr wrap="square">
            <a:spAutoFit/>
          </a:bodyPr>
          <a:lstStyle/>
          <a:p>
            <a:pPr algn="ctr"/>
            <a:r>
              <a:rPr lang="en-GB" sz="3600" dirty="0">
                <a:latin typeface="Gill Sans MT" panose="020B0502020104020203" pitchFamily="34" charset="0"/>
              </a:rPr>
              <a:t> ‘If one person suffers, all suffer together; if one member is honoured, all rejoice together.’</a:t>
            </a:r>
          </a:p>
          <a:p>
            <a:pPr algn="ctr"/>
            <a:r>
              <a:rPr lang="en-GB" sz="2800" b="1" dirty="0">
                <a:solidFill>
                  <a:srgbClr val="C00000"/>
                </a:solidFill>
                <a:latin typeface="Gill Sans MT" panose="020B0502020104020203" pitchFamily="34" charset="0"/>
              </a:rPr>
              <a:t>1 Corinthians 12:26</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858C6D-B99D-4EA7-919D-694A47EBAF86}"/>
              </a:ext>
            </a:extLst>
          </p:cNvPr>
          <p:cNvSpPr/>
          <p:nvPr/>
        </p:nvSpPr>
        <p:spPr>
          <a:xfrm>
            <a:off x="462100" y="1802675"/>
            <a:ext cx="6431875" cy="3785652"/>
          </a:xfrm>
          <a:prstGeom prst="rect">
            <a:avLst/>
          </a:prstGeom>
        </p:spPr>
        <p:txBody>
          <a:bodyPr wrap="square">
            <a:spAutoFit/>
          </a:bodyPr>
          <a:lstStyle/>
          <a:p>
            <a:pPr algn="ctr"/>
            <a:r>
              <a:rPr lang="en-GB" sz="3600" dirty="0">
                <a:latin typeface="Gill Sans MT" panose="020B0502020104020203" pitchFamily="34" charset="0"/>
              </a:rPr>
              <a:t>‘Bear with each other and forgive one another. Forgive as the Lord forgave you. And over all these virtues put on love, which binds them all together in perfect unity.’</a:t>
            </a:r>
          </a:p>
          <a:p>
            <a:pPr algn="ctr"/>
            <a:r>
              <a:rPr lang="en-GB" sz="2400" b="1" dirty="0">
                <a:solidFill>
                  <a:srgbClr val="C00000"/>
                </a:solidFill>
                <a:latin typeface="Gill Sans MT" panose="020B0502020104020203" pitchFamily="34" charset="0"/>
              </a:rPr>
              <a:t>Colossians 3:13-14</a:t>
            </a:r>
            <a:endParaRPr lang="en-GB"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0836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318225" y="1802675"/>
            <a:ext cx="6719624" cy="4154984"/>
          </a:xfrm>
          <a:prstGeom prst="rect">
            <a:avLst/>
          </a:prstGeom>
        </p:spPr>
        <p:txBody>
          <a:bodyPr wrap="square">
            <a:spAutoFit/>
          </a:bodyPr>
          <a:lstStyle/>
          <a:p>
            <a:pPr algn="ctr"/>
            <a:r>
              <a:rPr lang="en-GB" sz="4400" dirty="0">
                <a:latin typeface="Gill Sans MT" panose="020B0502020104020203" pitchFamily="34" charset="0"/>
              </a:rPr>
              <a:t>What do these bible passages tell you about how we should spread peace? </a:t>
            </a:r>
            <a:endParaRPr lang="en-GB" sz="4400" dirty="0" smtClean="0">
              <a:latin typeface="Gill Sans MT" panose="020B0502020104020203" pitchFamily="34" charset="0"/>
            </a:endParaRPr>
          </a:p>
          <a:p>
            <a:pPr algn="ctr"/>
            <a:endParaRPr lang="en-GB" sz="4400" dirty="0">
              <a:latin typeface="Gill Sans MT" panose="020B0502020104020203" pitchFamily="34" charset="0"/>
            </a:endParaRPr>
          </a:p>
          <a:p>
            <a:pPr algn="ctr"/>
            <a:r>
              <a:rPr lang="en-GB" sz="4400" dirty="0" smtClean="0">
                <a:latin typeface="Gill Sans MT" panose="020B0502020104020203" pitchFamily="34" charset="0"/>
              </a:rPr>
              <a:t>How </a:t>
            </a:r>
            <a:r>
              <a:rPr lang="en-GB" sz="4400" dirty="0">
                <a:latin typeface="Gill Sans MT" panose="020B0502020104020203" pitchFamily="34" charset="0"/>
              </a:rPr>
              <a:t>do we know that God wants us to act in this way?</a:t>
            </a:r>
            <a:endParaRPr lang="en-GB"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22A516E-090C-4D5E-9554-8D7FC829B89F}"/>
              </a:ext>
            </a:extLst>
          </p:cNvPr>
          <p:cNvSpPr/>
          <p:nvPr/>
        </p:nvSpPr>
        <p:spPr>
          <a:xfrm>
            <a:off x="4487779" y="2193004"/>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are unable to live lives of peace.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stand in solidarity with them.</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8FF6107F-8297-46E4-8F6A-CEF9A7057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9BD4465D-313C-45ED-A921-6820E68EB3D3}"/>
              </a:ext>
            </a:extLst>
          </p:cNvPr>
          <p:cNvSpPr/>
          <p:nvPr/>
        </p:nvSpPr>
        <p:spPr>
          <a:xfrm>
            <a:off x="505983" y="1940957"/>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in power, that they may make the right choices to better promote peace in our world.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those in power to serve their people.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5DB24D53-8C1B-4AC7-A3B8-1DDE2BE3D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BF8BB6F8-486E-4E8A-A059-66A5AB8631B0}"/>
              </a:ext>
            </a:extLst>
          </p:cNvPr>
          <p:cNvSpPr/>
          <p:nvPr/>
        </p:nvSpPr>
        <p:spPr>
          <a:xfrm>
            <a:off x="4255516" y="2275351"/>
            <a:ext cx="7704221" cy="2862322"/>
          </a:xfrm>
          <a:prstGeom prst="rect">
            <a:avLst/>
          </a:prstGeom>
        </p:spPr>
        <p:txBody>
          <a:bodyPr wrap="square">
            <a:spAutoFit/>
          </a:bodyPr>
          <a:lstStyle/>
          <a:p>
            <a:pPr algn="ctr"/>
            <a:r>
              <a:rPr lang="en-GB" sz="3600" dirty="0">
                <a:latin typeface="Gill Sans MT" panose="020B0502020104020203" pitchFamily="34" charset="0"/>
              </a:rPr>
              <a:t>We pray for those who cannot speak for themselves. </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recognise what we can do for others.</a:t>
            </a:r>
          </a:p>
        </p:txBody>
      </p:sp>
      <p:pic>
        <p:nvPicPr>
          <p:cNvPr id="17" name="Picture 2" descr="St. George's Catholic Primary School - Love in Action Project">
            <a:extLst>
              <a:ext uri="{FF2B5EF4-FFF2-40B4-BE49-F238E27FC236}">
                <a16:creationId xmlns:a16="http://schemas.microsoft.com/office/drawing/2014/main" id="{20A96E5D-9DAA-4A00-9C2D-AC9D49100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64228"/>
            <a:ext cx="3816626" cy="52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A946F7E0-D3CA-44C5-AF78-A74CC6C83260}"/>
              </a:ext>
            </a:extLst>
          </p:cNvPr>
          <p:cNvSpPr/>
          <p:nvPr/>
        </p:nvSpPr>
        <p:spPr>
          <a:xfrm>
            <a:off x="400137" y="2193004"/>
            <a:ext cx="7483642" cy="2862322"/>
          </a:xfrm>
          <a:prstGeom prst="rect">
            <a:avLst/>
          </a:prstGeom>
        </p:spPr>
        <p:txBody>
          <a:bodyPr wrap="square">
            <a:spAutoFit/>
          </a:bodyPr>
          <a:lstStyle/>
          <a:p>
            <a:pPr algn="ctr"/>
            <a:r>
              <a:rPr lang="en-GB" sz="3600" dirty="0">
                <a:latin typeface="Gill Sans MT" panose="020B0502020104020203" pitchFamily="34" charset="0"/>
              </a:rPr>
              <a:t>We pray that everyone in our world may one day be able to thrive, not just survive.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388B78B-7B7E-4906-BF4F-EBC0BE17CDDC}"/>
              </a:ext>
            </a:extLst>
          </p:cNvPr>
          <p:cNvSpPr/>
          <p:nvPr/>
        </p:nvSpPr>
        <p:spPr>
          <a:xfrm>
            <a:off x="0" y="1735758"/>
            <a:ext cx="8368592"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human family. You created our world so that we may </a:t>
            </a:r>
            <a:r>
              <a:rPr lang="en-GB" sz="3200" dirty="0">
                <a:latin typeface="Gill Sans MT" panose="020B0502020104020203" pitchFamily="34" charset="0"/>
              </a:rPr>
              <a:t>live in harmony with one another</a:t>
            </a:r>
            <a:r>
              <a:rPr kumimoji="0" lang="en-GB" sz="3200" i="0" u="none" strike="noStrike" kern="1200" cap="none" spc="0" normalizeH="0" baseline="0" noProof="0" dirty="0">
                <a:ln>
                  <a:noFill/>
                </a:ln>
                <a:effectLst/>
                <a:uLnTx/>
                <a:uFillTx/>
                <a:latin typeface="Gill Sans MT" panose="020B0502020104020203" pitchFamily="34" charset="0"/>
              </a:rPr>
              <a:t>.</a:t>
            </a:r>
          </a:p>
          <a:p>
            <a:pPr algn="ctr"/>
            <a:r>
              <a:rPr lang="en-GB" sz="3200" dirty="0">
                <a:latin typeface="Gill Sans MT" panose="020B0502020104020203" pitchFamily="34" charset="0"/>
              </a:rPr>
              <a:t>Help us to follow the example of Your Son, Jesus Christ, by spreading Your peace and by standing in solidarity with those who cannot speak for themselves.</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CA97764D-91AD-49BE-B1A1-2FBDE93E8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 name="Rectangle 1"/>
          <p:cNvSpPr/>
          <p:nvPr/>
        </p:nvSpPr>
        <p:spPr>
          <a:xfrm>
            <a:off x="1666875" y="1733550"/>
            <a:ext cx="7477125" cy="3416320"/>
          </a:xfrm>
          <a:prstGeom prst="rect">
            <a:avLst/>
          </a:prstGeom>
        </p:spPr>
        <p:txBody>
          <a:bodyPr wrap="square">
            <a:spAutoFit/>
          </a:bodyPr>
          <a:lstStyle/>
          <a:p>
            <a:r>
              <a:rPr lang="en-GB" sz="3600" dirty="0"/>
              <a:t>Bind us together, Lord,</a:t>
            </a:r>
          </a:p>
          <a:p>
            <a:r>
              <a:rPr lang="en-GB" sz="3600" dirty="0"/>
              <a:t>Bind us together with cords that cannot be broken.</a:t>
            </a:r>
          </a:p>
          <a:p>
            <a:r>
              <a:rPr lang="en-GB" sz="3600" dirty="0"/>
              <a:t>Bind us together, Lord,</a:t>
            </a:r>
          </a:p>
          <a:p>
            <a:r>
              <a:rPr lang="en-GB" sz="3600" dirty="0"/>
              <a:t>Bind us together, Lord</a:t>
            </a:r>
          </a:p>
          <a:p>
            <a:r>
              <a:rPr lang="en-GB" sz="3600" dirty="0"/>
              <a:t>Bind us together with love.</a:t>
            </a: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 name="Rectangle 1"/>
          <p:cNvSpPr/>
          <p:nvPr/>
        </p:nvSpPr>
        <p:spPr>
          <a:xfrm>
            <a:off x="1158240" y="1951200"/>
            <a:ext cx="6096000" cy="2800767"/>
          </a:xfrm>
          <a:prstGeom prst="rect">
            <a:avLst/>
          </a:prstGeom>
        </p:spPr>
        <p:txBody>
          <a:bodyPr>
            <a:spAutoFit/>
          </a:bodyPr>
          <a:lstStyle/>
          <a:p>
            <a:r>
              <a:rPr lang="en-GB" sz="4400" dirty="0"/>
              <a:t>There is only one God,</a:t>
            </a:r>
          </a:p>
          <a:p>
            <a:r>
              <a:rPr lang="en-GB" sz="4400" dirty="0"/>
              <a:t>There is only one King;</a:t>
            </a:r>
          </a:p>
          <a:p>
            <a:r>
              <a:rPr lang="en-GB" sz="4400" dirty="0"/>
              <a:t>There is only one Body,</a:t>
            </a:r>
          </a:p>
          <a:p>
            <a:r>
              <a:rPr lang="en-GB" sz="4400" dirty="0"/>
              <a:t>That is why we sing:</a:t>
            </a:r>
          </a:p>
        </p:txBody>
      </p:sp>
    </p:spTree>
    <p:extLst>
      <p:ext uri="{BB962C8B-B14F-4D97-AF65-F5344CB8AC3E}">
        <p14:creationId xmlns:p14="http://schemas.microsoft.com/office/powerpoint/2010/main" val="3562169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2" name="Picture 1"/>
          <p:cNvPicPr>
            <a:picLocks noChangeAspect="1"/>
          </p:cNvPicPr>
          <p:nvPr/>
        </p:nvPicPr>
        <p:blipFill>
          <a:blip r:embed="rId5"/>
          <a:stretch>
            <a:fillRect/>
          </a:stretch>
        </p:blipFill>
        <p:spPr>
          <a:xfrm>
            <a:off x="1109040" y="1849999"/>
            <a:ext cx="9973920" cy="3158002"/>
          </a:xfrm>
          <a:prstGeom prst="rect">
            <a:avLst/>
          </a:prstGeom>
        </p:spPr>
      </p:pic>
    </p:spTree>
    <p:extLst>
      <p:ext uri="{BB962C8B-B14F-4D97-AF65-F5344CB8AC3E}">
        <p14:creationId xmlns:p14="http://schemas.microsoft.com/office/powerpoint/2010/main" val="3124224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 name="Rectangle 1"/>
          <p:cNvSpPr/>
          <p:nvPr/>
        </p:nvSpPr>
        <p:spPr>
          <a:xfrm>
            <a:off x="3048000" y="1915061"/>
            <a:ext cx="6096000" cy="3785652"/>
          </a:xfrm>
          <a:prstGeom prst="rect">
            <a:avLst/>
          </a:prstGeom>
        </p:spPr>
        <p:txBody>
          <a:bodyPr>
            <a:spAutoFit/>
          </a:bodyPr>
          <a:lstStyle/>
          <a:p>
            <a:pPr>
              <a:spcBef>
                <a:spcPct val="0"/>
              </a:spcBef>
            </a:pPr>
            <a:r>
              <a:rPr lang="en-GB" altLang="en-US" sz="4000" dirty="0">
                <a:latin typeface="SassoonPrimaryInfant" pitchFamily="2" charset="0"/>
              </a:rPr>
              <a:t>Fit for the glory of God,</a:t>
            </a:r>
            <a:endParaRPr lang="en-US" altLang="en-US" sz="4000" dirty="0">
              <a:latin typeface="SassoonPrimaryInfant" pitchFamily="2" charset="0"/>
            </a:endParaRPr>
          </a:p>
          <a:p>
            <a:pPr>
              <a:spcBef>
                <a:spcPct val="0"/>
              </a:spcBef>
            </a:pPr>
            <a:r>
              <a:rPr lang="en-GB" altLang="en-US" sz="4000" dirty="0">
                <a:latin typeface="SassoonPrimaryInfant" pitchFamily="2" charset="0"/>
              </a:rPr>
              <a:t>Purchased by His precious blood;</a:t>
            </a:r>
            <a:endParaRPr lang="en-US" altLang="en-US" sz="4000" dirty="0">
              <a:latin typeface="SassoonPrimaryInfant" pitchFamily="2" charset="0"/>
            </a:endParaRPr>
          </a:p>
          <a:p>
            <a:pPr>
              <a:spcBef>
                <a:spcPct val="0"/>
              </a:spcBef>
            </a:pPr>
            <a:r>
              <a:rPr lang="en-GB" altLang="en-US" sz="4000" dirty="0">
                <a:latin typeface="SassoonPrimaryInfant" pitchFamily="2" charset="0"/>
              </a:rPr>
              <a:t>Born with the right to be free,</a:t>
            </a:r>
            <a:endParaRPr lang="en-US" altLang="en-US" sz="4000" dirty="0">
              <a:latin typeface="SassoonPrimaryInfant" pitchFamily="2" charset="0"/>
            </a:endParaRPr>
          </a:p>
          <a:p>
            <a:pPr>
              <a:spcBef>
                <a:spcPct val="0"/>
              </a:spcBef>
            </a:pPr>
            <a:r>
              <a:rPr lang="en-GB" altLang="en-US" sz="4000" dirty="0">
                <a:latin typeface="SassoonPrimaryInfant" pitchFamily="2" charset="0"/>
              </a:rPr>
              <a:t>Jesus the victory has won.</a:t>
            </a:r>
            <a:endParaRPr lang="en-GB" altLang="en-US" sz="4000" dirty="0">
              <a:latin typeface="SassoonPrimaryInfant" pitchFamily="2" charset="0"/>
            </a:endParaRPr>
          </a:p>
        </p:txBody>
      </p:sp>
    </p:spTree>
    <p:extLst>
      <p:ext uri="{BB962C8B-B14F-4D97-AF65-F5344CB8AC3E}">
        <p14:creationId xmlns:p14="http://schemas.microsoft.com/office/powerpoint/2010/main" val="3192032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2" name="Picture 1"/>
          <p:cNvPicPr>
            <a:picLocks noChangeAspect="1"/>
          </p:cNvPicPr>
          <p:nvPr/>
        </p:nvPicPr>
        <p:blipFill>
          <a:blip r:embed="rId5"/>
          <a:stretch>
            <a:fillRect/>
          </a:stretch>
        </p:blipFill>
        <p:spPr>
          <a:xfrm>
            <a:off x="1109040" y="1849999"/>
            <a:ext cx="9973920" cy="3158002"/>
          </a:xfrm>
          <a:prstGeom prst="rect">
            <a:avLst/>
          </a:prstGeom>
        </p:spPr>
      </p:pic>
    </p:spTree>
    <p:extLst>
      <p:ext uri="{BB962C8B-B14F-4D97-AF65-F5344CB8AC3E}">
        <p14:creationId xmlns:p14="http://schemas.microsoft.com/office/powerpoint/2010/main" val="1685141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 name="Rectangle 1"/>
          <p:cNvSpPr/>
          <p:nvPr/>
        </p:nvSpPr>
        <p:spPr>
          <a:xfrm>
            <a:off x="3048000" y="1551092"/>
            <a:ext cx="6096000" cy="4401205"/>
          </a:xfrm>
          <a:prstGeom prst="rect">
            <a:avLst/>
          </a:prstGeom>
        </p:spPr>
        <p:txBody>
          <a:bodyPr>
            <a:spAutoFit/>
          </a:bodyPr>
          <a:lstStyle/>
          <a:p>
            <a:pPr>
              <a:spcBef>
                <a:spcPct val="0"/>
              </a:spcBef>
            </a:pPr>
            <a:r>
              <a:rPr lang="en-GB" altLang="en-US" sz="4000" dirty="0">
                <a:latin typeface="SassoonPrimaryInfant" pitchFamily="2" charset="0"/>
              </a:rPr>
              <a:t>We are the family of God,</a:t>
            </a:r>
          </a:p>
          <a:p>
            <a:pPr>
              <a:spcBef>
                <a:spcPct val="0"/>
              </a:spcBef>
            </a:pPr>
            <a:r>
              <a:rPr lang="en-GB" altLang="en-US" sz="4000" dirty="0">
                <a:latin typeface="SassoonPrimaryInfant" pitchFamily="2" charset="0"/>
              </a:rPr>
              <a:t>We are the promise divine;</a:t>
            </a:r>
          </a:p>
          <a:p>
            <a:pPr>
              <a:spcBef>
                <a:spcPct val="0"/>
              </a:spcBef>
            </a:pPr>
            <a:r>
              <a:rPr lang="en-GB" altLang="en-US" sz="4000" dirty="0">
                <a:latin typeface="SassoonPrimaryInfant" pitchFamily="2" charset="0"/>
              </a:rPr>
              <a:t>We are God’s chosen desire,</a:t>
            </a:r>
          </a:p>
          <a:p>
            <a:pPr>
              <a:spcBef>
                <a:spcPct val="0"/>
              </a:spcBef>
            </a:pPr>
            <a:r>
              <a:rPr lang="en-GB" altLang="en-US" sz="4000" dirty="0">
                <a:latin typeface="SassoonPrimaryInfant" pitchFamily="2" charset="0"/>
              </a:rPr>
              <a:t>We are the glorious new wine.</a:t>
            </a:r>
          </a:p>
        </p:txBody>
      </p:sp>
    </p:spTree>
    <p:extLst>
      <p:ext uri="{BB962C8B-B14F-4D97-AF65-F5344CB8AC3E}">
        <p14:creationId xmlns:p14="http://schemas.microsoft.com/office/powerpoint/2010/main" val="397567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2" name="Picture 1"/>
          <p:cNvPicPr>
            <a:picLocks noChangeAspect="1"/>
          </p:cNvPicPr>
          <p:nvPr/>
        </p:nvPicPr>
        <p:blipFill>
          <a:blip r:embed="rId5"/>
          <a:stretch>
            <a:fillRect/>
          </a:stretch>
        </p:blipFill>
        <p:spPr>
          <a:xfrm>
            <a:off x="1109040" y="1849999"/>
            <a:ext cx="9973920" cy="3158002"/>
          </a:xfrm>
          <a:prstGeom prst="rect">
            <a:avLst/>
          </a:prstGeom>
        </p:spPr>
      </p:pic>
    </p:spTree>
    <p:extLst>
      <p:ext uri="{BB962C8B-B14F-4D97-AF65-F5344CB8AC3E}">
        <p14:creationId xmlns:p14="http://schemas.microsoft.com/office/powerpoint/2010/main" val="241805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29900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John Paul II and his calls for World Peace.</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rPr>
              <a:t>World Day of Peace (1st January). International Day of Human Fraternity (4th February).</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50" name="Picture 49">
            <a:extLst>
              <a:ext uri="{FF2B5EF4-FFF2-40B4-BE49-F238E27FC236}">
                <a16:creationId xmlns:a16="http://schemas.microsoft.com/office/drawing/2014/main" id="{3CF11229-A2CD-43E5-8DD7-4D8F9B8C08F5}"/>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138224" y="-85031"/>
            <a:ext cx="2045267" cy="6070336"/>
          </a:xfrm>
          <a:prstGeom prst="rect">
            <a:avLst/>
          </a:prstGeom>
        </p:spPr>
      </p:pic>
      <p:pic>
        <p:nvPicPr>
          <p:cNvPr id="51" name="Picture 50">
            <a:extLst>
              <a:ext uri="{FF2B5EF4-FFF2-40B4-BE49-F238E27FC236}">
                <a16:creationId xmlns:a16="http://schemas.microsoft.com/office/drawing/2014/main" id="{F323B445-2583-4695-B7BA-08BD8F61F531}"/>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7943853" y="-94915"/>
            <a:ext cx="2204045" cy="6089483"/>
          </a:xfrm>
          <a:prstGeom prst="rect">
            <a:avLst/>
          </a:prstGeom>
        </p:spPr>
      </p:pic>
      <p:pic>
        <p:nvPicPr>
          <p:cNvPr id="52" name="Picture 51">
            <a:extLst>
              <a:ext uri="{FF2B5EF4-FFF2-40B4-BE49-F238E27FC236}">
                <a16:creationId xmlns:a16="http://schemas.microsoft.com/office/drawing/2014/main" id="{E30AA01F-7D98-4B7F-8497-B52AA12EA7BE}"/>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753602" y="-85030"/>
            <a:ext cx="2186319" cy="6070335"/>
          </a:xfrm>
          <a:prstGeom prst="rect">
            <a:avLst/>
          </a:prstGeom>
        </p:spPr>
      </p:pic>
      <p:pic>
        <p:nvPicPr>
          <p:cNvPr id="53" name="Picture 52">
            <a:extLst>
              <a:ext uri="{FF2B5EF4-FFF2-40B4-BE49-F238E27FC236}">
                <a16:creationId xmlns:a16="http://schemas.microsoft.com/office/drawing/2014/main" id="{3AEE0DD8-BC42-4470-BCE9-AD812506781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01859" y="-85030"/>
            <a:ext cx="2073477" cy="6070335"/>
          </a:xfrm>
          <a:prstGeom prst="rect">
            <a:avLst/>
          </a:prstGeom>
        </p:spPr>
      </p:pic>
      <p:pic>
        <p:nvPicPr>
          <p:cNvPr id="54" name="Picture 53">
            <a:extLst>
              <a:ext uri="{FF2B5EF4-FFF2-40B4-BE49-F238E27FC236}">
                <a16:creationId xmlns:a16="http://schemas.microsoft.com/office/drawing/2014/main" id="{2D6AB114-18DF-42F3-BF9A-727AA3827477}"/>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056288" y="-85403"/>
            <a:ext cx="2235133" cy="6081780"/>
          </a:xfrm>
          <a:prstGeom prst="rect">
            <a:avLst/>
          </a:prstGeom>
        </p:spPr>
      </p:pic>
      <p:pic>
        <p:nvPicPr>
          <p:cNvPr id="55" name="Picture 54">
            <a:extLst>
              <a:ext uri="{FF2B5EF4-FFF2-40B4-BE49-F238E27FC236}">
                <a16:creationId xmlns:a16="http://schemas.microsoft.com/office/drawing/2014/main" id="{F3AB8C9B-8229-4A4B-B364-A72F3B5A90CA}"/>
              </a:ext>
            </a:extLst>
          </p:cNvPr>
          <p:cNvPicPr>
            <a:picLocks noChangeAspect="1"/>
          </p:cNvPicPr>
          <p:nvPr/>
        </p:nvPicPr>
        <p:blipFill rotWithShape="1">
          <a:blip r:embed="rId15"/>
          <a:srcRect t="1149"/>
          <a:stretch/>
        </p:blipFill>
        <p:spPr>
          <a:xfrm>
            <a:off x="5827552" y="-85030"/>
            <a:ext cx="2225814" cy="6070335"/>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1" name="Rectangle 20">
            <a:extLst>
              <a:ext uri="{FF2B5EF4-FFF2-40B4-BE49-F238E27FC236}">
                <a16:creationId xmlns:a16="http://schemas.microsoft.com/office/drawing/2014/main" id="{DF515817-E6D6-4551-B403-8EE20EF27B3F}"/>
              </a:ext>
            </a:extLst>
          </p:cNvPr>
          <p:cNvSpPr/>
          <p:nvPr/>
        </p:nvSpPr>
        <p:spPr>
          <a:xfrm>
            <a:off x="575396" y="1913430"/>
            <a:ext cx="7483642" cy="3539430"/>
          </a:xfrm>
          <a:prstGeom prst="rect">
            <a:avLst/>
          </a:prstGeom>
        </p:spPr>
        <p:txBody>
          <a:bodyPr wrap="square">
            <a:spAutoFit/>
          </a:bodyPr>
          <a:lstStyle/>
          <a:p>
            <a:pPr algn="ctr"/>
            <a:r>
              <a:rPr lang="en-GB" sz="3200" dirty="0">
                <a:latin typeface="Gill Sans MT" panose="020B0502020104020203" pitchFamily="34" charset="0"/>
              </a:rPr>
              <a:t>God has created us to live peacefully with one another. Sadly, this is often not the case and many people live lives that are not peaceful, due to the actions of others.</a:t>
            </a:r>
          </a:p>
          <a:p>
            <a:pPr algn="ctr"/>
            <a:r>
              <a:rPr lang="en-GB" sz="3200" dirty="0">
                <a:latin typeface="Gill Sans MT" panose="020B0502020104020203" pitchFamily="34" charset="0"/>
              </a:rPr>
              <a:t>God calls us to be </a:t>
            </a:r>
            <a:r>
              <a:rPr lang="en-GB" sz="3200" b="1" dirty="0">
                <a:latin typeface="Gill Sans MT" panose="020B0502020104020203" pitchFamily="34" charset="0"/>
              </a:rPr>
              <a:t>peacemakers</a:t>
            </a:r>
            <a:r>
              <a:rPr lang="en-GB" sz="3200" dirty="0">
                <a:latin typeface="Gill Sans MT" panose="020B0502020104020203" pitchFamily="34" charset="0"/>
              </a:rPr>
              <a:t> in the world – to stand in </a:t>
            </a:r>
            <a:r>
              <a:rPr lang="en-GB" sz="3200" b="1" dirty="0">
                <a:latin typeface="Gill Sans MT" panose="020B0502020104020203" pitchFamily="34" charset="0"/>
              </a:rPr>
              <a:t>solidarity</a:t>
            </a:r>
            <a:r>
              <a:rPr lang="en-GB" sz="3200" dirty="0">
                <a:latin typeface="Gill Sans MT" panose="020B0502020104020203" pitchFamily="34" charset="0"/>
              </a:rPr>
              <a:t> with those in need.</a:t>
            </a:r>
          </a:p>
        </p:txBody>
      </p:sp>
      <p:pic>
        <p:nvPicPr>
          <p:cNvPr id="22" name="Picture 2" descr="St. George's Catholic Primary School - Love in Action Project">
            <a:extLst>
              <a:ext uri="{FF2B5EF4-FFF2-40B4-BE49-F238E27FC236}">
                <a16:creationId xmlns:a16="http://schemas.microsoft.com/office/drawing/2014/main" id="{B82E2156-B11B-4EB5-9F4D-40307B05F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9A0163-7D57-4BE4-90EF-ABDF90B05547}"/>
              </a:ext>
            </a:extLst>
          </p:cNvPr>
          <p:cNvSpPr/>
          <p:nvPr/>
        </p:nvSpPr>
        <p:spPr>
          <a:xfrm>
            <a:off x="520193" y="1595930"/>
            <a:ext cx="7483642" cy="4216539"/>
          </a:xfrm>
          <a:prstGeom prst="rect">
            <a:avLst/>
          </a:prstGeom>
        </p:spPr>
        <p:txBody>
          <a:bodyPr wrap="square">
            <a:spAutoFit/>
          </a:bodyPr>
          <a:lstStyle/>
          <a:p>
            <a:pPr algn="ctr"/>
            <a:r>
              <a:rPr lang="en-GB" sz="4000" dirty="0">
                <a:latin typeface="Gill Sans MT" panose="020B0502020104020203" pitchFamily="34" charset="0"/>
              </a:rPr>
              <a:t>‘The paths of peace are paths of solidarity, for no one can be saved alone. We live in a world so interconnected that, in the end, the actions of each person affect everyone.’</a:t>
            </a:r>
          </a:p>
          <a:p>
            <a:pPr algn="ctr"/>
            <a:r>
              <a:rPr lang="en-GB" sz="2800" b="1" dirty="0">
                <a:solidFill>
                  <a:srgbClr val="C00000"/>
                </a:solidFill>
                <a:latin typeface="Gill Sans MT" panose="020B0502020104020203" pitchFamily="34" charset="0"/>
              </a:rPr>
              <a:t>Pope Francis</a:t>
            </a: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5F3F2B99-4AA4-4807-8953-7C9573D1EEA1}"/>
              </a:ext>
            </a:extLst>
          </p:cNvPr>
          <p:cNvSpPr/>
          <p:nvPr/>
        </p:nvSpPr>
        <p:spPr>
          <a:xfrm>
            <a:off x="557709" y="2146952"/>
            <a:ext cx="7483642" cy="3416320"/>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Think of a time when someone helped you feel at peace.</a:t>
            </a: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How did that feel?</a:t>
            </a:r>
            <a:endParaRPr lang="en-GB" sz="3600" b="1" dirty="0">
              <a:solidFill>
                <a:srgbClr val="C00000"/>
              </a:solidFill>
              <a:latin typeface="Gill Sans MT" panose="020B0502020104020203" pitchFamily="34" charset="0"/>
            </a:endParaRPr>
          </a:p>
          <a:p>
            <a:pPr algn="ctr"/>
            <a:endParaRPr kumimoji="0" lang="en-GB" sz="3600" b="1" i="0" u="none" strike="noStrike" kern="1200" cap="none" spc="0" normalizeH="0" baseline="0" noProof="0" dirty="0" smtClean="0">
              <a:ln>
                <a:noFill/>
              </a:ln>
              <a:solidFill>
                <a:srgbClr val="C00000"/>
              </a:solidFill>
              <a:effectLst/>
              <a:uLnTx/>
              <a:uFillTx/>
              <a:latin typeface="Gill Sans MT" panose="020B0502020104020203" pitchFamily="34" charset="0"/>
            </a:endParaRPr>
          </a:p>
          <a:p>
            <a:pPr algn="ctr"/>
            <a:r>
              <a:rPr kumimoji="0" lang="en-GB" sz="3600" b="1" i="0" u="none" strike="noStrike" kern="1200" cap="none" spc="0" normalizeH="0" baseline="0" noProof="0" dirty="0" smtClean="0">
                <a:ln>
                  <a:noFill/>
                </a:ln>
                <a:solidFill>
                  <a:srgbClr val="C00000"/>
                </a:solidFill>
                <a:effectLst/>
                <a:uLnTx/>
                <a:uFillTx/>
                <a:latin typeface="Gill Sans MT" panose="020B0502020104020203" pitchFamily="34" charset="0"/>
              </a:rPr>
              <a:t>What </a:t>
            </a: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could you do to promote peace in your school?</a:t>
            </a:r>
          </a:p>
        </p:txBody>
      </p:sp>
      <p:pic>
        <p:nvPicPr>
          <p:cNvPr id="17" name="Picture 2" descr="St. George's Catholic Primary School - Love in Action Project">
            <a:extLst>
              <a:ext uri="{FF2B5EF4-FFF2-40B4-BE49-F238E27FC236}">
                <a16:creationId xmlns:a16="http://schemas.microsoft.com/office/drawing/2014/main" id="{E0017F6E-084E-4CF2-8CAC-645229737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967"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891540" y="1802675"/>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r>
              <a:rPr kumimoji="0" lang="en-GB" b="0" i="0" u="none" strike="noStrike" kern="1200" cap="none" spc="0" normalizeH="0" baseline="0" noProof="0" dirty="0" smtClean="0">
                <a:ln>
                  <a:noFill/>
                </a:ln>
                <a:effectLst/>
                <a:uLnTx/>
                <a:uFillTx/>
                <a:latin typeface="Gill Sans MT" panose="020B0502020104020203" pitchFamily="34" charset="0"/>
              </a:rPr>
              <a:t>.</a:t>
            </a:r>
          </a:p>
          <a:p>
            <a:pPr marL="0" marR="0" lvl="0" indent="0" algn="ctr" defTabSz="914377" rtl="0" eaLnBrk="1" fontAlgn="auto" latinLnBrk="0" hangingPunct="1">
              <a:lnSpc>
                <a:spcPct val="90000"/>
              </a:lnSpc>
              <a:spcBef>
                <a:spcPct val="0"/>
              </a:spcBef>
              <a:spcAft>
                <a:spcPts val="0"/>
              </a:spcAft>
              <a:buClrTx/>
              <a:buSzTx/>
              <a:buFontTx/>
              <a:buNone/>
              <a:tabLst/>
              <a:defRPr/>
            </a:pPr>
            <a:endParaRPr lang="en-GB" sz="2400" dirty="0">
              <a:latin typeface="Gill Sans MT" panose="020B0502020104020203" pitchFamily="34" charset="0"/>
            </a:endParaRPr>
          </a:p>
          <a:p>
            <a:pPr lvl="0" algn="ctr">
              <a:defRPr/>
            </a:pPr>
            <a:r>
              <a:rPr lang="en-GB" dirty="0">
                <a:latin typeface="Gill Sans MT" panose="020B0502020104020203" pitchFamily="34" charset="0"/>
              </a:rPr>
              <a:t>Mark </a:t>
            </a:r>
            <a:r>
              <a:rPr lang="en-GB" dirty="0" smtClean="0">
                <a:latin typeface="Gill Sans MT" panose="020B0502020104020203" pitchFamily="34" charset="0"/>
              </a:rPr>
              <a:t>1:14-20</a:t>
            </a:r>
          </a:p>
          <a:p>
            <a:pPr lvl="0" algn="ctr">
              <a:defRPr/>
            </a:pPr>
            <a:endParaRPr lang="en-GB" dirty="0">
              <a:latin typeface="Gill Sans MT" panose="020B0502020104020203" pitchFamily="34" charset="0"/>
            </a:endParaRPr>
          </a:p>
          <a:p>
            <a:pPr lvl="0" algn="ctr">
              <a:defRPr/>
            </a:pPr>
            <a:r>
              <a:rPr lang="en-GB" dirty="0" smtClean="0">
                <a:latin typeface="Gill Sans MT" panose="020B0502020104020203" pitchFamily="34" charset="0"/>
              </a:rPr>
              <a:t>Repent </a:t>
            </a:r>
            <a:r>
              <a:rPr lang="en-GB" dirty="0">
                <a:latin typeface="Gill Sans MT" panose="020B0502020104020203" pitchFamily="34" charset="0"/>
              </a:rPr>
              <a:t>and believe the Good News.</a:t>
            </a:r>
            <a:endParaRPr kumimoji="0" lang="en-GB"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4216539"/>
          </a:xfrm>
          <a:prstGeom prst="rect">
            <a:avLst/>
          </a:prstGeom>
        </p:spPr>
        <p:txBody>
          <a:bodyPr wrap="square">
            <a:spAutoFit/>
          </a:bodyPr>
          <a:lstStyle/>
          <a:p>
            <a:pPr lvl="0" algn="ctr" fontAlgn="base">
              <a:defRPr/>
            </a:pPr>
            <a:r>
              <a:rPr lang="en-GB" sz="3600" dirty="0" smtClean="0">
                <a:solidFill>
                  <a:srgbClr val="000000"/>
                </a:solidFill>
                <a:latin typeface="Gill Sans MT" panose="020B0502020104020203" pitchFamily="34" charset="0"/>
              </a:rPr>
              <a:t>Throughout this topic, you will look at passages from scripture and as a class </a:t>
            </a:r>
            <a:r>
              <a:rPr lang="en-GB" sz="3600" dirty="0">
                <a:solidFill>
                  <a:srgbClr val="000000"/>
                </a:solidFill>
                <a:latin typeface="Gill Sans MT" panose="020B0502020104020203" pitchFamily="34" charset="0"/>
              </a:rPr>
              <a:t>discuss the meaning of </a:t>
            </a:r>
            <a:r>
              <a:rPr lang="en-GB" sz="3600" dirty="0" smtClean="0">
                <a:solidFill>
                  <a:srgbClr val="000000"/>
                </a:solidFill>
                <a:latin typeface="Gill Sans MT" panose="020B0502020104020203" pitchFamily="34" charset="0"/>
              </a:rPr>
              <a:t>them.</a:t>
            </a:r>
            <a:r>
              <a:rPr lang="en-GB" sz="2400" dirty="0">
                <a:solidFill>
                  <a:srgbClr val="000000"/>
                </a:solidFill>
                <a:latin typeface="Candara" panose="020E0502030303020204" pitchFamily="34" charset="0"/>
              </a:rPr>
              <a:t>​</a:t>
            </a:r>
          </a:p>
          <a:p>
            <a:pPr lvl="0" algn="ctr" fontAlgn="base">
              <a:defRPr/>
            </a:pPr>
            <a:endParaRPr lang="en-GB" sz="4000" b="1" dirty="0" smtClean="0">
              <a:solidFill>
                <a:srgbClr val="C00000"/>
              </a:solidFill>
              <a:latin typeface="Gill Sans MT" panose="020B0502020104020203" pitchFamily="34" charset="0"/>
            </a:endParaRPr>
          </a:p>
          <a:p>
            <a:pPr lvl="0" algn="ctr" fontAlgn="base">
              <a:defRPr/>
            </a:pPr>
            <a:r>
              <a:rPr lang="en-GB" sz="4000" b="1" dirty="0" smtClean="0">
                <a:solidFill>
                  <a:srgbClr val="C00000"/>
                </a:solidFill>
                <a:latin typeface="Gill Sans MT" panose="020B0502020104020203" pitchFamily="34" charset="0"/>
              </a:rPr>
              <a:t>How </a:t>
            </a:r>
            <a:r>
              <a:rPr lang="en-GB" sz="4000" b="1" dirty="0">
                <a:solidFill>
                  <a:srgbClr val="C00000"/>
                </a:solidFill>
                <a:latin typeface="Gill Sans MT" panose="020B0502020104020203" pitchFamily="34" charset="0"/>
              </a:rPr>
              <a:t>do the </a:t>
            </a:r>
            <a:r>
              <a:rPr lang="en-GB" sz="4000" b="1" dirty="0" smtClean="0">
                <a:solidFill>
                  <a:srgbClr val="C00000"/>
                </a:solidFill>
                <a:latin typeface="Gill Sans MT" panose="020B0502020104020203" pitchFamily="34" charset="0"/>
              </a:rPr>
              <a:t>following passages </a:t>
            </a:r>
            <a:r>
              <a:rPr lang="en-GB" sz="4000" b="1" dirty="0">
                <a:solidFill>
                  <a:srgbClr val="C00000"/>
                </a:solidFill>
                <a:latin typeface="Gill Sans MT" panose="020B0502020104020203" pitchFamily="34" charset="0"/>
              </a:rPr>
              <a:t>relate to Solidarity and Peace?</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260EA3A-FAF0-43BB-9779-49BDBD1F4543}"/>
              </a:ext>
            </a:extLst>
          </p:cNvPr>
          <p:cNvSpPr/>
          <p:nvPr/>
        </p:nvSpPr>
        <p:spPr>
          <a:xfrm>
            <a:off x="462100" y="2342541"/>
            <a:ext cx="6431875" cy="2185214"/>
          </a:xfrm>
          <a:prstGeom prst="rect">
            <a:avLst/>
          </a:prstGeom>
        </p:spPr>
        <p:txBody>
          <a:bodyPr wrap="square">
            <a:spAutoFit/>
          </a:bodyPr>
          <a:lstStyle/>
          <a:p>
            <a:pPr algn="ctr"/>
            <a:r>
              <a:rPr lang="en-GB" sz="3600" dirty="0">
                <a:latin typeface="Gill Sans MT" panose="020B0502020104020203" pitchFamily="34" charset="0"/>
              </a:rPr>
              <a:t>‘Live in harmony with one another. Do not be proud, but associate with those in need.’</a:t>
            </a:r>
          </a:p>
          <a:p>
            <a:pPr algn="ctr"/>
            <a:r>
              <a:rPr lang="en-GB" sz="2800" b="1" dirty="0">
                <a:solidFill>
                  <a:srgbClr val="C00000"/>
                </a:solidFill>
                <a:latin typeface="Gill Sans MT" panose="020B0502020104020203" pitchFamily="34" charset="0"/>
              </a:rPr>
              <a:t>Romans 12:16</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10190</TotalTime>
  <Words>961</Words>
  <Application>Microsoft Office PowerPoint</Application>
  <PresentationFormat>Widescreen</PresentationFormat>
  <Paragraphs>133</Paragraphs>
  <Slides>30</Slides>
  <Notes>30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Candara</vt:lpstr>
      <vt:lpstr>Century Gothic</vt:lpstr>
      <vt:lpstr>Gill Sans MT</vt:lpstr>
      <vt:lpstr>SassoonPrimaryInfant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Headteacher</cp:lastModifiedBy>
  <cp:revision>146</cp:revision>
  <dcterms:created xsi:type="dcterms:W3CDTF">2018-05-21T15:55:21Z</dcterms:created>
  <dcterms:modified xsi:type="dcterms:W3CDTF">2024-01-15T08:37:45Z</dcterms:modified>
</cp:coreProperties>
</file>