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75" r:id="rId2"/>
    <p:sldId id="280" r:id="rId3"/>
    <p:sldId id="270" r:id="rId4"/>
    <p:sldId id="276" r:id="rId5"/>
    <p:sldId id="277" r:id="rId6"/>
    <p:sldId id="278" r:id="rId7"/>
    <p:sldId id="279" r:id="rId8"/>
    <p:sldId id="266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0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98B96-E13A-4357-BCEE-1E91AEF72D37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4C3B0-7CBB-4ECB-A7E2-D2D5F6DAF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87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525" y="1108722"/>
            <a:ext cx="492442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300" b="1" dirty="0" smtClean="0">
                <a:solidFill>
                  <a:schemeClr val="bg1"/>
                </a:solidFill>
              </a:rPr>
              <a:t>Palm Sunday</a:t>
            </a:r>
            <a:r>
              <a:rPr lang="en-GB" sz="5300" b="1" dirty="0">
                <a:solidFill>
                  <a:schemeClr val="bg1"/>
                </a:solidFill>
              </a:rPr>
              <a:t/>
            </a:r>
            <a:br>
              <a:rPr lang="en-GB" sz="5300" b="1" dirty="0">
                <a:solidFill>
                  <a:schemeClr val="bg1"/>
                </a:solidFill>
              </a:rPr>
            </a:br>
            <a:r>
              <a:rPr lang="en-GB" sz="5300" b="1" dirty="0" smtClean="0"/>
              <a:t/>
            </a:r>
            <a:br>
              <a:rPr lang="en-GB" sz="5300" b="1" dirty="0" smtClean="0"/>
            </a:br>
            <a:r>
              <a:rPr lang="en-GB" sz="5300" dirty="0"/>
              <a:t/>
            </a:r>
            <a:br>
              <a:rPr lang="en-GB" sz="5300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92313" y="5168325"/>
            <a:ext cx="3838575" cy="1126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chemeClr val="bg1"/>
                </a:solidFill>
              </a:rPr>
              <a:t>Monday 18</a:t>
            </a:r>
            <a:r>
              <a:rPr lang="en-GB" b="1" baseline="30000" dirty="0" smtClean="0">
                <a:solidFill>
                  <a:schemeClr val="bg1"/>
                </a:solidFill>
              </a:rPr>
              <a:t>th</a:t>
            </a:r>
            <a:r>
              <a:rPr lang="en-GB" b="1" dirty="0" smtClean="0">
                <a:solidFill>
                  <a:schemeClr val="bg1"/>
                </a:solidFill>
              </a:rPr>
              <a:t> March 2024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gorgeous illustration for Palm Sunday | Triumphal entry, Palm sunday, Jesus  pict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1576979"/>
            <a:ext cx="4432637" cy="415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08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6424" y="1549765"/>
            <a:ext cx="802801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300" b="1" dirty="0" smtClean="0">
                <a:solidFill>
                  <a:schemeClr val="bg1"/>
                </a:solidFill>
              </a:rPr>
              <a:t>Mark 11: 1-10</a:t>
            </a:r>
            <a:r>
              <a:rPr lang="en-GB" sz="5300" b="1" dirty="0">
                <a:solidFill>
                  <a:schemeClr val="bg1"/>
                </a:solidFill>
              </a:rPr>
              <a:t/>
            </a:r>
            <a:br>
              <a:rPr lang="en-GB" sz="5300" b="1" dirty="0">
                <a:solidFill>
                  <a:schemeClr val="bg1"/>
                </a:solidFill>
              </a:rPr>
            </a:br>
            <a:r>
              <a:rPr lang="en-GB" sz="5300" b="1" dirty="0" smtClean="0"/>
              <a:t/>
            </a:r>
            <a:br>
              <a:rPr lang="en-GB" sz="5300" b="1" dirty="0" smtClean="0"/>
            </a:br>
            <a:r>
              <a:rPr lang="en-GB" sz="5300" dirty="0"/>
              <a:t/>
            </a:r>
            <a:br>
              <a:rPr lang="en-GB" sz="5300" dirty="0"/>
            </a:br>
            <a:r>
              <a:rPr lang="en-GB" sz="5300" b="1" dirty="0">
                <a:solidFill>
                  <a:schemeClr val="bg1"/>
                </a:solidFill>
              </a:rPr>
              <a:t>“</a:t>
            </a:r>
            <a:r>
              <a:rPr lang="en-GB" sz="5300" b="1" dirty="0" smtClean="0">
                <a:solidFill>
                  <a:schemeClr val="bg1"/>
                </a:solidFill>
              </a:rPr>
              <a:t>Blessed is he who comes in the name of the Lord!”</a:t>
            </a:r>
            <a:br>
              <a:rPr lang="en-GB" sz="5300" b="1" dirty="0" smtClean="0">
                <a:solidFill>
                  <a:schemeClr val="bg1"/>
                </a:solidFill>
              </a:rPr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0" name="Picture 2" descr="Palm for Palm Sun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441" y="625617"/>
            <a:ext cx="1653778" cy="220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72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895302" y="515389"/>
            <a:ext cx="910243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As Jesus rode into </a:t>
            </a:r>
            <a:r>
              <a:rPr lang="en-GB" sz="4400" b="1" dirty="0" smtClean="0">
                <a:solidFill>
                  <a:schemeClr val="bg1"/>
                </a:solidFill>
              </a:rPr>
              <a:t>Jerusalem, </a:t>
            </a:r>
            <a:r>
              <a:rPr lang="en-GB" sz="4400" b="1" dirty="0">
                <a:solidFill>
                  <a:schemeClr val="bg1"/>
                </a:solidFill>
              </a:rPr>
              <a:t>the crowds cheered him as their </a:t>
            </a:r>
            <a:r>
              <a:rPr lang="en-GB" sz="4400" b="1" dirty="0" smtClean="0">
                <a:solidFill>
                  <a:schemeClr val="bg1"/>
                </a:solidFill>
              </a:rPr>
              <a:t>king and lay down palm leaves and their coats. 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5302" y="4337779"/>
            <a:ext cx="92392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T</a:t>
            </a:r>
            <a:r>
              <a:rPr lang="en-GB" sz="4400" b="1" dirty="0" smtClean="0">
                <a:solidFill>
                  <a:schemeClr val="bg1"/>
                </a:solidFill>
              </a:rPr>
              <a:t>he </a:t>
            </a:r>
            <a:r>
              <a:rPr lang="en-GB" sz="4400" b="1" dirty="0">
                <a:solidFill>
                  <a:schemeClr val="bg1"/>
                </a:solidFill>
              </a:rPr>
              <a:t>people did not understand the type of king that Jesus </a:t>
            </a:r>
            <a:r>
              <a:rPr lang="en-GB" sz="4400" b="1" dirty="0" smtClean="0">
                <a:solidFill>
                  <a:schemeClr val="bg1"/>
                </a:solidFill>
              </a:rPr>
              <a:t>was.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52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647825" y="800046"/>
            <a:ext cx="690117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What did the people shout as Jesus rode the colt? </a:t>
            </a:r>
          </a:p>
        </p:txBody>
      </p:sp>
      <p:pic>
        <p:nvPicPr>
          <p:cNvPr id="5" name="Picture 2" descr="gorgeous illustration for Palm Sunday | Triumphal entry, Palm sunday, Jesus  pict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770" y="148229"/>
            <a:ext cx="3266681" cy="3061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47825" y="4357008"/>
            <a:ext cx="97250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Hosanna…It means, “Save </a:t>
            </a:r>
            <a:r>
              <a:rPr lang="en-GB" sz="4400" b="1" dirty="0">
                <a:solidFill>
                  <a:schemeClr val="bg1"/>
                </a:solidFill>
              </a:rPr>
              <a:t>us</a:t>
            </a:r>
            <a:r>
              <a:rPr lang="en-GB" sz="4400" b="1" dirty="0" smtClean="0">
                <a:solidFill>
                  <a:schemeClr val="bg1"/>
                </a:solidFill>
              </a:rPr>
              <a:t>.”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53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714201" y="1655918"/>
            <a:ext cx="1111567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The people wanted to be saved from </a:t>
            </a:r>
            <a:r>
              <a:rPr lang="en-GB" sz="4000" b="1" dirty="0">
                <a:solidFill>
                  <a:schemeClr val="bg1"/>
                </a:solidFill>
              </a:rPr>
              <a:t>the harsh </a:t>
            </a:r>
            <a:r>
              <a:rPr lang="en-GB" sz="4000" b="1" dirty="0" smtClean="0">
                <a:solidFill>
                  <a:schemeClr val="bg1"/>
                </a:solidFill>
              </a:rPr>
              <a:t>rule </a:t>
            </a:r>
            <a:r>
              <a:rPr lang="en-GB" sz="4000" b="1" dirty="0">
                <a:solidFill>
                  <a:schemeClr val="bg1"/>
                </a:solidFill>
              </a:rPr>
              <a:t>of </a:t>
            </a:r>
            <a:r>
              <a:rPr lang="en-GB" sz="4000" b="1" dirty="0" smtClean="0">
                <a:solidFill>
                  <a:schemeClr val="bg1"/>
                </a:solidFill>
              </a:rPr>
              <a:t>the </a:t>
            </a:r>
            <a:r>
              <a:rPr lang="en-GB" sz="4000" b="1" dirty="0">
                <a:solidFill>
                  <a:schemeClr val="bg1"/>
                </a:solidFill>
              </a:rPr>
              <a:t>leader. </a:t>
            </a:r>
            <a:endParaRPr lang="en-GB" sz="4000" b="1" dirty="0" smtClean="0">
              <a:solidFill>
                <a:schemeClr val="bg1"/>
              </a:solidFill>
            </a:endParaRPr>
          </a:p>
          <a:p>
            <a:endParaRPr lang="en-GB" sz="4000" b="1" dirty="0">
              <a:solidFill>
                <a:schemeClr val="bg1"/>
              </a:solidFill>
            </a:endParaRPr>
          </a:p>
          <a:p>
            <a:r>
              <a:rPr lang="en-GB" sz="4000" b="1" dirty="0" smtClean="0">
                <a:solidFill>
                  <a:schemeClr val="bg1"/>
                </a:solidFill>
              </a:rPr>
              <a:t>Jesus </a:t>
            </a:r>
            <a:r>
              <a:rPr lang="en-GB" sz="4000" b="1" dirty="0">
                <a:solidFill>
                  <a:schemeClr val="bg1"/>
                </a:solidFill>
              </a:rPr>
              <a:t>came to save people for </a:t>
            </a:r>
            <a:r>
              <a:rPr lang="en-GB" sz="4000" b="1" dirty="0" smtClean="0">
                <a:solidFill>
                  <a:schemeClr val="bg1"/>
                </a:solidFill>
              </a:rPr>
              <a:t>his kingdom, the </a:t>
            </a:r>
            <a:r>
              <a:rPr lang="en-GB" sz="4000" b="1" dirty="0">
                <a:solidFill>
                  <a:schemeClr val="bg1"/>
                </a:solidFill>
              </a:rPr>
              <a:t>Kingdom of Heaven.</a:t>
            </a:r>
          </a:p>
        </p:txBody>
      </p:sp>
    </p:spTree>
    <p:extLst>
      <p:ext uri="{BB962C8B-B14F-4D97-AF65-F5344CB8AC3E}">
        <p14:creationId xmlns:p14="http://schemas.microsoft.com/office/powerpoint/2010/main" val="19774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61950" y="172616"/>
            <a:ext cx="1175384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4400" b="1" dirty="0">
                <a:solidFill>
                  <a:schemeClr val="bg1"/>
                </a:solidFill>
              </a:rPr>
              <a:t>M</a:t>
            </a:r>
            <a:r>
              <a:rPr lang="en-GB" altLang="en-US" sz="4400" b="1" dirty="0" smtClean="0">
                <a:solidFill>
                  <a:schemeClr val="bg1"/>
                </a:solidFill>
              </a:rPr>
              <a:t>ake </a:t>
            </a:r>
            <a:r>
              <a:rPr lang="en-GB" altLang="en-US" sz="4400" b="1" dirty="0">
                <a:solidFill>
                  <a:schemeClr val="bg1"/>
                </a:solidFill>
              </a:rPr>
              <a:t>a difference </a:t>
            </a:r>
            <a:r>
              <a:rPr lang="en-GB" altLang="en-US" sz="4400" b="1" dirty="0" smtClean="0">
                <a:solidFill>
                  <a:schemeClr val="bg1"/>
                </a:solidFill>
              </a:rPr>
              <a:t>during Lent</a:t>
            </a:r>
            <a:endParaRPr lang="en-GB" altLang="en-US" sz="4400" b="1" dirty="0">
              <a:solidFill>
                <a:schemeClr val="bg1"/>
              </a:solidFill>
            </a:endParaRPr>
          </a:p>
          <a:p>
            <a:endParaRPr lang="en-GB" altLang="en-US" sz="4400" dirty="0"/>
          </a:p>
          <a:p>
            <a:r>
              <a:rPr lang="en-GB" altLang="en-US" sz="3200" b="1" dirty="0" smtClean="0">
                <a:solidFill>
                  <a:schemeClr val="bg1"/>
                </a:solidFill>
              </a:rPr>
              <a:t>Individual </a:t>
            </a:r>
            <a:r>
              <a:rPr lang="en-GB" altLang="en-US" sz="3200" b="1" dirty="0">
                <a:solidFill>
                  <a:schemeClr val="bg1"/>
                </a:solidFill>
              </a:rPr>
              <a:t>acts of charity - </a:t>
            </a:r>
            <a:r>
              <a:rPr lang="en-GB" altLang="en-US" sz="3200" b="1" dirty="0" smtClean="0">
                <a:solidFill>
                  <a:schemeClr val="bg1"/>
                </a:solidFill>
              </a:rPr>
              <a:t>collection boxes</a:t>
            </a:r>
            <a:endParaRPr lang="en-GB" altLang="en-US" sz="32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3200" b="1" dirty="0">
              <a:solidFill>
                <a:schemeClr val="bg1"/>
              </a:solidFill>
            </a:endParaRPr>
          </a:p>
          <a:p>
            <a:r>
              <a:rPr lang="en-GB" altLang="en-US" sz="3200" b="1" dirty="0" smtClean="0">
                <a:solidFill>
                  <a:schemeClr val="bg1"/>
                </a:solidFill>
              </a:rPr>
              <a:t>Take </a:t>
            </a:r>
            <a:r>
              <a:rPr lang="en-GB" altLang="en-US" sz="3200" b="1" dirty="0">
                <a:solidFill>
                  <a:schemeClr val="bg1"/>
                </a:solidFill>
              </a:rPr>
              <a:t>time to look and reflect on </a:t>
            </a:r>
            <a:r>
              <a:rPr lang="en-GB" altLang="en-US" sz="3200" b="1" dirty="0" smtClean="0">
                <a:solidFill>
                  <a:schemeClr val="bg1"/>
                </a:solidFill>
              </a:rPr>
              <a:t>Way </a:t>
            </a:r>
            <a:r>
              <a:rPr lang="en-GB" altLang="en-US" sz="3200" b="1" dirty="0">
                <a:solidFill>
                  <a:schemeClr val="bg1"/>
                </a:solidFill>
              </a:rPr>
              <a:t>of the Cross images on the </a:t>
            </a:r>
            <a:r>
              <a:rPr lang="en-GB" altLang="en-US" sz="3200" b="1" dirty="0" smtClean="0">
                <a:solidFill>
                  <a:schemeClr val="bg1"/>
                </a:solidFill>
              </a:rPr>
              <a:t>staircases</a:t>
            </a:r>
            <a:endParaRPr lang="en-GB" altLang="en-US" sz="3200" b="1" dirty="0">
              <a:solidFill>
                <a:schemeClr val="bg1"/>
              </a:solidFill>
            </a:endParaRPr>
          </a:p>
          <a:p>
            <a:endParaRPr lang="en-GB" altLang="en-US" sz="3200" b="1" dirty="0" smtClean="0">
              <a:solidFill>
                <a:schemeClr val="bg1"/>
              </a:solidFill>
            </a:endParaRPr>
          </a:p>
          <a:p>
            <a:r>
              <a:rPr lang="en-GB" altLang="en-US" sz="3200" b="1" dirty="0" smtClean="0">
                <a:solidFill>
                  <a:schemeClr val="bg1"/>
                </a:solidFill>
              </a:rPr>
              <a:t>Time for private </a:t>
            </a:r>
            <a:r>
              <a:rPr lang="en-GB" altLang="en-US" sz="3200" b="1" dirty="0">
                <a:solidFill>
                  <a:schemeClr val="bg1"/>
                </a:solidFill>
              </a:rPr>
              <a:t>prayer and </a:t>
            </a:r>
            <a:r>
              <a:rPr lang="en-GB" altLang="en-US" sz="3200" b="1" dirty="0" smtClean="0">
                <a:solidFill>
                  <a:schemeClr val="bg1"/>
                </a:solidFill>
              </a:rPr>
              <a:t>reflection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35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Image result for traditional shepherd image"/>
          <p:cNvSpPr>
            <a:spLocks noChangeAspect="1" noChangeArrowheads="1"/>
          </p:cNvSpPr>
          <p:nvPr/>
        </p:nvSpPr>
        <p:spPr bwMode="auto">
          <a:xfrm>
            <a:off x="7486160" y="4109358"/>
            <a:ext cx="28289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00" y="1344191"/>
            <a:ext cx="766762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400" b="1" dirty="0">
                <a:solidFill>
                  <a:schemeClr val="bg1"/>
                </a:solidFill>
              </a:rPr>
              <a:t>But above all </a:t>
            </a:r>
            <a:r>
              <a:rPr lang="en-GB" altLang="en-US" sz="4400" b="1" dirty="0" smtClean="0">
                <a:solidFill>
                  <a:schemeClr val="bg1"/>
                </a:solidFill>
              </a:rPr>
              <a:t>else…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900" y="2726774"/>
            <a:ext cx="114681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8000" b="1" dirty="0" smtClean="0">
                <a:solidFill>
                  <a:schemeClr val="bg1"/>
                </a:solidFill>
              </a:rPr>
              <a:t>Look for opportunities to be kind!</a:t>
            </a:r>
          </a:p>
        </p:txBody>
      </p:sp>
    </p:spTree>
    <p:extLst>
      <p:ext uri="{BB962C8B-B14F-4D97-AF65-F5344CB8AC3E}">
        <p14:creationId xmlns:p14="http://schemas.microsoft.com/office/powerpoint/2010/main" val="385129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709" y="872836"/>
            <a:ext cx="9576263" cy="53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40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6641" y="635404"/>
            <a:ext cx="103493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>
                <a:solidFill>
                  <a:schemeClr val="bg1"/>
                </a:solidFill>
              </a:rPr>
              <a:t>Dear Lord,</a:t>
            </a:r>
          </a:p>
          <a:p>
            <a:r>
              <a:rPr lang="en-GB" sz="4800" b="1" dirty="0" smtClean="0">
                <a:solidFill>
                  <a:schemeClr val="bg1"/>
                </a:solidFill>
              </a:rPr>
              <a:t>Help </a:t>
            </a:r>
            <a:r>
              <a:rPr lang="en-GB" sz="4800" b="1" dirty="0">
                <a:solidFill>
                  <a:schemeClr val="bg1"/>
                </a:solidFill>
              </a:rPr>
              <a:t>us to listen to your words.  Help us to choose to do the right things with our lives so that </a:t>
            </a:r>
            <a:r>
              <a:rPr lang="en-GB" sz="4800" b="1" dirty="0" smtClean="0">
                <a:solidFill>
                  <a:schemeClr val="bg1"/>
                </a:solidFill>
              </a:rPr>
              <a:t>we too </a:t>
            </a:r>
            <a:r>
              <a:rPr lang="en-GB" sz="4800" b="1" dirty="0">
                <a:solidFill>
                  <a:schemeClr val="bg1"/>
                </a:solidFill>
              </a:rPr>
              <a:t>can get an invitation to your </a:t>
            </a:r>
            <a:r>
              <a:rPr lang="en-GB" sz="4800" b="1" dirty="0" smtClean="0">
                <a:solidFill>
                  <a:schemeClr val="bg1"/>
                </a:solidFill>
              </a:rPr>
              <a:t>Kingdom.</a:t>
            </a:r>
            <a:r>
              <a:rPr lang="en-GB" sz="4800" b="1" dirty="0">
                <a:solidFill>
                  <a:schemeClr val="bg1"/>
                </a:solidFill>
              </a:rPr>
              <a:t/>
            </a:r>
            <a:br>
              <a:rPr lang="en-GB" sz="4800" b="1" dirty="0">
                <a:solidFill>
                  <a:schemeClr val="bg1"/>
                </a:solidFill>
              </a:rPr>
            </a:br>
            <a:r>
              <a:rPr lang="en-GB" sz="4800" b="1" dirty="0" smtClean="0">
                <a:solidFill>
                  <a:schemeClr val="bg1"/>
                </a:solidFill>
              </a:rPr>
              <a:t>Amen</a:t>
            </a:r>
            <a:r>
              <a:rPr lang="en-GB" sz="4800" b="1" dirty="0">
                <a:solidFill>
                  <a:schemeClr val="bg1"/>
                </a:solidFill>
              </a:rPr>
              <a:t>. </a:t>
            </a:r>
            <a:r>
              <a:rPr lang="en-GB" sz="4800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9264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1049</TotalTime>
  <Words>197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Wisp</vt:lpstr>
      <vt:lpstr>Palm Sunday    </vt:lpstr>
      <vt:lpstr>Mark 11: 1-10   “Blessed is he who comes in the name of the Lord!”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Fourth Sunday of Easter.</dc:title>
  <dc:creator>ben</dc:creator>
  <cp:lastModifiedBy>Headteacher</cp:lastModifiedBy>
  <cp:revision>73</cp:revision>
  <dcterms:created xsi:type="dcterms:W3CDTF">2017-05-05T10:09:50Z</dcterms:created>
  <dcterms:modified xsi:type="dcterms:W3CDTF">2024-03-18T08:33:02Z</dcterms:modified>
</cp:coreProperties>
</file>