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6" r:id="rId3"/>
    <p:sldId id="297" r:id="rId4"/>
    <p:sldId id="298" r:id="rId5"/>
    <p:sldId id="300" r:id="rId6"/>
    <p:sldId id="280" r:id="rId7"/>
    <p:sldId id="257" r:id="rId8"/>
    <p:sldId id="281" r:id="rId9"/>
    <p:sldId id="284" r:id="rId10"/>
    <p:sldId id="282" r:id="rId11"/>
    <p:sldId id="283" r:id="rId12"/>
    <p:sldId id="29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D1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D9C09-DB88-4A7F-8E7D-3189704121AC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C4B92-DB20-4419-94CB-E767FFDC5E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369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D9C09-DB88-4A7F-8E7D-3189704121AC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C4B92-DB20-4419-94CB-E767FFDC5E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798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D9C09-DB88-4A7F-8E7D-3189704121AC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C4B92-DB20-4419-94CB-E767FFDC5E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672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D9C09-DB88-4A7F-8E7D-3189704121AC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C4B92-DB20-4419-94CB-E767FFDC5E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42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D9C09-DB88-4A7F-8E7D-3189704121AC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C4B92-DB20-4419-94CB-E767FFDC5E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665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D9C09-DB88-4A7F-8E7D-3189704121AC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C4B92-DB20-4419-94CB-E767FFDC5E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73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D9C09-DB88-4A7F-8E7D-3189704121AC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C4B92-DB20-4419-94CB-E767FFDC5E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23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D9C09-DB88-4A7F-8E7D-3189704121AC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C4B92-DB20-4419-94CB-E767FFDC5E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934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D9C09-DB88-4A7F-8E7D-3189704121AC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C4B92-DB20-4419-94CB-E767FFDC5E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678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D9C09-DB88-4A7F-8E7D-3189704121AC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C4B92-DB20-4419-94CB-E767FFDC5E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690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D9C09-DB88-4A7F-8E7D-3189704121AC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C4B92-DB20-4419-94CB-E767FFDC5E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145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"/>
            <a:lum/>
          </a:blip>
          <a:srcRect/>
          <a:stretch>
            <a:fillRect l="27000" t="7000" r="26000" b="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D9C09-DB88-4A7F-8E7D-3189704121AC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C4B92-DB20-4419-94CB-E767FFDC5E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795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admissions.org.uk/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mainroundadmissions@ealing.gov.uk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admissions.org.uk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aling.gov.uk/admissions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75445"/>
            <a:ext cx="12192000" cy="382555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6354147"/>
            <a:ext cx="12192000" cy="121298"/>
          </a:xfrm>
          <a:prstGeom prst="rect">
            <a:avLst/>
          </a:prstGeom>
          <a:solidFill>
            <a:srgbClr val="FFD13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802433" y="335902"/>
            <a:ext cx="1076752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4400" dirty="0"/>
          </a:p>
          <a:p>
            <a:pPr algn="ctr"/>
            <a:r>
              <a:rPr lang="en-GB" sz="4400" dirty="0"/>
              <a:t>St. Joseph’s Catholic Primary School</a:t>
            </a:r>
          </a:p>
          <a:p>
            <a:pPr algn="ctr"/>
            <a:endParaRPr lang="en-GB" sz="4400" dirty="0"/>
          </a:p>
          <a:p>
            <a:pPr algn="ctr"/>
            <a:endParaRPr lang="en-GB" sz="4400" dirty="0"/>
          </a:p>
          <a:p>
            <a:pPr algn="ctr"/>
            <a:r>
              <a:rPr lang="en-GB" sz="4400" dirty="0"/>
              <a:t>Starting Primary School in September 2026</a:t>
            </a:r>
          </a:p>
          <a:p>
            <a:pPr algn="ctr"/>
            <a:endParaRPr lang="en-GB" sz="4400" dirty="0"/>
          </a:p>
          <a:p>
            <a:pPr algn="ctr"/>
            <a:r>
              <a:rPr lang="en-GB" sz="4400" dirty="0"/>
              <a:t>Welcome!</a:t>
            </a:r>
          </a:p>
        </p:txBody>
      </p:sp>
    </p:spTree>
    <p:extLst>
      <p:ext uri="{BB962C8B-B14F-4D97-AF65-F5344CB8AC3E}">
        <p14:creationId xmlns:p14="http://schemas.microsoft.com/office/powerpoint/2010/main" val="2614993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75445"/>
            <a:ext cx="12192000" cy="382555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6354147"/>
            <a:ext cx="12192000" cy="121298"/>
          </a:xfrm>
          <a:prstGeom prst="rect">
            <a:avLst/>
          </a:prstGeom>
          <a:solidFill>
            <a:srgbClr val="FFD13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727788" y="438539"/>
            <a:ext cx="107581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err="1">
                <a:latin typeface="Calibri" panose="020F0502020204030204" pitchFamily="34" charset="0"/>
              </a:rPr>
              <a:t>eAdmissions</a:t>
            </a:r>
            <a:r>
              <a:rPr lang="en-GB" sz="4400" b="1" dirty="0">
                <a:latin typeface="Calibri" panose="020F0502020204030204" pitchFamily="34" charset="0"/>
              </a:rPr>
              <a:t> System</a:t>
            </a:r>
            <a:endParaRPr lang="en-GB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727788" y="2464554"/>
            <a:ext cx="114383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3600" dirty="0">
                <a:latin typeface="Calibri" panose="020F0502020204030204" pitchFamily="34" charset="0"/>
              </a:rPr>
              <a:t>Submit the form on-line using </a:t>
            </a:r>
            <a:r>
              <a:rPr lang="en-GB" altLang="en-US" sz="3600" dirty="0">
                <a:latin typeface="Calibri" panose="020F0502020204030204" pitchFamily="34" charset="0"/>
                <a:hlinkClick r:id="rId2"/>
              </a:rPr>
              <a:t>www.eadmissions.org.uk</a:t>
            </a:r>
            <a:endParaRPr lang="en-GB" altLang="en-US" sz="3600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3600" dirty="0">
                <a:latin typeface="Calibri" panose="020F0502020204030204" pitchFamily="34" charset="0"/>
              </a:rPr>
              <a:t>Ensure you receive code – no code, no submission</a:t>
            </a:r>
            <a:endParaRPr lang="en-GB" altLang="en-US" sz="3600" dirty="0">
              <a:latin typeface="Calibri" panose="020F0502020204030204" pitchFamily="34" charset="0"/>
            </a:endParaRPr>
          </a:p>
          <a:p>
            <a:endParaRPr lang="en-GB" altLang="en-US" sz="3600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3600" dirty="0">
                <a:latin typeface="Calibri" panose="020F0502020204030204" pitchFamily="34" charset="0"/>
              </a:rPr>
              <a:t>Closing date for applications is 15</a:t>
            </a:r>
            <a:r>
              <a:rPr lang="en-GB" altLang="en-US" sz="3600" baseline="30000" dirty="0">
                <a:latin typeface="Calibri" panose="020F0502020204030204" pitchFamily="34" charset="0"/>
              </a:rPr>
              <a:t>th</a:t>
            </a:r>
            <a:r>
              <a:rPr lang="en-GB" altLang="en-US" sz="3600" dirty="0">
                <a:latin typeface="Calibri" panose="020F0502020204030204" pitchFamily="34" charset="0"/>
              </a:rPr>
              <a:t> January 2026</a:t>
            </a:r>
          </a:p>
          <a:p>
            <a:endParaRPr lang="en-GB" altLang="en-US" sz="3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524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75445"/>
            <a:ext cx="12192000" cy="382555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6354147"/>
            <a:ext cx="12192000" cy="121298"/>
          </a:xfrm>
          <a:prstGeom prst="rect">
            <a:avLst/>
          </a:prstGeom>
          <a:solidFill>
            <a:srgbClr val="FFD13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727788" y="438539"/>
            <a:ext cx="107581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err="1">
                <a:latin typeface="Calibri" panose="020F0502020204030204" pitchFamily="34" charset="0"/>
              </a:rPr>
              <a:t>eAdmissions</a:t>
            </a:r>
            <a:r>
              <a:rPr lang="en-GB" sz="4400" b="1" dirty="0">
                <a:latin typeface="Calibri" panose="020F0502020204030204" pitchFamily="34" charset="0"/>
              </a:rPr>
              <a:t> System</a:t>
            </a:r>
            <a:endParaRPr lang="en-GB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606830" y="1924227"/>
            <a:ext cx="114383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3200" dirty="0">
                <a:latin typeface="Calibri" panose="020F0502020204030204" pitchFamily="34" charset="0"/>
              </a:rPr>
              <a:t>Single offer date – 16</a:t>
            </a:r>
            <a:r>
              <a:rPr lang="en-GB" altLang="en-US" sz="3200" baseline="30000" dirty="0">
                <a:latin typeface="Calibri" panose="020F0502020204030204" pitchFamily="34" charset="0"/>
              </a:rPr>
              <a:t>th</a:t>
            </a:r>
            <a:r>
              <a:rPr lang="en-GB" altLang="en-US" sz="3200" dirty="0">
                <a:latin typeface="Calibri" panose="020F0502020204030204" pitchFamily="34" charset="0"/>
              </a:rPr>
              <a:t> April 2026 after 5pm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3200" dirty="0">
                <a:latin typeface="Calibri" panose="020F0502020204030204" pitchFamily="34" charset="0"/>
              </a:rPr>
              <a:t>‘Best possible’ – you will be ranked using the school admission criteria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3200" dirty="0">
                <a:latin typeface="Calibri" panose="020F0502020204030204" pitchFamily="34" charset="0"/>
              </a:rPr>
              <a:t>Confirm acceptance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3200" dirty="0">
                <a:latin typeface="Calibri" panose="020F0502020204030204" pitchFamily="34" charset="0"/>
              </a:rPr>
              <a:t>30</a:t>
            </a:r>
            <a:r>
              <a:rPr lang="en-US" altLang="en-US" sz="3200" baseline="30000" dirty="0">
                <a:latin typeface="Calibri" panose="020F0502020204030204" pitchFamily="34" charset="0"/>
              </a:rPr>
              <a:t>th</a:t>
            </a:r>
            <a:r>
              <a:rPr lang="en-US" altLang="en-US" sz="3200" dirty="0">
                <a:latin typeface="Calibri" panose="020F0502020204030204" pitchFamily="34" charset="0"/>
              </a:rPr>
              <a:t> April 2026 – Deadline for parents to respond to offers</a:t>
            </a:r>
            <a:endParaRPr lang="en-GB" altLang="en-US" sz="3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617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75445"/>
            <a:ext cx="12192000" cy="382555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6354147"/>
            <a:ext cx="12192000" cy="121298"/>
          </a:xfrm>
          <a:prstGeom prst="rect">
            <a:avLst/>
          </a:prstGeom>
          <a:solidFill>
            <a:srgbClr val="FFD13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716902" y="286970"/>
            <a:ext cx="107581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latin typeface="Calibri" panose="020F0502020204030204" pitchFamily="34" charset="0"/>
              </a:rPr>
              <a:t>You don’t get the offer you wanted</a:t>
            </a:r>
            <a:endParaRPr lang="en-GB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274320" y="1668160"/>
            <a:ext cx="1178744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3600" dirty="0">
                <a:latin typeface="Calibri" panose="020F0502020204030204" pitchFamily="34" charset="0"/>
              </a:rPr>
              <a:t>Accept what you are offered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3600" dirty="0">
                <a:latin typeface="Calibri" panose="020F0502020204030204" pitchFamily="34" charset="0"/>
              </a:rPr>
              <a:t>If your child does not qualify for any of the schools you have ranked, Ealing will place your child in the closest school with a place</a:t>
            </a:r>
            <a:endParaRPr lang="en-GB" altLang="en-US" sz="3600" dirty="0">
              <a:latin typeface="Calibri" panose="020F0502020204030204" pitchFamily="34" charset="0"/>
            </a:endParaRPr>
          </a:p>
          <a:p>
            <a:endParaRPr lang="en-GB" altLang="en-US" sz="3600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3600" dirty="0">
                <a:latin typeface="Calibri" panose="020F0502020204030204" pitchFamily="34" charset="0"/>
              </a:rPr>
              <a:t>Phone admissions on 0208 825 5511 Monday to Friday 9am to noon or email </a:t>
            </a:r>
            <a:r>
              <a:rPr lang="en-GB" altLang="en-US" sz="3600" dirty="0">
                <a:latin typeface="Calibri" panose="020F0502020204030204" pitchFamily="34" charset="0"/>
                <a:hlinkClick r:id="rId2"/>
              </a:rPr>
              <a:t>mainroundadmissions@ealing.gov.uk</a:t>
            </a:r>
            <a:endParaRPr lang="en-GB" altLang="en-US" sz="3600" dirty="0">
              <a:latin typeface="Calibri" panose="020F0502020204030204" pitchFamily="34" charset="0"/>
            </a:endParaRPr>
          </a:p>
          <a:p>
            <a:endParaRPr lang="en-GB" altLang="en-US" sz="3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648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75445"/>
            <a:ext cx="12192000" cy="382555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6354147"/>
            <a:ext cx="12192000" cy="121298"/>
          </a:xfrm>
          <a:prstGeom prst="rect">
            <a:avLst/>
          </a:prstGeom>
          <a:solidFill>
            <a:srgbClr val="FFD13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802433" y="335902"/>
            <a:ext cx="1076752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4400" dirty="0"/>
          </a:p>
          <a:p>
            <a:pPr algn="ctr"/>
            <a:r>
              <a:rPr lang="en-GB" sz="4400" dirty="0"/>
              <a:t>Providing Catholic primary education in Hanwell for over 100 years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88331" y="3229309"/>
            <a:ext cx="1076752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4400" dirty="0"/>
          </a:p>
          <a:p>
            <a:pPr algn="ctr"/>
            <a:r>
              <a:rPr lang="en-GB" sz="4400" dirty="0"/>
              <a:t>A traditional school with very forward facing approaches</a:t>
            </a:r>
          </a:p>
        </p:txBody>
      </p:sp>
    </p:spTree>
    <p:extLst>
      <p:ext uri="{BB962C8B-B14F-4D97-AF65-F5344CB8AC3E}">
        <p14:creationId xmlns:p14="http://schemas.microsoft.com/office/powerpoint/2010/main" val="1284857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75445"/>
            <a:ext cx="12192000" cy="382555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6354147"/>
            <a:ext cx="12192000" cy="121298"/>
          </a:xfrm>
          <a:prstGeom prst="rect">
            <a:avLst/>
          </a:prstGeom>
          <a:solidFill>
            <a:srgbClr val="FFD13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712237" y="291855"/>
            <a:ext cx="10767526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Our Mission Statement</a:t>
            </a:r>
            <a:br>
              <a:rPr lang="en-GB" sz="4400" dirty="0"/>
            </a:br>
            <a:endParaRPr lang="en-GB" sz="1400" dirty="0"/>
          </a:p>
          <a:p>
            <a:pPr algn="ctr"/>
            <a:r>
              <a:rPr lang="en-GB" sz="3200" b="1" dirty="0"/>
              <a:t>A welcoming school</a:t>
            </a:r>
            <a:br>
              <a:rPr lang="en-GB" sz="3200" b="1" dirty="0"/>
            </a:br>
            <a:br>
              <a:rPr lang="en-GB" sz="3200" b="1" dirty="0"/>
            </a:br>
            <a:r>
              <a:rPr lang="en-GB" sz="3200" b="1" dirty="0"/>
              <a:t>A learning school</a:t>
            </a:r>
            <a:br>
              <a:rPr lang="en-GB" sz="3200" b="1" dirty="0"/>
            </a:br>
            <a:br>
              <a:rPr lang="en-GB" sz="3200" b="1" dirty="0"/>
            </a:br>
            <a:r>
              <a:rPr lang="en-GB" sz="3200" b="1" dirty="0"/>
              <a:t>A vibrant school</a:t>
            </a:r>
            <a:br>
              <a:rPr lang="en-GB" sz="3200" b="1" dirty="0"/>
            </a:br>
            <a:br>
              <a:rPr lang="en-GB" sz="3200" b="1" dirty="0"/>
            </a:br>
            <a:r>
              <a:rPr lang="en-GB" sz="3200" b="1" dirty="0"/>
              <a:t>A holy school</a:t>
            </a:r>
          </a:p>
          <a:p>
            <a:pPr algn="ctr"/>
            <a:br>
              <a:rPr lang="en-GB" sz="4400" dirty="0"/>
            </a:br>
            <a:r>
              <a:rPr lang="en-GB" sz="4400" b="1" dirty="0"/>
              <a:t>LOVE - LEARN - BELIEVE</a:t>
            </a:r>
          </a:p>
        </p:txBody>
      </p:sp>
    </p:spTree>
    <p:extLst>
      <p:ext uri="{BB962C8B-B14F-4D97-AF65-F5344CB8AC3E}">
        <p14:creationId xmlns:p14="http://schemas.microsoft.com/office/powerpoint/2010/main" val="3387225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75445"/>
            <a:ext cx="12192000" cy="382555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6354147"/>
            <a:ext cx="12192000" cy="121298"/>
          </a:xfrm>
          <a:prstGeom prst="rect">
            <a:avLst/>
          </a:prstGeom>
          <a:solidFill>
            <a:srgbClr val="FFD13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046726" y="1320800"/>
            <a:ext cx="919700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Foundation Stage: Nursery and Reception</a:t>
            </a:r>
            <a:br>
              <a:rPr lang="en-GB" sz="4000" dirty="0"/>
            </a:br>
            <a:br>
              <a:rPr lang="en-GB" sz="4000" dirty="0"/>
            </a:br>
            <a:r>
              <a:rPr lang="en-GB" sz="4000" dirty="0"/>
              <a:t>Great team of teachers and EYPs</a:t>
            </a:r>
            <a:br>
              <a:rPr lang="en-GB" sz="4000" dirty="0"/>
            </a:br>
            <a:br>
              <a:rPr lang="en-GB" sz="4000" dirty="0"/>
            </a:br>
            <a:r>
              <a:rPr lang="en-GB" sz="4000" dirty="0"/>
              <a:t>Excellent indoor and outdoor learning environments</a:t>
            </a:r>
            <a:br>
              <a:rPr lang="en-GB" sz="4000" dirty="0"/>
            </a:b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976890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75445"/>
            <a:ext cx="12192000" cy="382555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6354147"/>
            <a:ext cx="12192000" cy="121298"/>
          </a:xfrm>
          <a:prstGeom prst="rect">
            <a:avLst/>
          </a:prstGeom>
          <a:solidFill>
            <a:srgbClr val="FFD13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861393" y="524934"/>
            <a:ext cx="1076752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Post COVID</a:t>
            </a:r>
            <a:br>
              <a:rPr lang="en-GB" sz="4000" dirty="0"/>
            </a:br>
            <a:r>
              <a:rPr lang="en-GB" sz="4000" dirty="0"/>
              <a:t>2022 	St. Joseph’s GLD 73%</a:t>
            </a:r>
          </a:p>
          <a:p>
            <a:r>
              <a:rPr lang="en-US" sz="4000" dirty="0"/>
              <a:t>		National 65%</a:t>
            </a:r>
          </a:p>
          <a:p>
            <a:r>
              <a:rPr lang="en-US" sz="4000" dirty="0"/>
              <a:t>2023	St. Joseph’s GLD 76% in Upper Quartile</a:t>
            </a:r>
          </a:p>
          <a:p>
            <a:r>
              <a:rPr lang="en-US" sz="4000" dirty="0"/>
              <a:t>		National 66%</a:t>
            </a:r>
          </a:p>
          <a:p>
            <a:r>
              <a:rPr lang="en-US" sz="4000" dirty="0"/>
              <a:t>2024	St. Joseph’s GLD 67%</a:t>
            </a:r>
          </a:p>
          <a:p>
            <a:r>
              <a:rPr lang="en-GB" sz="4000" dirty="0"/>
              <a:t>		National 68%</a:t>
            </a:r>
          </a:p>
          <a:p>
            <a:r>
              <a:rPr lang="en-GB" sz="4000" dirty="0"/>
              <a:t>2025       St. Joseph’s GLD 81%</a:t>
            </a:r>
          </a:p>
        </p:txBody>
      </p:sp>
    </p:spTree>
    <p:extLst>
      <p:ext uri="{BB962C8B-B14F-4D97-AF65-F5344CB8AC3E}">
        <p14:creationId xmlns:p14="http://schemas.microsoft.com/office/powerpoint/2010/main" val="1663914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75445"/>
            <a:ext cx="12192000" cy="382555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6354147"/>
            <a:ext cx="12192000" cy="121298"/>
          </a:xfrm>
          <a:prstGeom prst="rect">
            <a:avLst/>
          </a:prstGeom>
          <a:solidFill>
            <a:srgbClr val="FFD13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727788" y="214095"/>
            <a:ext cx="107581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latin typeface="Calibri" panose="020F0502020204030204" pitchFamily="34" charset="0"/>
              </a:rPr>
              <a:t>How to apply</a:t>
            </a:r>
            <a:endParaRPr lang="en-GB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1119448" y="2144936"/>
            <a:ext cx="110725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4000" dirty="0">
                <a:latin typeface="Calibri" panose="020F0502020204030204" pitchFamily="34" charset="0"/>
              </a:rPr>
              <a:t>Create an account using </a:t>
            </a:r>
            <a:r>
              <a:rPr lang="en-GB" altLang="en-US" sz="4000" dirty="0">
                <a:latin typeface="Calibri" panose="020F0502020204030204" pitchFamily="34" charset="0"/>
                <a:hlinkClick r:id="rId2"/>
              </a:rPr>
              <a:t>www.eadmissions.org.uk</a:t>
            </a:r>
            <a:endParaRPr lang="en-GB" altLang="en-US" sz="4000" dirty="0">
              <a:latin typeface="Calibri" panose="020F0502020204030204" pitchFamily="34" charset="0"/>
            </a:endParaRPr>
          </a:p>
          <a:p>
            <a:endParaRPr lang="en-GB" altLang="en-US" sz="4000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4000" dirty="0">
                <a:latin typeface="Calibri" panose="020F0502020204030204" pitchFamily="34" charset="0"/>
              </a:rPr>
              <a:t>Make a note of your </a:t>
            </a:r>
            <a:r>
              <a:rPr lang="en-GB" altLang="en-US" sz="4000" b="1" dirty="0">
                <a:latin typeface="Calibri" panose="020F0502020204030204" pitchFamily="34" charset="0"/>
              </a:rPr>
              <a:t>username</a:t>
            </a:r>
            <a:r>
              <a:rPr lang="en-GB" altLang="en-US" sz="4000" dirty="0">
                <a:latin typeface="Calibri" panose="020F0502020204030204" pitchFamily="34" charset="0"/>
              </a:rPr>
              <a:t> and </a:t>
            </a:r>
            <a:r>
              <a:rPr lang="en-GB" altLang="en-US" sz="4000" b="1" dirty="0">
                <a:latin typeface="Calibri" panose="020F0502020204030204" pitchFamily="34" charset="0"/>
              </a:rPr>
              <a:t>password</a:t>
            </a:r>
          </a:p>
          <a:p>
            <a:endParaRPr lang="en-GB" altLang="en-US" sz="4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525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75445"/>
            <a:ext cx="12192000" cy="382555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6354147"/>
            <a:ext cx="12192000" cy="121298"/>
          </a:xfrm>
          <a:prstGeom prst="rect">
            <a:avLst/>
          </a:prstGeom>
          <a:solidFill>
            <a:srgbClr val="FFD13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727788" y="438539"/>
            <a:ext cx="107581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altLang="en-US" sz="4400" b="1" dirty="0">
                <a:latin typeface="Calibri" panose="020F0502020204030204" pitchFamily="34" charset="0"/>
              </a:rPr>
              <a:t>Lots of Reading and Visiting</a:t>
            </a:r>
            <a:endParaRPr lang="en-GB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727788" y="1447277"/>
            <a:ext cx="110725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3600" dirty="0">
                <a:latin typeface="Calibri" panose="020F0502020204030204" pitchFamily="34" charset="0"/>
              </a:rPr>
              <a:t>Visit schools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3600" dirty="0">
                <a:latin typeface="Calibri" panose="020F0502020204030204" pitchFamily="34" charset="0"/>
              </a:rPr>
              <a:t>Use websites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3600" dirty="0">
                <a:latin typeface="Calibri" panose="020F0502020204030204" pitchFamily="34" charset="0"/>
              </a:rPr>
              <a:t>Compare and contrast – you have a good idea of what you do and don’t want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3600" dirty="0">
                <a:latin typeface="Calibri" panose="020F0502020204030204" pitchFamily="34" charset="0"/>
              </a:rPr>
              <a:t>Read the online prospectus (</a:t>
            </a:r>
            <a:r>
              <a:rPr lang="en-GB" altLang="en-US" sz="3600" dirty="0">
                <a:latin typeface="Calibri" panose="020F0502020204030204" pitchFamily="34" charset="0"/>
                <a:hlinkClick r:id="rId2"/>
              </a:rPr>
              <a:t>www.ealing.gov.uk/admissions</a:t>
            </a:r>
            <a:r>
              <a:rPr lang="en-GB" altLang="en-US" sz="3600" dirty="0">
                <a:latin typeface="Calibri" panose="020F0502020204030204" pitchFamily="34" charset="0"/>
              </a:rPr>
              <a:t> ) – look at the criteria and statistics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3600" dirty="0">
                <a:latin typeface="Calibri" panose="020F0502020204030204" pitchFamily="34" charset="0"/>
              </a:rPr>
              <a:t>Beware of toddler group gossip</a:t>
            </a:r>
          </a:p>
        </p:txBody>
      </p:sp>
    </p:spTree>
    <p:extLst>
      <p:ext uri="{BB962C8B-B14F-4D97-AF65-F5344CB8AC3E}">
        <p14:creationId xmlns:p14="http://schemas.microsoft.com/office/powerpoint/2010/main" val="4064633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75445"/>
            <a:ext cx="12192000" cy="382555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6354147"/>
            <a:ext cx="12192000" cy="121298"/>
          </a:xfrm>
          <a:prstGeom prst="rect">
            <a:avLst/>
          </a:prstGeom>
          <a:solidFill>
            <a:srgbClr val="FFD13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727788" y="438539"/>
            <a:ext cx="107581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err="1">
                <a:latin typeface="Calibri" panose="020F0502020204030204" pitchFamily="34" charset="0"/>
              </a:rPr>
              <a:t>eAdmissions</a:t>
            </a:r>
            <a:r>
              <a:rPr lang="en-GB" sz="4400" b="1" dirty="0">
                <a:latin typeface="Calibri" panose="020F0502020204030204" pitchFamily="34" charset="0"/>
              </a:rPr>
              <a:t> System</a:t>
            </a:r>
            <a:endParaRPr lang="en-GB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241069" y="1225689"/>
            <a:ext cx="1171263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3200" dirty="0">
                <a:latin typeface="Calibri" panose="020F0502020204030204" pitchFamily="34" charset="0"/>
              </a:rPr>
              <a:t>List schools in </a:t>
            </a:r>
            <a:r>
              <a:rPr lang="en-GB" altLang="en-US" sz="3200" b="1" dirty="0">
                <a:latin typeface="Calibri" panose="020F0502020204030204" pitchFamily="34" charset="0"/>
              </a:rPr>
              <a:t>preferential</a:t>
            </a:r>
            <a:r>
              <a:rPr lang="en-GB" altLang="en-US" sz="3200" dirty="0">
                <a:latin typeface="Calibri" panose="020F0502020204030204" pitchFamily="34" charset="0"/>
              </a:rPr>
              <a:t> and a realistic order – </a:t>
            </a:r>
            <a:r>
              <a:rPr lang="en-GB" altLang="en-US" sz="3200" b="1" dirty="0">
                <a:latin typeface="Calibri" panose="020F0502020204030204" pitchFamily="34" charset="0"/>
              </a:rPr>
              <a:t>not</a:t>
            </a:r>
            <a:r>
              <a:rPr lang="en-GB" altLang="en-US" sz="3200" dirty="0">
                <a:latin typeface="Calibri" panose="020F0502020204030204" pitchFamily="34" charset="0"/>
              </a:rPr>
              <a:t> alphabetical order, for example:-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3200" dirty="0">
                <a:latin typeface="Calibri" panose="020F0502020204030204" pitchFamily="34" charset="0"/>
              </a:rPr>
              <a:t>1  		The school you really WANT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3200" dirty="0">
                <a:latin typeface="Calibri" panose="020F0502020204030204" pitchFamily="34" charset="0"/>
              </a:rPr>
              <a:t>2  		The school you would be REALLY happy with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3200" dirty="0">
                <a:latin typeface="Calibri" panose="020F0502020204030204" pitchFamily="34" charset="0"/>
              </a:rPr>
              <a:t>3		The school you would be happy with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3200" dirty="0">
                <a:latin typeface="Calibri" panose="020F0502020204030204" pitchFamily="34" charset="0"/>
              </a:rPr>
              <a:t>4-6		Three other schools that you would also be happy with</a:t>
            </a:r>
          </a:p>
          <a:p>
            <a:endParaRPr lang="en-GB" altLang="en-US" sz="3200" dirty="0">
              <a:latin typeface="Calibri" panose="020F0502020204030204" pitchFamily="34" charset="0"/>
            </a:endParaRPr>
          </a:p>
          <a:p>
            <a:r>
              <a:rPr lang="en-GB" altLang="en-US" sz="3200" dirty="0">
                <a:latin typeface="Calibri" panose="020F0502020204030204" pitchFamily="34" charset="0"/>
              </a:rPr>
              <a:t>NB – one choice should be a school that you are eligible to be offered based on the statistics page (i.e. you are a higher criteria or live nearer to the school than the last child to be offered a place).</a:t>
            </a:r>
          </a:p>
        </p:txBody>
      </p:sp>
    </p:spTree>
    <p:extLst>
      <p:ext uri="{BB962C8B-B14F-4D97-AF65-F5344CB8AC3E}">
        <p14:creationId xmlns:p14="http://schemas.microsoft.com/office/powerpoint/2010/main" val="3965160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75445"/>
            <a:ext cx="12192000" cy="382555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6354147"/>
            <a:ext cx="12192000" cy="121298"/>
          </a:xfrm>
          <a:prstGeom prst="rect">
            <a:avLst/>
          </a:prstGeom>
          <a:solidFill>
            <a:srgbClr val="FFD13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727788" y="438539"/>
            <a:ext cx="107581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latin typeface="Calibri" panose="020F0502020204030204" pitchFamily="34" charset="0"/>
              </a:rPr>
              <a:t>Applying for a place at St. Joseph’s</a:t>
            </a:r>
            <a:endParaRPr lang="en-GB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631768" y="1275834"/>
            <a:ext cx="114383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altLang="en-US" sz="3200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3200" dirty="0">
                <a:latin typeface="Calibri" panose="020F0502020204030204" pitchFamily="34" charset="0"/>
              </a:rPr>
              <a:t>On CAF write reason for preference…Your faith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3200" dirty="0">
                <a:latin typeface="Calibri" panose="020F0502020204030204" pitchFamily="34" charset="0"/>
              </a:rPr>
              <a:t>Complete the school Supplementary Information Form (SIF) – Governors will rank your application using this form and the </a:t>
            </a:r>
            <a:r>
              <a:rPr lang="en-GB" altLang="en-US" sz="3200">
                <a:latin typeface="Calibri" panose="020F0502020204030204" pitchFamily="34" charset="0"/>
              </a:rPr>
              <a:t>school over-subscription criteria</a:t>
            </a:r>
            <a:endParaRPr lang="en-GB" altLang="en-US" sz="3200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3200" dirty="0">
                <a:latin typeface="Calibri" panose="020F0502020204030204" pitchFamily="34" charset="0"/>
              </a:rPr>
              <a:t>Get Certificate/s of Catholic Practice from your priest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3200" dirty="0">
                <a:latin typeface="Calibri" panose="020F0502020204030204" pitchFamily="34" charset="0"/>
              </a:rPr>
              <a:t>When getting forms signed by priest, take all Catholic School applications in one go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3200" dirty="0">
                <a:latin typeface="Calibri" panose="020F0502020204030204" pitchFamily="34" charset="0"/>
              </a:rPr>
              <a:t>Return SIF to us </a:t>
            </a:r>
          </a:p>
        </p:txBody>
      </p:sp>
    </p:spTree>
    <p:extLst>
      <p:ext uri="{BB962C8B-B14F-4D97-AF65-F5344CB8AC3E}">
        <p14:creationId xmlns:p14="http://schemas.microsoft.com/office/powerpoint/2010/main" val="180974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1156</TotalTime>
  <Words>514</Words>
  <Application>Microsoft Office PowerPoint</Application>
  <PresentationFormat>Widescreen</PresentationFormat>
  <Paragraphs>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 Rakowski</dc:creator>
  <cp:lastModifiedBy>Julian Rakowski</cp:lastModifiedBy>
  <cp:revision>114</cp:revision>
  <dcterms:created xsi:type="dcterms:W3CDTF">2020-06-16T08:34:13Z</dcterms:created>
  <dcterms:modified xsi:type="dcterms:W3CDTF">2025-09-18T07:08:47Z</dcterms:modified>
</cp:coreProperties>
</file>