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embeddedFontLst>
    <p:embeddedFont>
      <p:font typeface="Nunito" panose="020B0604020202020204" charset="0"/>
      <p:regular r:id="rId4"/>
      <p:bold r:id="rId5"/>
      <p:italic r:id="rId6"/>
      <p:boldItalic r:id="rId7"/>
    </p:embeddedFont>
    <p:embeddedFont>
      <p:font typeface="Amatic SC" panose="020B0604020202020204" charset="-79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20D3B1-F8D0-4EFE-8CF5-E0FB94EC5A04}">
  <a:tblStyle styleId="{A420D3B1-F8D0-4EFE-8CF5-E0FB94EC5A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2286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17834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24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bbc.co.uk/bitesize/examspecs/zr8bmfr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quizlet.com/class/164966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senecalearning.com/en-GB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hyperlink" Target="http://www.languagenu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21275" y="52611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1964024486"/>
              </p:ext>
            </p:extLst>
          </p:nvPr>
        </p:nvGraphicFramePr>
        <p:xfrm>
          <a:off x="397150" y="5629263"/>
          <a:ext cx="2038200" cy="289836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Podcasts, music, audiobooks, films, radio stations...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Listening to people in Spanish will help you pick up small words and accents, and boost your speaking skills.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Twice a week.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BBC Bitesize,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Netflix, Spotify,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Past exam papers (AQA/Edexcel).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5181600" y="14478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747825" y="14478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F6B26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2633550" y="1162038"/>
            <a:ext cx="1835700" cy="591300"/>
            <a:chOff x="2143125" y="1238250"/>
            <a:chExt cx="1835700" cy="591300"/>
          </a:xfrm>
        </p:grpSpPr>
        <p:sp>
          <p:nvSpPr>
            <p:cNvPr id="59" name="Google Shape;59;p13"/>
            <p:cNvSpPr/>
            <p:nvPr/>
          </p:nvSpPr>
          <p:spPr>
            <a:xfrm>
              <a:off x="2143125" y="1238250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Grammar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 rot="5400000">
              <a:off x="3639075" y="1389750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61" name="Google Shape;61;p13" descr="Gear on Twitter Twemoji 13.0.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19253" y="1389904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5067313" y="1162038"/>
            <a:ext cx="1835700" cy="591300"/>
            <a:chOff x="4133850" y="1238250"/>
            <a:chExt cx="1835700" cy="591300"/>
          </a:xfrm>
        </p:grpSpPr>
        <p:sp>
          <p:nvSpPr>
            <p:cNvPr id="63" name="Google Shape;63;p13"/>
            <p:cNvSpPr/>
            <p:nvPr/>
          </p:nvSpPr>
          <p:spPr>
            <a:xfrm>
              <a:off x="4133850" y="1238250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Reading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 rot="5400000">
              <a:off x="5629800" y="1389750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65" name="Google Shape;65;p13" descr="Books on Twitter Twemoji 13.0.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05043" y="1389891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6" name="Google Shape;66;p13"/>
          <p:cNvSpPr/>
          <p:nvPr/>
        </p:nvSpPr>
        <p:spPr>
          <a:xfrm>
            <a:off x="350407" y="1457679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E0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214200" y="1162050"/>
            <a:ext cx="1835700" cy="591300"/>
            <a:chOff x="152400" y="1238250"/>
            <a:chExt cx="1835700" cy="591300"/>
          </a:xfrm>
        </p:grpSpPr>
        <p:sp>
          <p:nvSpPr>
            <p:cNvPr id="68" name="Google Shape;68;p13"/>
            <p:cNvSpPr/>
            <p:nvPr/>
          </p:nvSpPr>
          <p:spPr>
            <a:xfrm>
              <a:off x="152400" y="1238250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Vocabulary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 rot="5400000">
              <a:off x="1648350" y="1389750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0" name="Google Shape;7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633450" y="1389903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1" name="Google Shape;71;p13"/>
          <p:cNvSpPr/>
          <p:nvPr/>
        </p:nvSpPr>
        <p:spPr>
          <a:xfrm>
            <a:off x="5174400" y="52611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2740625" y="5261100"/>
            <a:ext cx="2226000" cy="3384000"/>
          </a:xfrm>
          <a:prstGeom prst="roundRect">
            <a:avLst>
              <a:gd name="adj" fmla="val 6411"/>
            </a:avLst>
          </a:prstGeom>
          <a:noFill/>
          <a:ln w="9525" cap="flat" cmpd="sng">
            <a:solidFill>
              <a:srgbClr val="76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214200" y="4888800"/>
            <a:ext cx="1835700" cy="591300"/>
            <a:chOff x="85725" y="2423275"/>
            <a:chExt cx="1835700" cy="591300"/>
          </a:xfrm>
        </p:grpSpPr>
        <p:sp>
          <p:nvSpPr>
            <p:cNvPr id="74" name="Google Shape;74;p13"/>
            <p:cNvSpPr/>
            <p:nvPr/>
          </p:nvSpPr>
          <p:spPr>
            <a:xfrm>
              <a:off x="85725" y="2423275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Listening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 rot="5400000">
              <a:off x="1581675" y="2574775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6" name="Google Shape;76;p13" descr="Headphone on Twitter Twemoji 13.0.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557243" y="2574929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7" name="Google Shape;77;p13"/>
          <p:cNvGrpSpPr/>
          <p:nvPr/>
        </p:nvGrpSpPr>
        <p:grpSpPr>
          <a:xfrm>
            <a:off x="5067313" y="4888800"/>
            <a:ext cx="1769025" cy="591300"/>
            <a:chOff x="4200525" y="2423275"/>
            <a:chExt cx="1769025" cy="591300"/>
          </a:xfrm>
        </p:grpSpPr>
        <p:sp>
          <p:nvSpPr>
            <p:cNvPr id="78" name="Google Shape;78;p13"/>
            <p:cNvSpPr/>
            <p:nvPr/>
          </p:nvSpPr>
          <p:spPr>
            <a:xfrm>
              <a:off x="4200525" y="2423275"/>
              <a:ext cx="1480800" cy="591300"/>
            </a:xfrm>
            <a:prstGeom prst="roundRect">
              <a:avLst>
                <a:gd name="adj" fmla="val 16667"/>
              </a:avLst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Writing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 rot="5400000">
              <a:off x="5629800" y="2574775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0" name="Google Shape;80;p13" descr="Pen on Twitter Twemoji 13.0.1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605038" y="2574929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1" name="Google Shape;81;p13"/>
          <p:cNvGrpSpPr/>
          <p:nvPr/>
        </p:nvGrpSpPr>
        <p:grpSpPr>
          <a:xfrm>
            <a:off x="2640763" y="4888800"/>
            <a:ext cx="1835700" cy="591300"/>
            <a:chOff x="2143125" y="2423275"/>
            <a:chExt cx="1835700" cy="591300"/>
          </a:xfrm>
        </p:grpSpPr>
        <p:sp>
          <p:nvSpPr>
            <p:cNvPr id="82" name="Google Shape;82;p13"/>
            <p:cNvSpPr/>
            <p:nvPr/>
          </p:nvSpPr>
          <p:spPr>
            <a:xfrm rot="5400000">
              <a:off x="3639075" y="2574775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0E0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2143125" y="2423275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D0E0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Speaking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pic>
          <p:nvPicPr>
            <p:cNvPr id="84" name="Google Shape;84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619238" y="2574928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85" name="Google Shape;85;p13"/>
          <p:cNvGraphicFramePr/>
          <p:nvPr>
            <p:extLst>
              <p:ext uri="{D42A27DB-BD31-4B8C-83A1-F6EECF244321}">
                <p14:modId xmlns:p14="http://schemas.microsoft.com/office/powerpoint/2010/main" val="1286011891"/>
              </p:ext>
            </p:extLst>
          </p:nvPr>
        </p:nvGraphicFramePr>
        <p:xfrm>
          <a:off x="408576" y="1799969"/>
          <a:ext cx="2167832" cy="289836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167832"/>
              </a:tblGrid>
              <a:tr h="755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High frequency vocab and key words from each theme. 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Good knowledge and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 use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of vocabulary will have a positive impact on your final grade.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Daily.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Quizlet,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BBC Bitesize, </a:t>
                      </a:r>
                      <a:r>
                        <a:rPr lang="en-GB" sz="1200" dirty="0" err="1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Languagenut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, Seneca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,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Knowledge Organiser.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pic>
        <p:nvPicPr>
          <p:cNvPr id="86" name="Google Shape;8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7732" y="144350"/>
            <a:ext cx="6872403" cy="1041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7" name="Google Shape;87;p13"/>
          <p:cNvGraphicFramePr/>
          <p:nvPr>
            <p:extLst>
              <p:ext uri="{D42A27DB-BD31-4B8C-83A1-F6EECF244321}">
                <p14:modId xmlns:p14="http://schemas.microsoft.com/office/powerpoint/2010/main" val="3614829445"/>
              </p:ext>
            </p:extLst>
          </p:nvPr>
        </p:nvGraphicFramePr>
        <p:xfrm>
          <a:off x="2848938" y="1809763"/>
          <a:ext cx="2038200" cy="289982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Tenses, adjective agreement, articles...</a:t>
                      </a:r>
                      <a:endParaRPr sz="1200" b="1" dirty="0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Like vocab, good grammar will impact your final grade. 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 Every other day.</a:t>
                      </a:r>
                      <a:endParaRPr sz="1200" b="1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Knowledge Organiser, Seneca &amp; www</a:t>
                      </a:r>
                      <a:r>
                        <a:rPr lang="en-GB" sz="1200" b="1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.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languagesonline.org.uk</a:t>
                      </a:r>
                      <a:endParaRPr sz="1200" b="1" dirty="0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graphicFrame>
        <p:nvGraphicFramePr>
          <p:cNvPr id="88" name="Google Shape;88;p13"/>
          <p:cNvGraphicFramePr/>
          <p:nvPr>
            <p:extLst>
              <p:ext uri="{D42A27DB-BD31-4B8C-83A1-F6EECF244321}">
                <p14:modId xmlns:p14="http://schemas.microsoft.com/office/powerpoint/2010/main" val="2540099543"/>
              </p:ext>
            </p:extLst>
          </p:nvPr>
        </p:nvGraphicFramePr>
        <p:xfrm>
          <a:off x="5275513" y="1809763"/>
          <a:ext cx="2038200" cy="2918945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Try to read in Spanish - newspaper headlines, social media, books...</a:t>
                      </a:r>
                      <a:endParaRPr sz="1200" b="1" dirty="0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948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Reading in Spanish,  will make you feel more confident, even if you don’t understand every single word!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 Twice a week.</a:t>
                      </a:r>
                      <a:endParaRPr sz="1200" b="1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BBC Bitesize,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online newspapers, social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media, subtitles (Netflix, </a:t>
                      </a:r>
                      <a:r>
                        <a:rPr lang="en-GB" sz="1200" dirty="0" err="1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etc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).</a:t>
                      </a:r>
                      <a:endParaRPr sz="1200" b="1" dirty="0">
                        <a:solidFill>
                          <a:schemeClr val="dk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graphicFrame>
        <p:nvGraphicFramePr>
          <p:cNvPr id="89" name="Google Shape;89;p13"/>
          <p:cNvGraphicFramePr/>
          <p:nvPr>
            <p:extLst>
              <p:ext uri="{D42A27DB-BD31-4B8C-83A1-F6EECF244321}">
                <p14:modId xmlns:p14="http://schemas.microsoft.com/office/powerpoint/2010/main" val="2372988255"/>
              </p:ext>
            </p:extLst>
          </p:nvPr>
        </p:nvGraphicFramePr>
        <p:xfrm>
          <a:off x="2841738" y="5629263"/>
          <a:ext cx="2038200" cy="289836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When you’re reading in Spanish, try read a bit out loud.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Making sounds over and over will help train your brain on how to make them.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Once a week.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dirty="0" err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Duolingo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, 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Seneca, subtitles (Netflix, </a:t>
                      </a:r>
                      <a:r>
                        <a:rPr lang="en-GB" sz="1200" dirty="0" err="1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etc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), “Say Hi” app, BBC Bitesize.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graphicFrame>
        <p:nvGraphicFramePr>
          <p:cNvPr id="90" name="Google Shape;90;p13"/>
          <p:cNvGraphicFramePr/>
          <p:nvPr>
            <p:extLst>
              <p:ext uri="{D42A27DB-BD31-4B8C-83A1-F6EECF244321}">
                <p14:modId xmlns:p14="http://schemas.microsoft.com/office/powerpoint/2010/main" val="3804484533"/>
              </p:ext>
            </p:extLst>
          </p:nvPr>
        </p:nvGraphicFramePr>
        <p:xfrm>
          <a:off x="5271888" y="5629263"/>
          <a:ext cx="2038200" cy="2898368"/>
        </p:xfrm>
        <a:graphic>
          <a:graphicData uri="http://schemas.openxmlformats.org/drawingml/2006/table">
            <a:tbl>
              <a:tblPr>
                <a:noFill/>
                <a:tableStyleId>{A420D3B1-F8D0-4EFE-8CF5-E0FB94EC5A04}</a:tableStyleId>
              </a:tblPr>
              <a:tblGrid>
                <a:gridCol w="2038200"/>
              </a:tblGrid>
              <a:tr h="755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What?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Keep a small diary where you regularly write down a sentence in Spanish.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10421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Why?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It will speed up the process of writing in Spanish and improve your spelling.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How often?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Once a week.</a:t>
                      </a:r>
                      <a:endParaRPr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  <a:tr h="621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Where? </a:t>
                      </a:r>
                      <a:r>
                        <a:rPr lang="en-GB" sz="1200" b="0" dirty="0" err="1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Languagenut</a:t>
                      </a:r>
                      <a:r>
                        <a:rPr lang="en-GB" sz="1200" b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,</a:t>
                      </a:r>
                      <a:r>
                        <a:rPr lang="en-GB" sz="1200" b="0" baseline="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 BBC Bitesize (incl. Translation), o</a:t>
                      </a:r>
                      <a:r>
                        <a:rPr lang="en-GB" sz="1200" dirty="0" smtClean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n </a:t>
                      </a:r>
                      <a:r>
                        <a:rPr lang="en-GB" sz="1200" dirty="0">
                          <a:solidFill>
                            <a:schemeClr val="dk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your phone or in a notebook.</a:t>
                      </a:r>
                      <a:endParaRPr dirty="0"/>
                    </a:p>
                  </a:txBody>
                  <a:tcPr marL="0" marR="0" marT="180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</a:tr>
            </a:tbl>
          </a:graphicData>
        </a:graphic>
      </p:graphicFrame>
      <p:grpSp>
        <p:nvGrpSpPr>
          <p:cNvPr id="92" name="Google Shape;92;p13"/>
          <p:cNvGrpSpPr/>
          <p:nvPr/>
        </p:nvGrpSpPr>
        <p:grpSpPr>
          <a:xfrm>
            <a:off x="328475" y="9071665"/>
            <a:ext cx="1835700" cy="591300"/>
            <a:chOff x="152400" y="1238250"/>
            <a:chExt cx="1835700" cy="591300"/>
          </a:xfrm>
        </p:grpSpPr>
        <p:sp>
          <p:nvSpPr>
            <p:cNvPr id="93" name="Google Shape;93;p13"/>
            <p:cNvSpPr/>
            <p:nvPr/>
          </p:nvSpPr>
          <p:spPr>
            <a:xfrm>
              <a:off x="152400" y="1238250"/>
              <a:ext cx="1547400" cy="591300"/>
            </a:xfrm>
            <a:prstGeom prst="roundRect">
              <a:avLst>
                <a:gd name="adj" fmla="val 16667"/>
              </a:avLst>
            </a:prstGeom>
            <a:solidFill>
              <a:srgbClr val="D9D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>
                  <a:latin typeface="Amatic SC"/>
                  <a:ea typeface="Amatic SC"/>
                  <a:cs typeface="Amatic SC"/>
                  <a:sym typeface="Amatic SC"/>
                </a:rPr>
                <a:t>Links</a:t>
              </a:r>
              <a:endParaRPr sz="3200"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 rot="5400000">
              <a:off x="1648350" y="1389750"/>
              <a:ext cx="391200" cy="2883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9D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5" name="Google Shape;9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772343" y="9223315"/>
            <a:ext cx="288000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/>
          <p:nvPr/>
        </p:nvSpPr>
        <p:spPr>
          <a:xfrm>
            <a:off x="2196600" y="8815700"/>
            <a:ext cx="4191900" cy="384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9038" y="8840730"/>
            <a:ext cx="51085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11"/>
              </a:rPr>
              <a:t>Free Homework &amp; Revision for </a:t>
            </a:r>
            <a:r>
              <a:rPr lang="en-US" dirty="0" smtClean="0">
                <a:hlinkClick r:id="rId11"/>
              </a:rPr>
              <a:t>GCSE </a:t>
            </a:r>
            <a:r>
              <a:rPr lang="en-US" dirty="0">
                <a:hlinkClick r:id="rId11"/>
              </a:rPr>
              <a:t>(senecalearning.com)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299038" y="9245290"/>
            <a:ext cx="19223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12"/>
              </a:rPr>
              <a:t>11C1 French | Quizlet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99038" y="9672953"/>
            <a:ext cx="498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13"/>
              </a:rPr>
              <a:t>GCSE French - AQA (for exams until 2025) - BBC Bitesize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99038" y="10100616"/>
            <a:ext cx="1996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14"/>
              </a:rPr>
              <a:t>www.languagenut.com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360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Nunito</vt:lpstr>
      <vt:lpstr>Amatic SC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HopkinsJ</dc:creator>
  <cp:lastModifiedBy>HopkinsJ</cp:lastModifiedBy>
  <cp:revision>6</cp:revision>
  <cp:lastPrinted>2023-03-03T16:44:13Z</cp:lastPrinted>
  <dcterms:modified xsi:type="dcterms:W3CDTF">2024-07-08T14:01:55Z</dcterms:modified>
</cp:coreProperties>
</file>