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7559675" cy="10691813"/>
  <p:notesSz cx="6808788" cy="9940925"/>
  <p:embeddedFontLst>
    <p:embeddedFont>
      <p:font typeface="Nunito" panose="020B0604020202020204" charset="0"/>
      <p:regular r:id="rId4"/>
      <p:bold r:id="rId5"/>
      <p:italic r:id="rId6"/>
      <p:boldItalic r:id="rId7"/>
    </p:embeddedFont>
    <p:embeddedFont>
      <p:font typeface="Amatic SC" panose="020B0604020202020204" charset="-79"/>
      <p:regular r:id="rId8"/>
      <p:bold r:id="rId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368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A420D3B1-F8D0-4EFE-8CF5-E0FB94EC5A04}">
  <a:tblStyle styleId="{A420D3B1-F8D0-4EFE-8CF5-E0FB94EC5A04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6" d="100"/>
          <a:sy n="46" d="100"/>
        </p:scale>
        <p:origin x="2286" y="66"/>
      </p:cViewPr>
      <p:guideLst>
        <p:guide orient="horz" pos="3368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viewProps" Target="viewProps.xml"/><Relationship Id="rId5" Type="http://schemas.openxmlformats.org/officeDocument/2006/relationships/font" Target="fonts/font2.fntdata"/><Relationship Id="rId10" Type="http://schemas.openxmlformats.org/officeDocument/2006/relationships/presProps" Target="presProps.xml"/><Relationship Id="rId4" Type="http://schemas.openxmlformats.org/officeDocument/2006/relationships/font" Target="fonts/font1.fntdata"/><Relationship Id="rId9" Type="http://schemas.openxmlformats.org/officeDocument/2006/relationships/font" Target="fonts/font6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087563" y="746125"/>
            <a:ext cx="2635250" cy="3727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0879" y="4721940"/>
            <a:ext cx="5447030" cy="44734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51783430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2087563" y="746125"/>
            <a:ext cx="2635250" cy="3727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0879" y="4721940"/>
            <a:ext cx="5447030" cy="447341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122430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hyperlink" Target="https://www.bbc.co.uk/bitesize/examspecs/zr8bmfr" TargetMode="External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hyperlink" Target="https://quizlet.com/class/16496646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hyperlink" Target="https://senecalearning.com/en-GB/" TargetMode="External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hyperlink" Target="http://www.languagenut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321275" y="5261100"/>
            <a:ext cx="2226000" cy="3384000"/>
          </a:xfrm>
          <a:prstGeom prst="roundRect">
            <a:avLst>
              <a:gd name="adj" fmla="val 6411"/>
            </a:avLst>
          </a:prstGeom>
          <a:noFill/>
          <a:ln w="9525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Nunito"/>
              <a:ea typeface="Nunito"/>
              <a:cs typeface="Nunito"/>
              <a:sym typeface="Nunito"/>
            </a:endParaRPr>
          </a:p>
        </p:txBody>
      </p:sp>
      <p:graphicFrame>
        <p:nvGraphicFramePr>
          <p:cNvPr id="55" name="Google Shape;55;p13"/>
          <p:cNvGraphicFramePr/>
          <p:nvPr>
            <p:extLst>
              <p:ext uri="{D42A27DB-BD31-4B8C-83A1-F6EECF244321}">
                <p14:modId xmlns:p14="http://schemas.microsoft.com/office/powerpoint/2010/main" val="1964024486"/>
              </p:ext>
            </p:extLst>
          </p:nvPr>
        </p:nvGraphicFramePr>
        <p:xfrm>
          <a:off x="397150" y="5629263"/>
          <a:ext cx="2038200" cy="2898368"/>
        </p:xfrm>
        <a:graphic>
          <a:graphicData uri="http://schemas.openxmlformats.org/drawingml/2006/table">
            <a:tbl>
              <a:tblPr>
                <a:noFill/>
                <a:tableStyleId>{A420D3B1-F8D0-4EFE-8CF5-E0FB94EC5A04}</a:tableStyleId>
              </a:tblPr>
              <a:tblGrid>
                <a:gridCol w="2038200"/>
              </a:tblGrid>
              <a:tr h="75525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GB" sz="1200" b="1" dirty="0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What? </a:t>
                      </a:r>
                      <a:r>
                        <a:rPr lang="en-GB" sz="1200" dirty="0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Podcasts, music, audiobooks, films, radio stations...</a:t>
                      </a:r>
                      <a:endParaRPr dirty="0"/>
                    </a:p>
                  </a:txBody>
                  <a:tcPr marL="0" marR="0" marT="18000" marB="0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</a:tr>
              <a:tr h="1042125"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GB" sz="1200" b="1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Why? </a:t>
                      </a:r>
                      <a:r>
                        <a:rPr lang="en-GB" sz="1200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Listening to people in Spanish will help you pick up small words and accents, and boost your speaking skills.</a:t>
                      </a:r>
                      <a:endParaRPr/>
                    </a:p>
                  </a:txBody>
                  <a:tcPr marL="0" marR="0" marT="18000" marB="0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</a:tr>
              <a:tr h="460375"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GB" sz="1200" b="1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How often? </a:t>
                      </a:r>
                      <a:r>
                        <a:rPr lang="en-GB" sz="1200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Twice a week.</a:t>
                      </a:r>
                      <a:endParaRPr/>
                    </a:p>
                  </a:txBody>
                  <a:tcPr marL="0" marR="0" marT="18000" marB="0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</a:tr>
              <a:tr h="6215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GB" sz="1200" b="1" dirty="0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Where? </a:t>
                      </a:r>
                      <a:r>
                        <a:rPr lang="en-GB" sz="1200" b="0" dirty="0" smtClean="0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BBC Bitesize, </a:t>
                      </a:r>
                      <a:r>
                        <a:rPr lang="en-GB" sz="1200" dirty="0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Netflix, Spotify, </a:t>
                      </a:r>
                      <a:r>
                        <a:rPr lang="en-GB" sz="1200" dirty="0" smtClean="0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Past exam papers (AQA/Edexcel).</a:t>
                      </a:r>
                      <a:endParaRPr dirty="0"/>
                    </a:p>
                  </a:txBody>
                  <a:tcPr marL="0" marR="0" marT="18000" marB="0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</a:tr>
            </a:tbl>
          </a:graphicData>
        </a:graphic>
      </p:graphicFrame>
      <p:sp>
        <p:nvSpPr>
          <p:cNvPr id="56" name="Google Shape;56;p13"/>
          <p:cNvSpPr/>
          <p:nvPr/>
        </p:nvSpPr>
        <p:spPr>
          <a:xfrm>
            <a:off x="5181600" y="1447800"/>
            <a:ext cx="2226000" cy="3384000"/>
          </a:xfrm>
          <a:prstGeom prst="roundRect">
            <a:avLst>
              <a:gd name="adj" fmla="val 6411"/>
            </a:avLst>
          </a:prstGeom>
          <a:noFill/>
          <a:ln w="9525" cap="flat" cmpd="sng">
            <a:solidFill>
              <a:srgbClr val="FFD9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7" name="Google Shape;57;p13"/>
          <p:cNvSpPr/>
          <p:nvPr/>
        </p:nvSpPr>
        <p:spPr>
          <a:xfrm>
            <a:off x="2747825" y="1447800"/>
            <a:ext cx="2226000" cy="3384000"/>
          </a:xfrm>
          <a:prstGeom prst="roundRect">
            <a:avLst>
              <a:gd name="adj" fmla="val 6411"/>
            </a:avLst>
          </a:prstGeom>
          <a:noFill/>
          <a:ln w="9525" cap="flat" cmpd="sng">
            <a:solidFill>
              <a:srgbClr val="F6B26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Nunito"/>
              <a:ea typeface="Nunito"/>
              <a:cs typeface="Nunito"/>
              <a:sym typeface="Nunito"/>
            </a:endParaRPr>
          </a:p>
        </p:txBody>
      </p:sp>
      <p:grpSp>
        <p:nvGrpSpPr>
          <p:cNvPr id="58" name="Google Shape;58;p13"/>
          <p:cNvGrpSpPr/>
          <p:nvPr/>
        </p:nvGrpSpPr>
        <p:grpSpPr>
          <a:xfrm>
            <a:off x="2633550" y="1162038"/>
            <a:ext cx="1835700" cy="591300"/>
            <a:chOff x="2143125" y="1238250"/>
            <a:chExt cx="1835700" cy="591300"/>
          </a:xfrm>
        </p:grpSpPr>
        <p:sp>
          <p:nvSpPr>
            <p:cNvPr id="59" name="Google Shape;59;p13"/>
            <p:cNvSpPr/>
            <p:nvPr/>
          </p:nvSpPr>
          <p:spPr>
            <a:xfrm>
              <a:off x="2143125" y="1238250"/>
              <a:ext cx="1547400" cy="591300"/>
            </a:xfrm>
            <a:prstGeom prst="roundRect">
              <a:avLst>
                <a:gd name="adj" fmla="val 16667"/>
              </a:avLst>
            </a:prstGeom>
            <a:solidFill>
              <a:srgbClr val="FCE5C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3200">
                  <a:latin typeface="Amatic SC"/>
                  <a:ea typeface="Amatic SC"/>
                  <a:cs typeface="Amatic SC"/>
                  <a:sym typeface="Amatic SC"/>
                </a:rPr>
                <a:t>Grammar</a:t>
              </a:r>
              <a:endParaRPr sz="3200">
                <a:latin typeface="Amatic SC"/>
                <a:ea typeface="Amatic SC"/>
                <a:cs typeface="Amatic SC"/>
                <a:sym typeface="Amatic SC"/>
              </a:endParaRPr>
            </a:p>
          </p:txBody>
        </p:sp>
        <p:sp>
          <p:nvSpPr>
            <p:cNvPr id="60" name="Google Shape;60;p13"/>
            <p:cNvSpPr/>
            <p:nvPr/>
          </p:nvSpPr>
          <p:spPr>
            <a:xfrm rot="5400000">
              <a:off x="3639075" y="1389750"/>
              <a:ext cx="391200" cy="288300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FCE5C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pic>
          <p:nvPicPr>
            <p:cNvPr id="61" name="Google Shape;61;p13" descr="Gear on Twitter Twemoji 13.0.1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3619253" y="1389904"/>
              <a:ext cx="288000" cy="2880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62" name="Google Shape;62;p13"/>
          <p:cNvGrpSpPr/>
          <p:nvPr/>
        </p:nvGrpSpPr>
        <p:grpSpPr>
          <a:xfrm>
            <a:off x="5067313" y="1162038"/>
            <a:ext cx="1835700" cy="591300"/>
            <a:chOff x="4133850" y="1238250"/>
            <a:chExt cx="1835700" cy="591300"/>
          </a:xfrm>
        </p:grpSpPr>
        <p:sp>
          <p:nvSpPr>
            <p:cNvPr id="63" name="Google Shape;63;p13"/>
            <p:cNvSpPr/>
            <p:nvPr/>
          </p:nvSpPr>
          <p:spPr>
            <a:xfrm>
              <a:off x="4133850" y="1238250"/>
              <a:ext cx="1547400" cy="591300"/>
            </a:xfrm>
            <a:prstGeom prst="roundRect">
              <a:avLst>
                <a:gd name="adj" fmla="val 16667"/>
              </a:avLst>
            </a:prstGeom>
            <a:solidFill>
              <a:srgbClr val="FFF2C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3200">
                  <a:latin typeface="Amatic SC"/>
                  <a:ea typeface="Amatic SC"/>
                  <a:cs typeface="Amatic SC"/>
                  <a:sym typeface="Amatic SC"/>
                </a:rPr>
                <a:t>Reading</a:t>
              </a:r>
              <a:endParaRPr sz="3200">
                <a:latin typeface="Amatic SC"/>
                <a:ea typeface="Amatic SC"/>
                <a:cs typeface="Amatic SC"/>
                <a:sym typeface="Amatic SC"/>
              </a:endParaRPr>
            </a:p>
          </p:txBody>
        </p:sp>
        <p:sp>
          <p:nvSpPr>
            <p:cNvPr id="64" name="Google Shape;64;p13"/>
            <p:cNvSpPr/>
            <p:nvPr/>
          </p:nvSpPr>
          <p:spPr>
            <a:xfrm rot="5400000">
              <a:off x="5629800" y="1389750"/>
              <a:ext cx="391200" cy="288300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FFF2C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pic>
          <p:nvPicPr>
            <p:cNvPr id="65" name="Google Shape;65;p13" descr="Books on Twitter Twemoji 13.0.1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5605043" y="1389891"/>
              <a:ext cx="288000" cy="2880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66" name="Google Shape;66;p13"/>
          <p:cNvSpPr/>
          <p:nvPr/>
        </p:nvSpPr>
        <p:spPr>
          <a:xfrm>
            <a:off x="350407" y="1457679"/>
            <a:ext cx="2226000" cy="3384000"/>
          </a:xfrm>
          <a:prstGeom prst="roundRect">
            <a:avLst>
              <a:gd name="adj" fmla="val 6411"/>
            </a:avLst>
          </a:prstGeom>
          <a:noFill/>
          <a:ln w="9525" cap="flat" cmpd="sng">
            <a:solidFill>
              <a:srgbClr val="E0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Nunito"/>
              <a:ea typeface="Nunito"/>
              <a:cs typeface="Nunito"/>
              <a:sym typeface="Nunito"/>
            </a:endParaRPr>
          </a:p>
        </p:txBody>
      </p:sp>
      <p:grpSp>
        <p:nvGrpSpPr>
          <p:cNvPr id="67" name="Google Shape;67;p13"/>
          <p:cNvGrpSpPr/>
          <p:nvPr/>
        </p:nvGrpSpPr>
        <p:grpSpPr>
          <a:xfrm>
            <a:off x="214200" y="1162050"/>
            <a:ext cx="1835700" cy="591300"/>
            <a:chOff x="152400" y="1238250"/>
            <a:chExt cx="1835700" cy="591300"/>
          </a:xfrm>
        </p:grpSpPr>
        <p:sp>
          <p:nvSpPr>
            <p:cNvPr id="68" name="Google Shape;68;p13"/>
            <p:cNvSpPr/>
            <p:nvPr/>
          </p:nvSpPr>
          <p:spPr>
            <a:xfrm>
              <a:off x="152400" y="1238250"/>
              <a:ext cx="1547400" cy="591300"/>
            </a:xfrm>
            <a:prstGeom prst="roundRect">
              <a:avLst>
                <a:gd name="adj" fmla="val 16667"/>
              </a:avLst>
            </a:prstGeom>
            <a:solidFill>
              <a:srgbClr val="F4CCC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3200">
                  <a:latin typeface="Amatic SC"/>
                  <a:ea typeface="Amatic SC"/>
                  <a:cs typeface="Amatic SC"/>
                  <a:sym typeface="Amatic SC"/>
                </a:rPr>
                <a:t>Vocabulary</a:t>
              </a:r>
              <a:endParaRPr sz="3200">
                <a:latin typeface="Amatic SC"/>
                <a:ea typeface="Amatic SC"/>
                <a:cs typeface="Amatic SC"/>
                <a:sym typeface="Amatic SC"/>
              </a:endParaRPr>
            </a:p>
          </p:txBody>
        </p:sp>
        <p:sp>
          <p:nvSpPr>
            <p:cNvPr id="69" name="Google Shape;69;p13"/>
            <p:cNvSpPr/>
            <p:nvPr/>
          </p:nvSpPr>
          <p:spPr>
            <a:xfrm rot="5400000">
              <a:off x="1648350" y="1389750"/>
              <a:ext cx="391200" cy="288300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F4CCC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pic>
          <p:nvPicPr>
            <p:cNvPr id="70" name="Google Shape;70;p13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1633450" y="1389903"/>
              <a:ext cx="288000" cy="2880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71" name="Google Shape;71;p13"/>
          <p:cNvSpPr/>
          <p:nvPr/>
        </p:nvSpPr>
        <p:spPr>
          <a:xfrm>
            <a:off x="5174400" y="5261100"/>
            <a:ext cx="2226000" cy="3384000"/>
          </a:xfrm>
          <a:prstGeom prst="roundRect">
            <a:avLst>
              <a:gd name="adj" fmla="val 6411"/>
            </a:avLst>
          </a:prstGeom>
          <a:noFill/>
          <a:ln w="9525" cap="flat" cmpd="sng">
            <a:solidFill>
              <a:srgbClr val="6FA8D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72" name="Google Shape;72;p13"/>
          <p:cNvSpPr/>
          <p:nvPr/>
        </p:nvSpPr>
        <p:spPr>
          <a:xfrm>
            <a:off x="2740625" y="5261100"/>
            <a:ext cx="2226000" cy="3384000"/>
          </a:xfrm>
          <a:prstGeom prst="roundRect">
            <a:avLst>
              <a:gd name="adj" fmla="val 6411"/>
            </a:avLst>
          </a:prstGeom>
          <a:noFill/>
          <a:ln w="9525" cap="flat" cmpd="sng">
            <a:solidFill>
              <a:srgbClr val="76A5A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Nunito"/>
              <a:ea typeface="Nunito"/>
              <a:cs typeface="Nunito"/>
              <a:sym typeface="Nunito"/>
            </a:endParaRPr>
          </a:p>
        </p:txBody>
      </p:sp>
      <p:grpSp>
        <p:nvGrpSpPr>
          <p:cNvPr id="73" name="Google Shape;73;p13"/>
          <p:cNvGrpSpPr/>
          <p:nvPr/>
        </p:nvGrpSpPr>
        <p:grpSpPr>
          <a:xfrm>
            <a:off x="214200" y="4888800"/>
            <a:ext cx="1835700" cy="591300"/>
            <a:chOff x="85725" y="2423275"/>
            <a:chExt cx="1835700" cy="591300"/>
          </a:xfrm>
        </p:grpSpPr>
        <p:sp>
          <p:nvSpPr>
            <p:cNvPr id="74" name="Google Shape;74;p13"/>
            <p:cNvSpPr/>
            <p:nvPr/>
          </p:nvSpPr>
          <p:spPr>
            <a:xfrm>
              <a:off x="85725" y="2423275"/>
              <a:ext cx="1547400" cy="591300"/>
            </a:xfrm>
            <a:prstGeom prst="roundRect">
              <a:avLst>
                <a:gd name="adj" fmla="val 16667"/>
              </a:avLst>
            </a:prstGeom>
            <a:solidFill>
              <a:srgbClr val="D9EAD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3200">
                  <a:latin typeface="Amatic SC"/>
                  <a:ea typeface="Amatic SC"/>
                  <a:cs typeface="Amatic SC"/>
                  <a:sym typeface="Amatic SC"/>
                </a:rPr>
                <a:t>Listening</a:t>
              </a:r>
              <a:endParaRPr sz="3200">
                <a:latin typeface="Amatic SC"/>
                <a:ea typeface="Amatic SC"/>
                <a:cs typeface="Amatic SC"/>
                <a:sym typeface="Amatic SC"/>
              </a:endParaRPr>
            </a:p>
          </p:txBody>
        </p:sp>
        <p:sp>
          <p:nvSpPr>
            <p:cNvPr id="75" name="Google Shape;75;p13"/>
            <p:cNvSpPr/>
            <p:nvPr/>
          </p:nvSpPr>
          <p:spPr>
            <a:xfrm rot="5400000">
              <a:off x="1581675" y="2574775"/>
              <a:ext cx="391200" cy="288300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D9EAD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pic>
          <p:nvPicPr>
            <p:cNvPr id="76" name="Google Shape;76;p13" descr="Headphone on Twitter Twemoji 13.0.1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>
              <a:off x="1557243" y="2574929"/>
              <a:ext cx="288000" cy="2880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77" name="Google Shape;77;p13"/>
          <p:cNvGrpSpPr/>
          <p:nvPr/>
        </p:nvGrpSpPr>
        <p:grpSpPr>
          <a:xfrm>
            <a:off x="5067313" y="4888800"/>
            <a:ext cx="1769025" cy="591300"/>
            <a:chOff x="4200525" y="2423275"/>
            <a:chExt cx="1769025" cy="591300"/>
          </a:xfrm>
        </p:grpSpPr>
        <p:sp>
          <p:nvSpPr>
            <p:cNvPr id="78" name="Google Shape;78;p13"/>
            <p:cNvSpPr/>
            <p:nvPr/>
          </p:nvSpPr>
          <p:spPr>
            <a:xfrm>
              <a:off x="4200525" y="2423275"/>
              <a:ext cx="1480800" cy="591300"/>
            </a:xfrm>
            <a:prstGeom prst="roundRect">
              <a:avLst>
                <a:gd name="adj" fmla="val 16667"/>
              </a:avLst>
            </a:prstGeom>
            <a:solidFill>
              <a:srgbClr val="CFE2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3200">
                  <a:latin typeface="Amatic SC"/>
                  <a:ea typeface="Amatic SC"/>
                  <a:cs typeface="Amatic SC"/>
                  <a:sym typeface="Amatic SC"/>
                </a:rPr>
                <a:t>Writing</a:t>
              </a:r>
              <a:endParaRPr sz="3200">
                <a:latin typeface="Amatic SC"/>
                <a:ea typeface="Amatic SC"/>
                <a:cs typeface="Amatic SC"/>
                <a:sym typeface="Amatic SC"/>
              </a:endParaRPr>
            </a:p>
          </p:txBody>
        </p:sp>
        <p:sp>
          <p:nvSpPr>
            <p:cNvPr id="79" name="Google Shape;79;p13"/>
            <p:cNvSpPr/>
            <p:nvPr/>
          </p:nvSpPr>
          <p:spPr>
            <a:xfrm rot="5400000">
              <a:off x="5629800" y="2574775"/>
              <a:ext cx="391200" cy="288300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CFE2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pic>
          <p:nvPicPr>
            <p:cNvPr id="80" name="Google Shape;80;p13" descr="Pen on Twitter Twemoji 13.0.1"/>
            <p:cNvPicPr preferRelativeResize="0"/>
            <p:nvPr/>
          </p:nvPicPr>
          <p:blipFill>
            <a:blip r:embed="rId7">
              <a:alphaModFix/>
            </a:blip>
            <a:stretch>
              <a:fillRect/>
            </a:stretch>
          </p:blipFill>
          <p:spPr>
            <a:xfrm>
              <a:off x="5605038" y="2574929"/>
              <a:ext cx="288000" cy="2880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81" name="Google Shape;81;p13"/>
          <p:cNvGrpSpPr/>
          <p:nvPr/>
        </p:nvGrpSpPr>
        <p:grpSpPr>
          <a:xfrm>
            <a:off x="2640763" y="4888800"/>
            <a:ext cx="1835700" cy="591300"/>
            <a:chOff x="2143125" y="2423275"/>
            <a:chExt cx="1835700" cy="591300"/>
          </a:xfrm>
        </p:grpSpPr>
        <p:sp>
          <p:nvSpPr>
            <p:cNvPr id="82" name="Google Shape;82;p13"/>
            <p:cNvSpPr/>
            <p:nvPr/>
          </p:nvSpPr>
          <p:spPr>
            <a:xfrm rot="5400000">
              <a:off x="3639075" y="2574775"/>
              <a:ext cx="391200" cy="288300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D0E0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3;p13"/>
            <p:cNvSpPr/>
            <p:nvPr/>
          </p:nvSpPr>
          <p:spPr>
            <a:xfrm>
              <a:off x="2143125" y="2423275"/>
              <a:ext cx="1547400" cy="591300"/>
            </a:xfrm>
            <a:prstGeom prst="roundRect">
              <a:avLst>
                <a:gd name="adj" fmla="val 16667"/>
              </a:avLst>
            </a:prstGeom>
            <a:solidFill>
              <a:srgbClr val="D0E0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3200">
                  <a:latin typeface="Amatic SC"/>
                  <a:ea typeface="Amatic SC"/>
                  <a:cs typeface="Amatic SC"/>
                  <a:sym typeface="Amatic SC"/>
                </a:rPr>
                <a:t>Speaking</a:t>
              </a:r>
              <a:endParaRPr sz="3200">
                <a:latin typeface="Amatic SC"/>
                <a:ea typeface="Amatic SC"/>
                <a:cs typeface="Amatic SC"/>
                <a:sym typeface="Amatic SC"/>
              </a:endParaRPr>
            </a:p>
          </p:txBody>
        </p:sp>
        <p:pic>
          <p:nvPicPr>
            <p:cNvPr id="84" name="Google Shape;84;p13"/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>
              <a:off x="3619238" y="2574928"/>
              <a:ext cx="288000" cy="288000"/>
            </a:xfrm>
            <a:prstGeom prst="rect">
              <a:avLst/>
            </a:prstGeom>
            <a:noFill/>
            <a:ln>
              <a:noFill/>
            </a:ln>
          </p:spPr>
        </p:pic>
      </p:grpSp>
      <p:graphicFrame>
        <p:nvGraphicFramePr>
          <p:cNvPr id="85" name="Google Shape;85;p13"/>
          <p:cNvGraphicFramePr/>
          <p:nvPr>
            <p:extLst>
              <p:ext uri="{D42A27DB-BD31-4B8C-83A1-F6EECF244321}">
                <p14:modId xmlns:p14="http://schemas.microsoft.com/office/powerpoint/2010/main" val="1286011891"/>
              </p:ext>
            </p:extLst>
          </p:nvPr>
        </p:nvGraphicFramePr>
        <p:xfrm>
          <a:off x="408576" y="1799969"/>
          <a:ext cx="2167832" cy="2898368"/>
        </p:xfrm>
        <a:graphic>
          <a:graphicData uri="http://schemas.openxmlformats.org/drawingml/2006/table">
            <a:tbl>
              <a:tblPr>
                <a:noFill/>
                <a:tableStyleId>{A420D3B1-F8D0-4EFE-8CF5-E0FB94EC5A04}</a:tableStyleId>
              </a:tblPr>
              <a:tblGrid>
                <a:gridCol w="2167832"/>
              </a:tblGrid>
              <a:tr h="75525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200" b="1" dirty="0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What? </a:t>
                      </a:r>
                      <a:r>
                        <a:rPr lang="en-GB" sz="1200" dirty="0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High frequency vocab and key words from each theme. </a:t>
                      </a:r>
                      <a:endParaRPr dirty="0"/>
                    </a:p>
                  </a:txBody>
                  <a:tcPr marL="0" marR="0" marT="18000" marB="0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</a:tr>
              <a:tr h="10421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200" b="1" dirty="0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Why? </a:t>
                      </a:r>
                      <a:r>
                        <a:rPr lang="en-GB" sz="1200" dirty="0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Good knowledge and </a:t>
                      </a:r>
                      <a:r>
                        <a:rPr lang="en-GB" sz="1200" dirty="0" smtClean="0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 use </a:t>
                      </a:r>
                      <a:r>
                        <a:rPr lang="en-GB" sz="1200" dirty="0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of vocabulary will have a positive impact on your final grade.</a:t>
                      </a:r>
                      <a:endParaRPr dirty="0"/>
                    </a:p>
                  </a:txBody>
                  <a:tcPr marL="0" marR="0" marT="18000" marB="0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</a:tr>
              <a:tr h="460375"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GB" sz="1200" b="1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How often? </a:t>
                      </a:r>
                      <a:r>
                        <a:rPr lang="en-GB" sz="1200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Daily.</a:t>
                      </a:r>
                      <a:endParaRPr/>
                    </a:p>
                  </a:txBody>
                  <a:tcPr marL="0" marR="0" marT="18000" marB="0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</a:tr>
              <a:tr h="6215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200" b="1" dirty="0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Where? </a:t>
                      </a:r>
                      <a:r>
                        <a:rPr lang="en-GB" sz="1200" dirty="0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Quizlet, </a:t>
                      </a:r>
                      <a:r>
                        <a:rPr lang="en-GB" sz="1200" dirty="0" smtClean="0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BBC Bitesize, </a:t>
                      </a:r>
                      <a:r>
                        <a:rPr lang="en-GB" sz="1200" dirty="0" err="1" smtClean="0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Languagenut</a:t>
                      </a:r>
                      <a:r>
                        <a:rPr lang="en-GB" sz="1200" dirty="0" smtClean="0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, Seneca</a:t>
                      </a:r>
                      <a:r>
                        <a:rPr lang="en-GB" sz="1200" dirty="0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, </a:t>
                      </a:r>
                      <a:r>
                        <a:rPr lang="en-GB" sz="1200" dirty="0" smtClean="0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Knowledge Organiser.</a:t>
                      </a:r>
                      <a:endParaRPr dirty="0"/>
                    </a:p>
                  </a:txBody>
                  <a:tcPr marL="0" marR="0" marT="18000" marB="0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</a:tr>
            </a:tbl>
          </a:graphicData>
        </a:graphic>
      </p:graphicFrame>
      <p:pic>
        <p:nvPicPr>
          <p:cNvPr id="86" name="Google Shape;86;p13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297732" y="144350"/>
            <a:ext cx="6872403" cy="104175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87" name="Google Shape;87;p13"/>
          <p:cNvGraphicFramePr/>
          <p:nvPr>
            <p:extLst>
              <p:ext uri="{D42A27DB-BD31-4B8C-83A1-F6EECF244321}">
                <p14:modId xmlns:p14="http://schemas.microsoft.com/office/powerpoint/2010/main" val="3614829445"/>
              </p:ext>
            </p:extLst>
          </p:nvPr>
        </p:nvGraphicFramePr>
        <p:xfrm>
          <a:off x="2848938" y="1809763"/>
          <a:ext cx="2038200" cy="2899828"/>
        </p:xfrm>
        <a:graphic>
          <a:graphicData uri="http://schemas.openxmlformats.org/drawingml/2006/table">
            <a:tbl>
              <a:tblPr>
                <a:noFill/>
                <a:tableStyleId>{A420D3B1-F8D0-4EFE-8CF5-E0FB94EC5A04}</a:tableStyleId>
              </a:tblPr>
              <a:tblGrid>
                <a:gridCol w="2038200"/>
              </a:tblGrid>
              <a:tr h="75525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GB" sz="1200" b="1" dirty="0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What? </a:t>
                      </a:r>
                      <a:r>
                        <a:rPr lang="en-GB" sz="1200" dirty="0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Tenses, adjective agreement, articles...</a:t>
                      </a:r>
                      <a:endParaRPr sz="1200" b="1" dirty="0">
                        <a:solidFill>
                          <a:schemeClr val="dk1"/>
                        </a:solidFill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0" marR="0" marT="18000" marB="0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</a:tr>
              <a:tr h="10421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GB" sz="1200" b="1" dirty="0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Why? </a:t>
                      </a:r>
                      <a:r>
                        <a:rPr lang="en-GB" sz="1200" dirty="0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Like vocab, good grammar will impact your final grade. </a:t>
                      </a:r>
                      <a:endParaRPr dirty="0"/>
                    </a:p>
                  </a:txBody>
                  <a:tcPr marL="0" marR="0" marT="18000" marB="0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</a:tr>
              <a:tr h="460375"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GB" sz="1200" b="1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How often?</a:t>
                      </a:r>
                      <a:r>
                        <a:rPr lang="en-GB" sz="1200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 Every other day.</a:t>
                      </a:r>
                      <a:endParaRPr sz="1200" b="1">
                        <a:solidFill>
                          <a:schemeClr val="dk1"/>
                        </a:solidFill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0" marR="0" marT="18000" marB="0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</a:tr>
              <a:tr h="6215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GB" sz="1200" b="1" dirty="0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Where? </a:t>
                      </a:r>
                      <a:r>
                        <a:rPr lang="en-GB" sz="1200" b="0" dirty="0" smtClean="0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Knowledge Organiser, Seneca &amp; www</a:t>
                      </a:r>
                      <a:r>
                        <a:rPr lang="en-GB" sz="1200" b="1" dirty="0" smtClean="0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.</a:t>
                      </a:r>
                      <a:r>
                        <a:rPr lang="en-GB" sz="1200" b="0" dirty="0" smtClean="0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languagesonline.org.uk</a:t>
                      </a:r>
                      <a:endParaRPr sz="1200" b="1" dirty="0">
                        <a:solidFill>
                          <a:schemeClr val="dk1"/>
                        </a:solidFill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0" marR="0" marT="18000" marB="0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</a:tr>
            </a:tbl>
          </a:graphicData>
        </a:graphic>
      </p:graphicFrame>
      <p:graphicFrame>
        <p:nvGraphicFramePr>
          <p:cNvPr id="88" name="Google Shape;88;p13"/>
          <p:cNvGraphicFramePr/>
          <p:nvPr>
            <p:extLst>
              <p:ext uri="{D42A27DB-BD31-4B8C-83A1-F6EECF244321}">
                <p14:modId xmlns:p14="http://schemas.microsoft.com/office/powerpoint/2010/main" val="2540099543"/>
              </p:ext>
            </p:extLst>
          </p:nvPr>
        </p:nvGraphicFramePr>
        <p:xfrm>
          <a:off x="5275513" y="1809763"/>
          <a:ext cx="2038200" cy="2918945"/>
        </p:xfrm>
        <a:graphic>
          <a:graphicData uri="http://schemas.openxmlformats.org/drawingml/2006/table">
            <a:tbl>
              <a:tblPr>
                <a:noFill/>
                <a:tableStyleId>{A420D3B1-F8D0-4EFE-8CF5-E0FB94EC5A04}</a:tableStyleId>
              </a:tblPr>
              <a:tblGrid>
                <a:gridCol w="2038200"/>
              </a:tblGrid>
              <a:tr h="755250"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GB" sz="1200" b="1" dirty="0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What? </a:t>
                      </a:r>
                      <a:r>
                        <a:rPr lang="en-GB" sz="1200" dirty="0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Try to read in Spanish - newspaper headlines, social media, books...</a:t>
                      </a:r>
                      <a:endParaRPr sz="1200" b="1" dirty="0">
                        <a:solidFill>
                          <a:schemeClr val="dk1"/>
                        </a:solidFill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0" marR="0" marT="18000" marB="0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</a:tr>
              <a:tr h="94885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GB" sz="1200" b="1" dirty="0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Why? </a:t>
                      </a:r>
                      <a:r>
                        <a:rPr lang="en-GB" sz="1200" dirty="0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Reading in Spanish,  will make you feel more confident, even if you don’t understand every single word!</a:t>
                      </a:r>
                      <a:endParaRPr dirty="0"/>
                    </a:p>
                  </a:txBody>
                  <a:tcPr marL="0" marR="0" marT="18000" marB="0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</a:tr>
              <a:tr h="460375"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GB" sz="1200" b="1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How often?</a:t>
                      </a:r>
                      <a:r>
                        <a:rPr lang="en-GB" sz="1200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 Twice a week.</a:t>
                      </a:r>
                      <a:endParaRPr sz="1200" b="1">
                        <a:solidFill>
                          <a:schemeClr val="dk1"/>
                        </a:solidFill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0" marR="0" marT="18000" marB="0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</a:tr>
              <a:tr h="46037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GB" sz="1200" b="1" dirty="0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Where? </a:t>
                      </a:r>
                      <a:r>
                        <a:rPr lang="en-GB" sz="1200" b="0" dirty="0" smtClean="0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BBC Bitesize, </a:t>
                      </a:r>
                      <a:r>
                        <a:rPr lang="en-GB" sz="1200" dirty="0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online newspapers, social </a:t>
                      </a:r>
                      <a:r>
                        <a:rPr lang="en-GB" sz="1200" dirty="0" smtClean="0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media, subtitles (Netflix, </a:t>
                      </a:r>
                      <a:r>
                        <a:rPr lang="en-GB" sz="1200" dirty="0" err="1" smtClean="0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etc</a:t>
                      </a:r>
                      <a:r>
                        <a:rPr lang="en-GB" sz="1200" dirty="0" smtClean="0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).</a:t>
                      </a:r>
                      <a:endParaRPr sz="1200" b="1" dirty="0">
                        <a:solidFill>
                          <a:schemeClr val="dk1"/>
                        </a:solidFill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0" marR="0" marT="18000" marB="0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</a:tr>
            </a:tbl>
          </a:graphicData>
        </a:graphic>
      </p:graphicFrame>
      <p:graphicFrame>
        <p:nvGraphicFramePr>
          <p:cNvPr id="89" name="Google Shape;89;p13"/>
          <p:cNvGraphicFramePr/>
          <p:nvPr>
            <p:extLst>
              <p:ext uri="{D42A27DB-BD31-4B8C-83A1-F6EECF244321}">
                <p14:modId xmlns:p14="http://schemas.microsoft.com/office/powerpoint/2010/main" val="2372988255"/>
              </p:ext>
            </p:extLst>
          </p:nvPr>
        </p:nvGraphicFramePr>
        <p:xfrm>
          <a:off x="2841738" y="5629263"/>
          <a:ext cx="2038200" cy="2898368"/>
        </p:xfrm>
        <a:graphic>
          <a:graphicData uri="http://schemas.openxmlformats.org/drawingml/2006/table">
            <a:tbl>
              <a:tblPr>
                <a:noFill/>
                <a:tableStyleId>{A420D3B1-F8D0-4EFE-8CF5-E0FB94EC5A04}</a:tableStyleId>
              </a:tblPr>
              <a:tblGrid>
                <a:gridCol w="2038200"/>
              </a:tblGrid>
              <a:tr h="755250"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GB" sz="1200" b="1" dirty="0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What? </a:t>
                      </a:r>
                      <a:r>
                        <a:rPr lang="en-GB" sz="1200" dirty="0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When you’re reading in Spanish, try read a bit out loud.</a:t>
                      </a:r>
                      <a:endParaRPr dirty="0"/>
                    </a:p>
                  </a:txBody>
                  <a:tcPr marL="0" marR="0" marT="18000" marB="0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</a:tr>
              <a:tr h="1042125"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GB" sz="1200" b="1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Why? </a:t>
                      </a:r>
                      <a:r>
                        <a:rPr lang="en-GB" sz="1200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Making sounds over and over will help train your brain on how to make them.</a:t>
                      </a:r>
                      <a:endParaRPr/>
                    </a:p>
                  </a:txBody>
                  <a:tcPr marL="0" marR="0" marT="18000" marB="0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</a:tr>
              <a:tr h="460375"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GB" sz="1200" b="1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How often? </a:t>
                      </a:r>
                      <a:r>
                        <a:rPr lang="en-GB" sz="1200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Once a week.</a:t>
                      </a:r>
                      <a:endParaRPr/>
                    </a:p>
                  </a:txBody>
                  <a:tcPr marL="0" marR="0" marT="18000" marB="0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</a:tr>
              <a:tr h="6215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GB" sz="1200" b="1" dirty="0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Where? </a:t>
                      </a:r>
                      <a:r>
                        <a:rPr lang="en-GB" sz="1200" dirty="0" err="1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Duolingo</a:t>
                      </a:r>
                      <a:r>
                        <a:rPr lang="en-GB" sz="1200" dirty="0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, </a:t>
                      </a:r>
                      <a:r>
                        <a:rPr lang="en-GB" sz="1200" dirty="0" smtClean="0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Seneca, subtitles (Netflix, </a:t>
                      </a:r>
                      <a:r>
                        <a:rPr lang="en-GB" sz="1200" dirty="0" err="1" smtClean="0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etc</a:t>
                      </a:r>
                      <a:r>
                        <a:rPr lang="en-GB" sz="1200" dirty="0" smtClean="0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), “Say Hi” app, BBC Bitesize.</a:t>
                      </a:r>
                      <a:endParaRPr dirty="0"/>
                    </a:p>
                  </a:txBody>
                  <a:tcPr marL="0" marR="0" marT="18000" marB="0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</a:tr>
            </a:tbl>
          </a:graphicData>
        </a:graphic>
      </p:graphicFrame>
      <p:graphicFrame>
        <p:nvGraphicFramePr>
          <p:cNvPr id="90" name="Google Shape;90;p13"/>
          <p:cNvGraphicFramePr/>
          <p:nvPr>
            <p:extLst>
              <p:ext uri="{D42A27DB-BD31-4B8C-83A1-F6EECF244321}">
                <p14:modId xmlns:p14="http://schemas.microsoft.com/office/powerpoint/2010/main" val="3804484533"/>
              </p:ext>
            </p:extLst>
          </p:nvPr>
        </p:nvGraphicFramePr>
        <p:xfrm>
          <a:off x="5271888" y="5629263"/>
          <a:ext cx="2038200" cy="2898368"/>
        </p:xfrm>
        <a:graphic>
          <a:graphicData uri="http://schemas.openxmlformats.org/drawingml/2006/table">
            <a:tbl>
              <a:tblPr>
                <a:noFill/>
                <a:tableStyleId>{A420D3B1-F8D0-4EFE-8CF5-E0FB94EC5A04}</a:tableStyleId>
              </a:tblPr>
              <a:tblGrid>
                <a:gridCol w="2038200"/>
              </a:tblGrid>
              <a:tr h="755250"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GB" sz="1200" b="1" dirty="0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What? </a:t>
                      </a:r>
                      <a:r>
                        <a:rPr lang="en-GB" sz="1200" dirty="0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Keep a small diary where you regularly write down a sentence in Spanish.</a:t>
                      </a:r>
                      <a:endParaRPr dirty="0"/>
                    </a:p>
                  </a:txBody>
                  <a:tcPr marL="0" marR="0" marT="18000" marB="0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</a:tr>
              <a:tr h="1042125"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GB" sz="1200" b="1" dirty="0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Why? </a:t>
                      </a:r>
                      <a:r>
                        <a:rPr lang="en-GB" sz="1200" dirty="0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It will speed up the process of writing in Spanish and improve your spelling.</a:t>
                      </a:r>
                      <a:endParaRPr dirty="0"/>
                    </a:p>
                  </a:txBody>
                  <a:tcPr marL="0" marR="0" marT="18000" marB="0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</a:tr>
              <a:tr h="460375"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GB" sz="1200" b="1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How often? </a:t>
                      </a:r>
                      <a:r>
                        <a:rPr lang="en-GB" sz="1200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Once a week.</a:t>
                      </a:r>
                      <a:endParaRPr/>
                    </a:p>
                  </a:txBody>
                  <a:tcPr marL="0" marR="0" marT="18000" marB="0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</a:tr>
              <a:tr h="6215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GB" sz="1200" b="1" dirty="0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Where? </a:t>
                      </a:r>
                      <a:r>
                        <a:rPr lang="en-GB" sz="1200" b="0" dirty="0" err="1" smtClean="0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Languagenut</a:t>
                      </a:r>
                      <a:r>
                        <a:rPr lang="en-GB" sz="1200" b="0" dirty="0" smtClean="0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,</a:t>
                      </a:r>
                      <a:r>
                        <a:rPr lang="en-GB" sz="1200" b="0" baseline="0" dirty="0" smtClean="0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 BBC Bitesize (incl. Translation), o</a:t>
                      </a:r>
                      <a:r>
                        <a:rPr lang="en-GB" sz="1200" dirty="0" smtClean="0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n </a:t>
                      </a:r>
                      <a:r>
                        <a:rPr lang="en-GB" sz="1200" dirty="0">
                          <a:solidFill>
                            <a:schemeClr val="dk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your phone or in a notebook.</a:t>
                      </a:r>
                      <a:endParaRPr dirty="0"/>
                    </a:p>
                  </a:txBody>
                  <a:tcPr marL="0" marR="0" marT="18000" marB="0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</a:tr>
            </a:tbl>
          </a:graphicData>
        </a:graphic>
      </p:graphicFrame>
      <p:grpSp>
        <p:nvGrpSpPr>
          <p:cNvPr id="92" name="Google Shape;92;p13"/>
          <p:cNvGrpSpPr/>
          <p:nvPr/>
        </p:nvGrpSpPr>
        <p:grpSpPr>
          <a:xfrm>
            <a:off x="328475" y="9071665"/>
            <a:ext cx="1835700" cy="591300"/>
            <a:chOff x="152400" y="1238250"/>
            <a:chExt cx="1835700" cy="591300"/>
          </a:xfrm>
        </p:grpSpPr>
        <p:sp>
          <p:nvSpPr>
            <p:cNvPr id="93" name="Google Shape;93;p13"/>
            <p:cNvSpPr/>
            <p:nvPr/>
          </p:nvSpPr>
          <p:spPr>
            <a:xfrm>
              <a:off x="152400" y="1238250"/>
              <a:ext cx="1547400" cy="591300"/>
            </a:xfrm>
            <a:prstGeom prst="roundRect">
              <a:avLst>
                <a:gd name="adj" fmla="val 16667"/>
              </a:avLst>
            </a:prstGeom>
            <a:solidFill>
              <a:srgbClr val="D9D2E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3200">
                  <a:latin typeface="Amatic SC"/>
                  <a:ea typeface="Amatic SC"/>
                  <a:cs typeface="Amatic SC"/>
                  <a:sym typeface="Amatic SC"/>
                </a:rPr>
                <a:t>Links</a:t>
              </a:r>
              <a:endParaRPr sz="3200">
                <a:latin typeface="Amatic SC"/>
                <a:ea typeface="Amatic SC"/>
                <a:cs typeface="Amatic SC"/>
                <a:sym typeface="Amatic SC"/>
              </a:endParaRPr>
            </a:p>
          </p:txBody>
        </p:sp>
        <p:sp>
          <p:nvSpPr>
            <p:cNvPr id="94" name="Google Shape;94;p13"/>
            <p:cNvSpPr/>
            <p:nvPr/>
          </p:nvSpPr>
          <p:spPr>
            <a:xfrm rot="5400000">
              <a:off x="1648350" y="1389750"/>
              <a:ext cx="391200" cy="288300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D9D2E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95" name="Google Shape;95;p13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1772343" y="9223315"/>
            <a:ext cx="288000" cy="28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Google Shape;102;p13"/>
          <p:cNvSpPr/>
          <p:nvPr/>
        </p:nvSpPr>
        <p:spPr>
          <a:xfrm>
            <a:off x="2196600" y="8815700"/>
            <a:ext cx="4191900" cy="3849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299038" y="8840730"/>
            <a:ext cx="51085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11"/>
              </a:rPr>
              <a:t>Free Homework &amp; Revision for </a:t>
            </a:r>
            <a:r>
              <a:rPr lang="en-US" dirty="0" smtClean="0">
                <a:hlinkClick r:id="rId11"/>
              </a:rPr>
              <a:t>GCSE </a:t>
            </a:r>
            <a:r>
              <a:rPr lang="en-US" dirty="0">
                <a:hlinkClick r:id="rId11"/>
              </a:rPr>
              <a:t>(senecalearning.com)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2299038" y="9245290"/>
            <a:ext cx="192232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hlinkClick r:id="rId12"/>
              </a:rPr>
              <a:t>11C1 French | Quizlet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2299038" y="9672953"/>
            <a:ext cx="498552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13"/>
              </a:rPr>
              <a:t>GCSE French - AQA (for exams until 2025) - BBC Bitesize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2299038" y="10100616"/>
            <a:ext cx="199605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hlinkClick r:id="rId14"/>
              </a:rPr>
              <a:t>www.languagenut.com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360</Words>
  <Application>Microsoft Office PowerPoint</Application>
  <PresentationFormat>Custom</PresentationFormat>
  <Paragraphs>35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Nunito</vt:lpstr>
      <vt:lpstr>Amatic SC</vt:lpstr>
      <vt:lpstr>Arial</vt:lpstr>
      <vt:lpstr>Simple Light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HopkinsJ</dc:creator>
  <cp:lastModifiedBy>HopkinsJ</cp:lastModifiedBy>
  <cp:revision>6</cp:revision>
  <cp:lastPrinted>2023-03-03T16:44:13Z</cp:lastPrinted>
  <dcterms:modified xsi:type="dcterms:W3CDTF">2024-07-08T14:01:55Z</dcterms:modified>
</cp:coreProperties>
</file>