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8" r:id="rId5"/>
    <p:sldId id="311" r:id="rId6"/>
    <p:sldId id="312" r:id="rId7"/>
    <p:sldId id="283" r:id="rId8"/>
    <p:sldId id="299" r:id="rId9"/>
    <p:sldId id="297" r:id="rId10"/>
    <p:sldId id="292" r:id="rId11"/>
    <p:sldId id="308" r:id="rId12"/>
    <p:sldId id="303" r:id="rId13"/>
    <p:sldId id="309" r:id="rId14"/>
    <p:sldId id="306" r:id="rId15"/>
    <p:sldId id="285" r:id="rId16"/>
    <p:sldId id="310" r:id="rId17"/>
    <p:sldId id="314" r:id="rId18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01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3/5/2026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989547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Year 11  Aspirations  Interview  </a:t>
            </a:r>
            <a:r>
              <a:rPr lang="en-US" dirty="0" smtClean="0">
                <a:solidFill>
                  <a:srgbClr val="00B0F0"/>
                </a:solidFill>
              </a:rPr>
              <a:t>2026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92" t="26102" r="12479" b="5468"/>
          <a:stretch/>
        </p:blipFill>
        <p:spPr>
          <a:xfrm>
            <a:off x="5242739" y="3422469"/>
            <a:ext cx="6638688" cy="31648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" y="339634"/>
            <a:ext cx="100845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Access to CV builder on </a:t>
            </a:r>
            <a:r>
              <a:rPr lang="en-US" b="1" dirty="0" err="1"/>
              <a:t>Unifrog</a:t>
            </a:r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If </a:t>
            </a:r>
            <a:r>
              <a:rPr lang="en-US" dirty="0"/>
              <a:t>pupils have forgotten how to access </a:t>
            </a:r>
            <a:r>
              <a:rPr lang="en-US" b="1" dirty="0" err="1"/>
              <a:t>Unifrog</a:t>
            </a:r>
            <a:r>
              <a:rPr lang="en-US" dirty="0"/>
              <a:t> they can follow these simple steps </a:t>
            </a:r>
          </a:p>
          <a:p>
            <a:r>
              <a:rPr lang="en-US" dirty="0"/>
              <a:t>Sign in to </a:t>
            </a:r>
            <a:r>
              <a:rPr lang="en-US" dirty="0" smtClean="0"/>
              <a:t>RM </a:t>
            </a:r>
            <a:r>
              <a:rPr lang="en-US" dirty="0" err="1" smtClean="0"/>
              <a:t>UnIfy</a:t>
            </a:r>
            <a:r>
              <a:rPr lang="en-US" dirty="0"/>
              <a:t> </a:t>
            </a:r>
          </a:p>
          <a:p>
            <a:r>
              <a:rPr lang="en-US" dirty="0"/>
              <a:t>Click the </a:t>
            </a:r>
            <a:r>
              <a:rPr lang="en-US" b="1" dirty="0" err="1"/>
              <a:t>Unifrog</a:t>
            </a:r>
            <a:r>
              <a:rPr lang="en-US" b="1" dirty="0"/>
              <a:t> link</a:t>
            </a:r>
            <a:r>
              <a:rPr lang="en-US" dirty="0"/>
              <a:t> - put in their </a:t>
            </a:r>
            <a:r>
              <a:rPr lang="en-US" b="1" dirty="0"/>
              <a:t>school email address </a:t>
            </a:r>
            <a:endParaRPr lang="en-US" dirty="0"/>
          </a:p>
          <a:p>
            <a:r>
              <a:rPr lang="en-US" dirty="0"/>
              <a:t>Click on forgotten password </a:t>
            </a:r>
          </a:p>
          <a:p>
            <a:r>
              <a:rPr lang="en-US" dirty="0"/>
              <a:t>Go back into RMUNIFY – click on their email link </a:t>
            </a:r>
          </a:p>
          <a:p>
            <a:r>
              <a:rPr lang="en-US" dirty="0"/>
              <a:t>Find </a:t>
            </a:r>
            <a:r>
              <a:rPr lang="en-US" b="1" dirty="0" err="1"/>
              <a:t>Unifrog</a:t>
            </a:r>
            <a:r>
              <a:rPr lang="en-US" b="1" dirty="0"/>
              <a:t> </a:t>
            </a:r>
            <a:r>
              <a:rPr lang="en-US" dirty="0"/>
              <a:t>and press reset password </a:t>
            </a:r>
          </a:p>
          <a:p>
            <a:r>
              <a:rPr lang="en-US" dirty="0"/>
              <a:t>Go back to </a:t>
            </a:r>
            <a:r>
              <a:rPr lang="en-US" b="1" dirty="0" err="1"/>
              <a:t>Unifrog</a:t>
            </a:r>
            <a:r>
              <a:rPr lang="en-US" dirty="0"/>
              <a:t> and put in both school email address and new password and </a:t>
            </a:r>
            <a:r>
              <a:rPr lang="en-US" dirty="0" smtClean="0"/>
              <a:t>save</a:t>
            </a:r>
            <a:r>
              <a:rPr lang="en-US" dirty="0"/>
              <a:t> </a:t>
            </a:r>
          </a:p>
          <a:p>
            <a:r>
              <a:rPr lang="en-US" dirty="0"/>
              <a:t>Scroll down to CV resume - complete and print 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This information was sent by </a:t>
            </a:r>
            <a:r>
              <a:rPr lang="en-US" b="1" dirty="0" err="1" smtClean="0"/>
              <a:t>Mrs</a:t>
            </a:r>
            <a:r>
              <a:rPr lang="en-US" b="1" dirty="0" smtClean="0"/>
              <a:t> Hancock on</a:t>
            </a:r>
          </a:p>
          <a:p>
            <a:r>
              <a:rPr lang="en-US" b="1" dirty="0" err="1" smtClean="0"/>
              <a:t>Epraise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GB" b="1" dirty="0"/>
          </a:p>
        </p:txBody>
      </p:sp>
      <p:sp>
        <p:nvSpPr>
          <p:cNvPr id="9" name="Oval 8"/>
          <p:cNvSpPr/>
          <p:nvPr/>
        </p:nvSpPr>
        <p:spPr>
          <a:xfrm>
            <a:off x="10450286" y="5499463"/>
            <a:ext cx="1136468" cy="8718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479840" y="5235808"/>
            <a:ext cx="1741714" cy="156754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1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0447"/>
            <a:ext cx="12192000" cy="655755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rgbClr val="016373"/>
              </a:buClr>
              <a:buNone/>
              <a:defRPr/>
            </a:pPr>
            <a:endParaRPr lang="en-GB" sz="2000" dirty="0">
              <a:solidFill>
                <a:srgbClr val="4590E5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rgbClr val="016373"/>
              </a:buClr>
              <a:buNone/>
              <a:defRPr/>
            </a:pPr>
            <a:endParaRPr lang="en-GB" sz="2000" dirty="0" smtClean="0">
              <a:solidFill>
                <a:srgbClr val="4590E5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rgbClr val="016373"/>
              </a:buClr>
              <a:buNone/>
              <a:defRPr/>
            </a:pPr>
            <a:endParaRPr lang="en-GB" sz="2000" dirty="0">
              <a:solidFill>
                <a:srgbClr val="4590E5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rgbClr val="016373"/>
              </a:buClr>
              <a:buNone/>
              <a:defRPr/>
            </a:pPr>
            <a:endParaRPr lang="en-GB" sz="2000" dirty="0" smtClean="0">
              <a:solidFill>
                <a:srgbClr val="4590E5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rgbClr val="016373"/>
              </a:buClr>
              <a:buNone/>
              <a:defRPr/>
            </a:pPr>
            <a:endParaRPr lang="en-GB" sz="2000" dirty="0">
              <a:solidFill>
                <a:srgbClr val="4590E5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rgbClr val="016373"/>
              </a:buClr>
              <a:buNone/>
              <a:defRPr/>
            </a:pPr>
            <a:endParaRPr lang="en-GB" sz="2000" dirty="0" smtClean="0">
              <a:solidFill>
                <a:srgbClr val="4590E5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rgbClr val="016373"/>
              </a:buClr>
              <a:buNone/>
              <a:defRPr/>
            </a:pPr>
            <a:endParaRPr lang="en-GB" sz="2000" dirty="0" smtClean="0">
              <a:solidFill>
                <a:srgbClr val="4590E5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rgbClr val="016373"/>
              </a:buClr>
              <a:buNone/>
              <a:defRPr/>
            </a:pPr>
            <a:r>
              <a:rPr lang="en-GB" sz="4000" b="1" dirty="0" smtClean="0">
                <a:solidFill>
                  <a:srgbClr val="0000FF"/>
                </a:solidFill>
              </a:rPr>
              <a:t>   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165" y="888737"/>
            <a:ext cx="5341835" cy="5969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206" y="1031966"/>
            <a:ext cx="5081451" cy="3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130" r="8374" b="13746"/>
          <a:stretch/>
        </p:blipFill>
        <p:spPr>
          <a:xfrm>
            <a:off x="275245" y="1770089"/>
            <a:ext cx="5420159" cy="26648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2000" y="432000"/>
            <a:ext cx="5106651" cy="913474"/>
          </a:xfrm>
        </p:spPr>
        <p:txBody>
          <a:bodyPr/>
          <a:lstStyle/>
          <a:p>
            <a:r>
              <a:rPr lang="en-US" dirty="0" smtClean="0"/>
              <a:t>Scroll down to the box that say CV/Resume click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775166" y="2037723"/>
            <a:ext cx="1972491" cy="14629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775166" y="2377440"/>
            <a:ext cx="1763485" cy="966651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5" y="5374032"/>
            <a:ext cx="1844259" cy="1429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8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onference room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>
          <a:xfrm>
            <a:off x="0" y="0"/>
            <a:ext cx="12192000" cy="63713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4504"/>
            <a:ext cx="10627461" cy="6165668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l"/>
            <a:r>
              <a:rPr lang="en-US" sz="2800" dirty="0" smtClean="0"/>
              <a:t>ASPIRATIONS  INTERVIEW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Pupils will be given their interview times on Wednesday 29 Jan in form rooms and year 11 notice board, as well as </a:t>
            </a:r>
            <a:r>
              <a:rPr lang="en-US" sz="2800" dirty="0" err="1" smtClean="0"/>
              <a:t>Epraise</a:t>
            </a:r>
            <a:r>
              <a:rPr lang="en-US" sz="2800" dirty="0"/>
              <a:t> </a:t>
            </a:r>
            <a:r>
              <a:rPr lang="en-US" sz="2800" dirty="0" smtClean="0"/>
              <a:t>You will be in group order </a:t>
            </a:r>
            <a:r>
              <a:rPr lang="en-US" sz="2800" dirty="0"/>
              <a:t>(</a:t>
            </a:r>
            <a:r>
              <a:rPr lang="en-US" sz="2800" dirty="0" smtClean="0"/>
              <a:t>e.g. Group 1 interview time 9:30am Group 2 interview time 9:55 and so on)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All pupils will sign in at reception desk in the LRC and shown which  interview room to go to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You will be assigned to an interviewer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Interviews will last for 18/20 minutes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Interviews will start at 9:30 and last interviews will be at 12:05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Please ensure you arrive  a few minutes before interviews start 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776" y="5374032"/>
            <a:ext cx="1844259" cy="1429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sz="6600" dirty="0" smtClean="0"/>
              <a:t>Remember! Remember!</a:t>
            </a:r>
          </a:p>
          <a:p>
            <a:pPr marL="0" indent="0">
              <a:buNone/>
            </a:pPr>
            <a:r>
              <a:rPr lang="en-US" sz="6600" dirty="0" smtClean="0"/>
              <a:t>Bring your</a:t>
            </a:r>
          </a:p>
          <a:p>
            <a:pPr marL="0" indent="0">
              <a:buNone/>
            </a:pPr>
            <a:r>
              <a:rPr lang="en-US" sz="6600" dirty="0" smtClean="0"/>
              <a:t> CV (</a:t>
            </a:r>
            <a:r>
              <a:rPr lang="en-US" sz="3600" dirty="0"/>
              <a:t>Curriculum Vitae </a:t>
            </a:r>
            <a:r>
              <a:rPr lang="en-US" sz="3600" dirty="0" smtClean="0"/>
              <a:t>- a </a:t>
            </a:r>
            <a:r>
              <a:rPr lang="en-US" sz="3600" dirty="0"/>
              <a:t>short written summary of a </a:t>
            </a:r>
            <a:r>
              <a:rPr lang="en-US" sz="3600" dirty="0" smtClean="0"/>
              <a:t>   person's </a:t>
            </a:r>
            <a:r>
              <a:rPr lang="en-US" sz="3600" dirty="0"/>
              <a:t>career, qualifications, and education</a:t>
            </a:r>
            <a:r>
              <a:rPr lang="en-US" sz="6600" dirty="0"/>
              <a:t>)</a:t>
            </a:r>
            <a:endParaRPr lang="en-US" sz="6600" dirty="0" smtClean="0"/>
          </a:p>
          <a:p>
            <a:pPr marL="0" indent="0">
              <a:buNone/>
            </a:pPr>
            <a:r>
              <a:rPr lang="en-US" sz="6600" dirty="0" smtClean="0"/>
              <a:t>PPE</a:t>
            </a:r>
            <a:r>
              <a:rPr lang="en-US" sz="7200" dirty="0" smtClean="0"/>
              <a:t>(</a:t>
            </a:r>
            <a:r>
              <a:rPr lang="en-US" sz="5400" dirty="0" smtClean="0"/>
              <a:t>mock</a:t>
            </a:r>
            <a:r>
              <a:rPr lang="en-US" sz="4400" dirty="0" smtClean="0"/>
              <a:t> </a:t>
            </a:r>
            <a:r>
              <a:rPr lang="en-US" sz="5400" dirty="0" smtClean="0"/>
              <a:t>exam</a:t>
            </a:r>
            <a:r>
              <a:rPr lang="en-US" sz="7200" dirty="0" smtClean="0"/>
              <a:t>) </a:t>
            </a:r>
            <a:r>
              <a:rPr lang="en-US" sz="6600" dirty="0" smtClean="0"/>
              <a:t>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776" y="5374032"/>
            <a:ext cx="1844259" cy="1429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0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32000" y="2049463"/>
            <a:ext cx="3932237" cy="3811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 pupils will have  a feedback from their  interviews, but the feedback  forms will be given to your form teachers so you can reflect on the interviews you just had 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525" t="21161" r="58701" b="45089"/>
          <a:stretch/>
        </p:blipFill>
        <p:spPr>
          <a:xfrm>
            <a:off x="4788616" y="432000"/>
            <a:ext cx="6971384" cy="542905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394" y="5861050"/>
            <a:ext cx="1815749" cy="1031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52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are Aspiration Interviews ?</a:t>
            </a:r>
            <a:endParaRPr lang="en-GB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0" y="261369"/>
            <a:ext cx="1399888" cy="14293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432000" y="1690689"/>
            <a:ext cx="4636708" cy="20424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Aspiration Interviews  are practice interviews. They provide pupils with the opportunity to prepare for actual interviews in different settings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7020" y="3900881"/>
            <a:ext cx="4989046" cy="21475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Help pupils prepare for the type of questions they might encounter in a real interview, allowing you to </a:t>
            </a:r>
            <a:r>
              <a:rPr lang="en-US" dirty="0" smtClean="0"/>
              <a:t>practice </a:t>
            </a:r>
            <a:r>
              <a:rPr lang="en-US" dirty="0"/>
              <a:t>your responses.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358855" y="3900881"/>
            <a:ext cx="5352176" cy="22985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Pupils receive constructive feedback on their performance. Including their communication skills, body  language, overall presentation  and  their  CV.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58855" y="1031780"/>
            <a:ext cx="5413145" cy="22818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Pupil also have the chance to discuss their PPE results  and what this means for the course they will be taking post 16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673" y="5889071"/>
            <a:ext cx="1772096" cy="8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0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4" name="Oval 3"/>
          <p:cNvSpPr/>
          <p:nvPr/>
        </p:nvSpPr>
        <p:spPr>
          <a:xfrm>
            <a:off x="1065402" y="696286"/>
            <a:ext cx="4379053" cy="27599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Confidence building. By practicing in a safe and supportive environment, pupils can build confidence in their ability to handle real interview situations.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4459" y="3900881"/>
            <a:ext cx="4681057" cy="20636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Aspiration Interviews </a:t>
            </a:r>
            <a:r>
              <a:rPr lang="en-US" dirty="0" err="1">
                <a:solidFill>
                  <a:schemeClr val="tx1"/>
                </a:solidFill>
              </a:rPr>
              <a:t>familiarise</a:t>
            </a:r>
            <a:r>
              <a:rPr lang="en-US" dirty="0">
                <a:solidFill>
                  <a:schemeClr val="tx1"/>
                </a:solidFill>
              </a:rPr>
              <a:t> pupils with the interview process, including the format, types of questions, ad expectations of interviews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23589" y="612396"/>
            <a:ext cx="4352521" cy="20888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Pupils can develop and enhance essential skills such as active listening, clear communication and effective self presentation</a:t>
            </a:r>
          </a:p>
        </p:txBody>
      </p:sp>
      <p:sp>
        <p:nvSpPr>
          <p:cNvPr id="7" name="Oval 6"/>
          <p:cNvSpPr/>
          <p:nvPr/>
        </p:nvSpPr>
        <p:spPr>
          <a:xfrm>
            <a:off x="6760161" y="3254928"/>
            <a:ext cx="4630723" cy="27096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Experiencing an Aspiration Interview can help reduce anxiety and nervousness by providing a sense of what to expect  in a real interview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63" y="5788404"/>
            <a:ext cx="1737953" cy="1069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104644" y="62782"/>
            <a:ext cx="447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What are Aspiration Interviews ?</a:t>
            </a:r>
            <a:endParaRPr lang="en-GB" sz="2400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1" y="26741"/>
            <a:ext cx="1331445" cy="1349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81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879" y="2626549"/>
            <a:ext cx="5472000" cy="2999426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>
                <a:solidFill>
                  <a:schemeClr val="tx1"/>
                </a:solidFill>
                <a:latin typeface="Arial"/>
                <a:ea typeface="ＭＳ Ｐゴシック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Arial"/>
                <a:ea typeface="ＭＳ Ｐゴシック" charset="0"/>
              </a:rPr>
            </a:br>
            <a:endParaRPr lang="en-US" sz="3600" b="1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316" y="4040970"/>
            <a:ext cx="4997684" cy="2741341"/>
          </a:xfrm>
          <a:solidFill>
            <a:srgbClr val="92D050"/>
          </a:solidFill>
        </p:spPr>
        <p:txBody>
          <a:bodyPr/>
          <a:lstStyle/>
          <a:p>
            <a:pPr algn="ctr" defTabSz="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4000" dirty="0" smtClean="0">
                <a:solidFill>
                  <a:srgbClr val="4590E5"/>
                </a:solidFill>
              </a:rPr>
              <a:t/>
            </a:r>
            <a:br>
              <a:rPr lang="en-US" sz="4000" dirty="0" smtClean="0">
                <a:solidFill>
                  <a:srgbClr val="4590E5"/>
                </a:solidFill>
              </a:rPr>
            </a:br>
            <a:r>
              <a:rPr lang="en-US" sz="4000" dirty="0">
                <a:solidFill>
                  <a:srgbClr val="4590E5"/>
                </a:solidFill>
              </a:rPr>
              <a:t/>
            </a:r>
            <a:br>
              <a:rPr lang="en-US" sz="4000" dirty="0">
                <a:solidFill>
                  <a:srgbClr val="4590E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Year 11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 Aspirations Interviews</a:t>
            </a:r>
            <a:r>
              <a:rPr lang="en-US" sz="4000" dirty="0">
                <a:solidFill>
                  <a:srgbClr val="4590E5"/>
                </a:solidFill>
              </a:rPr>
              <a:t/>
            </a:r>
            <a:br>
              <a:rPr lang="en-US" sz="4000" dirty="0">
                <a:solidFill>
                  <a:srgbClr val="4590E5"/>
                </a:solidFill>
              </a:rPr>
            </a:br>
            <a:r>
              <a:rPr lang="en-US" sz="2600" b="0" spc="0" dirty="0">
                <a:solidFill>
                  <a:srgbClr val="4590E5"/>
                </a:solidFill>
                <a:latin typeface="Trebuchet MS"/>
                <a:ea typeface="ＭＳ Ｐゴシック" charset="0"/>
              </a:rPr>
              <a:t/>
            </a:r>
            <a:br>
              <a:rPr lang="en-US" sz="2600" b="0" spc="0" dirty="0">
                <a:solidFill>
                  <a:srgbClr val="4590E5"/>
                </a:solidFill>
                <a:latin typeface="Trebuchet MS"/>
                <a:ea typeface="ＭＳ Ｐゴシック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03028"/>
            <a:ext cx="6096000" cy="238526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sz="2000" dirty="0">
              <a:solidFill>
                <a:srgbClr val="4590E5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4590E5"/>
                </a:solidFill>
              </a:rPr>
              <a:t>Date: </a:t>
            </a:r>
            <a:r>
              <a:rPr lang="en-US" sz="2800" b="1" dirty="0" smtClean="0"/>
              <a:t>Friday 31 January </a:t>
            </a:r>
            <a:r>
              <a:rPr lang="en-US" sz="2800" b="1" dirty="0" smtClean="0"/>
              <a:t>2026</a:t>
            </a:r>
            <a:endParaRPr lang="en-US" sz="2800" b="1" dirty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800" b="1" dirty="0" smtClean="0">
                <a:solidFill>
                  <a:srgbClr val="4590E5"/>
                </a:solidFill>
              </a:rPr>
              <a:t>Venue: </a:t>
            </a:r>
            <a:r>
              <a:rPr lang="en-GB" sz="2800" b="1" dirty="0" smtClean="0"/>
              <a:t>St Josephs R C High School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800" b="1" dirty="0" smtClean="0">
                <a:solidFill>
                  <a:srgbClr val="4590E5"/>
                </a:solidFill>
              </a:rPr>
              <a:t>Time: </a:t>
            </a:r>
            <a:r>
              <a:rPr lang="en-GB" sz="2800" b="1" dirty="0" smtClean="0"/>
              <a:t>between 9:30 – 12:05</a:t>
            </a:r>
            <a:endParaRPr lang="en-GB" sz="2800" b="1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90" y="4367274"/>
            <a:ext cx="1952625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4586" y="3051068"/>
            <a:ext cx="6087414" cy="1944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B0F0"/>
                </a:solidFill>
              </a:rPr>
              <a:t>Success criteria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4586" y="4995068"/>
            <a:ext cx="6087414" cy="1903024"/>
          </a:xfrm>
        </p:spPr>
        <p:txBody>
          <a:bodyPr/>
          <a:lstStyle/>
          <a:p>
            <a:pPr algn="l" fontAlgn="auto">
              <a:spcBef>
                <a:spcPts val="576"/>
              </a:spcBef>
              <a:spcAft>
                <a:spcPts val="0"/>
              </a:spcAft>
              <a:buClr>
                <a:srgbClr val="4590E5"/>
              </a:buClr>
              <a:buFont typeface="Arial"/>
              <a:buChar char="•"/>
              <a:defRPr/>
            </a:pPr>
            <a:r>
              <a:rPr lang="en-GB" sz="2800" b="1" dirty="0"/>
              <a:t>I can prepare for an interview</a:t>
            </a:r>
          </a:p>
          <a:p>
            <a:pPr algn="l" fontAlgn="auto">
              <a:spcBef>
                <a:spcPts val="576"/>
              </a:spcBef>
              <a:spcAft>
                <a:spcPts val="0"/>
              </a:spcAft>
              <a:buClr>
                <a:srgbClr val="4590E5"/>
              </a:buClr>
              <a:buFont typeface="Arial"/>
              <a:buChar char="•"/>
              <a:defRPr/>
            </a:pPr>
            <a:r>
              <a:rPr lang="en-GB" sz="2800" b="1" dirty="0"/>
              <a:t>I can be an interviewee</a:t>
            </a:r>
          </a:p>
          <a:p>
            <a:pPr algn="l" fontAlgn="auto">
              <a:spcBef>
                <a:spcPts val="576"/>
              </a:spcBef>
              <a:spcAft>
                <a:spcPts val="0"/>
              </a:spcAft>
              <a:buClr>
                <a:srgbClr val="4590E5"/>
              </a:buClr>
              <a:buFont typeface="Arial"/>
              <a:buChar char="•"/>
              <a:defRPr/>
            </a:pPr>
            <a:r>
              <a:rPr lang="en-GB" sz="2800" b="1" dirty="0" smtClean="0"/>
              <a:t>I </a:t>
            </a:r>
            <a:r>
              <a:rPr lang="en-GB" sz="2800" b="1" dirty="0"/>
              <a:t>can self- </a:t>
            </a:r>
            <a:r>
              <a:rPr lang="en-GB" sz="2800" b="1" dirty="0" smtClean="0"/>
              <a:t>evaluate</a:t>
            </a:r>
            <a:endParaRPr lang="en-GB" sz="2800" b="1" dirty="0"/>
          </a:p>
          <a:p>
            <a:pPr algn="l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0" y="3006618"/>
            <a:ext cx="6005300" cy="1944000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000" b="1" kern="12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B0F0"/>
                </a:solidFill>
              </a:rPr>
              <a:t>Learning intention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 txBox="1">
            <a:spLocks/>
          </p:cNvSpPr>
          <p:nvPr/>
        </p:nvSpPr>
        <p:spPr>
          <a:xfrm>
            <a:off x="49000" y="4995068"/>
            <a:ext cx="5956300" cy="1903024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252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292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962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7632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4590E5"/>
              </a:buClr>
              <a:buFont typeface="Arial"/>
              <a:buChar char="•"/>
              <a:defRPr/>
            </a:pPr>
            <a:r>
              <a:rPr lang="en-GB" sz="2800" dirty="0"/>
              <a:t>I will learn how to prepare for and take part in </a:t>
            </a:r>
            <a:r>
              <a:rPr lang="en-GB" sz="2800" dirty="0" smtClean="0"/>
              <a:t>an Aspirations </a:t>
            </a:r>
            <a:r>
              <a:rPr lang="en-GB" sz="2800" dirty="0"/>
              <a:t>interview</a:t>
            </a:r>
          </a:p>
          <a:p>
            <a:pPr algn="l"/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797" y="74338"/>
            <a:ext cx="4097005" cy="2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936" y="1491612"/>
            <a:ext cx="6641900" cy="1124345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WHERE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5820244" y="3402249"/>
            <a:ext cx="5939755" cy="1161362"/>
          </a:xfrm>
        </p:spPr>
        <p:txBody>
          <a:bodyPr/>
          <a:lstStyle/>
          <a:p>
            <a:pPr algn="ctr"/>
            <a:r>
              <a:rPr lang="en-GB" sz="2800" b="1" dirty="0" smtClean="0"/>
              <a:t>LRC,Drama,Rm46,Rm47, </a:t>
            </a:r>
            <a:r>
              <a:rPr lang="en-GB" sz="2800" b="1" dirty="0" err="1" smtClean="0"/>
              <a:t>Headteacher</a:t>
            </a:r>
            <a:r>
              <a:rPr lang="en-GB" sz="2800" b="1" dirty="0" smtClean="0"/>
              <a:t> meeting room 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5470"/>
            <a:ext cx="5633936" cy="435809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24" y="5374032"/>
            <a:ext cx="1844259" cy="1429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3271" y="529538"/>
            <a:ext cx="5956300" cy="2803015"/>
          </a:xfrm>
          <a:solidFill>
            <a:srgbClr val="92D050"/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16373"/>
              </a:buClr>
              <a:defRPr/>
            </a:pPr>
            <a:r>
              <a:rPr lang="en-GB" dirty="0" smtClean="0">
                <a:solidFill>
                  <a:schemeClr val="tx1"/>
                </a:solidFill>
              </a:rPr>
              <a:t>Aspirations </a:t>
            </a:r>
            <a:r>
              <a:rPr lang="en-GB" dirty="0">
                <a:solidFill>
                  <a:schemeClr val="tx1"/>
                </a:solidFill>
              </a:rPr>
              <a:t>interview preparation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2916" y="3521463"/>
            <a:ext cx="7198895" cy="1972990"/>
          </a:xfrm>
          <a:solidFill>
            <a:srgbClr val="FFFF00">
              <a:alpha val="80000"/>
            </a:srgbClr>
          </a:solidFill>
        </p:spPr>
        <p:txBody>
          <a:bodyPr/>
          <a:lstStyle/>
          <a:p>
            <a:pPr algn="l" fontAlgn="auto">
              <a:spcBef>
                <a:spcPts val="576"/>
              </a:spcBef>
              <a:spcAft>
                <a:spcPts val="0"/>
              </a:spcAft>
              <a:buClr>
                <a:srgbClr val="4590E5"/>
              </a:buClr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You need to complete a CV? You can do this by signing into your  </a:t>
            </a:r>
            <a:r>
              <a:rPr lang="en-GB" sz="2800" b="1" dirty="0" err="1" smtClean="0">
                <a:solidFill>
                  <a:schemeClr val="accent3">
                    <a:lumMod val="50000"/>
                  </a:schemeClr>
                </a:solidFill>
              </a:rPr>
              <a:t>Unifrog</a:t>
            </a: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</a:rPr>
              <a:t> account</a:t>
            </a:r>
            <a:endParaRPr lang="en-GB" sz="28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52" t="6815" r="14212" b="11782"/>
          <a:stretch/>
        </p:blipFill>
        <p:spPr>
          <a:xfrm>
            <a:off x="313509" y="209006"/>
            <a:ext cx="4708464" cy="474181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75" y="5086350"/>
            <a:ext cx="1952625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do I need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Take with you your PPE results( if you have received them)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1987"/>
          <a:stretch/>
        </p:blipFill>
        <p:spPr>
          <a:xfrm>
            <a:off x="7206762" y="1758461"/>
            <a:ext cx="4985238" cy="52309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" y="5305563"/>
            <a:ext cx="1844259" cy="1429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4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0" y="461360"/>
            <a:ext cx="67871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What can I expect from my Aspirations Interview</a:t>
            </a:r>
            <a:endParaRPr lang="en-GB" sz="2800" b="1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Interviews can make even the most confident person nervous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The secret is to be as prepared as </a:t>
            </a:r>
            <a:r>
              <a:rPr lang="en-GB" sz="2400" b="1" dirty="0" smtClean="0"/>
              <a:t>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An Aspirations </a:t>
            </a:r>
            <a:r>
              <a:rPr lang="en-GB" sz="2400" b="1" dirty="0"/>
              <a:t>interview is your chance to try out </a:t>
            </a:r>
            <a:r>
              <a:rPr lang="en-GB" sz="2400" b="1" dirty="0" smtClean="0"/>
              <a:t>an interview in a school setting (even if you have had your college interviews every interview is different)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It helps you to figure out the best ways to answer typical 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77" y="3353372"/>
            <a:ext cx="5533623" cy="35046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88591" y="590843"/>
            <a:ext cx="423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Correct uniform</a:t>
            </a:r>
          </a:p>
          <a:p>
            <a:r>
              <a:rPr lang="en-US" sz="2400" b="1" dirty="0" smtClean="0"/>
              <a:t>CV</a:t>
            </a:r>
          </a:p>
          <a:p>
            <a:r>
              <a:rPr lang="en-US" sz="2400" b="1" dirty="0" smtClean="0"/>
              <a:t>PPE results if you have them</a:t>
            </a:r>
            <a:endParaRPr lang="en-GB" sz="2400" b="1" dirty="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5908431" y="1420837"/>
            <a:ext cx="1280160" cy="85812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386" y="0"/>
            <a:ext cx="1844259" cy="1429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7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71af3243-3dd4-4a8d-8c0d-dd76da1f02a5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687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Candara</vt:lpstr>
      <vt:lpstr>Corbel</vt:lpstr>
      <vt:lpstr>Times New Roman</vt:lpstr>
      <vt:lpstr>Trebuchet MS</vt:lpstr>
      <vt:lpstr>Office Theme</vt:lpstr>
      <vt:lpstr>Year 11  Aspirations  Interview  2026</vt:lpstr>
      <vt:lpstr>What are Aspiration Interviews ?</vt:lpstr>
      <vt:lpstr>PowerPoint Presentation</vt:lpstr>
      <vt:lpstr>  Year 11  Aspirations Interviews  </vt:lpstr>
      <vt:lpstr>Success criteria</vt:lpstr>
      <vt:lpstr>WHERE</vt:lpstr>
      <vt:lpstr>Aspirations interview preparation</vt:lpstr>
      <vt:lpstr>What else do I need ?</vt:lpstr>
      <vt:lpstr>PowerPoint Presentation</vt:lpstr>
      <vt:lpstr>PowerPoint Presentation</vt:lpstr>
      <vt:lpstr>Scroll down to the box that say CV/Resume click</vt:lpstr>
      <vt:lpstr>Large image</vt:lpstr>
      <vt:lpstr>PowerPoint Presentation</vt:lpstr>
      <vt:lpstr>Reflection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2019-08-28T10:39:58Z</dcterms:created>
  <dcterms:modified xsi:type="dcterms:W3CDTF">2026-03-05T13:38:16Z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