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7" r:id="rId5"/>
    <p:sldId id="270" r:id="rId6"/>
    <p:sldId id="256" r:id="rId7"/>
    <p:sldId id="257" r:id="rId8"/>
    <p:sldId id="258" r:id="rId9"/>
    <p:sldId id="269" r:id="rId10"/>
    <p:sldId id="260" r:id="rId11"/>
    <p:sldId id="261" r:id="rId12"/>
    <p:sldId id="271" r:id="rId13"/>
  </p:sldIdLst>
  <p:sldSz cx="6858000" cy="12192000"/>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F82"/>
    <a:srgbClr val="0033CC"/>
    <a:srgbClr val="003386"/>
    <a:srgbClr val="002C74"/>
    <a:srgbClr val="00307E"/>
    <a:srgbClr val="003996"/>
    <a:srgbClr val="00429F"/>
    <a:srgbClr val="0032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3" autoAdjust="0"/>
    <p:restoredTop sz="94660"/>
  </p:normalViewPr>
  <p:slideViewPr>
    <p:cSldViewPr snapToGrid="0">
      <p:cViewPr varScale="1">
        <p:scale>
          <a:sx n="61" d="100"/>
          <a:sy n="61" d="100"/>
        </p:scale>
        <p:origin x="178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D08B51-36ED-44E9-ABC9-256D37B8B9D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20B4091-0D7D-45B9-890C-772CE22D55F1}">
      <dgm:prSet phldrT="[Text]"/>
      <dgm:spPr/>
      <dgm:t>
        <a:bodyPr/>
        <a:lstStyle/>
        <a:p>
          <a:r>
            <a:rPr lang="en-US" dirty="0" smtClean="0"/>
            <a:t>In class support </a:t>
          </a:r>
          <a:endParaRPr lang="en-US" dirty="0"/>
        </a:p>
      </dgm:t>
    </dgm:pt>
    <dgm:pt modelId="{FBB3D028-DCDA-4F75-947C-8314A1D0D9F3}" type="parTrans" cxnId="{58998B42-358E-405D-BF19-2C87B8BB9C94}">
      <dgm:prSet/>
      <dgm:spPr/>
      <dgm:t>
        <a:bodyPr/>
        <a:lstStyle/>
        <a:p>
          <a:endParaRPr lang="en-US"/>
        </a:p>
      </dgm:t>
    </dgm:pt>
    <dgm:pt modelId="{F3C99FF8-5B70-4C01-A500-16439BED11EF}" type="sibTrans" cxnId="{58998B42-358E-405D-BF19-2C87B8BB9C94}">
      <dgm:prSet/>
      <dgm:spPr/>
      <dgm:t>
        <a:bodyPr/>
        <a:lstStyle/>
        <a:p>
          <a:endParaRPr lang="en-US"/>
        </a:p>
      </dgm:t>
    </dgm:pt>
    <dgm:pt modelId="{34F72C63-DDEA-41F0-8030-D6A3A9F3264C}">
      <dgm:prSet phldrT="[Text]"/>
      <dgm:spPr/>
      <dgm:t>
        <a:bodyPr/>
        <a:lstStyle/>
        <a:p>
          <a:r>
            <a:rPr lang="en-US" dirty="0" smtClean="0"/>
            <a:t>Support with work</a:t>
          </a:r>
          <a:endParaRPr lang="en-US" dirty="0"/>
        </a:p>
      </dgm:t>
    </dgm:pt>
    <dgm:pt modelId="{C8B8990E-000E-4122-89BC-DB8940191914}" type="parTrans" cxnId="{05F06455-B359-4F40-987A-D11DB5F2238A}">
      <dgm:prSet/>
      <dgm:spPr/>
      <dgm:t>
        <a:bodyPr/>
        <a:lstStyle/>
        <a:p>
          <a:endParaRPr lang="en-US"/>
        </a:p>
      </dgm:t>
    </dgm:pt>
    <dgm:pt modelId="{98A652D7-2C12-4217-A5C4-989EA7CC09EC}" type="sibTrans" cxnId="{05F06455-B359-4F40-987A-D11DB5F2238A}">
      <dgm:prSet/>
      <dgm:spPr/>
      <dgm:t>
        <a:bodyPr/>
        <a:lstStyle/>
        <a:p>
          <a:endParaRPr lang="en-US"/>
        </a:p>
      </dgm:t>
    </dgm:pt>
    <dgm:pt modelId="{9AC9B281-7617-459A-98B8-DC526DE40F74}">
      <dgm:prSet phldrT="[Text]"/>
      <dgm:spPr/>
      <dgm:t>
        <a:bodyPr/>
        <a:lstStyle/>
        <a:p>
          <a:r>
            <a:rPr lang="en-US" dirty="0" smtClean="0"/>
            <a:t>Alternative methods of recording</a:t>
          </a:r>
          <a:endParaRPr lang="en-US" dirty="0"/>
        </a:p>
      </dgm:t>
    </dgm:pt>
    <dgm:pt modelId="{6A782D2A-0E17-494F-9B7F-0C205F0B6503}" type="parTrans" cxnId="{75000203-D6E3-494D-9B54-0A235A69A033}">
      <dgm:prSet/>
      <dgm:spPr/>
      <dgm:t>
        <a:bodyPr/>
        <a:lstStyle/>
        <a:p>
          <a:endParaRPr lang="en-US"/>
        </a:p>
      </dgm:t>
    </dgm:pt>
    <dgm:pt modelId="{5093DB83-5FE8-4BB4-B81D-FAB80CDA891C}" type="sibTrans" cxnId="{75000203-D6E3-494D-9B54-0A235A69A033}">
      <dgm:prSet/>
      <dgm:spPr/>
      <dgm:t>
        <a:bodyPr/>
        <a:lstStyle/>
        <a:p>
          <a:endParaRPr lang="en-US"/>
        </a:p>
      </dgm:t>
    </dgm:pt>
    <dgm:pt modelId="{491C2772-0858-4FDE-82E1-714A80654F3F}">
      <dgm:prSet phldrT="[Text]"/>
      <dgm:spPr/>
      <dgm:t>
        <a:bodyPr/>
        <a:lstStyle/>
        <a:p>
          <a:r>
            <a:rPr lang="en-US" dirty="0" smtClean="0"/>
            <a:t>Targeted Intervention</a:t>
          </a:r>
          <a:endParaRPr lang="en-US" dirty="0"/>
        </a:p>
      </dgm:t>
    </dgm:pt>
    <dgm:pt modelId="{107A87D4-2D35-44D1-8D8F-B5E39380F1AE}" type="parTrans" cxnId="{307031DE-FE5F-4363-91CD-6A1F88FFB087}">
      <dgm:prSet/>
      <dgm:spPr/>
      <dgm:t>
        <a:bodyPr/>
        <a:lstStyle/>
        <a:p>
          <a:endParaRPr lang="en-US"/>
        </a:p>
      </dgm:t>
    </dgm:pt>
    <dgm:pt modelId="{588D3B21-2B8A-47A2-A207-78DB7295D2CE}" type="sibTrans" cxnId="{307031DE-FE5F-4363-91CD-6A1F88FFB087}">
      <dgm:prSet/>
      <dgm:spPr/>
      <dgm:t>
        <a:bodyPr/>
        <a:lstStyle/>
        <a:p>
          <a:endParaRPr lang="en-US"/>
        </a:p>
      </dgm:t>
    </dgm:pt>
    <dgm:pt modelId="{D8A3F371-6084-467E-A0A0-484F091306E1}">
      <dgm:prSet phldrT="[Text]"/>
      <dgm:spPr/>
      <dgm:t>
        <a:bodyPr/>
        <a:lstStyle/>
        <a:p>
          <a:r>
            <a:rPr lang="en-US" dirty="0" smtClean="0"/>
            <a:t>Literacy </a:t>
          </a:r>
          <a:endParaRPr lang="en-US" dirty="0"/>
        </a:p>
      </dgm:t>
    </dgm:pt>
    <dgm:pt modelId="{5FCBAE31-BB99-4474-90B6-899FC6F388F7}" type="parTrans" cxnId="{E88CC95B-342D-4ED1-A7F7-CE54FB0EAAC1}">
      <dgm:prSet/>
      <dgm:spPr/>
      <dgm:t>
        <a:bodyPr/>
        <a:lstStyle/>
        <a:p>
          <a:endParaRPr lang="en-US"/>
        </a:p>
      </dgm:t>
    </dgm:pt>
    <dgm:pt modelId="{344A7E0C-577D-4028-8671-0940113A6C12}" type="sibTrans" cxnId="{E88CC95B-342D-4ED1-A7F7-CE54FB0EAAC1}">
      <dgm:prSet/>
      <dgm:spPr/>
      <dgm:t>
        <a:bodyPr/>
        <a:lstStyle/>
        <a:p>
          <a:endParaRPr lang="en-US"/>
        </a:p>
      </dgm:t>
    </dgm:pt>
    <dgm:pt modelId="{A7A9802C-681D-4366-A89C-287A515D9FBA}">
      <dgm:prSet phldrT="[Text]"/>
      <dgm:spPr/>
      <dgm:t>
        <a:bodyPr/>
        <a:lstStyle/>
        <a:p>
          <a:r>
            <a:rPr lang="en-US" dirty="0" smtClean="0"/>
            <a:t>Social and Emotional</a:t>
          </a:r>
          <a:endParaRPr lang="en-US" dirty="0"/>
        </a:p>
      </dgm:t>
    </dgm:pt>
    <dgm:pt modelId="{AC35461D-517A-435A-B6B5-F5F8907BB313}" type="parTrans" cxnId="{91DB15C2-E015-4AF6-B9A4-4A8E30F84CB3}">
      <dgm:prSet/>
      <dgm:spPr/>
      <dgm:t>
        <a:bodyPr/>
        <a:lstStyle/>
        <a:p>
          <a:endParaRPr lang="en-US"/>
        </a:p>
      </dgm:t>
    </dgm:pt>
    <dgm:pt modelId="{11D4BB32-E6D0-4C5B-ACF2-1C87C35BD99D}" type="sibTrans" cxnId="{91DB15C2-E015-4AF6-B9A4-4A8E30F84CB3}">
      <dgm:prSet/>
      <dgm:spPr/>
      <dgm:t>
        <a:bodyPr/>
        <a:lstStyle/>
        <a:p>
          <a:endParaRPr lang="en-US"/>
        </a:p>
      </dgm:t>
    </dgm:pt>
    <dgm:pt modelId="{139A8606-E8AE-4E50-997B-10A3FF87C28A}">
      <dgm:prSet phldrT="[Text]"/>
      <dgm:spPr/>
      <dgm:t>
        <a:bodyPr/>
        <a:lstStyle/>
        <a:p>
          <a:r>
            <a:rPr lang="en-US" dirty="0" err="1" smtClean="0"/>
            <a:t>Personalised</a:t>
          </a:r>
          <a:r>
            <a:rPr lang="en-US" dirty="0" smtClean="0"/>
            <a:t> Curriculum</a:t>
          </a:r>
          <a:endParaRPr lang="en-US" dirty="0"/>
        </a:p>
      </dgm:t>
    </dgm:pt>
    <dgm:pt modelId="{2480551A-74B6-41B8-851E-DB92276B0394}" type="parTrans" cxnId="{5FD1F3A3-9DAE-4DC3-9F69-1452E44FCA41}">
      <dgm:prSet/>
      <dgm:spPr/>
      <dgm:t>
        <a:bodyPr/>
        <a:lstStyle/>
        <a:p>
          <a:endParaRPr lang="en-US"/>
        </a:p>
      </dgm:t>
    </dgm:pt>
    <dgm:pt modelId="{800FE8E8-54B4-48FF-B317-72C3FC38417D}" type="sibTrans" cxnId="{5FD1F3A3-9DAE-4DC3-9F69-1452E44FCA41}">
      <dgm:prSet/>
      <dgm:spPr/>
      <dgm:t>
        <a:bodyPr/>
        <a:lstStyle/>
        <a:p>
          <a:endParaRPr lang="en-US"/>
        </a:p>
      </dgm:t>
    </dgm:pt>
    <dgm:pt modelId="{976A32BC-ABB3-40D4-89C7-2CA500D572E2}">
      <dgm:prSet phldrT="[Text]"/>
      <dgm:spPr/>
      <dgm:t>
        <a:bodyPr/>
        <a:lstStyle/>
        <a:p>
          <a:r>
            <a:rPr lang="en-US" dirty="0" err="1" smtClean="0"/>
            <a:t>Personalised</a:t>
          </a:r>
          <a:r>
            <a:rPr lang="en-US" dirty="0" smtClean="0"/>
            <a:t> approach</a:t>
          </a:r>
          <a:endParaRPr lang="en-US" dirty="0"/>
        </a:p>
      </dgm:t>
    </dgm:pt>
    <dgm:pt modelId="{BAE34119-822E-4476-8C2A-1CE570AD9D38}" type="parTrans" cxnId="{AE84A208-CF30-4D74-A432-BCD07DAE19A4}">
      <dgm:prSet/>
      <dgm:spPr/>
      <dgm:t>
        <a:bodyPr/>
        <a:lstStyle/>
        <a:p>
          <a:endParaRPr lang="en-US"/>
        </a:p>
      </dgm:t>
    </dgm:pt>
    <dgm:pt modelId="{5B5786BF-B68F-48F0-8875-FA4FBF50CA7D}" type="sibTrans" cxnId="{AE84A208-CF30-4D74-A432-BCD07DAE19A4}">
      <dgm:prSet/>
      <dgm:spPr/>
      <dgm:t>
        <a:bodyPr/>
        <a:lstStyle/>
        <a:p>
          <a:endParaRPr lang="en-US"/>
        </a:p>
      </dgm:t>
    </dgm:pt>
    <dgm:pt modelId="{EBED9066-FEE9-407D-92BB-5B71BA6C88DD}">
      <dgm:prSet phldrT="[Text]"/>
      <dgm:spPr/>
      <dgm:t>
        <a:bodyPr/>
        <a:lstStyle/>
        <a:p>
          <a:r>
            <a:rPr lang="en-US" dirty="0" smtClean="0"/>
            <a:t>Individual needs</a:t>
          </a:r>
          <a:endParaRPr lang="en-US" dirty="0"/>
        </a:p>
      </dgm:t>
    </dgm:pt>
    <dgm:pt modelId="{967C96A3-4E45-4C22-8C59-C8092B43CF3D}" type="parTrans" cxnId="{06AF976F-0ED6-4E17-8F09-3FEA89869040}">
      <dgm:prSet/>
      <dgm:spPr/>
      <dgm:t>
        <a:bodyPr/>
        <a:lstStyle/>
        <a:p>
          <a:endParaRPr lang="en-US"/>
        </a:p>
      </dgm:t>
    </dgm:pt>
    <dgm:pt modelId="{0D1200D8-E7EA-4E9A-B708-D7CDC1235AF0}" type="sibTrans" cxnId="{06AF976F-0ED6-4E17-8F09-3FEA89869040}">
      <dgm:prSet/>
      <dgm:spPr/>
      <dgm:t>
        <a:bodyPr/>
        <a:lstStyle/>
        <a:p>
          <a:endParaRPr lang="en-US"/>
        </a:p>
      </dgm:t>
    </dgm:pt>
    <dgm:pt modelId="{B33B3A9B-8C0E-4011-BBD5-9659AC0C970D}">
      <dgm:prSet phldrT="[Text]"/>
      <dgm:spPr/>
      <dgm:t>
        <a:bodyPr/>
        <a:lstStyle/>
        <a:p>
          <a:r>
            <a:rPr lang="en-US" dirty="0" smtClean="0"/>
            <a:t>Student Passports</a:t>
          </a:r>
          <a:endParaRPr lang="en-US" dirty="0"/>
        </a:p>
      </dgm:t>
    </dgm:pt>
    <dgm:pt modelId="{6C27485E-64BB-4626-B6E0-CF9237928666}" type="parTrans" cxnId="{BC8ACCDA-9E3B-452E-93D3-A80C20D46C8E}">
      <dgm:prSet/>
      <dgm:spPr/>
      <dgm:t>
        <a:bodyPr/>
        <a:lstStyle/>
        <a:p>
          <a:endParaRPr lang="en-US"/>
        </a:p>
      </dgm:t>
    </dgm:pt>
    <dgm:pt modelId="{144B3971-6E2A-43E2-A6CE-D1C5608E816F}" type="sibTrans" cxnId="{BC8ACCDA-9E3B-452E-93D3-A80C20D46C8E}">
      <dgm:prSet/>
      <dgm:spPr/>
      <dgm:t>
        <a:bodyPr/>
        <a:lstStyle/>
        <a:p>
          <a:endParaRPr lang="en-US"/>
        </a:p>
      </dgm:t>
    </dgm:pt>
    <dgm:pt modelId="{B722A438-056A-48AC-A573-74C04F6CDD89}">
      <dgm:prSet phldrT="[Text]"/>
      <dgm:spPr/>
      <dgm:t>
        <a:bodyPr/>
        <a:lstStyle/>
        <a:p>
          <a:r>
            <a:rPr lang="en-US" dirty="0" smtClean="0"/>
            <a:t>Alternative qualifications</a:t>
          </a:r>
          <a:endParaRPr lang="en-US" dirty="0"/>
        </a:p>
      </dgm:t>
    </dgm:pt>
    <dgm:pt modelId="{BE44F9E3-5C46-4318-BB3C-3236C3D8CC9A}" type="parTrans" cxnId="{7D638C53-13F9-40ED-9BFE-F07ACF422693}">
      <dgm:prSet/>
      <dgm:spPr/>
      <dgm:t>
        <a:bodyPr/>
        <a:lstStyle/>
        <a:p>
          <a:endParaRPr lang="en-US"/>
        </a:p>
      </dgm:t>
    </dgm:pt>
    <dgm:pt modelId="{CA9BACFD-C641-4152-8301-B4BEB8FE68F1}" type="sibTrans" cxnId="{7D638C53-13F9-40ED-9BFE-F07ACF422693}">
      <dgm:prSet/>
      <dgm:spPr/>
      <dgm:t>
        <a:bodyPr/>
        <a:lstStyle/>
        <a:p>
          <a:endParaRPr lang="en-US"/>
        </a:p>
      </dgm:t>
    </dgm:pt>
    <dgm:pt modelId="{58ADE8AE-515B-4CD6-8F65-F6F996560FBA}">
      <dgm:prSet phldrT="[Text]"/>
      <dgm:spPr/>
      <dgm:t>
        <a:bodyPr/>
        <a:lstStyle/>
        <a:p>
          <a:r>
            <a:rPr lang="en-US" dirty="0" err="1" smtClean="0"/>
            <a:t>Behaviour</a:t>
          </a:r>
          <a:r>
            <a:rPr lang="en-US" dirty="0" smtClean="0"/>
            <a:t> and emotional regulation </a:t>
          </a:r>
          <a:endParaRPr lang="en-US" dirty="0"/>
        </a:p>
      </dgm:t>
    </dgm:pt>
    <dgm:pt modelId="{C3CE0DE1-0CDB-4B24-9AC7-1F39C0D70F21}" type="parTrans" cxnId="{86902AF5-F97C-4B72-AD95-6A9077A1C4AE}">
      <dgm:prSet/>
      <dgm:spPr/>
      <dgm:t>
        <a:bodyPr/>
        <a:lstStyle/>
        <a:p>
          <a:endParaRPr lang="en-US"/>
        </a:p>
      </dgm:t>
    </dgm:pt>
    <dgm:pt modelId="{E1E86ECB-A573-4E6A-8A9A-0405491321A4}" type="sibTrans" cxnId="{86902AF5-F97C-4B72-AD95-6A9077A1C4AE}">
      <dgm:prSet/>
      <dgm:spPr/>
      <dgm:t>
        <a:bodyPr/>
        <a:lstStyle/>
        <a:p>
          <a:endParaRPr lang="en-US"/>
        </a:p>
      </dgm:t>
    </dgm:pt>
    <dgm:pt modelId="{50B40F79-EB77-475D-897C-9B6A430BE152}">
      <dgm:prSet phldrT="[Text]"/>
      <dgm:spPr/>
      <dgm:t>
        <a:bodyPr/>
        <a:lstStyle/>
        <a:p>
          <a:r>
            <a:rPr lang="en-US" dirty="0" smtClean="0"/>
            <a:t>1-1 occasional support</a:t>
          </a:r>
          <a:endParaRPr lang="en-US" dirty="0"/>
        </a:p>
      </dgm:t>
    </dgm:pt>
    <dgm:pt modelId="{3FBBA200-2370-43CA-B540-BA38817EE8A2}" type="parTrans" cxnId="{47A82C77-9391-4A47-B8EC-4047BA9C6D11}">
      <dgm:prSet/>
      <dgm:spPr/>
      <dgm:t>
        <a:bodyPr/>
        <a:lstStyle/>
        <a:p>
          <a:endParaRPr lang="en-US"/>
        </a:p>
      </dgm:t>
    </dgm:pt>
    <dgm:pt modelId="{93A40EFC-CE49-49A3-BB87-BC80266BD79E}" type="sibTrans" cxnId="{47A82C77-9391-4A47-B8EC-4047BA9C6D11}">
      <dgm:prSet/>
      <dgm:spPr/>
      <dgm:t>
        <a:bodyPr/>
        <a:lstStyle/>
        <a:p>
          <a:endParaRPr lang="en-US"/>
        </a:p>
      </dgm:t>
    </dgm:pt>
    <dgm:pt modelId="{203438E9-466B-463C-BE65-5CDA4C45915D}">
      <dgm:prSet phldrT="[Text]"/>
      <dgm:spPr/>
      <dgm:t>
        <a:bodyPr/>
        <a:lstStyle/>
        <a:p>
          <a:r>
            <a:rPr lang="en-US" dirty="0" smtClean="0"/>
            <a:t>Phonics and reading </a:t>
          </a:r>
          <a:endParaRPr lang="en-US" dirty="0"/>
        </a:p>
      </dgm:t>
    </dgm:pt>
    <dgm:pt modelId="{90C7B705-0A2E-49D9-ABDB-D6E806D34661}" type="parTrans" cxnId="{2B264EEE-5A40-45E0-B563-FA38562288A3}">
      <dgm:prSet/>
      <dgm:spPr/>
      <dgm:t>
        <a:bodyPr/>
        <a:lstStyle/>
        <a:p>
          <a:endParaRPr lang="en-US"/>
        </a:p>
      </dgm:t>
    </dgm:pt>
    <dgm:pt modelId="{53C8EFA3-73C1-4CA6-8207-666B536C488E}" type="sibTrans" cxnId="{2B264EEE-5A40-45E0-B563-FA38562288A3}">
      <dgm:prSet/>
      <dgm:spPr/>
      <dgm:t>
        <a:bodyPr/>
        <a:lstStyle/>
        <a:p>
          <a:endParaRPr lang="en-US"/>
        </a:p>
      </dgm:t>
    </dgm:pt>
    <dgm:pt modelId="{53F8D470-15C4-4335-A6C4-59854E8B5983}">
      <dgm:prSet phldrT="[Text]"/>
      <dgm:spPr/>
      <dgm:t>
        <a:bodyPr/>
        <a:lstStyle/>
        <a:p>
          <a:r>
            <a:rPr lang="en-US" dirty="0" smtClean="0"/>
            <a:t>Handwriting</a:t>
          </a:r>
          <a:endParaRPr lang="en-US" dirty="0"/>
        </a:p>
      </dgm:t>
    </dgm:pt>
    <dgm:pt modelId="{D6078181-1A09-429A-BA66-828B06BDFC30}" type="parTrans" cxnId="{966AD6A0-B19D-4D7A-921D-A080213FC45F}">
      <dgm:prSet/>
      <dgm:spPr/>
      <dgm:t>
        <a:bodyPr/>
        <a:lstStyle/>
        <a:p>
          <a:endParaRPr lang="en-US"/>
        </a:p>
      </dgm:t>
    </dgm:pt>
    <dgm:pt modelId="{889066D7-7D1E-462F-9945-8C12EB47509E}" type="sibTrans" cxnId="{966AD6A0-B19D-4D7A-921D-A080213FC45F}">
      <dgm:prSet/>
      <dgm:spPr/>
      <dgm:t>
        <a:bodyPr/>
        <a:lstStyle/>
        <a:p>
          <a:endParaRPr lang="en-US"/>
        </a:p>
      </dgm:t>
    </dgm:pt>
    <dgm:pt modelId="{CC53DCD9-30B7-4FB1-9512-1B3BAFD03876}">
      <dgm:prSet phldrT="[Text]"/>
      <dgm:spPr/>
      <dgm:t>
        <a:bodyPr/>
        <a:lstStyle/>
        <a:p>
          <a:r>
            <a:rPr lang="en-US" dirty="0" smtClean="0"/>
            <a:t>Use of ICT</a:t>
          </a:r>
          <a:endParaRPr lang="en-US" dirty="0"/>
        </a:p>
      </dgm:t>
    </dgm:pt>
    <dgm:pt modelId="{6EDC1316-CB4C-45E1-BE5C-BFA9056B742F}" type="parTrans" cxnId="{8FC22071-C2E2-4564-8265-E2B54D191A5B}">
      <dgm:prSet/>
      <dgm:spPr/>
      <dgm:t>
        <a:bodyPr/>
        <a:lstStyle/>
        <a:p>
          <a:endParaRPr lang="en-US"/>
        </a:p>
      </dgm:t>
    </dgm:pt>
    <dgm:pt modelId="{EC0ADEAD-6B33-4019-8E2F-6D07C250FE07}" type="sibTrans" cxnId="{8FC22071-C2E2-4564-8265-E2B54D191A5B}">
      <dgm:prSet/>
      <dgm:spPr/>
      <dgm:t>
        <a:bodyPr/>
        <a:lstStyle/>
        <a:p>
          <a:endParaRPr lang="en-US"/>
        </a:p>
      </dgm:t>
    </dgm:pt>
    <dgm:pt modelId="{0D963799-961B-4ED4-81DA-B0D31471E3D5}">
      <dgm:prSet phldrT="[Text]"/>
      <dgm:spPr/>
      <dgm:t>
        <a:bodyPr/>
        <a:lstStyle/>
        <a:p>
          <a:r>
            <a:rPr lang="en-US" dirty="0" smtClean="0"/>
            <a:t>Social skills</a:t>
          </a:r>
          <a:endParaRPr lang="en-US" dirty="0"/>
        </a:p>
      </dgm:t>
    </dgm:pt>
    <dgm:pt modelId="{55A6C6C1-1F87-4D63-B469-335BF7963276}" type="parTrans" cxnId="{2F6B494E-76C5-4B33-8A10-FE617DE81DA8}">
      <dgm:prSet/>
      <dgm:spPr/>
      <dgm:t>
        <a:bodyPr/>
        <a:lstStyle/>
        <a:p>
          <a:endParaRPr lang="en-US"/>
        </a:p>
      </dgm:t>
    </dgm:pt>
    <dgm:pt modelId="{581EE473-5225-408E-A3E9-46914523F104}" type="sibTrans" cxnId="{2F6B494E-76C5-4B33-8A10-FE617DE81DA8}">
      <dgm:prSet/>
      <dgm:spPr/>
      <dgm:t>
        <a:bodyPr/>
        <a:lstStyle/>
        <a:p>
          <a:endParaRPr lang="en-US"/>
        </a:p>
      </dgm:t>
    </dgm:pt>
    <dgm:pt modelId="{CF41C760-A54B-4861-BC9A-7CFE24C95D92}">
      <dgm:prSet phldrT="[Text]"/>
      <dgm:spPr/>
      <dgm:t>
        <a:bodyPr/>
        <a:lstStyle/>
        <a:p>
          <a:r>
            <a:rPr lang="en-US" dirty="0" smtClean="0"/>
            <a:t>Alternative provision </a:t>
          </a:r>
          <a:endParaRPr lang="en-US" dirty="0"/>
        </a:p>
      </dgm:t>
    </dgm:pt>
    <dgm:pt modelId="{58BC085A-08CB-4765-BBFE-0106F247034F}" type="parTrans" cxnId="{6384395E-D49A-4F22-B5F2-C0A7E54693C8}">
      <dgm:prSet/>
      <dgm:spPr/>
      <dgm:t>
        <a:bodyPr/>
        <a:lstStyle/>
        <a:p>
          <a:endParaRPr lang="en-US"/>
        </a:p>
      </dgm:t>
    </dgm:pt>
    <dgm:pt modelId="{3644E591-4A90-4585-9084-34C51BCD2C51}" type="sibTrans" cxnId="{6384395E-D49A-4F22-B5F2-C0A7E54693C8}">
      <dgm:prSet/>
      <dgm:spPr/>
      <dgm:t>
        <a:bodyPr/>
        <a:lstStyle/>
        <a:p>
          <a:endParaRPr lang="en-US"/>
        </a:p>
      </dgm:t>
    </dgm:pt>
    <dgm:pt modelId="{5B0E5B34-21D1-49E0-BA25-5D71D639E301}">
      <dgm:prSet phldrT="[Text]"/>
      <dgm:spPr/>
      <dgm:t>
        <a:bodyPr/>
        <a:lstStyle/>
        <a:p>
          <a:r>
            <a:rPr lang="en-US" dirty="0" smtClean="0"/>
            <a:t>Outdoor Education</a:t>
          </a:r>
          <a:endParaRPr lang="en-US" dirty="0"/>
        </a:p>
      </dgm:t>
    </dgm:pt>
    <dgm:pt modelId="{8F4DE96D-ACA5-45BD-BB5F-E92F9ED5558F}" type="parTrans" cxnId="{C1916B78-9E52-450D-A0D0-FAAA91E1DAD8}">
      <dgm:prSet/>
      <dgm:spPr/>
      <dgm:t>
        <a:bodyPr/>
        <a:lstStyle/>
        <a:p>
          <a:endParaRPr lang="en-US"/>
        </a:p>
      </dgm:t>
    </dgm:pt>
    <dgm:pt modelId="{573F0CC3-A7FF-41FC-A842-90F7B1574CBA}" type="sibTrans" cxnId="{C1916B78-9E52-450D-A0D0-FAAA91E1DAD8}">
      <dgm:prSet/>
      <dgm:spPr/>
      <dgm:t>
        <a:bodyPr/>
        <a:lstStyle/>
        <a:p>
          <a:endParaRPr lang="en-US"/>
        </a:p>
      </dgm:t>
    </dgm:pt>
    <dgm:pt modelId="{22179589-69D3-413E-B323-3F2F01EE30BF}">
      <dgm:prSet phldrT="[Text]"/>
      <dgm:spPr/>
      <dgm:t>
        <a:bodyPr/>
        <a:lstStyle/>
        <a:p>
          <a:endParaRPr lang="en-US" dirty="0"/>
        </a:p>
      </dgm:t>
    </dgm:pt>
    <dgm:pt modelId="{BFB09389-5E80-4C8C-8F1C-DB3A48AC8F76}" type="parTrans" cxnId="{58ADD90E-90AF-4DAE-833D-CA5324753C26}">
      <dgm:prSet/>
      <dgm:spPr/>
      <dgm:t>
        <a:bodyPr/>
        <a:lstStyle/>
        <a:p>
          <a:endParaRPr lang="en-US"/>
        </a:p>
      </dgm:t>
    </dgm:pt>
    <dgm:pt modelId="{76B7C33B-57F6-45D5-8FA5-EE08437CCC19}" type="sibTrans" cxnId="{58ADD90E-90AF-4DAE-833D-CA5324753C26}">
      <dgm:prSet/>
      <dgm:spPr/>
      <dgm:t>
        <a:bodyPr/>
        <a:lstStyle/>
        <a:p>
          <a:endParaRPr lang="en-US"/>
        </a:p>
      </dgm:t>
    </dgm:pt>
    <dgm:pt modelId="{129571F7-0445-4542-8954-AF88F2901878}">
      <dgm:prSet phldrT="[Text]"/>
      <dgm:spPr/>
      <dgm:t>
        <a:bodyPr/>
        <a:lstStyle/>
        <a:p>
          <a:r>
            <a:rPr lang="en-US" dirty="0" smtClean="0"/>
            <a:t>Speech and Language</a:t>
          </a:r>
          <a:endParaRPr lang="en-US" dirty="0"/>
        </a:p>
      </dgm:t>
    </dgm:pt>
    <dgm:pt modelId="{5B20C88C-A9C7-4025-99AF-137D2FC5B31A}" type="parTrans" cxnId="{903EADF7-E146-4FA5-9ADA-F1B85D49734F}">
      <dgm:prSet/>
      <dgm:spPr/>
      <dgm:t>
        <a:bodyPr/>
        <a:lstStyle/>
        <a:p>
          <a:endParaRPr lang="en-US"/>
        </a:p>
      </dgm:t>
    </dgm:pt>
    <dgm:pt modelId="{F5A68A9E-4088-4A85-9339-27B394FDDF04}" type="sibTrans" cxnId="{903EADF7-E146-4FA5-9ADA-F1B85D49734F}">
      <dgm:prSet/>
      <dgm:spPr/>
      <dgm:t>
        <a:bodyPr/>
        <a:lstStyle/>
        <a:p>
          <a:endParaRPr lang="en-US"/>
        </a:p>
      </dgm:t>
    </dgm:pt>
    <dgm:pt modelId="{E5406FEA-E7D5-4805-8AC4-1FF9F4E2A309}">
      <dgm:prSet phldrT="[Text]"/>
      <dgm:spPr/>
      <dgm:t>
        <a:bodyPr/>
        <a:lstStyle/>
        <a:p>
          <a:r>
            <a:rPr lang="en-US" dirty="0" smtClean="0"/>
            <a:t>Personal strategies for support </a:t>
          </a:r>
          <a:endParaRPr lang="en-US" dirty="0"/>
        </a:p>
      </dgm:t>
    </dgm:pt>
    <dgm:pt modelId="{6FDD3A49-FC82-4000-9047-3680B2C3F457}" type="parTrans" cxnId="{C291ACCE-CB7F-4176-A543-22EFD99CC4D1}">
      <dgm:prSet/>
      <dgm:spPr/>
      <dgm:t>
        <a:bodyPr/>
        <a:lstStyle/>
        <a:p>
          <a:endParaRPr lang="en-US"/>
        </a:p>
      </dgm:t>
    </dgm:pt>
    <dgm:pt modelId="{3F644913-9BCF-44BF-8E61-315F711EB701}" type="sibTrans" cxnId="{C291ACCE-CB7F-4176-A543-22EFD99CC4D1}">
      <dgm:prSet/>
      <dgm:spPr/>
      <dgm:t>
        <a:bodyPr/>
        <a:lstStyle/>
        <a:p>
          <a:endParaRPr lang="en-US"/>
        </a:p>
      </dgm:t>
    </dgm:pt>
    <dgm:pt modelId="{23F267F4-282A-4EAF-BAB0-DD8FBED61B5F}">
      <dgm:prSet phldrT="[Text]"/>
      <dgm:spPr/>
      <dgm:t>
        <a:bodyPr/>
        <a:lstStyle/>
        <a:p>
          <a:r>
            <a:rPr lang="en-US" dirty="0" smtClean="0"/>
            <a:t>Student informed</a:t>
          </a:r>
          <a:endParaRPr lang="en-US" dirty="0"/>
        </a:p>
      </dgm:t>
    </dgm:pt>
    <dgm:pt modelId="{5B7BDB31-36C4-4326-B9C5-246DB3E1DCAC}" type="parTrans" cxnId="{B21CFE8B-93F0-41B8-BBAA-FC09C2E88A36}">
      <dgm:prSet/>
      <dgm:spPr/>
      <dgm:t>
        <a:bodyPr/>
        <a:lstStyle/>
        <a:p>
          <a:endParaRPr lang="en-US"/>
        </a:p>
      </dgm:t>
    </dgm:pt>
    <dgm:pt modelId="{53A622C2-9BAB-4C7B-B9F3-BE13B4CCA898}" type="sibTrans" cxnId="{B21CFE8B-93F0-41B8-BBAA-FC09C2E88A36}">
      <dgm:prSet/>
      <dgm:spPr/>
      <dgm:t>
        <a:bodyPr/>
        <a:lstStyle/>
        <a:p>
          <a:endParaRPr lang="en-US"/>
        </a:p>
      </dgm:t>
    </dgm:pt>
    <dgm:pt modelId="{2D5A385C-F9CC-475E-B25A-4E6F59DA1AE6}">
      <dgm:prSet phldrT="[Text]"/>
      <dgm:spPr/>
      <dgm:t>
        <a:bodyPr/>
        <a:lstStyle/>
        <a:p>
          <a:r>
            <a:rPr lang="en-US" dirty="0" err="1" smtClean="0"/>
            <a:t>Behaviour</a:t>
          </a:r>
          <a:r>
            <a:rPr lang="en-US" dirty="0" smtClean="0"/>
            <a:t> management</a:t>
          </a:r>
          <a:endParaRPr lang="en-US" dirty="0"/>
        </a:p>
      </dgm:t>
    </dgm:pt>
    <dgm:pt modelId="{28C8938D-6D49-4357-B0D2-C143A3BB60C8}" type="parTrans" cxnId="{16A638A2-EF79-4179-8252-5EF55F0DCC7F}">
      <dgm:prSet/>
      <dgm:spPr/>
      <dgm:t>
        <a:bodyPr/>
        <a:lstStyle/>
        <a:p>
          <a:endParaRPr lang="en-US"/>
        </a:p>
      </dgm:t>
    </dgm:pt>
    <dgm:pt modelId="{642033C0-4315-45D3-8AB8-8E5508EE2F44}" type="sibTrans" cxnId="{16A638A2-EF79-4179-8252-5EF55F0DCC7F}">
      <dgm:prSet/>
      <dgm:spPr/>
      <dgm:t>
        <a:bodyPr/>
        <a:lstStyle/>
        <a:p>
          <a:endParaRPr lang="en-US"/>
        </a:p>
      </dgm:t>
    </dgm:pt>
    <dgm:pt modelId="{8DFDA48D-1D0F-452B-9E74-BFA7D7E4A70A}">
      <dgm:prSet phldrT="[Text]"/>
      <dgm:spPr/>
      <dgm:t>
        <a:bodyPr/>
        <a:lstStyle/>
        <a:p>
          <a:r>
            <a:rPr lang="en-US" dirty="0" smtClean="0"/>
            <a:t>Dyslexia Friendly School </a:t>
          </a:r>
          <a:endParaRPr lang="en-US" dirty="0"/>
        </a:p>
      </dgm:t>
    </dgm:pt>
    <dgm:pt modelId="{47840514-3E01-406D-BC8F-55F32BED3C3C}" type="parTrans" cxnId="{1EC80A40-2A65-4947-B05A-238C8FD740EA}">
      <dgm:prSet/>
      <dgm:spPr/>
      <dgm:t>
        <a:bodyPr/>
        <a:lstStyle/>
        <a:p>
          <a:endParaRPr lang="en-US"/>
        </a:p>
      </dgm:t>
    </dgm:pt>
    <dgm:pt modelId="{421950B1-1351-4896-8D33-010FE11D7928}" type="sibTrans" cxnId="{1EC80A40-2A65-4947-B05A-238C8FD740EA}">
      <dgm:prSet/>
      <dgm:spPr/>
      <dgm:t>
        <a:bodyPr/>
        <a:lstStyle/>
        <a:p>
          <a:endParaRPr lang="en-US"/>
        </a:p>
      </dgm:t>
    </dgm:pt>
    <dgm:pt modelId="{43805585-4C66-43CE-B4BA-226F9E34CDAA}" type="pres">
      <dgm:prSet presAssocID="{FAD08B51-36ED-44E9-ABC9-256D37B8B9D4}" presName="Name0" presStyleCnt="0">
        <dgm:presLayoutVars>
          <dgm:dir/>
          <dgm:animLvl val="lvl"/>
          <dgm:resizeHandles val="exact"/>
        </dgm:presLayoutVars>
      </dgm:prSet>
      <dgm:spPr/>
      <dgm:t>
        <a:bodyPr/>
        <a:lstStyle/>
        <a:p>
          <a:endParaRPr lang="en-US"/>
        </a:p>
      </dgm:t>
    </dgm:pt>
    <dgm:pt modelId="{E7044E26-A629-489E-A834-B30A599C7F3B}" type="pres">
      <dgm:prSet presAssocID="{820B4091-0D7D-45B9-890C-772CE22D55F1}" presName="composite" presStyleCnt="0"/>
      <dgm:spPr/>
    </dgm:pt>
    <dgm:pt modelId="{39171A9D-AC4B-44E9-BD9F-DBC2B3EC5F99}" type="pres">
      <dgm:prSet presAssocID="{820B4091-0D7D-45B9-890C-772CE22D55F1}" presName="parTx" presStyleLbl="alignNode1" presStyleIdx="0" presStyleCnt="4">
        <dgm:presLayoutVars>
          <dgm:chMax val="0"/>
          <dgm:chPref val="0"/>
          <dgm:bulletEnabled val="1"/>
        </dgm:presLayoutVars>
      </dgm:prSet>
      <dgm:spPr/>
      <dgm:t>
        <a:bodyPr/>
        <a:lstStyle/>
        <a:p>
          <a:endParaRPr lang="en-US"/>
        </a:p>
      </dgm:t>
    </dgm:pt>
    <dgm:pt modelId="{C6B050FD-BD1F-4502-AE2F-7B8849FD3E68}" type="pres">
      <dgm:prSet presAssocID="{820B4091-0D7D-45B9-890C-772CE22D55F1}" presName="desTx" presStyleLbl="alignAccFollowNode1" presStyleIdx="0" presStyleCnt="4">
        <dgm:presLayoutVars>
          <dgm:bulletEnabled val="1"/>
        </dgm:presLayoutVars>
      </dgm:prSet>
      <dgm:spPr/>
      <dgm:t>
        <a:bodyPr/>
        <a:lstStyle/>
        <a:p>
          <a:endParaRPr lang="en-US"/>
        </a:p>
      </dgm:t>
    </dgm:pt>
    <dgm:pt modelId="{9D9F44F4-F44F-4B0B-B5C5-2E8370E80689}" type="pres">
      <dgm:prSet presAssocID="{F3C99FF8-5B70-4C01-A500-16439BED11EF}" presName="space" presStyleCnt="0"/>
      <dgm:spPr/>
    </dgm:pt>
    <dgm:pt modelId="{1D4C2874-1083-4F85-BB1F-B0E59F8E73DD}" type="pres">
      <dgm:prSet presAssocID="{491C2772-0858-4FDE-82E1-714A80654F3F}" presName="composite" presStyleCnt="0"/>
      <dgm:spPr/>
    </dgm:pt>
    <dgm:pt modelId="{33C60A02-021E-4094-86E5-B44D3B7DC01A}" type="pres">
      <dgm:prSet presAssocID="{491C2772-0858-4FDE-82E1-714A80654F3F}" presName="parTx" presStyleLbl="alignNode1" presStyleIdx="1" presStyleCnt="4">
        <dgm:presLayoutVars>
          <dgm:chMax val="0"/>
          <dgm:chPref val="0"/>
          <dgm:bulletEnabled val="1"/>
        </dgm:presLayoutVars>
      </dgm:prSet>
      <dgm:spPr/>
      <dgm:t>
        <a:bodyPr/>
        <a:lstStyle/>
        <a:p>
          <a:endParaRPr lang="en-US"/>
        </a:p>
      </dgm:t>
    </dgm:pt>
    <dgm:pt modelId="{3ECF1921-539B-4417-B914-C08DB75F162F}" type="pres">
      <dgm:prSet presAssocID="{491C2772-0858-4FDE-82E1-714A80654F3F}" presName="desTx" presStyleLbl="alignAccFollowNode1" presStyleIdx="1" presStyleCnt="4">
        <dgm:presLayoutVars>
          <dgm:bulletEnabled val="1"/>
        </dgm:presLayoutVars>
      </dgm:prSet>
      <dgm:spPr/>
      <dgm:t>
        <a:bodyPr/>
        <a:lstStyle/>
        <a:p>
          <a:endParaRPr lang="en-US"/>
        </a:p>
      </dgm:t>
    </dgm:pt>
    <dgm:pt modelId="{FEF3A989-55C0-4180-AC3C-78292DB1773B}" type="pres">
      <dgm:prSet presAssocID="{588D3B21-2B8A-47A2-A207-78DB7295D2CE}" presName="space" presStyleCnt="0"/>
      <dgm:spPr/>
    </dgm:pt>
    <dgm:pt modelId="{E8A29F10-A1FD-4760-A978-9E723F30CDF1}" type="pres">
      <dgm:prSet presAssocID="{139A8606-E8AE-4E50-997B-10A3FF87C28A}" presName="composite" presStyleCnt="0"/>
      <dgm:spPr/>
    </dgm:pt>
    <dgm:pt modelId="{956E7665-5043-48BB-95E4-7A01C635558E}" type="pres">
      <dgm:prSet presAssocID="{139A8606-E8AE-4E50-997B-10A3FF87C28A}" presName="parTx" presStyleLbl="alignNode1" presStyleIdx="2" presStyleCnt="4">
        <dgm:presLayoutVars>
          <dgm:chMax val="0"/>
          <dgm:chPref val="0"/>
          <dgm:bulletEnabled val="1"/>
        </dgm:presLayoutVars>
      </dgm:prSet>
      <dgm:spPr/>
      <dgm:t>
        <a:bodyPr/>
        <a:lstStyle/>
        <a:p>
          <a:endParaRPr lang="en-US"/>
        </a:p>
      </dgm:t>
    </dgm:pt>
    <dgm:pt modelId="{769755AF-8F6C-4E98-B3D8-5117632BB231}" type="pres">
      <dgm:prSet presAssocID="{139A8606-E8AE-4E50-997B-10A3FF87C28A}" presName="desTx" presStyleLbl="alignAccFollowNode1" presStyleIdx="2" presStyleCnt="4">
        <dgm:presLayoutVars>
          <dgm:bulletEnabled val="1"/>
        </dgm:presLayoutVars>
      </dgm:prSet>
      <dgm:spPr/>
      <dgm:t>
        <a:bodyPr/>
        <a:lstStyle/>
        <a:p>
          <a:endParaRPr lang="en-US"/>
        </a:p>
      </dgm:t>
    </dgm:pt>
    <dgm:pt modelId="{54F762E7-D935-4B41-85D1-103104CEE679}" type="pres">
      <dgm:prSet presAssocID="{800FE8E8-54B4-48FF-B317-72C3FC38417D}" presName="space" presStyleCnt="0"/>
      <dgm:spPr/>
    </dgm:pt>
    <dgm:pt modelId="{D35BD4BE-FBBC-43D6-AA98-C8FC6FB192C3}" type="pres">
      <dgm:prSet presAssocID="{B33B3A9B-8C0E-4011-BBD5-9659AC0C970D}" presName="composite" presStyleCnt="0"/>
      <dgm:spPr/>
    </dgm:pt>
    <dgm:pt modelId="{6B836232-D748-4ABB-A415-B47BA04EBFCC}" type="pres">
      <dgm:prSet presAssocID="{B33B3A9B-8C0E-4011-BBD5-9659AC0C970D}" presName="parTx" presStyleLbl="alignNode1" presStyleIdx="3" presStyleCnt="4">
        <dgm:presLayoutVars>
          <dgm:chMax val="0"/>
          <dgm:chPref val="0"/>
          <dgm:bulletEnabled val="1"/>
        </dgm:presLayoutVars>
      </dgm:prSet>
      <dgm:spPr/>
      <dgm:t>
        <a:bodyPr/>
        <a:lstStyle/>
        <a:p>
          <a:endParaRPr lang="en-US"/>
        </a:p>
      </dgm:t>
    </dgm:pt>
    <dgm:pt modelId="{1E88A998-7EB6-4104-B103-B2522A9955A2}" type="pres">
      <dgm:prSet presAssocID="{B33B3A9B-8C0E-4011-BBD5-9659AC0C970D}" presName="desTx" presStyleLbl="alignAccFollowNode1" presStyleIdx="3" presStyleCnt="4">
        <dgm:presLayoutVars>
          <dgm:bulletEnabled val="1"/>
        </dgm:presLayoutVars>
      </dgm:prSet>
      <dgm:spPr/>
      <dgm:t>
        <a:bodyPr/>
        <a:lstStyle/>
        <a:p>
          <a:endParaRPr lang="en-US"/>
        </a:p>
      </dgm:t>
    </dgm:pt>
  </dgm:ptLst>
  <dgm:cxnLst>
    <dgm:cxn modelId="{BC8ACCDA-9E3B-452E-93D3-A80C20D46C8E}" srcId="{FAD08B51-36ED-44E9-ABC9-256D37B8B9D4}" destId="{B33B3A9B-8C0E-4011-BBD5-9659AC0C970D}" srcOrd="3" destOrd="0" parTransId="{6C27485E-64BB-4626-B6E0-CF9237928666}" sibTransId="{144B3971-6E2A-43E2-A6CE-D1C5608E816F}"/>
    <dgm:cxn modelId="{D753C90D-6AD6-4B4E-95A0-B062AE66799B}" type="presOf" srcId="{203438E9-466B-463C-BE65-5CDA4C45915D}" destId="{3ECF1921-539B-4417-B914-C08DB75F162F}" srcOrd="0" destOrd="1" presId="urn:microsoft.com/office/officeart/2005/8/layout/hList1"/>
    <dgm:cxn modelId="{CB49A62C-1372-4E33-89F0-A8B12F8D8A5F}" type="presOf" srcId="{22179589-69D3-413E-B323-3F2F01EE30BF}" destId="{769755AF-8F6C-4E98-B3D8-5117632BB231}" srcOrd="0" destOrd="3" presId="urn:microsoft.com/office/officeart/2005/8/layout/hList1"/>
    <dgm:cxn modelId="{8E38BF02-4171-4725-BA2F-41D8F0EB947E}" type="presOf" srcId="{139A8606-E8AE-4E50-997B-10A3FF87C28A}" destId="{956E7665-5043-48BB-95E4-7A01C635558E}" srcOrd="0" destOrd="0" presId="urn:microsoft.com/office/officeart/2005/8/layout/hList1"/>
    <dgm:cxn modelId="{91DB15C2-E015-4AF6-B9A4-4A8E30F84CB3}" srcId="{491C2772-0858-4FDE-82E1-714A80654F3F}" destId="{A7A9802C-681D-4366-A89C-287A515D9FBA}" srcOrd="2" destOrd="0" parTransId="{AC35461D-517A-435A-B6B5-F5F8907BB313}" sibTransId="{11D4BB32-E6D0-4C5B-ACF2-1C87C35BD99D}"/>
    <dgm:cxn modelId="{16A638A2-EF79-4179-8252-5EF55F0DCC7F}" srcId="{491C2772-0858-4FDE-82E1-714A80654F3F}" destId="{2D5A385C-F9CC-475E-B25A-4E6F59DA1AE6}" srcOrd="7" destOrd="0" parTransId="{28C8938D-6D49-4357-B0D2-C143A3BB60C8}" sibTransId="{642033C0-4315-45D3-8AB8-8E5508EE2F44}"/>
    <dgm:cxn modelId="{0B3C8F04-5E9C-49F1-9169-05198CAF53CF}" type="presOf" srcId="{0D963799-961B-4ED4-81DA-B0D31471E3D5}" destId="{3ECF1921-539B-4417-B914-C08DB75F162F}" srcOrd="0" destOrd="5" presId="urn:microsoft.com/office/officeart/2005/8/layout/hList1"/>
    <dgm:cxn modelId="{2F6B494E-76C5-4B33-8A10-FE617DE81DA8}" srcId="{491C2772-0858-4FDE-82E1-714A80654F3F}" destId="{0D963799-961B-4ED4-81DA-B0D31471E3D5}" srcOrd="5" destOrd="0" parTransId="{55A6C6C1-1F87-4D63-B469-335BF7963276}" sibTransId="{581EE473-5225-408E-A3E9-46914523F104}"/>
    <dgm:cxn modelId="{038BA048-D674-4D69-AD69-8F63F5EA7D2B}" type="presOf" srcId="{23F267F4-282A-4EAF-BAB0-DD8FBED61B5F}" destId="{1E88A998-7EB6-4104-B103-B2522A9955A2}" srcOrd="0" destOrd="3" presId="urn:microsoft.com/office/officeart/2005/8/layout/hList1"/>
    <dgm:cxn modelId="{7D638C53-13F9-40ED-9BFE-F07ACF422693}" srcId="{139A8606-E8AE-4E50-997B-10A3FF87C28A}" destId="{B722A438-056A-48AC-A573-74C04F6CDD89}" srcOrd="0" destOrd="0" parTransId="{BE44F9E3-5C46-4318-BB3C-3236C3D8CC9A}" sibTransId="{CA9BACFD-C641-4152-8301-B4BEB8FE68F1}"/>
    <dgm:cxn modelId="{CC6B806F-CC03-4CB2-A790-20C9971753E5}" type="presOf" srcId="{B722A438-056A-48AC-A573-74C04F6CDD89}" destId="{769755AF-8F6C-4E98-B3D8-5117632BB231}" srcOrd="0" destOrd="0" presId="urn:microsoft.com/office/officeart/2005/8/layout/hList1"/>
    <dgm:cxn modelId="{B99AE2C4-84B4-4B78-8D7D-04EDDEA2A98D}" type="presOf" srcId="{B33B3A9B-8C0E-4011-BBD5-9659AC0C970D}" destId="{6B836232-D748-4ABB-A415-B47BA04EBFCC}" srcOrd="0" destOrd="0" presId="urn:microsoft.com/office/officeart/2005/8/layout/hList1"/>
    <dgm:cxn modelId="{C1916B78-9E52-450D-A0D0-FAAA91E1DAD8}" srcId="{139A8606-E8AE-4E50-997B-10A3FF87C28A}" destId="{5B0E5B34-21D1-49E0-BA25-5D71D639E301}" srcOrd="2" destOrd="0" parTransId="{8F4DE96D-ACA5-45BD-BB5F-E92F9ED5558F}" sibTransId="{573F0CC3-A7FF-41FC-A842-90F7B1574CBA}"/>
    <dgm:cxn modelId="{6384395E-D49A-4F22-B5F2-C0A7E54693C8}" srcId="{139A8606-E8AE-4E50-997B-10A3FF87C28A}" destId="{CF41C760-A54B-4861-BC9A-7CFE24C95D92}" srcOrd="1" destOrd="0" parTransId="{58BC085A-08CB-4765-BBFE-0106F247034F}" sibTransId="{3644E591-4A90-4585-9084-34C51BCD2C51}"/>
    <dgm:cxn modelId="{06AF976F-0ED6-4E17-8F09-3FEA89869040}" srcId="{B33B3A9B-8C0E-4011-BBD5-9659AC0C970D}" destId="{EBED9066-FEE9-407D-92BB-5B71BA6C88DD}" srcOrd="1" destOrd="0" parTransId="{967C96A3-4E45-4C22-8C59-C8092B43CF3D}" sibTransId="{0D1200D8-E7EA-4E9A-B708-D7CDC1235AF0}"/>
    <dgm:cxn modelId="{2B264EEE-5A40-45E0-B563-FA38562288A3}" srcId="{491C2772-0858-4FDE-82E1-714A80654F3F}" destId="{203438E9-466B-463C-BE65-5CDA4C45915D}" srcOrd="1" destOrd="0" parTransId="{90C7B705-0A2E-49D9-ABDB-D6E806D34661}" sibTransId="{53C8EFA3-73C1-4CA6-8207-666B536C488E}"/>
    <dgm:cxn modelId="{1E8A4C8E-A762-42CE-B8B0-D53FBD6F2385}" type="presOf" srcId="{50B40F79-EB77-475D-897C-9B6A430BE152}" destId="{C6B050FD-BD1F-4502-AE2F-7B8849FD3E68}" srcOrd="0" destOrd="3" presId="urn:microsoft.com/office/officeart/2005/8/layout/hList1"/>
    <dgm:cxn modelId="{B21CFE8B-93F0-41B8-BBAA-FC09C2E88A36}" srcId="{B33B3A9B-8C0E-4011-BBD5-9659AC0C970D}" destId="{23F267F4-282A-4EAF-BAB0-DD8FBED61B5F}" srcOrd="3" destOrd="0" parTransId="{5B7BDB31-36C4-4326-B9C5-246DB3E1DCAC}" sibTransId="{53A622C2-9BAB-4C7B-B9F3-BE13B4CCA898}"/>
    <dgm:cxn modelId="{30410DFD-7AE4-44C5-A153-79E176410396}" type="presOf" srcId="{34F72C63-DDEA-41F0-8030-D6A3A9F3264C}" destId="{C6B050FD-BD1F-4502-AE2F-7B8849FD3E68}" srcOrd="0" destOrd="0" presId="urn:microsoft.com/office/officeart/2005/8/layout/hList1"/>
    <dgm:cxn modelId="{8F700E62-ED11-47B6-9B7C-D01CAD0F372B}" type="presOf" srcId="{491C2772-0858-4FDE-82E1-714A80654F3F}" destId="{33C60A02-021E-4094-86E5-B44D3B7DC01A}" srcOrd="0" destOrd="0" presId="urn:microsoft.com/office/officeart/2005/8/layout/hList1"/>
    <dgm:cxn modelId="{47A82C77-9391-4A47-B8EC-4047BA9C6D11}" srcId="{820B4091-0D7D-45B9-890C-772CE22D55F1}" destId="{50B40F79-EB77-475D-897C-9B6A430BE152}" srcOrd="3" destOrd="0" parTransId="{3FBBA200-2370-43CA-B540-BA38817EE8A2}" sibTransId="{93A40EFC-CE49-49A3-BB87-BC80266BD79E}"/>
    <dgm:cxn modelId="{71F60769-B885-4660-9293-69D0A3A7D834}" type="presOf" srcId="{A7A9802C-681D-4366-A89C-287A515D9FBA}" destId="{3ECF1921-539B-4417-B914-C08DB75F162F}" srcOrd="0" destOrd="2" presId="urn:microsoft.com/office/officeart/2005/8/layout/hList1"/>
    <dgm:cxn modelId="{86902AF5-F97C-4B72-AD95-6A9077A1C4AE}" srcId="{820B4091-0D7D-45B9-890C-772CE22D55F1}" destId="{58ADE8AE-515B-4CD6-8F65-F6F996560FBA}" srcOrd="1" destOrd="0" parTransId="{C3CE0DE1-0CDB-4B24-9AC7-1F39C0D70F21}" sibTransId="{E1E86ECB-A573-4E6A-8A9A-0405491321A4}"/>
    <dgm:cxn modelId="{A2E30FAC-59B4-40A0-9C36-ADB409D76A14}" type="presOf" srcId="{CC53DCD9-30B7-4FB1-9512-1B3BAFD03876}" destId="{3ECF1921-539B-4417-B914-C08DB75F162F}" srcOrd="0" destOrd="4" presId="urn:microsoft.com/office/officeart/2005/8/layout/hList1"/>
    <dgm:cxn modelId="{58F9D312-70C1-4AB0-A96F-91C7E0EA91CF}" type="presOf" srcId="{820B4091-0D7D-45B9-890C-772CE22D55F1}" destId="{39171A9D-AC4B-44E9-BD9F-DBC2B3EC5F99}" srcOrd="0" destOrd="0" presId="urn:microsoft.com/office/officeart/2005/8/layout/hList1"/>
    <dgm:cxn modelId="{E88CC95B-342D-4ED1-A7F7-CE54FB0EAAC1}" srcId="{491C2772-0858-4FDE-82E1-714A80654F3F}" destId="{D8A3F371-6084-467E-A0A0-484F091306E1}" srcOrd="0" destOrd="0" parTransId="{5FCBAE31-BB99-4474-90B6-899FC6F388F7}" sibTransId="{344A7E0C-577D-4028-8671-0940113A6C12}"/>
    <dgm:cxn modelId="{EC946B2C-BCD4-44E0-8E79-E75BF12FE4D8}" type="presOf" srcId="{2D5A385C-F9CC-475E-B25A-4E6F59DA1AE6}" destId="{3ECF1921-539B-4417-B914-C08DB75F162F}" srcOrd="0" destOrd="7" presId="urn:microsoft.com/office/officeart/2005/8/layout/hList1"/>
    <dgm:cxn modelId="{58998B42-358E-405D-BF19-2C87B8BB9C94}" srcId="{FAD08B51-36ED-44E9-ABC9-256D37B8B9D4}" destId="{820B4091-0D7D-45B9-890C-772CE22D55F1}" srcOrd="0" destOrd="0" parTransId="{FBB3D028-DCDA-4F75-947C-8314A1D0D9F3}" sibTransId="{F3C99FF8-5B70-4C01-A500-16439BED11EF}"/>
    <dgm:cxn modelId="{903EADF7-E146-4FA5-9ADA-F1B85D49734F}" srcId="{491C2772-0858-4FDE-82E1-714A80654F3F}" destId="{129571F7-0445-4542-8954-AF88F2901878}" srcOrd="6" destOrd="0" parTransId="{5B20C88C-A9C7-4025-99AF-137D2FC5B31A}" sibTransId="{F5A68A9E-4088-4A85-9339-27B394FDDF04}"/>
    <dgm:cxn modelId="{E5E21F0F-6672-495D-A835-6EE3978F88BF}" type="presOf" srcId="{976A32BC-ABB3-40D4-89C7-2CA500D572E2}" destId="{1E88A998-7EB6-4104-B103-B2522A9955A2}" srcOrd="0" destOrd="0" presId="urn:microsoft.com/office/officeart/2005/8/layout/hList1"/>
    <dgm:cxn modelId="{C291ACCE-CB7F-4176-A543-22EFD99CC4D1}" srcId="{B33B3A9B-8C0E-4011-BBD5-9659AC0C970D}" destId="{E5406FEA-E7D5-4805-8AC4-1FF9F4E2A309}" srcOrd="2" destOrd="0" parTransId="{6FDD3A49-FC82-4000-9047-3680B2C3F457}" sibTransId="{3F644913-9BCF-44BF-8E61-315F711EB701}"/>
    <dgm:cxn modelId="{8CAABAF9-637B-4C90-A110-F52E18F2DEC1}" type="presOf" srcId="{9AC9B281-7617-459A-98B8-DC526DE40F74}" destId="{C6B050FD-BD1F-4502-AE2F-7B8849FD3E68}" srcOrd="0" destOrd="2" presId="urn:microsoft.com/office/officeart/2005/8/layout/hList1"/>
    <dgm:cxn modelId="{A0D2BB3F-53D8-47DE-B464-7B8BE7E934D3}" type="presOf" srcId="{129571F7-0445-4542-8954-AF88F2901878}" destId="{3ECF1921-539B-4417-B914-C08DB75F162F}" srcOrd="0" destOrd="6" presId="urn:microsoft.com/office/officeart/2005/8/layout/hList1"/>
    <dgm:cxn modelId="{307031DE-FE5F-4363-91CD-6A1F88FFB087}" srcId="{FAD08B51-36ED-44E9-ABC9-256D37B8B9D4}" destId="{491C2772-0858-4FDE-82E1-714A80654F3F}" srcOrd="1" destOrd="0" parTransId="{107A87D4-2D35-44D1-8D8F-B5E39380F1AE}" sibTransId="{588D3B21-2B8A-47A2-A207-78DB7295D2CE}"/>
    <dgm:cxn modelId="{6EFCF584-8C8B-44F5-96F2-E2030DE687E1}" type="presOf" srcId="{FAD08B51-36ED-44E9-ABC9-256D37B8B9D4}" destId="{43805585-4C66-43CE-B4BA-226F9E34CDAA}" srcOrd="0" destOrd="0" presId="urn:microsoft.com/office/officeart/2005/8/layout/hList1"/>
    <dgm:cxn modelId="{0916351C-1D18-476E-8FFE-3547FDEA292C}" type="presOf" srcId="{53F8D470-15C4-4335-A6C4-59854E8B5983}" destId="{3ECF1921-539B-4417-B914-C08DB75F162F}" srcOrd="0" destOrd="3" presId="urn:microsoft.com/office/officeart/2005/8/layout/hList1"/>
    <dgm:cxn modelId="{58ADD90E-90AF-4DAE-833D-CA5324753C26}" srcId="{139A8606-E8AE-4E50-997B-10A3FF87C28A}" destId="{22179589-69D3-413E-B323-3F2F01EE30BF}" srcOrd="3" destOrd="0" parTransId="{BFB09389-5E80-4C8C-8F1C-DB3A48AC8F76}" sibTransId="{76B7C33B-57F6-45D5-8FA5-EE08437CCC19}"/>
    <dgm:cxn modelId="{5AF69911-8784-48CC-AADE-0C9E1212A5A8}" type="presOf" srcId="{E5406FEA-E7D5-4805-8AC4-1FF9F4E2A309}" destId="{1E88A998-7EB6-4104-B103-B2522A9955A2}" srcOrd="0" destOrd="2" presId="urn:microsoft.com/office/officeart/2005/8/layout/hList1"/>
    <dgm:cxn modelId="{41BF9449-C426-4E2E-A231-ECC17BAC27C0}" type="presOf" srcId="{D8A3F371-6084-467E-A0A0-484F091306E1}" destId="{3ECF1921-539B-4417-B914-C08DB75F162F}" srcOrd="0" destOrd="0" presId="urn:microsoft.com/office/officeart/2005/8/layout/hList1"/>
    <dgm:cxn modelId="{75000203-D6E3-494D-9B54-0A235A69A033}" srcId="{820B4091-0D7D-45B9-890C-772CE22D55F1}" destId="{9AC9B281-7617-459A-98B8-DC526DE40F74}" srcOrd="2" destOrd="0" parTransId="{6A782D2A-0E17-494F-9B7F-0C205F0B6503}" sibTransId="{5093DB83-5FE8-4BB4-B81D-FAB80CDA891C}"/>
    <dgm:cxn modelId="{CB1B0A80-BC04-459B-BA75-56DE63C65238}" type="presOf" srcId="{5B0E5B34-21D1-49E0-BA25-5D71D639E301}" destId="{769755AF-8F6C-4E98-B3D8-5117632BB231}" srcOrd="0" destOrd="2" presId="urn:microsoft.com/office/officeart/2005/8/layout/hList1"/>
    <dgm:cxn modelId="{CB124F65-8A23-434B-A672-4E8776F046AE}" type="presOf" srcId="{CF41C760-A54B-4861-BC9A-7CFE24C95D92}" destId="{769755AF-8F6C-4E98-B3D8-5117632BB231}" srcOrd="0" destOrd="1" presId="urn:microsoft.com/office/officeart/2005/8/layout/hList1"/>
    <dgm:cxn modelId="{966AD6A0-B19D-4D7A-921D-A080213FC45F}" srcId="{491C2772-0858-4FDE-82E1-714A80654F3F}" destId="{53F8D470-15C4-4335-A6C4-59854E8B5983}" srcOrd="3" destOrd="0" parTransId="{D6078181-1A09-429A-BA66-828B06BDFC30}" sibTransId="{889066D7-7D1E-462F-9945-8C12EB47509E}"/>
    <dgm:cxn modelId="{5FD1F3A3-9DAE-4DC3-9F69-1452E44FCA41}" srcId="{FAD08B51-36ED-44E9-ABC9-256D37B8B9D4}" destId="{139A8606-E8AE-4E50-997B-10A3FF87C28A}" srcOrd="2" destOrd="0" parTransId="{2480551A-74B6-41B8-851E-DB92276B0394}" sibTransId="{800FE8E8-54B4-48FF-B317-72C3FC38417D}"/>
    <dgm:cxn modelId="{A5884100-FF24-4769-B84E-1280D703F147}" type="presOf" srcId="{58ADE8AE-515B-4CD6-8F65-F6F996560FBA}" destId="{C6B050FD-BD1F-4502-AE2F-7B8849FD3E68}" srcOrd="0" destOrd="1" presId="urn:microsoft.com/office/officeart/2005/8/layout/hList1"/>
    <dgm:cxn modelId="{1EC80A40-2A65-4947-B05A-238C8FD740EA}" srcId="{820B4091-0D7D-45B9-890C-772CE22D55F1}" destId="{8DFDA48D-1D0F-452B-9E74-BFA7D7E4A70A}" srcOrd="4" destOrd="0" parTransId="{47840514-3E01-406D-BC8F-55F32BED3C3C}" sibTransId="{421950B1-1351-4896-8D33-010FE11D7928}"/>
    <dgm:cxn modelId="{F3D28003-9D42-41BF-A4CD-620150FE17FC}" type="presOf" srcId="{8DFDA48D-1D0F-452B-9E74-BFA7D7E4A70A}" destId="{C6B050FD-BD1F-4502-AE2F-7B8849FD3E68}" srcOrd="0" destOrd="4" presId="urn:microsoft.com/office/officeart/2005/8/layout/hList1"/>
    <dgm:cxn modelId="{AE84A208-CF30-4D74-A432-BCD07DAE19A4}" srcId="{B33B3A9B-8C0E-4011-BBD5-9659AC0C970D}" destId="{976A32BC-ABB3-40D4-89C7-2CA500D572E2}" srcOrd="0" destOrd="0" parTransId="{BAE34119-822E-4476-8C2A-1CE570AD9D38}" sibTransId="{5B5786BF-B68F-48F0-8875-FA4FBF50CA7D}"/>
    <dgm:cxn modelId="{5698EF27-F002-4846-A281-40D985A7232C}" type="presOf" srcId="{EBED9066-FEE9-407D-92BB-5B71BA6C88DD}" destId="{1E88A998-7EB6-4104-B103-B2522A9955A2}" srcOrd="0" destOrd="1" presId="urn:microsoft.com/office/officeart/2005/8/layout/hList1"/>
    <dgm:cxn modelId="{8FC22071-C2E2-4564-8265-E2B54D191A5B}" srcId="{491C2772-0858-4FDE-82E1-714A80654F3F}" destId="{CC53DCD9-30B7-4FB1-9512-1B3BAFD03876}" srcOrd="4" destOrd="0" parTransId="{6EDC1316-CB4C-45E1-BE5C-BFA9056B742F}" sibTransId="{EC0ADEAD-6B33-4019-8E2F-6D07C250FE07}"/>
    <dgm:cxn modelId="{05F06455-B359-4F40-987A-D11DB5F2238A}" srcId="{820B4091-0D7D-45B9-890C-772CE22D55F1}" destId="{34F72C63-DDEA-41F0-8030-D6A3A9F3264C}" srcOrd="0" destOrd="0" parTransId="{C8B8990E-000E-4122-89BC-DB8940191914}" sibTransId="{98A652D7-2C12-4217-A5C4-989EA7CC09EC}"/>
    <dgm:cxn modelId="{21A2EEB5-0C54-49EB-A645-4394410241AB}" type="presParOf" srcId="{43805585-4C66-43CE-B4BA-226F9E34CDAA}" destId="{E7044E26-A629-489E-A834-B30A599C7F3B}" srcOrd="0" destOrd="0" presId="urn:microsoft.com/office/officeart/2005/8/layout/hList1"/>
    <dgm:cxn modelId="{945D354B-84A5-4DE2-BF62-9F76B96F7071}" type="presParOf" srcId="{E7044E26-A629-489E-A834-B30A599C7F3B}" destId="{39171A9D-AC4B-44E9-BD9F-DBC2B3EC5F99}" srcOrd="0" destOrd="0" presId="urn:microsoft.com/office/officeart/2005/8/layout/hList1"/>
    <dgm:cxn modelId="{8CC3D212-B63F-416E-AAB8-0B20AFB46134}" type="presParOf" srcId="{E7044E26-A629-489E-A834-B30A599C7F3B}" destId="{C6B050FD-BD1F-4502-AE2F-7B8849FD3E68}" srcOrd="1" destOrd="0" presId="urn:microsoft.com/office/officeart/2005/8/layout/hList1"/>
    <dgm:cxn modelId="{3F4CE337-71CA-4463-A0BC-2D3143F3B8C4}" type="presParOf" srcId="{43805585-4C66-43CE-B4BA-226F9E34CDAA}" destId="{9D9F44F4-F44F-4B0B-B5C5-2E8370E80689}" srcOrd="1" destOrd="0" presId="urn:microsoft.com/office/officeart/2005/8/layout/hList1"/>
    <dgm:cxn modelId="{464A24F5-FB5F-43F3-9DDA-8AF859C0EB6F}" type="presParOf" srcId="{43805585-4C66-43CE-B4BA-226F9E34CDAA}" destId="{1D4C2874-1083-4F85-BB1F-B0E59F8E73DD}" srcOrd="2" destOrd="0" presId="urn:microsoft.com/office/officeart/2005/8/layout/hList1"/>
    <dgm:cxn modelId="{886CE0EB-B8F1-4BC1-93D6-2454B8BC65E5}" type="presParOf" srcId="{1D4C2874-1083-4F85-BB1F-B0E59F8E73DD}" destId="{33C60A02-021E-4094-86E5-B44D3B7DC01A}" srcOrd="0" destOrd="0" presId="urn:microsoft.com/office/officeart/2005/8/layout/hList1"/>
    <dgm:cxn modelId="{BA4E8276-3265-4863-AAED-4CADF997F671}" type="presParOf" srcId="{1D4C2874-1083-4F85-BB1F-B0E59F8E73DD}" destId="{3ECF1921-539B-4417-B914-C08DB75F162F}" srcOrd="1" destOrd="0" presId="urn:microsoft.com/office/officeart/2005/8/layout/hList1"/>
    <dgm:cxn modelId="{55AD96CE-C87D-4299-9774-17D81B0A26AB}" type="presParOf" srcId="{43805585-4C66-43CE-B4BA-226F9E34CDAA}" destId="{FEF3A989-55C0-4180-AC3C-78292DB1773B}" srcOrd="3" destOrd="0" presId="urn:microsoft.com/office/officeart/2005/8/layout/hList1"/>
    <dgm:cxn modelId="{54044D5C-3792-492A-AD31-32CBE4571FA5}" type="presParOf" srcId="{43805585-4C66-43CE-B4BA-226F9E34CDAA}" destId="{E8A29F10-A1FD-4760-A978-9E723F30CDF1}" srcOrd="4" destOrd="0" presId="urn:microsoft.com/office/officeart/2005/8/layout/hList1"/>
    <dgm:cxn modelId="{CE014051-D48F-41CC-B34D-CDAC3755C32B}" type="presParOf" srcId="{E8A29F10-A1FD-4760-A978-9E723F30CDF1}" destId="{956E7665-5043-48BB-95E4-7A01C635558E}" srcOrd="0" destOrd="0" presId="urn:microsoft.com/office/officeart/2005/8/layout/hList1"/>
    <dgm:cxn modelId="{64529DB7-94EA-47CD-A0A3-F9571F7E52C3}" type="presParOf" srcId="{E8A29F10-A1FD-4760-A978-9E723F30CDF1}" destId="{769755AF-8F6C-4E98-B3D8-5117632BB231}" srcOrd="1" destOrd="0" presId="urn:microsoft.com/office/officeart/2005/8/layout/hList1"/>
    <dgm:cxn modelId="{F8975FBD-0927-4E9B-A72B-09DC176FFDE0}" type="presParOf" srcId="{43805585-4C66-43CE-B4BA-226F9E34CDAA}" destId="{54F762E7-D935-4B41-85D1-103104CEE679}" srcOrd="5" destOrd="0" presId="urn:microsoft.com/office/officeart/2005/8/layout/hList1"/>
    <dgm:cxn modelId="{6C4CFF2A-8765-49B7-AD6D-61000B11224D}" type="presParOf" srcId="{43805585-4C66-43CE-B4BA-226F9E34CDAA}" destId="{D35BD4BE-FBBC-43D6-AA98-C8FC6FB192C3}" srcOrd="6" destOrd="0" presId="urn:microsoft.com/office/officeart/2005/8/layout/hList1"/>
    <dgm:cxn modelId="{DEEA8D00-082A-4776-B280-217F50E27649}" type="presParOf" srcId="{D35BD4BE-FBBC-43D6-AA98-C8FC6FB192C3}" destId="{6B836232-D748-4ABB-A415-B47BA04EBFCC}" srcOrd="0" destOrd="0" presId="urn:microsoft.com/office/officeart/2005/8/layout/hList1"/>
    <dgm:cxn modelId="{2BD7A571-3DE0-4DCC-B995-975FDF1812EA}" type="presParOf" srcId="{D35BD4BE-FBBC-43D6-AA98-C8FC6FB192C3}" destId="{1E88A998-7EB6-4104-B103-B2522A9955A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171A9D-AC4B-44E9-BD9F-DBC2B3EC5F99}">
      <dsp:nvSpPr>
        <dsp:cNvPr id="0" name=""/>
        <dsp:cNvSpPr/>
      </dsp:nvSpPr>
      <dsp:spPr>
        <a:xfrm>
          <a:off x="2356" y="822720"/>
          <a:ext cx="1417151" cy="54157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In class support </a:t>
          </a:r>
          <a:endParaRPr lang="en-US" sz="1500" kern="1200" dirty="0"/>
        </a:p>
      </dsp:txBody>
      <dsp:txXfrm>
        <a:off x="2356" y="822720"/>
        <a:ext cx="1417151" cy="541574"/>
      </dsp:txXfrm>
    </dsp:sp>
    <dsp:sp modelId="{C6B050FD-BD1F-4502-AE2F-7B8849FD3E68}">
      <dsp:nvSpPr>
        <dsp:cNvPr id="0" name=""/>
        <dsp:cNvSpPr/>
      </dsp:nvSpPr>
      <dsp:spPr>
        <a:xfrm>
          <a:off x="2356" y="1364295"/>
          <a:ext cx="1417151" cy="32940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Support with work</a:t>
          </a:r>
          <a:endParaRPr lang="en-US" sz="1500" kern="1200" dirty="0"/>
        </a:p>
        <a:p>
          <a:pPr marL="114300" lvl="1" indent="-114300" algn="l" defTabSz="666750">
            <a:lnSpc>
              <a:spcPct val="90000"/>
            </a:lnSpc>
            <a:spcBef>
              <a:spcPct val="0"/>
            </a:spcBef>
            <a:spcAft>
              <a:spcPct val="15000"/>
            </a:spcAft>
            <a:buChar char="••"/>
          </a:pPr>
          <a:r>
            <a:rPr lang="en-US" sz="1500" kern="1200" dirty="0" err="1" smtClean="0"/>
            <a:t>Behaviour</a:t>
          </a:r>
          <a:r>
            <a:rPr lang="en-US" sz="1500" kern="1200" dirty="0" smtClean="0"/>
            <a:t> and emotional regulation </a:t>
          </a:r>
          <a:endParaRPr lang="en-US" sz="1500" kern="1200" dirty="0"/>
        </a:p>
        <a:p>
          <a:pPr marL="114300" lvl="1" indent="-114300" algn="l" defTabSz="666750">
            <a:lnSpc>
              <a:spcPct val="90000"/>
            </a:lnSpc>
            <a:spcBef>
              <a:spcPct val="0"/>
            </a:spcBef>
            <a:spcAft>
              <a:spcPct val="15000"/>
            </a:spcAft>
            <a:buChar char="••"/>
          </a:pPr>
          <a:r>
            <a:rPr lang="en-US" sz="1500" kern="1200" dirty="0" smtClean="0"/>
            <a:t>Alternative methods of recording</a:t>
          </a:r>
          <a:endParaRPr lang="en-US" sz="1500" kern="1200" dirty="0"/>
        </a:p>
        <a:p>
          <a:pPr marL="114300" lvl="1" indent="-114300" algn="l" defTabSz="666750">
            <a:lnSpc>
              <a:spcPct val="90000"/>
            </a:lnSpc>
            <a:spcBef>
              <a:spcPct val="0"/>
            </a:spcBef>
            <a:spcAft>
              <a:spcPct val="15000"/>
            </a:spcAft>
            <a:buChar char="••"/>
          </a:pPr>
          <a:r>
            <a:rPr lang="en-US" sz="1500" kern="1200" dirty="0" smtClean="0"/>
            <a:t>1-1 occasional support</a:t>
          </a:r>
          <a:endParaRPr lang="en-US" sz="1500" kern="1200" dirty="0"/>
        </a:p>
        <a:p>
          <a:pPr marL="114300" lvl="1" indent="-114300" algn="l" defTabSz="666750">
            <a:lnSpc>
              <a:spcPct val="90000"/>
            </a:lnSpc>
            <a:spcBef>
              <a:spcPct val="0"/>
            </a:spcBef>
            <a:spcAft>
              <a:spcPct val="15000"/>
            </a:spcAft>
            <a:buChar char="••"/>
          </a:pPr>
          <a:r>
            <a:rPr lang="en-US" sz="1500" kern="1200" dirty="0" smtClean="0"/>
            <a:t>Dyslexia Friendly School </a:t>
          </a:r>
          <a:endParaRPr lang="en-US" sz="1500" kern="1200" dirty="0"/>
        </a:p>
      </dsp:txBody>
      <dsp:txXfrm>
        <a:off x="2356" y="1364295"/>
        <a:ext cx="1417151" cy="3294000"/>
      </dsp:txXfrm>
    </dsp:sp>
    <dsp:sp modelId="{33C60A02-021E-4094-86E5-B44D3B7DC01A}">
      <dsp:nvSpPr>
        <dsp:cNvPr id="0" name=""/>
        <dsp:cNvSpPr/>
      </dsp:nvSpPr>
      <dsp:spPr>
        <a:xfrm>
          <a:off x="1617909" y="822720"/>
          <a:ext cx="1417151" cy="54157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Targeted Intervention</a:t>
          </a:r>
          <a:endParaRPr lang="en-US" sz="1500" kern="1200" dirty="0"/>
        </a:p>
      </dsp:txBody>
      <dsp:txXfrm>
        <a:off x="1617909" y="822720"/>
        <a:ext cx="1417151" cy="541574"/>
      </dsp:txXfrm>
    </dsp:sp>
    <dsp:sp modelId="{3ECF1921-539B-4417-B914-C08DB75F162F}">
      <dsp:nvSpPr>
        <dsp:cNvPr id="0" name=""/>
        <dsp:cNvSpPr/>
      </dsp:nvSpPr>
      <dsp:spPr>
        <a:xfrm>
          <a:off x="1617909" y="1364295"/>
          <a:ext cx="1417151" cy="32940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Literacy </a:t>
          </a:r>
          <a:endParaRPr lang="en-US" sz="1500" kern="1200" dirty="0"/>
        </a:p>
        <a:p>
          <a:pPr marL="114300" lvl="1" indent="-114300" algn="l" defTabSz="666750">
            <a:lnSpc>
              <a:spcPct val="90000"/>
            </a:lnSpc>
            <a:spcBef>
              <a:spcPct val="0"/>
            </a:spcBef>
            <a:spcAft>
              <a:spcPct val="15000"/>
            </a:spcAft>
            <a:buChar char="••"/>
          </a:pPr>
          <a:r>
            <a:rPr lang="en-US" sz="1500" kern="1200" dirty="0" smtClean="0"/>
            <a:t>Phonics and reading </a:t>
          </a:r>
          <a:endParaRPr lang="en-US" sz="1500" kern="1200" dirty="0"/>
        </a:p>
        <a:p>
          <a:pPr marL="114300" lvl="1" indent="-114300" algn="l" defTabSz="666750">
            <a:lnSpc>
              <a:spcPct val="90000"/>
            </a:lnSpc>
            <a:spcBef>
              <a:spcPct val="0"/>
            </a:spcBef>
            <a:spcAft>
              <a:spcPct val="15000"/>
            </a:spcAft>
            <a:buChar char="••"/>
          </a:pPr>
          <a:r>
            <a:rPr lang="en-US" sz="1500" kern="1200" dirty="0" smtClean="0"/>
            <a:t>Social and Emotional</a:t>
          </a:r>
          <a:endParaRPr lang="en-US" sz="1500" kern="1200" dirty="0"/>
        </a:p>
        <a:p>
          <a:pPr marL="114300" lvl="1" indent="-114300" algn="l" defTabSz="666750">
            <a:lnSpc>
              <a:spcPct val="90000"/>
            </a:lnSpc>
            <a:spcBef>
              <a:spcPct val="0"/>
            </a:spcBef>
            <a:spcAft>
              <a:spcPct val="15000"/>
            </a:spcAft>
            <a:buChar char="••"/>
          </a:pPr>
          <a:r>
            <a:rPr lang="en-US" sz="1500" kern="1200" dirty="0" smtClean="0"/>
            <a:t>Handwriting</a:t>
          </a:r>
          <a:endParaRPr lang="en-US" sz="1500" kern="1200" dirty="0"/>
        </a:p>
        <a:p>
          <a:pPr marL="114300" lvl="1" indent="-114300" algn="l" defTabSz="666750">
            <a:lnSpc>
              <a:spcPct val="90000"/>
            </a:lnSpc>
            <a:spcBef>
              <a:spcPct val="0"/>
            </a:spcBef>
            <a:spcAft>
              <a:spcPct val="15000"/>
            </a:spcAft>
            <a:buChar char="••"/>
          </a:pPr>
          <a:r>
            <a:rPr lang="en-US" sz="1500" kern="1200" dirty="0" smtClean="0"/>
            <a:t>Use of ICT</a:t>
          </a:r>
          <a:endParaRPr lang="en-US" sz="1500" kern="1200" dirty="0"/>
        </a:p>
        <a:p>
          <a:pPr marL="114300" lvl="1" indent="-114300" algn="l" defTabSz="666750">
            <a:lnSpc>
              <a:spcPct val="90000"/>
            </a:lnSpc>
            <a:spcBef>
              <a:spcPct val="0"/>
            </a:spcBef>
            <a:spcAft>
              <a:spcPct val="15000"/>
            </a:spcAft>
            <a:buChar char="••"/>
          </a:pPr>
          <a:r>
            <a:rPr lang="en-US" sz="1500" kern="1200" dirty="0" smtClean="0"/>
            <a:t>Social skills</a:t>
          </a:r>
          <a:endParaRPr lang="en-US" sz="1500" kern="1200" dirty="0"/>
        </a:p>
        <a:p>
          <a:pPr marL="114300" lvl="1" indent="-114300" algn="l" defTabSz="666750">
            <a:lnSpc>
              <a:spcPct val="90000"/>
            </a:lnSpc>
            <a:spcBef>
              <a:spcPct val="0"/>
            </a:spcBef>
            <a:spcAft>
              <a:spcPct val="15000"/>
            </a:spcAft>
            <a:buChar char="••"/>
          </a:pPr>
          <a:r>
            <a:rPr lang="en-US" sz="1500" kern="1200" dirty="0" smtClean="0"/>
            <a:t>Speech and Language</a:t>
          </a:r>
          <a:endParaRPr lang="en-US" sz="1500" kern="1200" dirty="0"/>
        </a:p>
        <a:p>
          <a:pPr marL="114300" lvl="1" indent="-114300" algn="l" defTabSz="666750">
            <a:lnSpc>
              <a:spcPct val="90000"/>
            </a:lnSpc>
            <a:spcBef>
              <a:spcPct val="0"/>
            </a:spcBef>
            <a:spcAft>
              <a:spcPct val="15000"/>
            </a:spcAft>
            <a:buChar char="••"/>
          </a:pPr>
          <a:r>
            <a:rPr lang="en-US" sz="1500" kern="1200" dirty="0" err="1" smtClean="0"/>
            <a:t>Behaviour</a:t>
          </a:r>
          <a:r>
            <a:rPr lang="en-US" sz="1500" kern="1200" dirty="0" smtClean="0"/>
            <a:t> management</a:t>
          </a:r>
          <a:endParaRPr lang="en-US" sz="1500" kern="1200" dirty="0"/>
        </a:p>
      </dsp:txBody>
      <dsp:txXfrm>
        <a:off x="1617909" y="1364295"/>
        <a:ext cx="1417151" cy="3294000"/>
      </dsp:txXfrm>
    </dsp:sp>
    <dsp:sp modelId="{956E7665-5043-48BB-95E4-7A01C635558E}">
      <dsp:nvSpPr>
        <dsp:cNvPr id="0" name=""/>
        <dsp:cNvSpPr/>
      </dsp:nvSpPr>
      <dsp:spPr>
        <a:xfrm>
          <a:off x="3233462" y="822720"/>
          <a:ext cx="1417151" cy="54157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err="1" smtClean="0"/>
            <a:t>Personalised</a:t>
          </a:r>
          <a:r>
            <a:rPr lang="en-US" sz="1500" kern="1200" dirty="0" smtClean="0"/>
            <a:t> Curriculum</a:t>
          </a:r>
          <a:endParaRPr lang="en-US" sz="1500" kern="1200" dirty="0"/>
        </a:p>
      </dsp:txBody>
      <dsp:txXfrm>
        <a:off x="3233462" y="822720"/>
        <a:ext cx="1417151" cy="541574"/>
      </dsp:txXfrm>
    </dsp:sp>
    <dsp:sp modelId="{769755AF-8F6C-4E98-B3D8-5117632BB231}">
      <dsp:nvSpPr>
        <dsp:cNvPr id="0" name=""/>
        <dsp:cNvSpPr/>
      </dsp:nvSpPr>
      <dsp:spPr>
        <a:xfrm>
          <a:off x="3233462" y="1364295"/>
          <a:ext cx="1417151" cy="32940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smtClean="0"/>
            <a:t>Alternative qualifications</a:t>
          </a:r>
          <a:endParaRPr lang="en-US" sz="1500" kern="1200" dirty="0"/>
        </a:p>
        <a:p>
          <a:pPr marL="114300" lvl="1" indent="-114300" algn="l" defTabSz="666750">
            <a:lnSpc>
              <a:spcPct val="90000"/>
            </a:lnSpc>
            <a:spcBef>
              <a:spcPct val="0"/>
            </a:spcBef>
            <a:spcAft>
              <a:spcPct val="15000"/>
            </a:spcAft>
            <a:buChar char="••"/>
          </a:pPr>
          <a:r>
            <a:rPr lang="en-US" sz="1500" kern="1200" dirty="0" smtClean="0"/>
            <a:t>Alternative provision </a:t>
          </a:r>
          <a:endParaRPr lang="en-US" sz="1500" kern="1200" dirty="0"/>
        </a:p>
        <a:p>
          <a:pPr marL="114300" lvl="1" indent="-114300" algn="l" defTabSz="666750">
            <a:lnSpc>
              <a:spcPct val="90000"/>
            </a:lnSpc>
            <a:spcBef>
              <a:spcPct val="0"/>
            </a:spcBef>
            <a:spcAft>
              <a:spcPct val="15000"/>
            </a:spcAft>
            <a:buChar char="••"/>
          </a:pPr>
          <a:r>
            <a:rPr lang="en-US" sz="1500" kern="1200" dirty="0" smtClean="0"/>
            <a:t>Outdoor Education</a:t>
          </a:r>
          <a:endParaRPr lang="en-US" sz="1500" kern="1200" dirty="0"/>
        </a:p>
        <a:p>
          <a:pPr marL="114300" lvl="1" indent="-114300" algn="l" defTabSz="666750">
            <a:lnSpc>
              <a:spcPct val="90000"/>
            </a:lnSpc>
            <a:spcBef>
              <a:spcPct val="0"/>
            </a:spcBef>
            <a:spcAft>
              <a:spcPct val="15000"/>
            </a:spcAft>
            <a:buChar char="••"/>
          </a:pPr>
          <a:endParaRPr lang="en-US" sz="1500" kern="1200" dirty="0"/>
        </a:p>
      </dsp:txBody>
      <dsp:txXfrm>
        <a:off x="3233462" y="1364295"/>
        <a:ext cx="1417151" cy="3294000"/>
      </dsp:txXfrm>
    </dsp:sp>
    <dsp:sp modelId="{6B836232-D748-4ABB-A415-B47BA04EBFCC}">
      <dsp:nvSpPr>
        <dsp:cNvPr id="0" name=""/>
        <dsp:cNvSpPr/>
      </dsp:nvSpPr>
      <dsp:spPr>
        <a:xfrm>
          <a:off x="4849015" y="822720"/>
          <a:ext cx="1417151" cy="541574"/>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kern="1200" dirty="0" smtClean="0"/>
            <a:t>Student Passports</a:t>
          </a:r>
          <a:endParaRPr lang="en-US" sz="1500" kern="1200" dirty="0"/>
        </a:p>
      </dsp:txBody>
      <dsp:txXfrm>
        <a:off x="4849015" y="822720"/>
        <a:ext cx="1417151" cy="541574"/>
      </dsp:txXfrm>
    </dsp:sp>
    <dsp:sp modelId="{1E88A998-7EB6-4104-B103-B2522A9955A2}">
      <dsp:nvSpPr>
        <dsp:cNvPr id="0" name=""/>
        <dsp:cNvSpPr/>
      </dsp:nvSpPr>
      <dsp:spPr>
        <a:xfrm>
          <a:off x="4849015" y="1364295"/>
          <a:ext cx="1417151" cy="32940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err="1" smtClean="0"/>
            <a:t>Personalised</a:t>
          </a:r>
          <a:r>
            <a:rPr lang="en-US" sz="1500" kern="1200" dirty="0" smtClean="0"/>
            <a:t> approach</a:t>
          </a:r>
          <a:endParaRPr lang="en-US" sz="1500" kern="1200" dirty="0"/>
        </a:p>
        <a:p>
          <a:pPr marL="114300" lvl="1" indent="-114300" algn="l" defTabSz="666750">
            <a:lnSpc>
              <a:spcPct val="90000"/>
            </a:lnSpc>
            <a:spcBef>
              <a:spcPct val="0"/>
            </a:spcBef>
            <a:spcAft>
              <a:spcPct val="15000"/>
            </a:spcAft>
            <a:buChar char="••"/>
          </a:pPr>
          <a:r>
            <a:rPr lang="en-US" sz="1500" kern="1200" dirty="0" smtClean="0"/>
            <a:t>Individual needs</a:t>
          </a:r>
          <a:endParaRPr lang="en-US" sz="1500" kern="1200" dirty="0"/>
        </a:p>
        <a:p>
          <a:pPr marL="114300" lvl="1" indent="-114300" algn="l" defTabSz="666750">
            <a:lnSpc>
              <a:spcPct val="90000"/>
            </a:lnSpc>
            <a:spcBef>
              <a:spcPct val="0"/>
            </a:spcBef>
            <a:spcAft>
              <a:spcPct val="15000"/>
            </a:spcAft>
            <a:buChar char="••"/>
          </a:pPr>
          <a:r>
            <a:rPr lang="en-US" sz="1500" kern="1200" dirty="0" smtClean="0"/>
            <a:t>Personal strategies for support </a:t>
          </a:r>
          <a:endParaRPr lang="en-US" sz="1500" kern="1200" dirty="0"/>
        </a:p>
        <a:p>
          <a:pPr marL="114300" lvl="1" indent="-114300" algn="l" defTabSz="666750">
            <a:lnSpc>
              <a:spcPct val="90000"/>
            </a:lnSpc>
            <a:spcBef>
              <a:spcPct val="0"/>
            </a:spcBef>
            <a:spcAft>
              <a:spcPct val="15000"/>
            </a:spcAft>
            <a:buChar char="••"/>
          </a:pPr>
          <a:r>
            <a:rPr lang="en-US" sz="1500" kern="1200" dirty="0" smtClean="0"/>
            <a:t>Student informed</a:t>
          </a:r>
          <a:endParaRPr lang="en-US" sz="1500" kern="1200" dirty="0"/>
        </a:p>
      </dsp:txBody>
      <dsp:txXfrm>
        <a:off x="4849015" y="1364295"/>
        <a:ext cx="1417151" cy="32940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43013" y="7936050"/>
            <a:ext cx="5143500" cy="2123822"/>
          </a:xfrm>
        </p:spPr>
        <p:txBody>
          <a:bodyPr wrap="none" anchor="t">
            <a:normAutofit/>
          </a:bodyPr>
          <a:lstStyle>
            <a:lvl1pPr algn="r">
              <a:defRPr sz="5400" b="0" spc="-169">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243012" y="6808673"/>
            <a:ext cx="5143500" cy="1099596"/>
          </a:xfrm>
        </p:spPr>
        <p:txBody>
          <a:bodyPr anchor="b">
            <a:normAutofit/>
          </a:bodyPr>
          <a:lstStyle>
            <a:lvl1pPr marL="0" indent="0" algn="r">
              <a:buNone/>
              <a:defRPr sz="18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A97D6E7-973B-46E1-8B94-D6E48FE9A6DE}" type="datetimeFigureOut">
              <a:rPr lang="en-GB" smtClean="0"/>
              <a:t>26/11/2024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21814C5-5E0F-43D9-8BB8-F66918F19F7B}" type="slidenum">
              <a:rPr lang="en-GB" smtClean="0"/>
              <a:t>‹#›</a:t>
            </a:fld>
            <a:endParaRPr lang="en-GB"/>
          </a:p>
        </p:txBody>
      </p:sp>
    </p:spTree>
    <p:extLst>
      <p:ext uri="{BB962C8B-B14F-4D97-AF65-F5344CB8AC3E}">
        <p14:creationId xmlns:p14="http://schemas.microsoft.com/office/powerpoint/2010/main" val="2674714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7763843"/>
            <a:ext cx="5915025" cy="1456631"/>
          </a:xfrm>
        </p:spPr>
        <p:txBody>
          <a:bodyPr anchor="b"/>
          <a:lstStyle>
            <a:lvl1pPr>
              <a:defRPr sz="1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381" y="1755425"/>
            <a:ext cx="5915025" cy="6008418"/>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en-US" dirty="0"/>
          </a:p>
        </p:txBody>
      </p:sp>
      <p:sp>
        <p:nvSpPr>
          <p:cNvPr id="4" name="Text Placeholder 3"/>
          <p:cNvSpPr>
            <a:spLocks noGrp="1"/>
          </p:cNvSpPr>
          <p:nvPr>
            <p:ph type="body" sz="half" idx="2"/>
          </p:nvPr>
        </p:nvSpPr>
        <p:spPr>
          <a:xfrm>
            <a:off x="472381" y="9220473"/>
            <a:ext cx="5914132" cy="1213284"/>
          </a:xfrm>
        </p:spPr>
        <p:txBody>
          <a:bodyPr/>
          <a:lstStyle>
            <a:lvl1pPr marL="0" indent="0">
              <a:buNone/>
              <a:defRPr sz="9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Edit Master text styles</a:t>
            </a:r>
          </a:p>
        </p:txBody>
      </p:sp>
      <p:sp>
        <p:nvSpPr>
          <p:cNvPr id="5" name="Date Placeholder 4"/>
          <p:cNvSpPr>
            <a:spLocks noGrp="1"/>
          </p:cNvSpPr>
          <p:nvPr>
            <p:ph type="dt" sz="half" idx="10"/>
          </p:nvPr>
        </p:nvSpPr>
        <p:spPr/>
        <p:txBody>
          <a:bodyPr/>
          <a:lstStyle/>
          <a:p>
            <a:fld id="{EA97D6E7-973B-46E1-8B94-D6E48FE9A6DE}" type="datetimeFigureOut">
              <a:rPr lang="en-GB" smtClean="0"/>
              <a:t>26/11/2024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1814C5-5E0F-43D9-8BB8-F66918F19F7B}" type="slidenum">
              <a:rPr lang="en-GB" smtClean="0"/>
              <a:t>‹#›</a:t>
            </a:fld>
            <a:endParaRPr lang="en-GB"/>
          </a:p>
        </p:txBody>
      </p:sp>
    </p:spTree>
    <p:extLst>
      <p:ext uri="{BB962C8B-B14F-4D97-AF65-F5344CB8AC3E}">
        <p14:creationId xmlns:p14="http://schemas.microsoft.com/office/powerpoint/2010/main" val="3179898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1"/>
            <a:ext cx="5915025" cy="6283278"/>
          </a:xfrm>
        </p:spPr>
        <p:txBody>
          <a:bodyPr anchor="ctr"/>
          <a:lstStyle>
            <a:lvl1pPr>
              <a:defRPr sz="1800"/>
            </a:lvl1pPr>
          </a:lstStyle>
          <a:p>
            <a:r>
              <a:rPr lang="en-US" smtClean="0"/>
              <a:t>Click to edit Master title style</a:t>
            </a:r>
            <a:endParaRPr lang="en-US" dirty="0"/>
          </a:p>
        </p:txBody>
      </p:sp>
      <p:sp>
        <p:nvSpPr>
          <p:cNvPr id="4" name="Text Placeholder 3"/>
          <p:cNvSpPr>
            <a:spLocks noGrp="1"/>
          </p:cNvSpPr>
          <p:nvPr>
            <p:ph type="body" sz="half" idx="2"/>
          </p:nvPr>
        </p:nvSpPr>
        <p:spPr>
          <a:xfrm>
            <a:off x="472381" y="7981154"/>
            <a:ext cx="5914132" cy="2669913"/>
          </a:xfrm>
        </p:spPr>
        <p:txBody>
          <a:bodyPr anchor="ct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Edit Master text styles</a:t>
            </a:r>
          </a:p>
        </p:txBody>
      </p:sp>
      <p:sp>
        <p:nvSpPr>
          <p:cNvPr id="5" name="Date Placeholder 4"/>
          <p:cNvSpPr>
            <a:spLocks noGrp="1"/>
          </p:cNvSpPr>
          <p:nvPr>
            <p:ph type="dt" sz="half" idx="10"/>
          </p:nvPr>
        </p:nvSpPr>
        <p:spPr/>
        <p:txBody>
          <a:bodyPr/>
          <a:lstStyle/>
          <a:p>
            <a:fld id="{EA97D6E7-973B-46E1-8B94-D6E48FE9A6DE}" type="datetimeFigureOut">
              <a:rPr lang="en-GB" smtClean="0"/>
              <a:t>26/11/2024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1814C5-5E0F-43D9-8BB8-F66918F19F7B}" type="slidenum">
              <a:rPr lang="en-GB" smtClean="0"/>
              <a:t>‹#›</a:t>
            </a:fld>
            <a:endParaRPr lang="en-GB"/>
          </a:p>
        </p:txBody>
      </p:sp>
    </p:spTree>
    <p:extLst>
      <p:ext uri="{BB962C8B-B14F-4D97-AF65-F5344CB8AC3E}">
        <p14:creationId xmlns:p14="http://schemas.microsoft.com/office/powerpoint/2010/main" val="1876684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494" y="649111"/>
            <a:ext cx="5232798" cy="5320718"/>
          </a:xfrm>
        </p:spPr>
        <p:txBody>
          <a:bodyPr anchor="ctr"/>
          <a:lstStyle>
            <a:lvl1pPr>
              <a:defRPr sz="2475"/>
            </a:lvl1pPr>
          </a:lstStyle>
          <a:p>
            <a:r>
              <a:rPr lang="en-US" smtClean="0"/>
              <a:t>Click to edit Master title style</a:t>
            </a:r>
            <a:endParaRPr lang="en-US" dirty="0"/>
          </a:p>
        </p:txBody>
      </p:sp>
      <p:sp>
        <p:nvSpPr>
          <p:cNvPr id="12" name="Text Placeholder 3"/>
          <p:cNvSpPr>
            <a:spLocks noGrp="1"/>
          </p:cNvSpPr>
          <p:nvPr>
            <p:ph type="body" sz="half" idx="13"/>
          </p:nvPr>
        </p:nvSpPr>
        <p:spPr>
          <a:xfrm>
            <a:off x="967863" y="5983213"/>
            <a:ext cx="4923168" cy="975943"/>
          </a:xfrm>
        </p:spPr>
        <p:txBody>
          <a:bodyPr anchor="t">
            <a:normAutofit/>
          </a:bodyPr>
          <a:lstStyle>
            <a:lvl1pPr marL="0" indent="0">
              <a:buNone/>
              <a:defRPr sz="788"/>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Edit Master text styles</a:t>
            </a:r>
          </a:p>
        </p:txBody>
      </p:sp>
      <p:sp>
        <p:nvSpPr>
          <p:cNvPr id="4" name="Text Placeholder 3"/>
          <p:cNvSpPr>
            <a:spLocks noGrp="1"/>
          </p:cNvSpPr>
          <p:nvPr>
            <p:ph type="body" sz="half" idx="2"/>
          </p:nvPr>
        </p:nvSpPr>
        <p:spPr>
          <a:xfrm>
            <a:off x="471487" y="8003074"/>
            <a:ext cx="5913239" cy="2647993"/>
          </a:xfrm>
        </p:spPr>
        <p:txBody>
          <a:bodyPr anchor="ctr">
            <a:normAutofit/>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Edit Master text styles</a:t>
            </a:r>
          </a:p>
        </p:txBody>
      </p:sp>
      <p:sp>
        <p:nvSpPr>
          <p:cNvPr id="5" name="Date Placeholder 4"/>
          <p:cNvSpPr>
            <a:spLocks noGrp="1"/>
          </p:cNvSpPr>
          <p:nvPr>
            <p:ph type="dt" sz="half" idx="10"/>
          </p:nvPr>
        </p:nvSpPr>
        <p:spPr/>
        <p:txBody>
          <a:bodyPr/>
          <a:lstStyle/>
          <a:p>
            <a:fld id="{EA97D6E7-973B-46E1-8B94-D6E48FE9A6DE}" type="datetimeFigureOut">
              <a:rPr lang="en-GB" smtClean="0"/>
              <a:t>26/11/2024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1814C5-5E0F-43D9-8BB8-F66918F19F7B}" type="slidenum">
              <a:rPr lang="en-GB" smtClean="0"/>
              <a:t>‹#›</a:t>
            </a:fld>
            <a:endParaRPr lang="en-GB"/>
          </a:p>
        </p:txBody>
      </p:sp>
      <p:sp>
        <p:nvSpPr>
          <p:cNvPr id="9" name="TextBox 8"/>
          <p:cNvSpPr txBox="1"/>
          <p:nvPr/>
        </p:nvSpPr>
        <p:spPr>
          <a:xfrm>
            <a:off x="624962" y="1398798"/>
            <a:ext cx="342900" cy="1039602"/>
          </a:xfrm>
          <a:prstGeom prst="rect">
            <a:avLst/>
          </a:prstGeom>
        </p:spPr>
        <p:txBody>
          <a:bodyPr vert="horz" lIns="51435" tIns="25718" rIns="51435" bIns="2571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4500" dirty="0">
                <a:solidFill>
                  <a:schemeClr val="tx1"/>
                </a:solidFill>
                <a:effectLst/>
              </a:rPr>
              <a:t>“</a:t>
            </a:r>
          </a:p>
        </p:txBody>
      </p:sp>
      <p:sp>
        <p:nvSpPr>
          <p:cNvPr id="10" name="TextBox 9"/>
          <p:cNvSpPr txBox="1"/>
          <p:nvPr/>
        </p:nvSpPr>
        <p:spPr>
          <a:xfrm>
            <a:off x="5871269" y="4876800"/>
            <a:ext cx="342900" cy="1039602"/>
          </a:xfrm>
          <a:prstGeom prst="rect">
            <a:avLst/>
          </a:prstGeom>
        </p:spPr>
        <p:txBody>
          <a:bodyPr vert="horz" lIns="51435" tIns="25718" rIns="51435" bIns="2571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4500" dirty="0">
                <a:solidFill>
                  <a:schemeClr val="tx1"/>
                </a:solidFill>
                <a:effectLst/>
              </a:rPr>
              <a:t>”</a:t>
            </a:r>
          </a:p>
        </p:txBody>
      </p:sp>
    </p:spTree>
    <p:extLst>
      <p:ext uri="{BB962C8B-B14F-4D97-AF65-F5344CB8AC3E}">
        <p14:creationId xmlns:p14="http://schemas.microsoft.com/office/powerpoint/2010/main" val="2741855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472381" y="4136833"/>
            <a:ext cx="5915025" cy="4465484"/>
          </a:xfrm>
        </p:spPr>
        <p:txBody>
          <a:bodyPr anchor="b">
            <a:normAutofit/>
          </a:bodyPr>
          <a:lstStyle>
            <a:lvl1pPr>
              <a:defRPr sz="3038"/>
            </a:lvl1pPr>
          </a:lstStyle>
          <a:p>
            <a:r>
              <a:rPr lang="en-US" smtClean="0"/>
              <a:t>Click to edit Master title style</a:t>
            </a:r>
            <a:endParaRPr lang="en-US" dirty="0"/>
          </a:p>
        </p:txBody>
      </p:sp>
      <p:sp>
        <p:nvSpPr>
          <p:cNvPr id="4" name="Text Placeholder 3"/>
          <p:cNvSpPr>
            <a:spLocks noGrp="1"/>
          </p:cNvSpPr>
          <p:nvPr>
            <p:ph type="body" sz="half" idx="2"/>
          </p:nvPr>
        </p:nvSpPr>
        <p:spPr>
          <a:xfrm>
            <a:off x="472381" y="8623255"/>
            <a:ext cx="5914132" cy="2027812"/>
          </a:xfrm>
        </p:spPr>
        <p:txBody>
          <a:bodyPr anchor="t"/>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Edit Master text styles</a:t>
            </a:r>
          </a:p>
        </p:txBody>
      </p:sp>
      <p:sp>
        <p:nvSpPr>
          <p:cNvPr id="5" name="Date Placeholder 4"/>
          <p:cNvSpPr>
            <a:spLocks noGrp="1"/>
          </p:cNvSpPr>
          <p:nvPr>
            <p:ph type="dt" sz="half" idx="10"/>
          </p:nvPr>
        </p:nvSpPr>
        <p:spPr/>
        <p:txBody>
          <a:bodyPr/>
          <a:lstStyle/>
          <a:p>
            <a:fld id="{EA97D6E7-973B-46E1-8B94-D6E48FE9A6DE}" type="datetimeFigureOut">
              <a:rPr lang="en-GB" smtClean="0"/>
              <a:t>26/11/2024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1814C5-5E0F-43D9-8BB8-F66918F19F7B}" type="slidenum">
              <a:rPr lang="en-GB" smtClean="0"/>
              <a:t>‹#›</a:t>
            </a:fld>
            <a:endParaRPr lang="en-GB"/>
          </a:p>
        </p:txBody>
      </p:sp>
    </p:spTree>
    <p:extLst>
      <p:ext uri="{BB962C8B-B14F-4D97-AF65-F5344CB8AC3E}">
        <p14:creationId xmlns:p14="http://schemas.microsoft.com/office/powerpoint/2010/main" val="1833843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471488" y="649114"/>
            <a:ext cx="5915025" cy="2356556"/>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752221" y="3352800"/>
            <a:ext cx="1657613" cy="1024466"/>
          </a:xfrm>
        </p:spPr>
        <p:txBody>
          <a:bodyPr anchor="b">
            <a:noAutofit/>
          </a:bodyPr>
          <a:lstStyle>
            <a:lvl1pPr marL="0" indent="0">
              <a:buNone/>
              <a:defRPr sz="135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Edit Master text styles</a:t>
            </a:r>
          </a:p>
        </p:txBody>
      </p:sp>
      <p:sp>
        <p:nvSpPr>
          <p:cNvPr id="8" name="Text Placeholder 3"/>
          <p:cNvSpPr>
            <a:spLocks noGrp="1"/>
          </p:cNvSpPr>
          <p:nvPr>
            <p:ph type="body" sz="half" idx="15"/>
          </p:nvPr>
        </p:nvSpPr>
        <p:spPr>
          <a:xfrm>
            <a:off x="763199" y="4572000"/>
            <a:ext cx="1646635" cy="6381045"/>
          </a:xfrm>
        </p:spPr>
        <p:txBody>
          <a:bodyPr anchor="t">
            <a:normAutofit/>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Edit Master text styles</a:t>
            </a:r>
          </a:p>
        </p:txBody>
      </p:sp>
      <p:sp>
        <p:nvSpPr>
          <p:cNvPr id="9" name="Text Placeholder 4"/>
          <p:cNvSpPr>
            <a:spLocks noGrp="1"/>
          </p:cNvSpPr>
          <p:nvPr>
            <p:ph type="body" sz="quarter" idx="3"/>
          </p:nvPr>
        </p:nvSpPr>
        <p:spPr>
          <a:xfrm>
            <a:off x="2580747" y="3352800"/>
            <a:ext cx="1651636" cy="1024466"/>
          </a:xfrm>
        </p:spPr>
        <p:txBody>
          <a:bodyPr vert="horz" lIns="91440" tIns="45720" rIns="91440" bIns="45720" rtlCol="0" anchor="b">
            <a:noAutofit/>
          </a:bodyPr>
          <a:lstStyle>
            <a:lvl1pPr>
              <a:buNone/>
              <a:defRPr lang="en-US" sz="135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0" name="Text Placeholder 3"/>
          <p:cNvSpPr>
            <a:spLocks noGrp="1"/>
          </p:cNvSpPr>
          <p:nvPr>
            <p:ph type="body" sz="half" idx="16"/>
          </p:nvPr>
        </p:nvSpPr>
        <p:spPr>
          <a:xfrm>
            <a:off x="2574811" y="4572000"/>
            <a:ext cx="1657572" cy="6381045"/>
          </a:xfrm>
        </p:spPr>
        <p:txBody>
          <a:bodyPr anchor="t">
            <a:normAutofit/>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Edit Master text styles</a:t>
            </a:r>
          </a:p>
        </p:txBody>
      </p:sp>
      <p:sp>
        <p:nvSpPr>
          <p:cNvPr id="11" name="Text Placeholder 4"/>
          <p:cNvSpPr>
            <a:spLocks noGrp="1"/>
          </p:cNvSpPr>
          <p:nvPr>
            <p:ph type="body" sz="quarter" idx="13"/>
          </p:nvPr>
        </p:nvSpPr>
        <p:spPr>
          <a:xfrm>
            <a:off x="4403833" y="3352800"/>
            <a:ext cx="1649314" cy="1024466"/>
          </a:xfrm>
        </p:spPr>
        <p:txBody>
          <a:bodyPr vert="horz" lIns="91440" tIns="45720" rIns="91440" bIns="45720" rtlCol="0" anchor="b">
            <a:noAutofit/>
          </a:bodyPr>
          <a:lstStyle>
            <a:lvl1pPr>
              <a:buNone/>
              <a:defRPr lang="en-US" sz="135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2" name="Text Placeholder 3"/>
          <p:cNvSpPr>
            <a:spLocks noGrp="1"/>
          </p:cNvSpPr>
          <p:nvPr>
            <p:ph type="body" sz="half" idx="17"/>
          </p:nvPr>
        </p:nvSpPr>
        <p:spPr>
          <a:xfrm>
            <a:off x="4403833" y="4572000"/>
            <a:ext cx="1649314" cy="6381045"/>
          </a:xfrm>
        </p:spPr>
        <p:txBody>
          <a:bodyPr anchor="t">
            <a:normAutofit/>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Edit Master text styles</a:t>
            </a:r>
          </a:p>
        </p:txBody>
      </p:sp>
      <p:sp>
        <p:nvSpPr>
          <p:cNvPr id="3" name="Date Placeholder 2"/>
          <p:cNvSpPr>
            <a:spLocks noGrp="1"/>
          </p:cNvSpPr>
          <p:nvPr>
            <p:ph type="dt" sz="half" idx="10"/>
          </p:nvPr>
        </p:nvSpPr>
        <p:spPr/>
        <p:txBody>
          <a:bodyPr/>
          <a:lstStyle/>
          <a:p>
            <a:fld id="{EA97D6E7-973B-46E1-8B94-D6E48FE9A6DE}" type="datetimeFigureOut">
              <a:rPr lang="en-GB" smtClean="0"/>
              <a:t>26/11/2024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21814C5-5E0F-43D9-8BB8-F66918F19F7B}" type="slidenum">
              <a:rPr lang="en-GB" smtClean="0"/>
              <a:t>‹#›</a:t>
            </a:fld>
            <a:endParaRPr lang="en-GB"/>
          </a:p>
        </p:txBody>
      </p:sp>
    </p:spTree>
    <p:extLst>
      <p:ext uri="{BB962C8B-B14F-4D97-AF65-F5344CB8AC3E}">
        <p14:creationId xmlns:p14="http://schemas.microsoft.com/office/powerpoint/2010/main" val="2384048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471488" y="649114"/>
            <a:ext cx="5915025" cy="2356556"/>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749298" y="7640005"/>
            <a:ext cx="1653779" cy="1024466"/>
          </a:xfrm>
        </p:spPr>
        <p:txBody>
          <a:bodyPr anchor="b">
            <a:noAutofit/>
          </a:bodyPr>
          <a:lstStyle>
            <a:lvl1pPr marL="0" indent="0">
              <a:buNone/>
              <a:defRPr sz="135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Edit Master text styles</a:t>
            </a:r>
          </a:p>
        </p:txBody>
      </p:sp>
      <p:sp>
        <p:nvSpPr>
          <p:cNvPr id="20" name="Picture Placeholder 2"/>
          <p:cNvSpPr>
            <a:spLocks noGrp="1" noChangeAspect="1"/>
          </p:cNvSpPr>
          <p:nvPr>
            <p:ph type="pic" idx="15"/>
          </p:nvPr>
        </p:nvSpPr>
        <p:spPr>
          <a:xfrm>
            <a:off x="749298" y="4011296"/>
            <a:ext cx="1653779" cy="27093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900"/>
            </a:lvl1pPr>
            <a:lvl2pPr marL="257175" indent="0">
              <a:buNone/>
              <a:defRPr sz="900"/>
            </a:lvl2pPr>
            <a:lvl3pPr marL="514350" indent="0">
              <a:buNone/>
              <a:defRPr sz="900"/>
            </a:lvl3pPr>
            <a:lvl4pPr marL="771525" indent="0">
              <a:buNone/>
              <a:defRPr sz="900"/>
            </a:lvl4pPr>
            <a:lvl5pPr marL="1028700" indent="0">
              <a:buNone/>
              <a:defRPr sz="900"/>
            </a:lvl5pPr>
            <a:lvl6pPr marL="1285875" indent="0">
              <a:buNone/>
              <a:defRPr sz="900"/>
            </a:lvl6pPr>
            <a:lvl7pPr marL="1543050" indent="0">
              <a:buNone/>
              <a:defRPr sz="900"/>
            </a:lvl7pPr>
            <a:lvl8pPr marL="1800225" indent="0">
              <a:buNone/>
              <a:defRPr sz="900"/>
            </a:lvl8pPr>
            <a:lvl9pPr marL="2057400" indent="0">
              <a:buNone/>
              <a:defRPr sz="900"/>
            </a:lvl9pPr>
          </a:lstStyle>
          <a:p>
            <a:r>
              <a:rPr lang="en-US" smtClean="0"/>
              <a:t>Click icon to add picture</a:t>
            </a:r>
            <a:endParaRPr lang="en-US" dirty="0"/>
          </a:p>
        </p:txBody>
      </p:sp>
      <p:sp>
        <p:nvSpPr>
          <p:cNvPr id="21" name="Text Placeholder 3"/>
          <p:cNvSpPr>
            <a:spLocks noGrp="1"/>
          </p:cNvSpPr>
          <p:nvPr>
            <p:ph type="body" sz="half" idx="18"/>
          </p:nvPr>
        </p:nvSpPr>
        <p:spPr>
          <a:xfrm>
            <a:off x="749298" y="8664474"/>
            <a:ext cx="1653779" cy="1171892"/>
          </a:xfrm>
        </p:spPr>
        <p:txBody>
          <a:bodyPr anchor="t">
            <a:normAutofit/>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Edit Master text styles</a:t>
            </a:r>
          </a:p>
        </p:txBody>
      </p:sp>
      <p:sp>
        <p:nvSpPr>
          <p:cNvPr id="22" name="Text Placeholder 4"/>
          <p:cNvSpPr>
            <a:spLocks noGrp="1"/>
          </p:cNvSpPr>
          <p:nvPr>
            <p:ph type="body" sz="quarter" idx="3"/>
          </p:nvPr>
        </p:nvSpPr>
        <p:spPr>
          <a:xfrm>
            <a:off x="2570061" y="7640005"/>
            <a:ext cx="1648421" cy="1024466"/>
          </a:xfrm>
        </p:spPr>
        <p:txBody>
          <a:bodyPr anchor="b">
            <a:noAutofit/>
          </a:bodyPr>
          <a:lstStyle>
            <a:lvl1pPr marL="0" indent="0">
              <a:buNone/>
              <a:defRPr sz="135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Edit Master text styles</a:t>
            </a:r>
          </a:p>
        </p:txBody>
      </p:sp>
      <p:sp>
        <p:nvSpPr>
          <p:cNvPr id="23" name="Picture Placeholder 2"/>
          <p:cNvSpPr>
            <a:spLocks noGrp="1" noChangeAspect="1"/>
          </p:cNvSpPr>
          <p:nvPr>
            <p:ph type="pic" idx="21"/>
          </p:nvPr>
        </p:nvSpPr>
        <p:spPr>
          <a:xfrm>
            <a:off x="2570060" y="4011296"/>
            <a:ext cx="1648421" cy="27093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900"/>
            </a:lvl1pPr>
            <a:lvl2pPr marL="257175" indent="0">
              <a:buNone/>
              <a:defRPr sz="900"/>
            </a:lvl2pPr>
            <a:lvl3pPr marL="514350" indent="0">
              <a:buNone/>
              <a:defRPr sz="900"/>
            </a:lvl3pPr>
            <a:lvl4pPr marL="771525" indent="0">
              <a:buNone/>
              <a:defRPr sz="900"/>
            </a:lvl4pPr>
            <a:lvl5pPr marL="1028700" indent="0">
              <a:buNone/>
              <a:defRPr sz="900"/>
            </a:lvl5pPr>
            <a:lvl6pPr marL="1285875" indent="0">
              <a:buNone/>
              <a:defRPr sz="900"/>
            </a:lvl6pPr>
            <a:lvl7pPr marL="1543050" indent="0">
              <a:buNone/>
              <a:defRPr sz="900"/>
            </a:lvl7pPr>
            <a:lvl8pPr marL="1800225" indent="0">
              <a:buNone/>
              <a:defRPr sz="900"/>
            </a:lvl8pPr>
            <a:lvl9pPr marL="2057400" indent="0">
              <a:buNone/>
              <a:defRPr sz="900"/>
            </a:lvl9pPr>
          </a:lstStyle>
          <a:p>
            <a:r>
              <a:rPr lang="en-US" smtClean="0"/>
              <a:t>Click icon to add picture</a:t>
            </a:r>
            <a:endParaRPr lang="en-US" dirty="0"/>
          </a:p>
        </p:txBody>
      </p:sp>
      <p:sp>
        <p:nvSpPr>
          <p:cNvPr id="24" name="Text Placeholder 3"/>
          <p:cNvSpPr>
            <a:spLocks noGrp="1"/>
          </p:cNvSpPr>
          <p:nvPr>
            <p:ph type="body" sz="half" idx="19"/>
          </p:nvPr>
        </p:nvSpPr>
        <p:spPr>
          <a:xfrm>
            <a:off x="2569300" y="8664472"/>
            <a:ext cx="1650604" cy="1171892"/>
          </a:xfrm>
        </p:spPr>
        <p:txBody>
          <a:bodyPr anchor="t">
            <a:normAutofit/>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Edit Master text styles</a:t>
            </a:r>
          </a:p>
        </p:txBody>
      </p:sp>
      <p:sp>
        <p:nvSpPr>
          <p:cNvPr id="25" name="Text Placeholder 4"/>
          <p:cNvSpPr>
            <a:spLocks noGrp="1"/>
          </p:cNvSpPr>
          <p:nvPr>
            <p:ph type="body" sz="quarter" idx="13"/>
          </p:nvPr>
        </p:nvSpPr>
        <p:spPr>
          <a:xfrm>
            <a:off x="4389932" y="7640005"/>
            <a:ext cx="1649314" cy="1024466"/>
          </a:xfrm>
        </p:spPr>
        <p:txBody>
          <a:bodyPr anchor="b">
            <a:noAutofit/>
          </a:bodyPr>
          <a:lstStyle>
            <a:lvl1pPr marL="0" indent="0">
              <a:buNone/>
              <a:defRPr sz="135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Edit Master text styles</a:t>
            </a:r>
          </a:p>
        </p:txBody>
      </p:sp>
      <p:sp>
        <p:nvSpPr>
          <p:cNvPr id="26" name="Picture Placeholder 2"/>
          <p:cNvSpPr>
            <a:spLocks noGrp="1" noChangeAspect="1"/>
          </p:cNvSpPr>
          <p:nvPr>
            <p:ph type="pic" idx="22"/>
          </p:nvPr>
        </p:nvSpPr>
        <p:spPr>
          <a:xfrm>
            <a:off x="4389931" y="4011296"/>
            <a:ext cx="1649314" cy="2709333"/>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900"/>
            </a:lvl1pPr>
            <a:lvl2pPr marL="257175" indent="0">
              <a:buNone/>
              <a:defRPr sz="900"/>
            </a:lvl2pPr>
            <a:lvl3pPr marL="514350" indent="0">
              <a:buNone/>
              <a:defRPr sz="900"/>
            </a:lvl3pPr>
            <a:lvl4pPr marL="771525" indent="0">
              <a:buNone/>
              <a:defRPr sz="900"/>
            </a:lvl4pPr>
            <a:lvl5pPr marL="1028700" indent="0">
              <a:buNone/>
              <a:defRPr sz="900"/>
            </a:lvl5pPr>
            <a:lvl6pPr marL="1285875" indent="0">
              <a:buNone/>
              <a:defRPr sz="900"/>
            </a:lvl6pPr>
            <a:lvl7pPr marL="1543050" indent="0">
              <a:buNone/>
              <a:defRPr sz="900"/>
            </a:lvl7pPr>
            <a:lvl8pPr marL="1800225" indent="0">
              <a:buNone/>
              <a:defRPr sz="900"/>
            </a:lvl8pPr>
            <a:lvl9pPr marL="2057400" indent="0">
              <a:buNone/>
              <a:defRPr sz="900"/>
            </a:lvl9pPr>
          </a:lstStyle>
          <a:p>
            <a:r>
              <a:rPr lang="en-US" smtClean="0"/>
              <a:t>Click icon to add picture</a:t>
            </a:r>
            <a:endParaRPr lang="en-US" dirty="0"/>
          </a:p>
        </p:txBody>
      </p:sp>
      <p:sp>
        <p:nvSpPr>
          <p:cNvPr id="27" name="Text Placeholder 3"/>
          <p:cNvSpPr>
            <a:spLocks noGrp="1"/>
          </p:cNvSpPr>
          <p:nvPr>
            <p:ph type="body" sz="half" idx="20"/>
          </p:nvPr>
        </p:nvSpPr>
        <p:spPr>
          <a:xfrm>
            <a:off x="4389861" y="8664468"/>
            <a:ext cx="1651499" cy="1171892"/>
          </a:xfrm>
        </p:spPr>
        <p:txBody>
          <a:bodyPr anchor="t">
            <a:normAutofit/>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Edit Master text styles</a:t>
            </a:r>
          </a:p>
        </p:txBody>
      </p:sp>
      <p:sp>
        <p:nvSpPr>
          <p:cNvPr id="3" name="Date Placeholder 2"/>
          <p:cNvSpPr>
            <a:spLocks noGrp="1"/>
          </p:cNvSpPr>
          <p:nvPr>
            <p:ph type="dt" sz="half" idx="10"/>
          </p:nvPr>
        </p:nvSpPr>
        <p:spPr/>
        <p:txBody>
          <a:bodyPr/>
          <a:lstStyle/>
          <a:p>
            <a:fld id="{EA97D6E7-973B-46E1-8B94-D6E48FE9A6DE}" type="datetimeFigureOut">
              <a:rPr lang="en-GB" smtClean="0"/>
              <a:t>26/11/2024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21814C5-5E0F-43D9-8BB8-F66918F19F7B}" type="slidenum">
              <a:rPr lang="en-GB" smtClean="0"/>
              <a:t>‹#›</a:t>
            </a:fld>
            <a:endParaRPr lang="en-GB"/>
          </a:p>
        </p:txBody>
      </p:sp>
    </p:spTree>
    <p:extLst>
      <p:ext uri="{BB962C8B-B14F-4D97-AF65-F5344CB8AC3E}">
        <p14:creationId xmlns:p14="http://schemas.microsoft.com/office/powerpoint/2010/main" val="3595369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97D6E7-973B-46E1-8B94-D6E48FE9A6DE}" type="datetimeFigureOut">
              <a:rPr lang="en-GB" smtClean="0"/>
              <a:t>26/11/2024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1814C5-5E0F-43D9-8BB8-F66918F19F7B}" type="slidenum">
              <a:rPr lang="en-GB" smtClean="0"/>
              <a:t>‹#›</a:t>
            </a:fld>
            <a:endParaRPr lang="en-GB"/>
          </a:p>
        </p:txBody>
      </p:sp>
    </p:spTree>
    <p:extLst>
      <p:ext uri="{BB962C8B-B14F-4D97-AF65-F5344CB8AC3E}">
        <p14:creationId xmlns:p14="http://schemas.microsoft.com/office/powerpoint/2010/main" val="3585205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97D6E7-973B-46E1-8B94-D6E48FE9A6DE}" type="datetimeFigureOut">
              <a:rPr lang="en-GB" smtClean="0"/>
              <a:t>26/11/2024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1814C5-5E0F-43D9-8BB8-F66918F19F7B}" type="slidenum">
              <a:rPr lang="en-GB" smtClean="0"/>
              <a:t>‹#›</a:t>
            </a:fld>
            <a:endParaRPr lang="en-GB"/>
          </a:p>
        </p:txBody>
      </p:sp>
    </p:spTree>
    <p:extLst>
      <p:ext uri="{BB962C8B-B14F-4D97-AF65-F5344CB8AC3E}">
        <p14:creationId xmlns:p14="http://schemas.microsoft.com/office/powerpoint/2010/main" val="2564056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97D6E7-973B-46E1-8B94-D6E48FE9A6DE}" type="datetimeFigureOut">
              <a:rPr lang="en-GB" smtClean="0"/>
              <a:t>26/11/2024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1814C5-5E0F-43D9-8BB8-F66918F19F7B}" type="slidenum">
              <a:rPr lang="en-GB" smtClean="0"/>
              <a:t>‹#›</a:t>
            </a:fld>
            <a:endParaRPr lang="en-GB"/>
          </a:p>
        </p:txBody>
      </p:sp>
    </p:spTree>
    <p:extLst>
      <p:ext uri="{BB962C8B-B14F-4D97-AF65-F5344CB8AC3E}">
        <p14:creationId xmlns:p14="http://schemas.microsoft.com/office/powerpoint/2010/main" val="3602697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480674" y="7936050"/>
            <a:ext cx="5143500" cy="2123822"/>
          </a:xfrm>
        </p:spPr>
        <p:txBody>
          <a:bodyPr wrap="none" anchor="t">
            <a:normAutofit/>
          </a:bodyPr>
          <a:lstStyle>
            <a:lvl1pPr algn="l">
              <a:defRPr sz="5400" b="0" spc="-169">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480674" y="6808672"/>
            <a:ext cx="5143500" cy="1098350"/>
          </a:xfrm>
        </p:spPr>
        <p:txBody>
          <a:bodyPr anchor="b">
            <a:normAutofit/>
          </a:bodyPr>
          <a:lstStyle>
            <a:lvl1pPr marL="0" indent="0" algn="l">
              <a:buNone/>
              <a:defRPr sz="18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A97D6E7-973B-46E1-8B94-D6E48FE9A6DE}" type="datetimeFigureOut">
              <a:rPr lang="en-GB" smtClean="0"/>
              <a:t>26/11/2024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1814C5-5E0F-43D9-8BB8-F66918F19F7B}" type="slidenum">
              <a:rPr lang="en-GB" smtClean="0"/>
              <a:t>‹#›</a:t>
            </a:fld>
            <a:endParaRPr lang="en-GB"/>
          </a:p>
        </p:txBody>
      </p:sp>
    </p:spTree>
    <p:extLst>
      <p:ext uri="{BB962C8B-B14F-4D97-AF65-F5344CB8AC3E}">
        <p14:creationId xmlns:p14="http://schemas.microsoft.com/office/powerpoint/2010/main" val="131235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30000" y="3245556"/>
            <a:ext cx="2826684" cy="77357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554910" y="3245556"/>
            <a:ext cx="2831603" cy="77357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A97D6E7-973B-46E1-8B94-D6E48FE9A6DE}" type="datetimeFigureOut">
              <a:rPr lang="en-GB" smtClean="0"/>
              <a:t>26/11/2024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1814C5-5E0F-43D9-8BB8-F66918F19F7B}" type="slidenum">
              <a:rPr lang="en-GB" smtClean="0"/>
              <a:t>‹#›</a:t>
            </a:fld>
            <a:endParaRPr lang="en-GB"/>
          </a:p>
        </p:txBody>
      </p:sp>
    </p:spTree>
    <p:extLst>
      <p:ext uri="{BB962C8B-B14F-4D97-AF65-F5344CB8AC3E}">
        <p14:creationId xmlns:p14="http://schemas.microsoft.com/office/powerpoint/2010/main" val="1147001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30000" y="2988734"/>
            <a:ext cx="2826684" cy="1464732"/>
          </a:xfrm>
        </p:spPr>
        <p:txBody>
          <a:bodyPr anchor="b">
            <a:normAutofit/>
          </a:bodyPr>
          <a:lstStyle>
            <a:lvl1pPr marL="0" indent="0">
              <a:buNone/>
              <a:defRPr sz="15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Edit Master text styles</a:t>
            </a:r>
          </a:p>
        </p:txBody>
      </p:sp>
      <p:sp>
        <p:nvSpPr>
          <p:cNvPr id="4" name="Content Placeholder 3"/>
          <p:cNvSpPr>
            <a:spLocks noGrp="1"/>
          </p:cNvSpPr>
          <p:nvPr>
            <p:ph sz="half" idx="2"/>
          </p:nvPr>
        </p:nvSpPr>
        <p:spPr>
          <a:xfrm>
            <a:off x="630000" y="4453467"/>
            <a:ext cx="2826684" cy="65503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554910" y="2988734"/>
            <a:ext cx="2832496" cy="1464732"/>
          </a:xfrm>
        </p:spPr>
        <p:txBody>
          <a:bodyPr vert="horz" lIns="91440" tIns="45720" rIns="91440" bIns="45720" rtlCol="0" anchor="b">
            <a:normAutofit/>
          </a:bodyPr>
          <a:lstStyle>
            <a:lvl1pPr>
              <a:buNone/>
              <a:defRPr lang="en-US" sz="15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6" name="Content Placeholder 5"/>
          <p:cNvSpPr>
            <a:spLocks noGrp="1"/>
          </p:cNvSpPr>
          <p:nvPr>
            <p:ph sz="quarter" idx="4"/>
          </p:nvPr>
        </p:nvSpPr>
        <p:spPr>
          <a:xfrm>
            <a:off x="3554910" y="4453467"/>
            <a:ext cx="2832496" cy="65503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A97D6E7-973B-46E1-8B94-D6E48FE9A6DE}" type="datetimeFigureOut">
              <a:rPr lang="en-GB" smtClean="0"/>
              <a:t>26/11/2024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21814C5-5E0F-43D9-8BB8-F66918F19F7B}" type="slidenum">
              <a:rPr lang="en-GB" smtClean="0"/>
              <a:t>‹#›</a:t>
            </a:fld>
            <a:endParaRPr lang="en-GB"/>
          </a:p>
        </p:txBody>
      </p:sp>
    </p:spTree>
    <p:extLst>
      <p:ext uri="{BB962C8B-B14F-4D97-AF65-F5344CB8AC3E}">
        <p14:creationId xmlns:p14="http://schemas.microsoft.com/office/powerpoint/2010/main" val="753849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A97D6E7-973B-46E1-8B94-D6E48FE9A6DE}" type="datetimeFigureOut">
              <a:rPr lang="en-GB" smtClean="0"/>
              <a:t>26/11/2024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21814C5-5E0F-43D9-8BB8-F66918F19F7B}" type="slidenum">
              <a:rPr lang="en-GB" smtClean="0"/>
              <a:t>‹#›</a:t>
            </a:fld>
            <a:endParaRPr lang="en-GB"/>
          </a:p>
        </p:txBody>
      </p:sp>
    </p:spTree>
    <p:extLst>
      <p:ext uri="{BB962C8B-B14F-4D97-AF65-F5344CB8AC3E}">
        <p14:creationId xmlns:p14="http://schemas.microsoft.com/office/powerpoint/2010/main" val="397066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97D6E7-973B-46E1-8B94-D6E48FE9A6DE}" type="datetimeFigureOut">
              <a:rPr lang="en-GB" smtClean="0"/>
              <a:t>26/11/2024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21814C5-5E0F-43D9-8BB8-F66918F19F7B}" type="slidenum">
              <a:rPr lang="en-GB" smtClean="0"/>
              <a:t>‹#›</a:t>
            </a:fld>
            <a:endParaRPr lang="en-GB"/>
          </a:p>
        </p:txBody>
      </p:sp>
    </p:spTree>
    <p:extLst>
      <p:ext uri="{BB962C8B-B14F-4D97-AF65-F5344CB8AC3E}">
        <p14:creationId xmlns:p14="http://schemas.microsoft.com/office/powerpoint/2010/main" val="529128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1800"/>
            </a:lvl1pPr>
          </a:lstStyle>
          <a:p>
            <a:r>
              <a:rPr lang="en-US" smtClean="0"/>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30001" y="3657600"/>
            <a:ext cx="2054264" cy="6776156"/>
          </a:xfrm>
        </p:spPr>
        <p:txBody>
          <a:bodyPr>
            <a:normAutofit/>
          </a:bodyPr>
          <a:lstStyle>
            <a:lvl1pPr marL="0" indent="0">
              <a:buNone/>
              <a:defRPr sz="105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Edit Master text styles</a:t>
            </a:r>
          </a:p>
        </p:txBody>
      </p:sp>
      <p:sp>
        <p:nvSpPr>
          <p:cNvPr id="5" name="Date Placeholder 4"/>
          <p:cNvSpPr>
            <a:spLocks noGrp="1"/>
          </p:cNvSpPr>
          <p:nvPr>
            <p:ph type="dt" sz="half" idx="10"/>
          </p:nvPr>
        </p:nvSpPr>
        <p:spPr/>
        <p:txBody>
          <a:bodyPr/>
          <a:lstStyle/>
          <a:p>
            <a:fld id="{EA97D6E7-973B-46E1-8B94-D6E48FE9A6DE}" type="datetimeFigureOut">
              <a:rPr lang="en-GB" smtClean="0"/>
              <a:t>26/11/2024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1814C5-5E0F-43D9-8BB8-F66918F19F7B}" type="slidenum">
              <a:rPr lang="en-GB" smtClean="0"/>
              <a:t>‹#›</a:t>
            </a:fld>
            <a:endParaRPr lang="en-GB"/>
          </a:p>
        </p:txBody>
      </p:sp>
    </p:spTree>
    <p:extLst>
      <p:ext uri="{BB962C8B-B14F-4D97-AF65-F5344CB8AC3E}">
        <p14:creationId xmlns:p14="http://schemas.microsoft.com/office/powerpoint/2010/main" val="998612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1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smtClean="0"/>
              <a:t>Click icon to add picture</a:t>
            </a:r>
            <a:endParaRPr lang="en-US" dirty="0"/>
          </a:p>
        </p:txBody>
      </p:sp>
      <p:sp>
        <p:nvSpPr>
          <p:cNvPr id="4" name="Text Placeholder 3"/>
          <p:cNvSpPr>
            <a:spLocks noGrp="1"/>
          </p:cNvSpPr>
          <p:nvPr>
            <p:ph type="body" sz="half" idx="2"/>
          </p:nvPr>
        </p:nvSpPr>
        <p:spPr>
          <a:xfrm>
            <a:off x="630001" y="3657600"/>
            <a:ext cx="2054264" cy="6776156"/>
          </a:xfrm>
        </p:spPr>
        <p:txBody>
          <a:bodyPr>
            <a:normAutofit/>
          </a:bodyPr>
          <a:lstStyle>
            <a:lvl1pPr marL="0" indent="0">
              <a:buNone/>
              <a:defRPr sz="105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Edit Master text styles</a:t>
            </a:r>
          </a:p>
        </p:txBody>
      </p:sp>
      <p:sp>
        <p:nvSpPr>
          <p:cNvPr id="5" name="Date Placeholder 4"/>
          <p:cNvSpPr>
            <a:spLocks noGrp="1"/>
          </p:cNvSpPr>
          <p:nvPr>
            <p:ph type="dt" sz="half" idx="10"/>
          </p:nvPr>
        </p:nvSpPr>
        <p:spPr/>
        <p:txBody>
          <a:bodyPr/>
          <a:lstStyle/>
          <a:p>
            <a:fld id="{EA97D6E7-973B-46E1-8B94-D6E48FE9A6DE}" type="datetimeFigureOut">
              <a:rPr lang="en-GB" smtClean="0"/>
              <a:t>26/11/2024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21814C5-5E0F-43D9-8BB8-F66918F19F7B}" type="slidenum">
              <a:rPr lang="en-GB" smtClean="0"/>
              <a:t>‹#›</a:t>
            </a:fld>
            <a:endParaRPr lang="en-GB"/>
          </a:p>
        </p:txBody>
      </p:sp>
    </p:spTree>
    <p:extLst>
      <p:ext uri="{BB962C8B-B14F-4D97-AF65-F5344CB8AC3E}">
        <p14:creationId xmlns:p14="http://schemas.microsoft.com/office/powerpoint/2010/main" val="3339600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30000" y="3245556"/>
            <a:ext cx="5756513" cy="773571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675">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EA97D6E7-973B-46E1-8B94-D6E48FE9A6DE}" type="datetimeFigureOut">
              <a:rPr lang="en-GB" smtClean="0"/>
              <a:t>26/11/2024</a:t>
            </a:fld>
            <a:endParaRPr lang="en-GB"/>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675">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GB"/>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675">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21814C5-5E0F-43D9-8BB8-F66918F19F7B}" type="slidenum">
              <a:rPr lang="en-GB" smtClean="0"/>
              <a:t>‹#›</a:t>
            </a:fld>
            <a:endParaRPr lang="en-GB"/>
          </a:p>
        </p:txBody>
      </p:sp>
    </p:spTree>
    <p:extLst>
      <p:ext uri="{BB962C8B-B14F-4D97-AF65-F5344CB8AC3E}">
        <p14:creationId xmlns:p14="http://schemas.microsoft.com/office/powerpoint/2010/main" val="381635722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514350" rtl="0" eaLnBrk="1" latinLnBrk="0" hangingPunct="1">
        <a:lnSpc>
          <a:spcPct val="90000"/>
        </a:lnSpc>
        <a:spcBef>
          <a:spcPct val="0"/>
        </a:spcBef>
        <a:buNone/>
        <a:defRPr sz="33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2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openxmlformats.org/officeDocument/2006/relationships/image" Target="../media/image8.png"/><Relationship Id="rId5" Type="http://schemas.openxmlformats.org/officeDocument/2006/relationships/diagramColors" Target="../diagrams/colors1.xml"/><Relationship Id="rId10" Type="http://schemas.openxmlformats.org/officeDocument/2006/relationships/image" Target="../media/image7.png"/><Relationship Id="rId4" Type="http://schemas.openxmlformats.org/officeDocument/2006/relationships/diagramQuickStyle" Target="../diagrams/quickStyle1.xml"/><Relationship Id="rId9" Type="http://schemas.openxmlformats.org/officeDocument/2006/relationships/image" Target="../media/image6.png"/><Relationship Id="rId1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19414" y="2024044"/>
            <a:ext cx="5480691" cy="1446550"/>
          </a:xfrm>
          <a:prstGeom prst="rect">
            <a:avLst/>
          </a:prstGeom>
          <a:solidFill>
            <a:srgbClr val="001F82"/>
          </a:solidFill>
        </p:spPr>
        <p:txBody>
          <a:bodyPr wrap="square" rtlCol="0">
            <a:spAutoFit/>
          </a:bodyPr>
          <a:lstStyle/>
          <a:p>
            <a:pPr algn="ctr"/>
            <a:r>
              <a:rPr lang="en-US" sz="4400" dirty="0" smtClean="0"/>
              <a:t>RAISE Network at       St Joseph’s</a:t>
            </a:r>
            <a:endParaRPr lang="en-GB" sz="4400" dirty="0"/>
          </a:p>
        </p:txBody>
      </p:sp>
      <p:pic>
        <p:nvPicPr>
          <p:cNvPr id="1026" name="Picture 2" descr="St Joseph's RC High School, Horwich - YouTube"/>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000" b="97778" l="0" r="98000"/>
                    </a14:imgEffect>
                  </a14:imgLayer>
                </a14:imgProps>
              </a:ext>
              <a:ext uri="{28A0092B-C50C-407E-A947-70E740481C1C}">
                <a14:useLocalDpi xmlns:a14="http://schemas.microsoft.com/office/drawing/2010/main" val="0"/>
              </a:ext>
            </a:extLst>
          </a:blip>
          <a:srcRect/>
          <a:stretch>
            <a:fillRect/>
          </a:stretch>
        </p:blipFill>
        <p:spPr bwMode="auto">
          <a:xfrm>
            <a:off x="2524441" y="6749186"/>
            <a:ext cx="2123760" cy="21237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19414" y="8872946"/>
            <a:ext cx="5480691" cy="1446550"/>
          </a:xfrm>
          <a:prstGeom prst="rect">
            <a:avLst/>
          </a:prstGeom>
          <a:solidFill>
            <a:srgbClr val="001F82"/>
          </a:solidFill>
        </p:spPr>
        <p:txBody>
          <a:bodyPr wrap="square" rtlCol="0">
            <a:spAutoFit/>
          </a:bodyPr>
          <a:lstStyle/>
          <a:p>
            <a:pPr algn="ctr"/>
            <a:r>
              <a:rPr lang="en-US" sz="4400" dirty="0" smtClean="0"/>
              <a:t>Information for Parents/</a:t>
            </a:r>
            <a:r>
              <a:rPr lang="en-US" sz="4400" dirty="0" err="1" smtClean="0"/>
              <a:t>Carers</a:t>
            </a:r>
            <a:endParaRPr lang="en-GB" sz="4400" dirty="0"/>
          </a:p>
        </p:txBody>
      </p:sp>
      <p:pic>
        <p:nvPicPr>
          <p:cNvPr id="9" name="Picture 8"/>
          <p:cNvPicPr>
            <a:picLocks noChangeAspect="1"/>
          </p:cNvPicPr>
          <p:nvPr/>
        </p:nvPicPr>
        <p:blipFill rotWithShape="1">
          <a:blip r:embed="rId4"/>
          <a:srcRect t="73385"/>
          <a:stretch/>
        </p:blipFill>
        <p:spPr>
          <a:xfrm>
            <a:off x="719414" y="5622932"/>
            <a:ext cx="3115023" cy="834934"/>
          </a:xfrm>
          <a:prstGeom prst="rect">
            <a:avLst/>
          </a:prstGeom>
        </p:spPr>
      </p:pic>
      <p:sp>
        <p:nvSpPr>
          <p:cNvPr id="10" name="TextBox 9"/>
          <p:cNvSpPr txBox="1"/>
          <p:nvPr/>
        </p:nvSpPr>
        <p:spPr>
          <a:xfrm>
            <a:off x="3971803" y="3543424"/>
            <a:ext cx="2228302" cy="2834366"/>
          </a:xfrm>
          <a:prstGeom prst="rect">
            <a:avLst/>
          </a:prstGeom>
          <a:noFill/>
        </p:spPr>
        <p:txBody>
          <a:bodyPr wrap="none" rtlCol="0">
            <a:spAutoFit/>
          </a:bodyPr>
          <a:lstStyle/>
          <a:p>
            <a:pPr>
              <a:lnSpc>
                <a:spcPct val="130000"/>
              </a:lnSpc>
            </a:pPr>
            <a:r>
              <a:rPr lang="en-US" sz="2800" b="1" dirty="0" smtClean="0">
                <a:solidFill>
                  <a:schemeClr val="bg1"/>
                </a:solidFill>
                <a:latin typeface="Segoe UI" panose="020B0502040204020203" pitchFamily="34" charset="0"/>
                <a:cs typeface="Segoe UI" panose="020B0502040204020203" pitchFamily="34" charset="0"/>
              </a:rPr>
              <a:t>R</a:t>
            </a:r>
            <a:r>
              <a:rPr lang="en-US" sz="2800" dirty="0" smtClean="0">
                <a:solidFill>
                  <a:schemeClr val="bg1"/>
                </a:solidFill>
                <a:latin typeface="Segoe UI" panose="020B0502040204020203" pitchFamily="34" charset="0"/>
                <a:cs typeface="Segoe UI" panose="020B0502040204020203" pitchFamily="34" charset="0"/>
              </a:rPr>
              <a:t>eceiving </a:t>
            </a:r>
          </a:p>
          <a:p>
            <a:pPr>
              <a:lnSpc>
                <a:spcPct val="130000"/>
              </a:lnSpc>
            </a:pPr>
            <a:r>
              <a:rPr lang="en-US" sz="2800" b="1" dirty="0" smtClean="0">
                <a:solidFill>
                  <a:schemeClr val="bg1"/>
                </a:solidFill>
                <a:latin typeface="Segoe UI" panose="020B0502040204020203" pitchFamily="34" charset="0"/>
                <a:cs typeface="Segoe UI" panose="020B0502040204020203" pitchFamily="34" charset="0"/>
              </a:rPr>
              <a:t>A</a:t>
            </a:r>
            <a:r>
              <a:rPr lang="en-US" sz="2800" dirty="0" smtClean="0">
                <a:solidFill>
                  <a:schemeClr val="bg1"/>
                </a:solidFill>
                <a:latin typeface="Segoe UI" panose="020B0502040204020203" pitchFamily="34" charset="0"/>
                <a:cs typeface="Segoe UI" panose="020B0502040204020203" pitchFamily="34" charset="0"/>
              </a:rPr>
              <a:t>dditional </a:t>
            </a:r>
          </a:p>
          <a:p>
            <a:pPr>
              <a:lnSpc>
                <a:spcPct val="130000"/>
              </a:lnSpc>
            </a:pPr>
            <a:r>
              <a:rPr lang="en-US" sz="2800" b="1" dirty="0" smtClean="0">
                <a:solidFill>
                  <a:schemeClr val="bg1"/>
                </a:solidFill>
                <a:latin typeface="Segoe UI" panose="020B0502040204020203" pitchFamily="34" charset="0"/>
                <a:cs typeface="Segoe UI" panose="020B0502040204020203" pitchFamily="34" charset="0"/>
              </a:rPr>
              <a:t>I</a:t>
            </a:r>
            <a:r>
              <a:rPr lang="en-US" sz="2800" dirty="0" smtClean="0">
                <a:solidFill>
                  <a:schemeClr val="bg1"/>
                </a:solidFill>
                <a:latin typeface="Segoe UI" panose="020B0502040204020203" pitchFamily="34" charset="0"/>
                <a:cs typeface="Segoe UI" panose="020B0502040204020203" pitchFamily="34" charset="0"/>
              </a:rPr>
              <a:t>ntervention </a:t>
            </a:r>
          </a:p>
          <a:p>
            <a:pPr>
              <a:lnSpc>
                <a:spcPct val="130000"/>
              </a:lnSpc>
            </a:pPr>
            <a:r>
              <a:rPr lang="en-US" sz="2800" b="1" dirty="0" smtClean="0">
                <a:solidFill>
                  <a:schemeClr val="bg1"/>
                </a:solidFill>
                <a:latin typeface="Segoe UI" panose="020B0502040204020203" pitchFamily="34" charset="0"/>
                <a:cs typeface="Segoe UI" panose="020B0502040204020203" pitchFamily="34" charset="0"/>
              </a:rPr>
              <a:t>S</a:t>
            </a:r>
            <a:r>
              <a:rPr lang="en-US" sz="2800" dirty="0" smtClean="0">
                <a:solidFill>
                  <a:schemeClr val="bg1"/>
                </a:solidFill>
                <a:latin typeface="Segoe UI" panose="020B0502040204020203" pitchFamily="34" charset="0"/>
                <a:cs typeface="Segoe UI" panose="020B0502040204020203" pitchFamily="34" charset="0"/>
              </a:rPr>
              <a:t>upport &amp;</a:t>
            </a:r>
          </a:p>
          <a:p>
            <a:pPr>
              <a:lnSpc>
                <a:spcPct val="130000"/>
              </a:lnSpc>
            </a:pPr>
            <a:r>
              <a:rPr lang="en-US" sz="2800" b="1" dirty="0" smtClean="0">
                <a:solidFill>
                  <a:schemeClr val="bg1"/>
                </a:solidFill>
                <a:latin typeface="Segoe UI" panose="020B0502040204020203" pitchFamily="34" charset="0"/>
                <a:cs typeface="Segoe UI" panose="020B0502040204020203" pitchFamily="34" charset="0"/>
              </a:rPr>
              <a:t>E</a:t>
            </a:r>
            <a:r>
              <a:rPr lang="en-US" sz="2800" dirty="0" smtClean="0">
                <a:solidFill>
                  <a:schemeClr val="bg1"/>
                </a:solidFill>
                <a:latin typeface="Segoe UI" panose="020B0502040204020203" pitchFamily="34" charset="0"/>
                <a:cs typeface="Segoe UI" panose="020B0502040204020203" pitchFamily="34" charset="0"/>
              </a:rPr>
              <a:t>nrichment </a:t>
            </a:r>
            <a:endParaRPr lang="en-GB" sz="2800" dirty="0">
              <a:solidFill>
                <a:schemeClr val="bg1"/>
              </a:solidFill>
              <a:latin typeface="Segoe UI" panose="020B0502040204020203" pitchFamily="34" charset="0"/>
              <a:cs typeface="Segoe UI" panose="020B0502040204020203" pitchFamily="34" charset="0"/>
            </a:endParaRPr>
          </a:p>
        </p:txBody>
      </p:sp>
      <p:pic>
        <p:nvPicPr>
          <p:cNvPr id="11" name="Picture 10"/>
          <p:cNvPicPr>
            <a:picLocks noChangeAspect="1"/>
          </p:cNvPicPr>
          <p:nvPr/>
        </p:nvPicPr>
        <p:blipFill rotWithShape="1">
          <a:blip r:embed="rId4"/>
          <a:srcRect b="38791"/>
          <a:stretch/>
        </p:blipFill>
        <p:spPr>
          <a:xfrm>
            <a:off x="719414" y="3702752"/>
            <a:ext cx="3115023" cy="1920180"/>
          </a:xfrm>
          <a:prstGeom prst="rect">
            <a:avLst/>
          </a:prstGeom>
        </p:spPr>
      </p:pic>
    </p:spTree>
    <p:extLst>
      <p:ext uri="{BB962C8B-B14F-4D97-AF65-F5344CB8AC3E}">
        <p14:creationId xmlns:p14="http://schemas.microsoft.com/office/powerpoint/2010/main" val="1119940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09286" y="948742"/>
            <a:ext cx="2475358" cy="523220"/>
          </a:xfrm>
          <a:prstGeom prst="rect">
            <a:avLst/>
          </a:prstGeom>
          <a:noFill/>
        </p:spPr>
        <p:txBody>
          <a:bodyPr wrap="none" rtlCol="0">
            <a:spAutoFit/>
          </a:bodyPr>
          <a:lstStyle/>
          <a:p>
            <a:pPr algn="ctr"/>
            <a:r>
              <a:rPr lang="en-GB" sz="2800" dirty="0" smtClean="0">
                <a:solidFill>
                  <a:schemeClr val="bg1"/>
                </a:solidFill>
              </a:rPr>
              <a:t>RAISE Network</a:t>
            </a:r>
            <a:endParaRPr lang="en-GB" sz="2800" dirty="0">
              <a:solidFill>
                <a:schemeClr val="bg1"/>
              </a:solidFill>
            </a:endParaRPr>
          </a:p>
        </p:txBody>
      </p:sp>
      <p:sp>
        <p:nvSpPr>
          <p:cNvPr id="20" name="Rectangle 19"/>
          <p:cNvSpPr/>
          <p:nvPr/>
        </p:nvSpPr>
        <p:spPr>
          <a:xfrm>
            <a:off x="466605" y="4237622"/>
            <a:ext cx="6065520" cy="304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bg1"/>
                </a:solidFill>
              </a:rPr>
              <a:t>St </a:t>
            </a:r>
            <a:r>
              <a:rPr lang="en-US" sz="1600" dirty="0">
                <a:solidFill>
                  <a:schemeClr val="bg1"/>
                </a:solidFill>
              </a:rPr>
              <a:t>Joseph's implements a "Think Me" strategy to fully understand and meet individual student's needs and to remove barriers that restrict them from accessing the curriculum and wider opportunities so that the whole child is prepared for life beyond St Joseph's holistically not just academically. The RAISE Network is comprised of all governors, staff, students, parents and </a:t>
            </a:r>
            <a:r>
              <a:rPr lang="en-US" sz="1600" dirty="0" err="1">
                <a:solidFill>
                  <a:schemeClr val="bg1"/>
                </a:solidFill>
              </a:rPr>
              <a:t>carers</a:t>
            </a:r>
            <a:r>
              <a:rPr lang="en-US" sz="1600" dirty="0">
                <a:solidFill>
                  <a:schemeClr val="bg1"/>
                </a:solidFill>
              </a:rPr>
              <a:t> who support our students in "achieving beyond their wildest imagination".  We are unstoppable!</a:t>
            </a:r>
          </a:p>
          <a:p>
            <a:endParaRPr lang="en-US" sz="1600" dirty="0">
              <a:solidFill>
                <a:schemeClr val="bg1"/>
              </a:solidFill>
            </a:endParaRPr>
          </a:p>
          <a:p>
            <a:r>
              <a:rPr lang="en-US" sz="1600" dirty="0" smtClean="0">
                <a:solidFill>
                  <a:schemeClr val="bg1"/>
                </a:solidFill>
              </a:rPr>
              <a:t>We have a </a:t>
            </a:r>
            <a:r>
              <a:rPr lang="en-US" sz="1600" dirty="0">
                <a:solidFill>
                  <a:schemeClr val="bg1"/>
                </a:solidFill>
              </a:rPr>
              <a:t>dedicated and passionate team of Teaching Assistants </a:t>
            </a:r>
            <a:r>
              <a:rPr lang="en-US" sz="1600" dirty="0" smtClean="0">
                <a:solidFill>
                  <a:schemeClr val="bg1"/>
                </a:solidFill>
              </a:rPr>
              <a:t>who offer </a:t>
            </a:r>
            <a:r>
              <a:rPr lang="en-US" sz="1600" dirty="0">
                <a:solidFill>
                  <a:schemeClr val="bg1"/>
                </a:solidFill>
              </a:rPr>
              <a:t>daily support, care and guidance to students but in addition to this, we are moving forward as a school to develop and celebrate our inclusive practice</a:t>
            </a:r>
            <a:r>
              <a:rPr lang="en-US" sz="1600" dirty="0" smtClean="0">
                <a:solidFill>
                  <a:schemeClr val="bg1"/>
                </a:solidFill>
              </a:rPr>
              <a:t>.</a:t>
            </a:r>
          </a:p>
        </p:txBody>
      </p:sp>
      <p:sp>
        <p:nvSpPr>
          <p:cNvPr id="8" name="Rectangle 7"/>
          <p:cNvSpPr/>
          <p:nvPr/>
        </p:nvSpPr>
        <p:spPr>
          <a:xfrm>
            <a:off x="466605" y="1720856"/>
            <a:ext cx="6065520" cy="2409184"/>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solidFill>
              </a:rPr>
              <a:t>RAISE Network, our new name for our SEND department. Our vision for inclusion at St Joseph's is to ensure that our school welcomes and supports all students regardless of their abilities or challenges. So our RAISE Network is the structure across school  for all students who are:</a:t>
            </a:r>
          </a:p>
          <a:p>
            <a:r>
              <a:rPr lang="en-US" sz="1600" b="1" dirty="0">
                <a:solidFill>
                  <a:schemeClr val="bg1"/>
                </a:solidFill>
              </a:rPr>
              <a:t>R</a:t>
            </a:r>
            <a:r>
              <a:rPr lang="en-US" sz="1600" dirty="0">
                <a:solidFill>
                  <a:schemeClr val="bg1"/>
                </a:solidFill>
              </a:rPr>
              <a:t>eceiving </a:t>
            </a:r>
          </a:p>
          <a:p>
            <a:r>
              <a:rPr lang="en-US" sz="1600" b="1" dirty="0">
                <a:solidFill>
                  <a:schemeClr val="bg1"/>
                </a:solidFill>
              </a:rPr>
              <a:t>A</a:t>
            </a:r>
            <a:r>
              <a:rPr lang="en-US" sz="1600" dirty="0">
                <a:solidFill>
                  <a:schemeClr val="bg1"/>
                </a:solidFill>
              </a:rPr>
              <a:t>dditional </a:t>
            </a:r>
          </a:p>
          <a:p>
            <a:r>
              <a:rPr lang="en-US" sz="1600" b="1" dirty="0">
                <a:solidFill>
                  <a:schemeClr val="bg1"/>
                </a:solidFill>
              </a:rPr>
              <a:t>I</a:t>
            </a:r>
            <a:r>
              <a:rPr lang="en-US" sz="1600" dirty="0">
                <a:solidFill>
                  <a:schemeClr val="bg1"/>
                </a:solidFill>
              </a:rPr>
              <a:t>ntervention </a:t>
            </a:r>
          </a:p>
          <a:p>
            <a:r>
              <a:rPr lang="en-US" sz="1600" b="1" dirty="0">
                <a:solidFill>
                  <a:schemeClr val="bg1"/>
                </a:solidFill>
              </a:rPr>
              <a:t>S</a:t>
            </a:r>
            <a:r>
              <a:rPr lang="en-US" sz="1600" dirty="0">
                <a:solidFill>
                  <a:schemeClr val="bg1"/>
                </a:solidFill>
              </a:rPr>
              <a:t>upport and </a:t>
            </a:r>
          </a:p>
          <a:p>
            <a:r>
              <a:rPr lang="en-US" sz="1600" b="1" dirty="0">
                <a:solidFill>
                  <a:schemeClr val="bg1"/>
                </a:solidFill>
              </a:rPr>
              <a:t>E</a:t>
            </a:r>
            <a:r>
              <a:rPr lang="en-US" sz="1600" dirty="0">
                <a:solidFill>
                  <a:schemeClr val="bg1"/>
                </a:solidFill>
              </a:rPr>
              <a:t>nrichment. </a:t>
            </a:r>
          </a:p>
        </p:txBody>
      </p:sp>
      <p:sp>
        <p:nvSpPr>
          <p:cNvPr id="9" name="Rectangle 8"/>
          <p:cNvSpPr/>
          <p:nvPr/>
        </p:nvSpPr>
        <p:spPr>
          <a:xfrm>
            <a:off x="466605" y="9266821"/>
            <a:ext cx="6065520" cy="1934579"/>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bg1"/>
                </a:solidFill>
              </a:rPr>
              <a:t>Our </a:t>
            </a:r>
            <a:r>
              <a:rPr lang="en-US" sz="1600" dirty="0">
                <a:solidFill>
                  <a:schemeClr val="bg1"/>
                </a:solidFill>
              </a:rPr>
              <a:t>Hive, now consists of five bespoke areas that provide a resource provision for our students, these are RISEN rooms. </a:t>
            </a:r>
          </a:p>
          <a:p>
            <a:r>
              <a:rPr lang="en-US" sz="1600" b="1" dirty="0">
                <a:solidFill>
                  <a:schemeClr val="bg1"/>
                </a:solidFill>
              </a:rPr>
              <a:t>R</a:t>
            </a:r>
            <a:r>
              <a:rPr lang="en-US" sz="1600" dirty="0">
                <a:solidFill>
                  <a:schemeClr val="bg1"/>
                </a:solidFill>
              </a:rPr>
              <a:t>estore - a space for time out and regulation</a:t>
            </a:r>
          </a:p>
          <a:p>
            <a:r>
              <a:rPr lang="en-US" sz="1600" b="1" dirty="0">
                <a:solidFill>
                  <a:schemeClr val="bg1"/>
                </a:solidFill>
              </a:rPr>
              <a:t>I</a:t>
            </a:r>
            <a:r>
              <a:rPr lang="en-US" sz="1600" dirty="0">
                <a:solidFill>
                  <a:schemeClr val="bg1"/>
                </a:solidFill>
              </a:rPr>
              <a:t>nteract - a space for engagement and discussion </a:t>
            </a:r>
          </a:p>
          <a:p>
            <a:r>
              <a:rPr lang="en-US" sz="1600" b="1" dirty="0">
                <a:solidFill>
                  <a:schemeClr val="bg1"/>
                </a:solidFill>
              </a:rPr>
              <a:t>S</a:t>
            </a:r>
            <a:r>
              <a:rPr lang="en-US" sz="1600" dirty="0">
                <a:solidFill>
                  <a:schemeClr val="bg1"/>
                </a:solidFill>
              </a:rPr>
              <a:t>upport - a space for our interventions </a:t>
            </a:r>
          </a:p>
          <a:p>
            <a:r>
              <a:rPr lang="en-US" sz="1600" b="1" dirty="0">
                <a:solidFill>
                  <a:schemeClr val="bg1"/>
                </a:solidFill>
              </a:rPr>
              <a:t>E</a:t>
            </a:r>
            <a:r>
              <a:rPr lang="en-US" sz="1600" dirty="0">
                <a:solidFill>
                  <a:schemeClr val="bg1"/>
                </a:solidFill>
              </a:rPr>
              <a:t>ngage - a space for coordination of provision with RAISE leads. </a:t>
            </a:r>
          </a:p>
          <a:p>
            <a:r>
              <a:rPr lang="en-US" sz="1600" b="1" dirty="0">
                <a:solidFill>
                  <a:schemeClr val="bg1"/>
                </a:solidFill>
              </a:rPr>
              <a:t>N</a:t>
            </a:r>
            <a:r>
              <a:rPr lang="en-US" sz="1600" dirty="0">
                <a:solidFill>
                  <a:schemeClr val="bg1"/>
                </a:solidFill>
              </a:rPr>
              <a:t>urture - a space for pastoral care and </a:t>
            </a:r>
            <a:r>
              <a:rPr lang="en-US" sz="1600" dirty="0" smtClean="0">
                <a:solidFill>
                  <a:schemeClr val="bg1"/>
                </a:solidFill>
              </a:rPr>
              <a:t>guidance</a:t>
            </a:r>
            <a:endParaRPr lang="en-GB" sz="1600" dirty="0">
              <a:solidFill>
                <a:schemeClr val="bg1"/>
              </a:solidFill>
            </a:endParaRPr>
          </a:p>
        </p:txBody>
      </p:sp>
      <p:pic>
        <p:nvPicPr>
          <p:cNvPr id="10" name="Picture 9"/>
          <p:cNvPicPr>
            <a:picLocks noChangeAspect="1"/>
          </p:cNvPicPr>
          <p:nvPr/>
        </p:nvPicPr>
        <p:blipFill rotWithShape="1">
          <a:blip r:embed="rId2"/>
          <a:srcRect t="73385"/>
          <a:stretch/>
        </p:blipFill>
        <p:spPr>
          <a:xfrm>
            <a:off x="466605" y="7534516"/>
            <a:ext cx="6061616" cy="1624723"/>
          </a:xfrm>
          <a:prstGeom prst="rect">
            <a:avLst/>
          </a:prstGeom>
        </p:spPr>
      </p:pic>
      <p:pic>
        <p:nvPicPr>
          <p:cNvPr id="2" name="Picture 1"/>
          <p:cNvPicPr>
            <a:picLocks noChangeAspect="1"/>
          </p:cNvPicPr>
          <p:nvPr/>
        </p:nvPicPr>
        <p:blipFill>
          <a:blip r:embed="rId3"/>
          <a:stretch>
            <a:fillRect/>
          </a:stretch>
        </p:blipFill>
        <p:spPr>
          <a:xfrm>
            <a:off x="5065751" y="3008050"/>
            <a:ext cx="1358956" cy="1024231"/>
          </a:xfrm>
          <a:prstGeom prst="rect">
            <a:avLst/>
          </a:prstGeom>
        </p:spPr>
      </p:pic>
    </p:spTree>
    <p:extLst>
      <p:ext uri="{BB962C8B-B14F-4D97-AF65-F5344CB8AC3E}">
        <p14:creationId xmlns:p14="http://schemas.microsoft.com/office/powerpoint/2010/main" val="10422607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00736" y="948742"/>
            <a:ext cx="3092450" cy="523220"/>
          </a:xfrm>
          <a:prstGeom prst="rect">
            <a:avLst/>
          </a:prstGeom>
          <a:noFill/>
        </p:spPr>
        <p:txBody>
          <a:bodyPr wrap="none" rtlCol="0">
            <a:spAutoFit/>
          </a:bodyPr>
          <a:lstStyle/>
          <a:p>
            <a:pPr algn="ctr"/>
            <a:r>
              <a:rPr lang="en-GB" sz="2800" dirty="0" smtClean="0">
                <a:solidFill>
                  <a:schemeClr val="bg1"/>
                </a:solidFill>
              </a:rPr>
              <a:t>Teaching Assistants</a:t>
            </a:r>
            <a:endParaRPr lang="en-GB" sz="2800" dirty="0">
              <a:solidFill>
                <a:schemeClr val="bg1"/>
              </a:solidFill>
            </a:endParaRPr>
          </a:p>
        </p:txBody>
      </p:sp>
      <p:sp>
        <p:nvSpPr>
          <p:cNvPr id="5" name="TextBox 4"/>
          <p:cNvSpPr txBox="1"/>
          <p:nvPr/>
        </p:nvSpPr>
        <p:spPr>
          <a:xfrm>
            <a:off x="586154" y="1464561"/>
            <a:ext cx="5791199" cy="369332"/>
          </a:xfrm>
          <a:prstGeom prst="rect">
            <a:avLst/>
          </a:prstGeom>
          <a:noFill/>
        </p:spPr>
        <p:txBody>
          <a:bodyPr wrap="square" rtlCol="0">
            <a:spAutoFit/>
          </a:bodyPr>
          <a:lstStyle/>
          <a:p>
            <a:pPr algn="ctr"/>
            <a:r>
              <a:rPr lang="en-GB" i="1" dirty="0" smtClean="0">
                <a:solidFill>
                  <a:schemeClr val="bg1"/>
                </a:solidFill>
              </a:rPr>
              <a:t>Key TA: First point of contact for parents/carers</a:t>
            </a:r>
            <a:endParaRPr lang="en-GB" i="1" dirty="0">
              <a:solidFill>
                <a:schemeClr val="bg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201339735"/>
              </p:ext>
            </p:extLst>
          </p:nvPr>
        </p:nvGraphicFramePr>
        <p:xfrm>
          <a:off x="408021" y="2043882"/>
          <a:ext cx="6254036" cy="3499453"/>
        </p:xfrm>
        <a:graphic>
          <a:graphicData uri="http://schemas.openxmlformats.org/drawingml/2006/table">
            <a:tbl>
              <a:tblPr firstRow="1" bandRow="1">
                <a:tableStyleId>{8A107856-5554-42FB-B03E-39F5DBC370BA}</a:tableStyleId>
              </a:tblPr>
              <a:tblGrid>
                <a:gridCol w="3167936">
                  <a:extLst>
                    <a:ext uri="{9D8B030D-6E8A-4147-A177-3AD203B41FA5}">
                      <a16:colId xmlns:a16="http://schemas.microsoft.com/office/drawing/2014/main" val="3664959690"/>
                    </a:ext>
                  </a:extLst>
                </a:gridCol>
                <a:gridCol w="3086100">
                  <a:extLst>
                    <a:ext uri="{9D8B030D-6E8A-4147-A177-3AD203B41FA5}">
                      <a16:colId xmlns:a16="http://schemas.microsoft.com/office/drawing/2014/main" val="1510028911"/>
                    </a:ext>
                  </a:extLst>
                </a:gridCol>
              </a:tblGrid>
              <a:tr h="1427408">
                <a:tc>
                  <a:txBody>
                    <a:bodyPr/>
                    <a:lstStyle/>
                    <a:p>
                      <a:pPr algn="l"/>
                      <a:r>
                        <a:rPr lang="en-US" sz="1800" b="0" dirty="0" smtClean="0">
                          <a:solidFill>
                            <a:srgbClr val="000000"/>
                          </a:solidFill>
                          <a:latin typeface="Segoe UI Light" panose="020B0502040204020203" pitchFamily="34" charset="0"/>
                          <a:ea typeface="Calibri" panose="020F0502020204030204" pitchFamily="34" charset="0"/>
                          <a:cs typeface="Times New Roman" panose="02020603050405020304" pitchFamily="18" charset="0"/>
                        </a:rPr>
                        <a:t>Regularly</a:t>
                      </a:r>
                      <a:r>
                        <a:rPr lang="en-US" sz="1800" b="0" baseline="0" dirty="0" smtClean="0">
                          <a:solidFill>
                            <a:srgbClr val="000000"/>
                          </a:solidFill>
                          <a:latin typeface="Segoe UI Light" panose="020B0502040204020203" pitchFamily="34" charset="0"/>
                          <a:ea typeface="Calibri" panose="020F0502020204030204" pitchFamily="34" charset="0"/>
                          <a:cs typeface="Times New Roman" panose="02020603050405020304" pitchFamily="18" charset="0"/>
                        </a:rPr>
                        <a:t> c</a:t>
                      </a:r>
                      <a:r>
                        <a:rPr lang="en-US" sz="1800" b="0" dirty="0" smtClean="0">
                          <a:solidFill>
                            <a:srgbClr val="000000"/>
                          </a:solidFill>
                          <a:latin typeface="Segoe UI Light" panose="020B0502040204020203" pitchFamily="34" charset="0"/>
                          <a:ea typeface="Calibri" panose="020F0502020204030204" pitchFamily="34" charset="0"/>
                          <a:cs typeface="Times New Roman" panose="02020603050405020304" pitchFamily="18" charset="0"/>
                        </a:rPr>
                        <a:t>hecking-in with the students and</a:t>
                      </a:r>
                      <a:r>
                        <a:rPr lang="en-US" sz="1800" b="0" baseline="0" dirty="0" smtClean="0">
                          <a:solidFill>
                            <a:srgbClr val="000000"/>
                          </a:solidFill>
                          <a:latin typeface="Segoe UI Light" panose="020B0502040204020203" pitchFamily="34" charset="0"/>
                          <a:ea typeface="Calibri" panose="020F0502020204030204" pitchFamily="34" charset="0"/>
                          <a:cs typeface="Times New Roman" panose="02020603050405020304" pitchFamily="18" charset="0"/>
                        </a:rPr>
                        <a:t> providing in class support</a:t>
                      </a:r>
                      <a:endParaRPr lang="en-GB" sz="1800" b="0" dirty="0"/>
                    </a:p>
                  </a:txBody>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800" b="0" dirty="0" smtClean="0">
                          <a:solidFill>
                            <a:srgbClr val="000000"/>
                          </a:solidFill>
                          <a:latin typeface="Segoe UI Light" panose="020B0502040204020203" pitchFamily="34" charset="0"/>
                          <a:ea typeface="Calibri" panose="020F0502020204030204" pitchFamily="34" charset="0"/>
                          <a:cs typeface="Times New Roman" panose="02020603050405020304" pitchFamily="18" charset="0"/>
                        </a:rPr>
                        <a:t>Creating and reviewing student passports</a:t>
                      </a:r>
                      <a:endParaRPr lang="en-GB" sz="1800" b="0" dirty="0" smtClean="0">
                        <a:latin typeface="Calibri" panose="020F0502020204030204" pitchFamily="34" charset="0"/>
                        <a:ea typeface="Calibri" panose="020F0502020204030204" pitchFamily="34" charset="0"/>
                        <a:cs typeface="Times New Roman" panose="02020603050405020304" pitchFamily="18" charset="0"/>
                      </a:endParaRPr>
                    </a:p>
                    <a:p>
                      <a:pPr algn="l"/>
                      <a:endParaRPr lang="en-GB" sz="1800" b="0" dirty="0"/>
                    </a:p>
                  </a:txBody>
                  <a:tcPr/>
                </a:tc>
                <a:extLst>
                  <a:ext uri="{0D108BD9-81ED-4DB2-BD59-A6C34878D82A}">
                    <a16:rowId xmlns:a16="http://schemas.microsoft.com/office/drawing/2014/main" val="4034212927"/>
                  </a:ext>
                </a:extLst>
              </a:tr>
              <a:tr h="2072045">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en-US" sz="1800" b="0" dirty="0" smtClean="0">
                          <a:solidFill>
                            <a:srgbClr val="000000"/>
                          </a:solidFill>
                          <a:latin typeface="Segoe UI Light" panose="020B0502040204020203" pitchFamily="34" charset="0"/>
                          <a:ea typeface="Calibri" panose="020F0502020204030204" pitchFamily="34" charset="0"/>
                          <a:cs typeface="Times New Roman" panose="02020603050405020304" pitchFamily="18" charset="0"/>
                        </a:rPr>
                        <a:t>Liaising with class teachers, form tutors and Heads of Year to ensure the best possible classroom and pastoral support for each child</a:t>
                      </a:r>
                      <a:endParaRPr lang="en-GB" sz="1800" b="0" dirty="0" smtClean="0">
                        <a:latin typeface="Calibri" panose="020F0502020204030204" pitchFamily="34" charset="0"/>
                        <a:ea typeface="Calibri" panose="020F0502020204030204" pitchFamily="34" charset="0"/>
                        <a:cs typeface="Times New Roman" panose="02020603050405020304" pitchFamily="18" charset="0"/>
                      </a:endParaRPr>
                    </a:p>
                    <a:p>
                      <a:pPr algn="l"/>
                      <a:endParaRPr lang="en-GB" sz="1800" b="0" dirty="0"/>
                    </a:p>
                  </a:txBody>
                  <a:tcPr/>
                </a:tc>
                <a:tc>
                  <a:txBody>
                    <a:bodyPr/>
                    <a:lstStyle/>
                    <a:p>
                      <a:pPr marL="0" lvl="0" indent="0" algn="l">
                        <a:lnSpc>
                          <a:spcPct val="107000"/>
                        </a:lnSpc>
                        <a:spcAft>
                          <a:spcPts val="0"/>
                        </a:spcAft>
                        <a:buFont typeface="Symbol" panose="05050102010706020507" pitchFamily="18" charset="2"/>
                        <a:buNone/>
                      </a:pPr>
                      <a:r>
                        <a:rPr lang="en-US" sz="1800" b="0" dirty="0" smtClean="0">
                          <a:solidFill>
                            <a:srgbClr val="000000"/>
                          </a:solidFill>
                          <a:latin typeface="Segoe UI Light" panose="020B0502040204020203" pitchFamily="34" charset="0"/>
                          <a:ea typeface="Calibri" panose="020F0502020204030204" pitchFamily="34" charset="0"/>
                          <a:cs typeface="Times New Roman" panose="02020603050405020304" pitchFamily="18" charset="0"/>
                        </a:rPr>
                        <a:t>Maintaining regular communication with parents/</a:t>
                      </a:r>
                      <a:r>
                        <a:rPr lang="en-US" sz="1800" b="0" dirty="0" err="1" smtClean="0">
                          <a:solidFill>
                            <a:srgbClr val="000000"/>
                          </a:solidFill>
                          <a:latin typeface="Segoe UI Light" panose="020B0502040204020203" pitchFamily="34" charset="0"/>
                          <a:ea typeface="Calibri" panose="020F0502020204030204" pitchFamily="34" charset="0"/>
                          <a:cs typeface="Times New Roman" panose="02020603050405020304" pitchFamily="18" charset="0"/>
                        </a:rPr>
                        <a:t>carers</a:t>
                      </a:r>
                      <a:endParaRPr lang="en-GB" sz="1800" b="0" dirty="0"/>
                    </a:p>
                  </a:txBody>
                  <a:tcPr/>
                </a:tc>
                <a:extLst>
                  <a:ext uri="{0D108BD9-81ED-4DB2-BD59-A6C34878D82A}">
                    <a16:rowId xmlns:a16="http://schemas.microsoft.com/office/drawing/2014/main" val="2670620974"/>
                  </a:ext>
                </a:extLst>
              </a:tr>
            </a:tbl>
          </a:graphicData>
        </a:graphic>
      </p:graphicFrame>
      <p:sp>
        <p:nvSpPr>
          <p:cNvPr id="15" name="TextBox 14"/>
          <p:cNvSpPr txBox="1"/>
          <p:nvPr/>
        </p:nvSpPr>
        <p:spPr>
          <a:xfrm>
            <a:off x="1749059" y="5643478"/>
            <a:ext cx="3348225" cy="523220"/>
          </a:xfrm>
          <a:prstGeom prst="rect">
            <a:avLst/>
          </a:prstGeom>
          <a:noFill/>
        </p:spPr>
        <p:txBody>
          <a:bodyPr wrap="none" rtlCol="0">
            <a:spAutoFit/>
          </a:bodyPr>
          <a:lstStyle/>
          <a:p>
            <a:pPr algn="ctr"/>
            <a:r>
              <a:rPr lang="en-GB" sz="2800" dirty="0" smtClean="0">
                <a:solidFill>
                  <a:schemeClr val="bg1"/>
                </a:solidFill>
              </a:rPr>
              <a:t>Strategies of Support</a:t>
            </a:r>
            <a:endParaRPr lang="en-GB" sz="2800" dirty="0">
              <a:solidFill>
                <a:schemeClr val="bg1"/>
              </a:solidFill>
            </a:endParaRPr>
          </a:p>
        </p:txBody>
      </p:sp>
      <p:sp>
        <p:nvSpPr>
          <p:cNvPr id="16" name="TextBox 15"/>
          <p:cNvSpPr txBox="1"/>
          <p:nvPr/>
        </p:nvSpPr>
        <p:spPr>
          <a:xfrm>
            <a:off x="662354" y="6159297"/>
            <a:ext cx="5791199" cy="369332"/>
          </a:xfrm>
          <a:prstGeom prst="rect">
            <a:avLst/>
          </a:prstGeom>
          <a:noFill/>
        </p:spPr>
        <p:txBody>
          <a:bodyPr wrap="square" rtlCol="0">
            <a:spAutoFit/>
          </a:bodyPr>
          <a:lstStyle/>
          <a:p>
            <a:pPr algn="ctr"/>
            <a:r>
              <a:rPr lang="en-GB" i="1" dirty="0" smtClean="0">
                <a:solidFill>
                  <a:schemeClr val="bg1"/>
                </a:solidFill>
              </a:rPr>
              <a:t>Supporting a child access the curriculum and make progress</a:t>
            </a:r>
            <a:endParaRPr lang="en-GB" i="1" dirty="0">
              <a:solidFill>
                <a:schemeClr val="bg1"/>
              </a:solidFill>
            </a:endParaRPr>
          </a:p>
        </p:txBody>
      </p:sp>
      <p:graphicFrame>
        <p:nvGraphicFramePr>
          <p:cNvPr id="18" name="Diagram 17"/>
          <p:cNvGraphicFramePr/>
          <p:nvPr>
            <p:extLst>
              <p:ext uri="{D42A27DB-BD31-4B8C-83A1-F6EECF244321}">
                <p14:modId xmlns:p14="http://schemas.microsoft.com/office/powerpoint/2010/main" val="992943866"/>
              </p:ext>
            </p:extLst>
          </p:nvPr>
        </p:nvGraphicFramePr>
        <p:xfrm>
          <a:off x="393533" y="5753047"/>
          <a:ext cx="6268524" cy="5481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8" name="Picture 4" descr="teacher student help clipart 20 free Cliparts | Download images on ..."/>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8021" y="10128225"/>
            <a:ext cx="1312974" cy="12313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chedule Icon Transparent 354124 Free Icons Library - vrogue.co"/>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27996" y="9920245"/>
            <a:ext cx="1153454" cy="121212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Passport Clipart Cartoon Passport Cartoon Transparent - vrogue.co"/>
          <p:cNvPicPr>
            <a:picLocks noChangeAspect="1" noChangeArrowheads="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51976" y="9899445"/>
            <a:ext cx="1577378" cy="128479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oardroom Icon - Free PNG &amp; SVG 492230 - Noun Project"/>
          <p:cNvPicPr>
            <a:picLocks noChangeAspect="1" noChangeArrowheads="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54875" y="9920245"/>
            <a:ext cx="1402595" cy="140259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heckmark PNG, Checkmark Transparent Background - FreeIcons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33516" y="2686036"/>
            <a:ext cx="672941" cy="66371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Profile PNG Transparent Images - PNG All"/>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05093" y="2686036"/>
            <a:ext cx="730105" cy="73010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ape Compensation Claim: Specialist No Win, No Fee Solicitors"/>
          <p:cNvPicPr>
            <a:picLocks noChangeAspect="1" noChangeArrowheads="1"/>
          </p:cNvPicPr>
          <p:nvPr/>
        </p:nvPicPr>
        <p:blipFill>
          <a:blip r:embed="rId1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652064" y="4552637"/>
            <a:ext cx="1035844" cy="9650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Download Communication Clip Art - Communication Clipart Transparent ..."/>
          <p:cNvPicPr>
            <a:picLocks noChangeAspect="1" noChangeArrowheads="1"/>
          </p:cNvPicPr>
          <p:nvPr/>
        </p:nvPicPr>
        <p:blipFill>
          <a:blip r:embed="rId14"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102300" y="4466713"/>
            <a:ext cx="1528669" cy="1050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4263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6702" y="899743"/>
            <a:ext cx="3100529" cy="523220"/>
          </a:xfrm>
          <a:prstGeom prst="rect">
            <a:avLst/>
          </a:prstGeom>
          <a:noFill/>
        </p:spPr>
        <p:txBody>
          <a:bodyPr wrap="none" rtlCol="0">
            <a:spAutoFit/>
          </a:bodyPr>
          <a:lstStyle/>
          <a:p>
            <a:pPr algn="ctr"/>
            <a:r>
              <a:rPr lang="en-GB" sz="2800" dirty="0" smtClean="0">
                <a:solidFill>
                  <a:schemeClr val="bg1"/>
                </a:solidFill>
              </a:rPr>
              <a:t>Long Term Support </a:t>
            </a:r>
            <a:endParaRPr lang="en-GB" sz="2800" dirty="0">
              <a:solidFill>
                <a:schemeClr val="bg1"/>
              </a:solidFill>
            </a:endParaRPr>
          </a:p>
        </p:txBody>
      </p:sp>
      <p:sp>
        <p:nvSpPr>
          <p:cNvPr id="3" name="TextBox 2"/>
          <p:cNvSpPr txBox="1"/>
          <p:nvPr/>
        </p:nvSpPr>
        <p:spPr>
          <a:xfrm>
            <a:off x="586154" y="1415562"/>
            <a:ext cx="5791199" cy="369332"/>
          </a:xfrm>
          <a:prstGeom prst="rect">
            <a:avLst/>
          </a:prstGeom>
          <a:noFill/>
        </p:spPr>
        <p:txBody>
          <a:bodyPr wrap="square" rtlCol="0">
            <a:spAutoFit/>
          </a:bodyPr>
          <a:lstStyle/>
          <a:p>
            <a:pPr algn="ctr"/>
            <a:r>
              <a:rPr lang="en-GB" i="1" dirty="0" smtClean="0">
                <a:solidFill>
                  <a:schemeClr val="bg1"/>
                </a:solidFill>
              </a:rPr>
              <a:t>Whole School Provision</a:t>
            </a:r>
            <a:endParaRPr lang="en-GB" i="1" dirty="0">
              <a:solidFill>
                <a:schemeClr val="bg1"/>
              </a:solidFill>
            </a:endParaRPr>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4878" r="3909"/>
          <a:stretch/>
        </p:blipFill>
        <p:spPr bwMode="auto">
          <a:xfrm>
            <a:off x="1385618" y="6697153"/>
            <a:ext cx="4065270" cy="3808413"/>
          </a:xfrm>
          <a:prstGeom prst="ellipse">
            <a:avLst/>
          </a:prstGeom>
          <a:ln>
            <a:noFill/>
          </a:ln>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a14="http://schemas.microsoft.com/office/drawing/2010/main"/>
            </a:ext>
          </a:extLst>
        </p:spPr>
      </p:pic>
      <p:pic>
        <p:nvPicPr>
          <p:cNvPr id="2052" name="Picture 4" descr="Assessment Generic Flat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653" y="6837843"/>
            <a:ext cx="1502914" cy="150291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lan Clipart Design and other clipart images on Cliparts pu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8773" y="6808515"/>
            <a:ext cx="1735080" cy="1561572"/>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Customer Review Icon Transparent - Transparent Reviews Icon Clipart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522652" y="8856576"/>
            <a:ext cx="1502913" cy="15059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p:nvPr/>
        </p:nvPicPr>
        <p:blipFill>
          <a:blip r:embed="rId6">
            <a:extLst>
              <a:ext uri="{28A0092B-C50C-407E-A947-70E740481C1C}">
                <a14:useLocalDpi xmlns:a14="http://schemas.microsoft.com/office/drawing/2010/main" val="0"/>
              </a:ext>
            </a:extLst>
          </a:blip>
          <a:srcRect/>
          <a:stretch>
            <a:fillRect/>
          </a:stretch>
        </p:blipFill>
        <p:spPr bwMode="auto">
          <a:xfrm>
            <a:off x="247948" y="1868441"/>
            <a:ext cx="2179320" cy="1363216"/>
          </a:xfrm>
          <a:prstGeom prst="rect">
            <a:avLst/>
          </a:prstGeom>
          <a:noFill/>
        </p:spPr>
      </p:pic>
      <p:sp>
        <p:nvSpPr>
          <p:cNvPr id="5" name="Rectangle 4"/>
          <p:cNvSpPr/>
          <p:nvPr/>
        </p:nvSpPr>
        <p:spPr>
          <a:xfrm>
            <a:off x="2567353" y="1868441"/>
            <a:ext cx="3810000" cy="1363216"/>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bg1"/>
                </a:solidFill>
              </a:rPr>
              <a:t>StJoseph’s</a:t>
            </a:r>
            <a:r>
              <a:rPr lang="en-US" dirty="0" smtClean="0">
                <a:solidFill>
                  <a:schemeClr val="bg1"/>
                </a:solidFill>
              </a:rPr>
              <a:t> </a:t>
            </a:r>
            <a:r>
              <a:rPr lang="en-US" dirty="0" err="1">
                <a:solidFill>
                  <a:schemeClr val="bg1"/>
                </a:solidFill>
              </a:rPr>
              <a:t>utilises</a:t>
            </a:r>
            <a:r>
              <a:rPr lang="en-US" dirty="0">
                <a:solidFill>
                  <a:schemeClr val="bg1"/>
                </a:solidFill>
              </a:rPr>
              <a:t> a “THINKME” approach. The aim </a:t>
            </a:r>
            <a:r>
              <a:rPr lang="en-US" dirty="0" smtClean="0">
                <a:solidFill>
                  <a:schemeClr val="bg1"/>
                </a:solidFill>
              </a:rPr>
              <a:t>this approach is </a:t>
            </a:r>
            <a:r>
              <a:rPr lang="en-US" dirty="0">
                <a:solidFill>
                  <a:schemeClr val="bg1"/>
                </a:solidFill>
              </a:rPr>
              <a:t>to ensure that the bespoke needs of each </a:t>
            </a:r>
            <a:r>
              <a:rPr lang="en-US" dirty="0" smtClean="0">
                <a:solidFill>
                  <a:schemeClr val="bg1"/>
                </a:solidFill>
              </a:rPr>
              <a:t>individual student </a:t>
            </a:r>
            <a:r>
              <a:rPr lang="en-US" dirty="0">
                <a:solidFill>
                  <a:schemeClr val="bg1"/>
                </a:solidFill>
              </a:rPr>
              <a:t>are being </a:t>
            </a:r>
            <a:r>
              <a:rPr lang="en-US" dirty="0" smtClean="0">
                <a:solidFill>
                  <a:schemeClr val="bg1"/>
                </a:solidFill>
              </a:rPr>
              <a:t>met.</a:t>
            </a:r>
            <a:endParaRPr lang="en-GB" dirty="0">
              <a:solidFill>
                <a:schemeClr val="bg1"/>
              </a:solidFill>
            </a:endParaRPr>
          </a:p>
        </p:txBody>
      </p:sp>
      <p:sp>
        <p:nvSpPr>
          <p:cNvPr id="6" name="Rectangle 5"/>
          <p:cNvSpPr/>
          <p:nvPr/>
        </p:nvSpPr>
        <p:spPr>
          <a:xfrm>
            <a:off x="247948" y="3372347"/>
            <a:ext cx="3429000" cy="1561005"/>
          </a:xfrm>
          <a:prstGeom prst="rect">
            <a:avLst/>
          </a:prstGeom>
          <a:solidFill>
            <a:schemeClr val="accent4">
              <a:lumMod val="20000"/>
              <a:lumOff val="80000"/>
            </a:schemeClr>
          </a:solidFill>
          <a:ln>
            <a:solidFill>
              <a:schemeClr val="bg1">
                <a:lumMod val="50000"/>
                <a:lumOff val="50000"/>
              </a:schemeClr>
            </a:solidFill>
          </a:ln>
        </p:spPr>
        <p:txBody>
          <a:bodyPr>
            <a:spAutoFit/>
          </a:bodyPr>
          <a:lstStyle/>
          <a:p>
            <a:pPr algn="ctr">
              <a:lnSpc>
                <a:spcPct val="107000"/>
              </a:lnSpc>
              <a:spcAft>
                <a:spcPts val="0"/>
              </a:spcAft>
            </a:pPr>
            <a:r>
              <a:rPr lang="en-US" dirty="0" smtClean="0">
                <a:solidFill>
                  <a:srgbClr val="000000"/>
                </a:solidFill>
                <a:latin typeface="Corbel" panose="020B0503020204020204" pitchFamily="34" charset="0"/>
                <a:ea typeface="Calibri" panose="020F0502020204030204" pitchFamily="34" charset="0"/>
                <a:cs typeface="Times New Roman" panose="02020603050405020304" pitchFamily="18" charset="0"/>
              </a:rPr>
              <a:t>All students have Quality First Teaching which </a:t>
            </a:r>
            <a:r>
              <a:rPr lang="en-US" dirty="0">
                <a:solidFill>
                  <a:srgbClr val="000000"/>
                </a:solidFill>
                <a:latin typeface="Corbel" panose="020B0503020204020204" pitchFamily="34" charset="0"/>
                <a:ea typeface="Calibri" panose="020F0502020204030204" pitchFamily="34" charset="0"/>
                <a:cs typeface="Times New Roman" panose="02020603050405020304" pitchFamily="18" charset="0"/>
              </a:rPr>
              <a:t>is an approach </a:t>
            </a:r>
            <a:r>
              <a:rPr lang="en-US" dirty="0" smtClean="0">
                <a:solidFill>
                  <a:srgbClr val="000000"/>
                </a:solidFill>
                <a:latin typeface="Corbel" panose="020B0503020204020204" pitchFamily="34" charset="0"/>
                <a:ea typeface="Calibri" panose="020F0502020204030204" pitchFamily="34" charset="0"/>
                <a:cs typeface="Times New Roman" panose="02020603050405020304" pitchFamily="18" charset="0"/>
              </a:rPr>
              <a:t>ensures adaptive teaching and </a:t>
            </a:r>
            <a:r>
              <a:rPr lang="en-US" dirty="0">
                <a:solidFill>
                  <a:srgbClr val="000000"/>
                </a:solidFill>
                <a:latin typeface="Corbel" panose="020B0503020204020204" pitchFamily="34" charset="0"/>
                <a:ea typeface="Calibri" panose="020F0502020204030204" pitchFamily="34" charset="0"/>
                <a:cs typeface="Times New Roman" panose="02020603050405020304" pitchFamily="18" charset="0"/>
              </a:rPr>
              <a:t>encourages greater inclusion of pupils with SEND needs. </a:t>
            </a:r>
            <a:endParaRPr lang="en-GB" dirty="0">
              <a:latin typeface="Corbel" panose="020B0503020204020204" pitchFamily="34" charset="0"/>
              <a:ea typeface="Calibri" panose="020F0502020204030204" pitchFamily="34" charset="0"/>
              <a:cs typeface="Times New Roman" panose="02020603050405020304" pitchFamily="18" charset="0"/>
            </a:endParaRPr>
          </a:p>
        </p:txBody>
      </p:sp>
      <p:sp>
        <p:nvSpPr>
          <p:cNvPr id="17" name="TextBox 16"/>
          <p:cNvSpPr txBox="1"/>
          <p:nvPr/>
        </p:nvSpPr>
        <p:spPr>
          <a:xfrm>
            <a:off x="451366" y="5125216"/>
            <a:ext cx="5791199" cy="369332"/>
          </a:xfrm>
          <a:prstGeom prst="rect">
            <a:avLst/>
          </a:prstGeom>
          <a:noFill/>
        </p:spPr>
        <p:txBody>
          <a:bodyPr wrap="square" rtlCol="0">
            <a:spAutoFit/>
          </a:bodyPr>
          <a:lstStyle/>
          <a:p>
            <a:pPr algn="ctr"/>
            <a:r>
              <a:rPr lang="en-GB" i="1" dirty="0" smtClean="0">
                <a:solidFill>
                  <a:schemeClr val="bg1"/>
                </a:solidFill>
              </a:rPr>
              <a:t>Monitoring Impact and Progress for Students</a:t>
            </a:r>
            <a:endParaRPr lang="en-GB" i="1" dirty="0">
              <a:solidFill>
                <a:schemeClr val="bg1"/>
              </a:solidFill>
            </a:endParaRPr>
          </a:p>
        </p:txBody>
      </p:sp>
      <p:sp>
        <p:nvSpPr>
          <p:cNvPr id="18" name="Rectangle 17"/>
          <p:cNvSpPr/>
          <p:nvPr/>
        </p:nvSpPr>
        <p:spPr>
          <a:xfrm>
            <a:off x="247947" y="5481767"/>
            <a:ext cx="6129405" cy="981423"/>
          </a:xfrm>
          <a:prstGeom prst="rect">
            <a:avLst/>
          </a:prstGeom>
          <a:solidFill>
            <a:schemeClr val="accent4">
              <a:lumMod val="20000"/>
              <a:lumOff val="80000"/>
            </a:schemeClr>
          </a:solidFill>
          <a:ln>
            <a:solidFill>
              <a:schemeClr val="bg1">
                <a:lumMod val="65000"/>
                <a:lumOff val="35000"/>
              </a:schemeClr>
            </a:solidFill>
          </a:ln>
        </p:spPr>
        <p:txBody>
          <a:bodyPr wrap="square">
            <a:spAutoFit/>
          </a:bodyPr>
          <a:lstStyle/>
          <a:p>
            <a:pPr algn="ctr">
              <a:lnSpc>
                <a:spcPct val="107000"/>
              </a:lnSpc>
              <a:spcAft>
                <a:spcPts val="0"/>
              </a:spcAft>
            </a:pPr>
            <a:r>
              <a:rPr lang="en-US" dirty="0" smtClean="0">
                <a:solidFill>
                  <a:srgbClr val="000000"/>
                </a:solidFill>
                <a:latin typeface="Corbel" panose="020B0503020204020204" pitchFamily="34" charset="0"/>
                <a:ea typeface="Calibri" panose="020F0502020204030204" pitchFamily="34" charset="0"/>
                <a:cs typeface="Times New Roman" panose="02020603050405020304" pitchFamily="18" charset="0"/>
              </a:rPr>
              <a:t>The SEND leadership team follow the cycle below to ensure that our students’ needs are being met and as a result of the provision in place that they are making expected progress.</a:t>
            </a:r>
            <a:endParaRPr lang="en-GB" dirty="0">
              <a:latin typeface="Corbel" panose="020B0503020204020204" pitchFamily="34" charset="0"/>
              <a:ea typeface="Calibri" panose="020F0502020204030204" pitchFamily="34" charset="0"/>
              <a:cs typeface="Times New Roman" panose="02020603050405020304" pitchFamily="18" charset="0"/>
            </a:endParaRPr>
          </a:p>
        </p:txBody>
      </p:sp>
      <p:pic>
        <p:nvPicPr>
          <p:cNvPr id="2066" name="Picture 18" descr="Logotipo de Google Classroom -MiradaLogos.net – todos los logotipos del ..."/>
          <p:cNvPicPr>
            <a:picLocks noChangeAspect="1" noChangeArrowheads="1"/>
          </p:cNvPicPr>
          <p:nvPr/>
        </p:nvPicPr>
        <p:blipFill>
          <a:blip r:embed="rId7"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481753" y="3231657"/>
            <a:ext cx="3232516" cy="1816674"/>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417050" y="10564680"/>
            <a:ext cx="6129405" cy="671915"/>
          </a:xfrm>
          <a:prstGeom prst="rect">
            <a:avLst/>
          </a:prstGeom>
          <a:solidFill>
            <a:schemeClr val="accent4">
              <a:lumMod val="20000"/>
              <a:lumOff val="80000"/>
            </a:schemeClr>
          </a:solidFill>
          <a:ln>
            <a:solidFill>
              <a:schemeClr val="bg1">
                <a:lumMod val="65000"/>
                <a:lumOff val="35000"/>
              </a:schemeClr>
            </a:solidFill>
          </a:ln>
        </p:spPr>
        <p:txBody>
          <a:bodyPr wrap="square">
            <a:spAutoFit/>
          </a:bodyPr>
          <a:lstStyle/>
          <a:p>
            <a:pPr algn="ctr">
              <a:lnSpc>
                <a:spcPct val="107000"/>
              </a:lnSpc>
              <a:spcAft>
                <a:spcPts val="0"/>
              </a:spcAft>
            </a:pPr>
            <a:r>
              <a:rPr lang="en-US" dirty="0" smtClean="0">
                <a:solidFill>
                  <a:srgbClr val="000000"/>
                </a:solidFill>
                <a:latin typeface="Corbel" panose="020B0503020204020204" pitchFamily="34" charset="0"/>
                <a:ea typeface="Calibri" panose="020F0502020204030204" pitchFamily="34" charset="0"/>
                <a:cs typeface="Times New Roman" panose="02020603050405020304" pitchFamily="18" charset="0"/>
              </a:rPr>
              <a:t>Progress and provision is reviewed at least three times per year in line with school reports timescales. </a:t>
            </a:r>
            <a:endParaRPr lang="en-GB" dirty="0">
              <a:latin typeface="Corbel" panose="020B0503020204020204" pitchFamily="34" charset="0"/>
              <a:ea typeface="Calibri" panose="020F0502020204030204" pitchFamily="34" charset="0"/>
              <a:cs typeface="Times New Roman" panose="02020603050405020304" pitchFamily="18" charset="0"/>
            </a:endParaRPr>
          </a:p>
        </p:txBody>
      </p:sp>
      <p:pic>
        <p:nvPicPr>
          <p:cNvPr id="5124" name="Picture 4" descr="Desk clipart desk job, Desk desk job Transparent FREE for download on ..."/>
          <p:cNvPicPr>
            <a:picLocks noChangeAspect="1" noChangeArrowheads="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27760" y="8856576"/>
            <a:ext cx="1554553" cy="1554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2945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36939"/>
          <a:stretch/>
        </p:blipFill>
        <p:spPr>
          <a:xfrm>
            <a:off x="212784" y="5611904"/>
            <a:ext cx="6645216" cy="1713504"/>
          </a:xfrm>
          <a:prstGeom prst="rect">
            <a:avLst/>
          </a:prstGeom>
        </p:spPr>
      </p:pic>
      <p:sp>
        <p:nvSpPr>
          <p:cNvPr id="3" name="TextBox 2"/>
          <p:cNvSpPr txBox="1"/>
          <p:nvPr/>
        </p:nvSpPr>
        <p:spPr>
          <a:xfrm>
            <a:off x="1714566" y="867097"/>
            <a:ext cx="3264805" cy="523220"/>
          </a:xfrm>
          <a:prstGeom prst="rect">
            <a:avLst/>
          </a:prstGeom>
          <a:noFill/>
        </p:spPr>
        <p:txBody>
          <a:bodyPr wrap="none" rtlCol="0">
            <a:spAutoFit/>
          </a:bodyPr>
          <a:lstStyle/>
          <a:p>
            <a:pPr algn="ctr"/>
            <a:r>
              <a:rPr lang="en-GB" sz="2800" dirty="0" smtClean="0">
                <a:solidFill>
                  <a:schemeClr val="bg1"/>
                </a:solidFill>
              </a:rPr>
              <a:t>Contacting the Team</a:t>
            </a:r>
            <a:endParaRPr lang="en-GB" sz="2800" dirty="0">
              <a:solidFill>
                <a:schemeClr val="bg1"/>
              </a:solidFill>
            </a:endParaRPr>
          </a:p>
        </p:txBody>
      </p:sp>
      <p:sp>
        <p:nvSpPr>
          <p:cNvPr id="4" name="TextBox 3"/>
          <p:cNvSpPr txBox="1"/>
          <p:nvPr/>
        </p:nvSpPr>
        <p:spPr>
          <a:xfrm>
            <a:off x="495300" y="1382916"/>
            <a:ext cx="5882053" cy="369332"/>
          </a:xfrm>
          <a:prstGeom prst="rect">
            <a:avLst/>
          </a:prstGeom>
          <a:noFill/>
        </p:spPr>
        <p:txBody>
          <a:bodyPr wrap="square" rtlCol="0">
            <a:spAutoFit/>
          </a:bodyPr>
          <a:lstStyle/>
          <a:p>
            <a:pPr algn="ctr"/>
            <a:r>
              <a:rPr lang="en-GB" i="1" dirty="0" smtClean="0">
                <a:solidFill>
                  <a:schemeClr val="bg1"/>
                </a:solidFill>
              </a:rPr>
              <a:t>The team can be contacted on the phone, via email or </a:t>
            </a:r>
            <a:r>
              <a:rPr lang="en-GB" i="1" dirty="0" err="1" smtClean="0">
                <a:solidFill>
                  <a:schemeClr val="bg1"/>
                </a:solidFill>
              </a:rPr>
              <a:t>epraise</a:t>
            </a:r>
            <a:endParaRPr lang="en-GB" i="1" dirty="0">
              <a:solidFill>
                <a:schemeClr val="bg1"/>
              </a:solidFill>
            </a:endParaRPr>
          </a:p>
        </p:txBody>
      </p:sp>
      <p:sp>
        <p:nvSpPr>
          <p:cNvPr id="5" name="TextBox 4"/>
          <p:cNvSpPr txBox="1"/>
          <p:nvPr/>
        </p:nvSpPr>
        <p:spPr>
          <a:xfrm>
            <a:off x="1810649" y="8108229"/>
            <a:ext cx="2890920" cy="523220"/>
          </a:xfrm>
          <a:prstGeom prst="rect">
            <a:avLst/>
          </a:prstGeom>
          <a:noFill/>
        </p:spPr>
        <p:txBody>
          <a:bodyPr wrap="none" rtlCol="0">
            <a:spAutoFit/>
          </a:bodyPr>
          <a:lstStyle/>
          <a:p>
            <a:pPr algn="ctr"/>
            <a:r>
              <a:rPr lang="en-GB" sz="2800" dirty="0" smtClean="0">
                <a:solidFill>
                  <a:schemeClr val="bg1"/>
                </a:solidFill>
              </a:rPr>
              <a:t>Bolton Local Offer</a:t>
            </a:r>
            <a:endParaRPr lang="en-GB" sz="2800" dirty="0">
              <a:solidFill>
                <a:schemeClr val="bg1"/>
              </a:solidFill>
            </a:endParaRPr>
          </a:p>
        </p:txBody>
      </p:sp>
      <p:sp>
        <p:nvSpPr>
          <p:cNvPr id="6" name="TextBox 5"/>
          <p:cNvSpPr txBox="1"/>
          <p:nvPr/>
        </p:nvSpPr>
        <p:spPr>
          <a:xfrm>
            <a:off x="495300" y="8571293"/>
            <a:ext cx="5867400" cy="646331"/>
          </a:xfrm>
          <a:prstGeom prst="rect">
            <a:avLst/>
          </a:prstGeom>
          <a:noFill/>
        </p:spPr>
        <p:txBody>
          <a:bodyPr wrap="square" rtlCol="0">
            <a:spAutoFit/>
          </a:bodyPr>
          <a:lstStyle/>
          <a:p>
            <a:pPr algn="ctr"/>
            <a:r>
              <a:rPr lang="en-GB" i="1" dirty="0" smtClean="0">
                <a:solidFill>
                  <a:schemeClr val="bg1"/>
                </a:solidFill>
              </a:rPr>
              <a:t>Provides a single point for information to help families access details about services that are available and to offer guidance.</a:t>
            </a:r>
            <a:endParaRPr lang="en-GB" i="1" dirty="0">
              <a:solidFill>
                <a:schemeClr val="bg1"/>
              </a:solidFill>
            </a:endParaRPr>
          </a:p>
        </p:txBody>
      </p:sp>
      <p:sp>
        <p:nvSpPr>
          <p:cNvPr id="8" name="Rectangle 7"/>
          <p:cNvSpPr/>
          <p:nvPr/>
        </p:nvSpPr>
        <p:spPr>
          <a:xfrm>
            <a:off x="113716" y="7391449"/>
            <a:ext cx="6645216" cy="369332"/>
          </a:xfrm>
          <a:prstGeom prst="rect">
            <a:avLst/>
          </a:prstGeom>
        </p:spPr>
        <p:txBody>
          <a:bodyPr wrap="square">
            <a:spAutoFit/>
          </a:bodyPr>
          <a:lstStyle/>
          <a:p>
            <a:pPr algn="ctr"/>
            <a:r>
              <a:rPr lang="en-US" dirty="0">
                <a:solidFill>
                  <a:srgbClr val="0070C0"/>
                </a:solidFill>
              </a:rPr>
              <a:t>https://stjosephsbolton.org.uk/our-school/send</a:t>
            </a:r>
            <a:r>
              <a:rPr lang="en-US" dirty="0" smtClean="0">
                <a:solidFill>
                  <a:srgbClr val="0070C0"/>
                </a:solidFill>
              </a:rPr>
              <a:t>/    </a:t>
            </a:r>
            <a:endParaRPr lang="en-GB" dirty="0">
              <a:solidFill>
                <a:srgbClr val="0070C0"/>
              </a:solidFill>
            </a:endParaRPr>
          </a:p>
        </p:txBody>
      </p:sp>
      <p:pic>
        <p:nvPicPr>
          <p:cNvPr id="9" name="Picture 8"/>
          <p:cNvPicPr>
            <a:picLocks noChangeAspect="1"/>
          </p:cNvPicPr>
          <p:nvPr/>
        </p:nvPicPr>
        <p:blipFill>
          <a:blip r:embed="rId3"/>
          <a:stretch>
            <a:fillRect/>
          </a:stretch>
        </p:blipFill>
        <p:spPr>
          <a:xfrm>
            <a:off x="495301" y="9325967"/>
            <a:ext cx="5867400" cy="1463167"/>
          </a:xfrm>
          <a:prstGeom prst="rect">
            <a:avLst/>
          </a:prstGeom>
        </p:spPr>
      </p:pic>
      <p:sp>
        <p:nvSpPr>
          <p:cNvPr id="11" name="Rectangle 10"/>
          <p:cNvSpPr/>
          <p:nvPr/>
        </p:nvSpPr>
        <p:spPr>
          <a:xfrm>
            <a:off x="495299" y="10916326"/>
            <a:ext cx="5882053" cy="369332"/>
          </a:xfrm>
          <a:prstGeom prst="rect">
            <a:avLst/>
          </a:prstGeom>
        </p:spPr>
        <p:txBody>
          <a:bodyPr wrap="square">
            <a:spAutoFit/>
          </a:bodyPr>
          <a:lstStyle/>
          <a:p>
            <a:pPr algn="ctr"/>
            <a:r>
              <a:rPr lang="en-GB" dirty="0">
                <a:solidFill>
                  <a:srgbClr val="0070C0"/>
                </a:solidFill>
              </a:rPr>
              <a:t>https://www.bolton.gov.uk/sendlocaloffer/</a:t>
            </a:r>
          </a:p>
        </p:txBody>
      </p:sp>
      <p:sp>
        <p:nvSpPr>
          <p:cNvPr id="12" name="TextBox 11"/>
          <p:cNvSpPr txBox="1"/>
          <p:nvPr/>
        </p:nvSpPr>
        <p:spPr>
          <a:xfrm>
            <a:off x="462708" y="4862197"/>
            <a:ext cx="5882053" cy="646331"/>
          </a:xfrm>
          <a:prstGeom prst="rect">
            <a:avLst/>
          </a:prstGeom>
          <a:noFill/>
        </p:spPr>
        <p:txBody>
          <a:bodyPr wrap="square" rtlCol="0">
            <a:spAutoFit/>
          </a:bodyPr>
          <a:lstStyle/>
          <a:p>
            <a:pPr algn="ctr"/>
            <a:r>
              <a:rPr lang="en-GB" i="1" dirty="0" smtClean="0">
                <a:solidFill>
                  <a:schemeClr val="bg1"/>
                </a:solidFill>
              </a:rPr>
              <a:t>More detailed information can be found on the school website in the annual Special Educational Needs Information Report </a:t>
            </a:r>
            <a:endParaRPr lang="en-GB" i="1" dirty="0">
              <a:solidFill>
                <a:schemeClr val="bg1"/>
              </a:solidFill>
            </a:endParaRPr>
          </a:p>
        </p:txBody>
      </p:sp>
      <p:sp>
        <p:nvSpPr>
          <p:cNvPr id="13" name="TextBox 12"/>
          <p:cNvSpPr txBox="1"/>
          <p:nvPr/>
        </p:nvSpPr>
        <p:spPr>
          <a:xfrm>
            <a:off x="1842248" y="4300974"/>
            <a:ext cx="3122971" cy="523220"/>
          </a:xfrm>
          <a:prstGeom prst="rect">
            <a:avLst/>
          </a:prstGeom>
          <a:noFill/>
        </p:spPr>
        <p:txBody>
          <a:bodyPr wrap="none" rtlCol="0">
            <a:spAutoFit/>
          </a:bodyPr>
          <a:lstStyle/>
          <a:p>
            <a:pPr algn="ctr"/>
            <a:r>
              <a:rPr lang="en-GB" sz="2800" dirty="0" smtClean="0">
                <a:solidFill>
                  <a:schemeClr val="bg1"/>
                </a:solidFill>
              </a:rPr>
              <a:t>Further Information</a:t>
            </a:r>
            <a:endParaRPr lang="en-GB" sz="2800" dirty="0">
              <a:solidFill>
                <a:schemeClr val="bg1"/>
              </a:solidFill>
            </a:endParaRPr>
          </a:p>
        </p:txBody>
      </p:sp>
      <p:sp>
        <p:nvSpPr>
          <p:cNvPr id="15" name="TextBox 14"/>
          <p:cNvSpPr txBox="1"/>
          <p:nvPr/>
        </p:nvSpPr>
        <p:spPr>
          <a:xfrm>
            <a:off x="773112" y="3283068"/>
            <a:ext cx="873124" cy="646331"/>
          </a:xfrm>
          <a:prstGeom prst="rect">
            <a:avLst/>
          </a:prstGeom>
          <a:noFill/>
        </p:spPr>
        <p:txBody>
          <a:bodyPr wrap="none" rtlCol="0">
            <a:spAutoFit/>
          </a:bodyPr>
          <a:lstStyle/>
          <a:p>
            <a:r>
              <a:rPr lang="en-GB" dirty="0" smtClean="0">
                <a:solidFill>
                  <a:schemeClr val="bg1"/>
                </a:solidFill>
              </a:rPr>
              <a:t>01204 </a:t>
            </a:r>
          </a:p>
          <a:p>
            <a:r>
              <a:rPr lang="en-GB" dirty="0" smtClean="0">
                <a:solidFill>
                  <a:schemeClr val="bg1"/>
                </a:solidFill>
              </a:rPr>
              <a:t>697456</a:t>
            </a:r>
            <a:endParaRPr lang="en-GB" dirty="0">
              <a:solidFill>
                <a:schemeClr val="bg1"/>
              </a:solidFill>
            </a:endParaRPr>
          </a:p>
        </p:txBody>
      </p:sp>
      <p:sp>
        <p:nvSpPr>
          <p:cNvPr id="18" name="TextBox 17"/>
          <p:cNvSpPr txBox="1"/>
          <p:nvPr/>
        </p:nvSpPr>
        <p:spPr>
          <a:xfrm>
            <a:off x="2250677" y="3504610"/>
            <a:ext cx="4112023" cy="369332"/>
          </a:xfrm>
          <a:prstGeom prst="rect">
            <a:avLst/>
          </a:prstGeom>
          <a:noFill/>
        </p:spPr>
        <p:txBody>
          <a:bodyPr wrap="none" rtlCol="0">
            <a:spAutoFit/>
          </a:bodyPr>
          <a:lstStyle/>
          <a:p>
            <a:r>
              <a:rPr lang="en-GB" dirty="0" smtClean="0">
                <a:solidFill>
                  <a:schemeClr val="bg1"/>
                </a:solidFill>
              </a:rPr>
              <a:t>HHorridge991@st-josephs.bolton.sch.uk</a:t>
            </a:r>
            <a:endParaRPr lang="en-GB" dirty="0">
              <a:solidFill>
                <a:schemeClr val="bg1"/>
              </a:solidFill>
            </a:endParaRPr>
          </a:p>
        </p:txBody>
      </p:sp>
      <p:pic>
        <p:nvPicPr>
          <p:cNvPr id="3078" name="Picture 6" descr="EPraise Desktop App for Mac and PC - WebCatalo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59065" y="2073770"/>
            <a:ext cx="1174428" cy="117442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Mobile Phone Png Clipart Png Mart Images"/>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0685" y="2055221"/>
            <a:ext cx="1144221" cy="11442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ransparent Email Icon | Free download on ClipArtMag"/>
          <p:cNvPicPr>
            <a:picLocks noChangeAspect="1" noChangeArrowheads="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860334" y="2149454"/>
            <a:ext cx="1086797" cy="1086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2814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2921" y="1471962"/>
            <a:ext cx="5974080" cy="200275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2109286" y="948742"/>
            <a:ext cx="2475358" cy="523220"/>
          </a:xfrm>
          <a:prstGeom prst="rect">
            <a:avLst/>
          </a:prstGeom>
          <a:noFill/>
        </p:spPr>
        <p:txBody>
          <a:bodyPr wrap="none" rtlCol="0">
            <a:spAutoFit/>
          </a:bodyPr>
          <a:lstStyle/>
          <a:p>
            <a:pPr algn="ctr"/>
            <a:r>
              <a:rPr lang="en-GB" sz="2800" dirty="0" smtClean="0">
                <a:solidFill>
                  <a:schemeClr val="bg1"/>
                </a:solidFill>
              </a:rPr>
              <a:t>RAISE Network</a:t>
            </a:r>
            <a:endParaRPr lang="en-GB" sz="2800" dirty="0">
              <a:solidFill>
                <a:schemeClr val="bg1"/>
              </a:solidFill>
            </a:endParaRPr>
          </a:p>
        </p:txBody>
      </p:sp>
      <p:pic>
        <p:nvPicPr>
          <p:cNvPr id="8" name="Picture 2" descr="Image preview"/>
          <p:cNvPicPr>
            <a:picLocks noChangeAspect="1" noChangeArrowheads="1"/>
          </p:cNvPicPr>
          <p:nvPr/>
        </p:nvPicPr>
        <p:blipFill rotWithShape="1">
          <a:blip r:embed="rId2">
            <a:extLst>
              <a:ext uri="{28A0092B-C50C-407E-A947-70E740481C1C}">
                <a14:useLocalDpi xmlns:a14="http://schemas.microsoft.com/office/drawing/2010/main" val="0"/>
              </a:ext>
            </a:extLst>
          </a:blip>
          <a:srcRect t="73855" b="5540"/>
          <a:stretch/>
        </p:blipFill>
        <p:spPr bwMode="auto">
          <a:xfrm>
            <a:off x="665419" y="2166063"/>
            <a:ext cx="5694982" cy="1173480"/>
          </a:xfrm>
          <a:prstGeom prst="rect">
            <a:avLst/>
          </a:prstGeom>
          <a:noFill/>
          <a:extLst>
            <a:ext uri="{909E8E84-426E-40DD-AFC4-6F175D3DCCD1}">
              <a14:hiddenFill xmlns:a14="http://schemas.microsoft.com/office/drawing/2010/main">
                <a:solidFill>
                  <a:srgbClr val="FFFFFF"/>
                </a:solidFill>
              </a14:hiddenFill>
            </a:ext>
          </a:extLst>
        </p:spPr>
      </p:pic>
      <p:sp>
        <p:nvSpPr>
          <p:cNvPr id="9" name="Hexagon 8"/>
          <p:cNvSpPr/>
          <p:nvPr/>
        </p:nvSpPr>
        <p:spPr>
          <a:xfrm>
            <a:off x="837202" y="4276291"/>
            <a:ext cx="1572714" cy="1352550"/>
          </a:xfrm>
          <a:prstGeom prst="hexagon">
            <a:avLst/>
          </a:prstGeom>
          <a:solidFill>
            <a:schemeClr val="accent5">
              <a:lumMod val="40000"/>
              <a:lumOff val="60000"/>
            </a:schemeClr>
          </a:solidFill>
          <a:ln w="38100">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1600" dirty="0" smtClean="0">
                <a:solidFill>
                  <a:schemeClr val="bg1"/>
                </a:solidFill>
              </a:rPr>
              <a:t>Breakfast Club </a:t>
            </a:r>
            <a:endParaRPr lang="en-GB" sz="1600" dirty="0">
              <a:solidFill>
                <a:schemeClr val="bg1"/>
              </a:solidFill>
            </a:endParaRPr>
          </a:p>
        </p:txBody>
      </p:sp>
      <p:sp>
        <p:nvSpPr>
          <p:cNvPr id="10" name="Hexagon 9"/>
          <p:cNvSpPr/>
          <p:nvPr/>
        </p:nvSpPr>
        <p:spPr>
          <a:xfrm>
            <a:off x="2088923" y="4979282"/>
            <a:ext cx="1572714" cy="1352550"/>
          </a:xfrm>
          <a:prstGeom prst="hexagon">
            <a:avLst/>
          </a:prstGeom>
          <a:solidFill>
            <a:schemeClr val="accent5">
              <a:lumMod val="40000"/>
              <a:lumOff val="60000"/>
            </a:schemeClr>
          </a:solidFill>
          <a:ln w="38100">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1600" dirty="0" smtClean="0">
                <a:solidFill>
                  <a:schemeClr val="bg1"/>
                </a:solidFill>
              </a:rPr>
              <a:t>Social skills Intervention</a:t>
            </a:r>
            <a:endParaRPr lang="en-GB" sz="1600" dirty="0">
              <a:solidFill>
                <a:schemeClr val="bg1"/>
              </a:solidFill>
            </a:endParaRPr>
          </a:p>
        </p:txBody>
      </p:sp>
      <p:sp>
        <p:nvSpPr>
          <p:cNvPr id="11" name="Hexagon 10"/>
          <p:cNvSpPr/>
          <p:nvPr/>
        </p:nvSpPr>
        <p:spPr>
          <a:xfrm>
            <a:off x="837202" y="5656555"/>
            <a:ext cx="1572714" cy="1352550"/>
          </a:xfrm>
          <a:prstGeom prst="hexagon">
            <a:avLst/>
          </a:prstGeom>
          <a:solidFill>
            <a:schemeClr val="accent5">
              <a:lumMod val="40000"/>
              <a:lumOff val="60000"/>
            </a:schemeClr>
          </a:solidFill>
          <a:ln w="38100">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1600" dirty="0" smtClean="0">
                <a:solidFill>
                  <a:schemeClr val="bg1"/>
                </a:solidFill>
              </a:rPr>
              <a:t>Homework Club</a:t>
            </a:r>
            <a:endParaRPr lang="en-GB" sz="1600" dirty="0">
              <a:solidFill>
                <a:schemeClr val="bg1"/>
              </a:solidFill>
            </a:endParaRPr>
          </a:p>
        </p:txBody>
      </p:sp>
      <p:sp>
        <p:nvSpPr>
          <p:cNvPr id="12" name="Hexagon 11"/>
          <p:cNvSpPr/>
          <p:nvPr/>
        </p:nvSpPr>
        <p:spPr>
          <a:xfrm>
            <a:off x="2099809" y="3604960"/>
            <a:ext cx="1572714" cy="1352550"/>
          </a:xfrm>
          <a:prstGeom prst="hexagon">
            <a:avLst/>
          </a:prstGeom>
          <a:solidFill>
            <a:schemeClr val="accent5">
              <a:lumMod val="40000"/>
              <a:lumOff val="60000"/>
            </a:schemeClr>
          </a:solidFill>
          <a:ln w="38100">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1600" dirty="0" smtClean="0">
                <a:solidFill>
                  <a:schemeClr val="bg1"/>
                </a:solidFill>
              </a:rPr>
              <a:t>Safe Space</a:t>
            </a:r>
            <a:endParaRPr lang="en-GB" sz="1600" dirty="0">
              <a:solidFill>
                <a:schemeClr val="bg1"/>
              </a:solidFill>
            </a:endParaRPr>
          </a:p>
        </p:txBody>
      </p:sp>
      <p:sp>
        <p:nvSpPr>
          <p:cNvPr id="13" name="Hexagon 12"/>
          <p:cNvSpPr/>
          <p:nvPr/>
        </p:nvSpPr>
        <p:spPr>
          <a:xfrm>
            <a:off x="3351802" y="4299061"/>
            <a:ext cx="1572714" cy="1352550"/>
          </a:xfrm>
          <a:prstGeom prst="hexagon">
            <a:avLst/>
          </a:prstGeom>
          <a:solidFill>
            <a:schemeClr val="accent5">
              <a:lumMod val="40000"/>
              <a:lumOff val="60000"/>
            </a:schemeClr>
          </a:solidFill>
          <a:ln w="38100">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1600" dirty="0" smtClean="0">
                <a:solidFill>
                  <a:schemeClr val="bg1"/>
                </a:solidFill>
              </a:rPr>
              <a:t>Lunch Club</a:t>
            </a:r>
            <a:endParaRPr lang="en-GB" sz="1600" dirty="0">
              <a:solidFill>
                <a:schemeClr val="bg1"/>
              </a:solidFill>
            </a:endParaRPr>
          </a:p>
        </p:txBody>
      </p:sp>
      <p:sp>
        <p:nvSpPr>
          <p:cNvPr id="14" name="Hexagon 13"/>
          <p:cNvSpPr/>
          <p:nvPr/>
        </p:nvSpPr>
        <p:spPr>
          <a:xfrm>
            <a:off x="4603523" y="5002052"/>
            <a:ext cx="1572714" cy="1352550"/>
          </a:xfrm>
          <a:prstGeom prst="hexagon">
            <a:avLst/>
          </a:prstGeom>
          <a:solidFill>
            <a:schemeClr val="accent5">
              <a:lumMod val="40000"/>
              <a:lumOff val="60000"/>
            </a:schemeClr>
          </a:solidFill>
          <a:ln w="38100">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1600" dirty="0" smtClean="0">
                <a:solidFill>
                  <a:schemeClr val="bg1"/>
                </a:solidFill>
              </a:rPr>
              <a:t>Break Time Club</a:t>
            </a:r>
            <a:endParaRPr lang="en-GB" sz="1600" dirty="0">
              <a:solidFill>
                <a:schemeClr val="bg1"/>
              </a:solidFill>
            </a:endParaRPr>
          </a:p>
        </p:txBody>
      </p:sp>
      <p:sp>
        <p:nvSpPr>
          <p:cNvPr id="15" name="Hexagon 14"/>
          <p:cNvSpPr/>
          <p:nvPr/>
        </p:nvSpPr>
        <p:spPr>
          <a:xfrm>
            <a:off x="3351802" y="5679325"/>
            <a:ext cx="1572714" cy="1352550"/>
          </a:xfrm>
          <a:prstGeom prst="hexagon">
            <a:avLst/>
          </a:prstGeom>
          <a:solidFill>
            <a:schemeClr val="accent5">
              <a:lumMod val="40000"/>
              <a:lumOff val="60000"/>
            </a:schemeClr>
          </a:solidFill>
          <a:ln w="38100">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1600" dirty="0" smtClean="0">
                <a:solidFill>
                  <a:schemeClr val="bg1"/>
                </a:solidFill>
              </a:rPr>
              <a:t>Nurture Room</a:t>
            </a:r>
            <a:endParaRPr lang="en-GB" sz="1600" dirty="0">
              <a:solidFill>
                <a:schemeClr val="bg1"/>
              </a:solidFill>
            </a:endParaRPr>
          </a:p>
        </p:txBody>
      </p:sp>
      <p:sp>
        <p:nvSpPr>
          <p:cNvPr id="16" name="Hexagon 15"/>
          <p:cNvSpPr/>
          <p:nvPr/>
        </p:nvSpPr>
        <p:spPr>
          <a:xfrm>
            <a:off x="4614409" y="3627730"/>
            <a:ext cx="1572714" cy="1352550"/>
          </a:xfrm>
          <a:prstGeom prst="hexagon">
            <a:avLst/>
          </a:prstGeom>
          <a:solidFill>
            <a:schemeClr val="accent5">
              <a:lumMod val="40000"/>
              <a:lumOff val="60000"/>
            </a:schemeClr>
          </a:solidFill>
          <a:ln w="38100">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1600" dirty="0" smtClean="0">
                <a:solidFill>
                  <a:schemeClr val="bg1"/>
                </a:solidFill>
              </a:rPr>
              <a:t>Reading Intervention</a:t>
            </a:r>
            <a:endParaRPr lang="en-GB" sz="1600" dirty="0">
              <a:solidFill>
                <a:schemeClr val="bg1"/>
              </a:solidFill>
            </a:endParaRPr>
          </a:p>
        </p:txBody>
      </p:sp>
      <p:sp>
        <p:nvSpPr>
          <p:cNvPr id="18" name="Hexagon 17"/>
          <p:cNvSpPr/>
          <p:nvPr/>
        </p:nvSpPr>
        <p:spPr>
          <a:xfrm>
            <a:off x="826316" y="7036819"/>
            <a:ext cx="1572714" cy="1352550"/>
          </a:xfrm>
          <a:prstGeom prst="hexagon">
            <a:avLst/>
          </a:prstGeom>
          <a:solidFill>
            <a:schemeClr val="accent5">
              <a:lumMod val="40000"/>
              <a:lumOff val="60000"/>
            </a:schemeClr>
          </a:solidFill>
          <a:ln w="38100">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1600" dirty="0" smtClean="0">
                <a:solidFill>
                  <a:schemeClr val="bg1"/>
                </a:solidFill>
              </a:rPr>
              <a:t>Regulation Space</a:t>
            </a:r>
            <a:endParaRPr lang="en-GB" sz="1600" dirty="0">
              <a:solidFill>
                <a:schemeClr val="bg1"/>
              </a:solidFill>
            </a:endParaRPr>
          </a:p>
        </p:txBody>
      </p:sp>
      <p:sp>
        <p:nvSpPr>
          <p:cNvPr id="21" name="Hexagon 20"/>
          <p:cNvSpPr/>
          <p:nvPr/>
        </p:nvSpPr>
        <p:spPr>
          <a:xfrm>
            <a:off x="2078037" y="7739810"/>
            <a:ext cx="1572714" cy="1352550"/>
          </a:xfrm>
          <a:prstGeom prst="hexagon">
            <a:avLst/>
          </a:prstGeom>
          <a:solidFill>
            <a:schemeClr val="accent5">
              <a:lumMod val="40000"/>
              <a:lumOff val="60000"/>
            </a:schemeClr>
          </a:solidFill>
          <a:ln w="38100">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1600" dirty="0" smtClean="0">
                <a:solidFill>
                  <a:schemeClr val="bg1"/>
                </a:solidFill>
              </a:rPr>
              <a:t>Alternative Provision</a:t>
            </a:r>
            <a:endParaRPr lang="en-GB" sz="1600" dirty="0">
              <a:solidFill>
                <a:schemeClr val="bg1"/>
              </a:solidFill>
            </a:endParaRPr>
          </a:p>
        </p:txBody>
      </p:sp>
      <p:sp>
        <p:nvSpPr>
          <p:cNvPr id="22" name="Hexagon 21"/>
          <p:cNvSpPr/>
          <p:nvPr/>
        </p:nvSpPr>
        <p:spPr>
          <a:xfrm>
            <a:off x="826316" y="8417083"/>
            <a:ext cx="1572714" cy="1352550"/>
          </a:xfrm>
          <a:prstGeom prst="hexagon">
            <a:avLst/>
          </a:prstGeom>
          <a:solidFill>
            <a:schemeClr val="accent5">
              <a:lumMod val="40000"/>
              <a:lumOff val="60000"/>
            </a:schemeClr>
          </a:solidFill>
          <a:ln w="38100">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1600" dirty="0" smtClean="0">
                <a:solidFill>
                  <a:schemeClr val="bg1"/>
                </a:solidFill>
              </a:rPr>
              <a:t>Motor Skills Intervention</a:t>
            </a:r>
            <a:endParaRPr lang="en-GB" sz="1600" dirty="0">
              <a:solidFill>
                <a:schemeClr val="bg1"/>
              </a:solidFill>
            </a:endParaRPr>
          </a:p>
        </p:txBody>
      </p:sp>
      <p:sp>
        <p:nvSpPr>
          <p:cNvPr id="23" name="Hexagon 22"/>
          <p:cNvSpPr/>
          <p:nvPr/>
        </p:nvSpPr>
        <p:spPr>
          <a:xfrm>
            <a:off x="2088923" y="6365488"/>
            <a:ext cx="1572714" cy="1352550"/>
          </a:xfrm>
          <a:prstGeom prst="hexagon">
            <a:avLst/>
          </a:prstGeom>
          <a:solidFill>
            <a:schemeClr val="accent5">
              <a:lumMod val="40000"/>
              <a:lumOff val="60000"/>
            </a:schemeClr>
          </a:solidFill>
          <a:ln w="38100">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1600" dirty="0" smtClean="0">
                <a:solidFill>
                  <a:schemeClr val="bg1"/>
                </a:solidFill>
              </a:rPr>
              <a:t>Fresh Start Phonics</a:t>
            </a:r>
            <a:endParaRPr lang="en-GB" sz="1600" dirty="0">
              <a:solidFill>
                <a:schemeClr val="bg1"/>
              </a:solidFill>
            </a:endParaRPr>
          </a:p>
        </p:txBody>
      </p:sp>
      <p:sp>
        <p:nvSpPr>
          <p:cNvPr id="24" name="Hexagon 23"/>
          <p:cNvSpPr/>
          <p:nvPr/>
        </p:nvSpPr>
        <p:spPr>
          <a:xfrm>
            <a:off x="3340916" y="7059589"/>
            <a:ext cx="1572714" cy="1352550"/>
          </a:xfrm>
          <a:prstGeom prst="hexagon">
            <a:avLst/>
          </a:prstGeom>
          <a:solidFill>
            <a:schemeClr val="accent5">
              <a:lumMod val="40000"/>
              <a:lumOff val="60000"/>
            </a:schemeClr>
          </a:solidFill>
          <a:ln w="38100">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1600" dirty="0" smtClean="0">
                <a:solidFill>
                  <a:schemeClr val="bg1"/>
                </a:solidFill>
              </a:rPr>
              <a:t>Alternative Curriculum</a:t>
            </a:r>
            <a:endParaRPr lang="en-GB" sz="1600" dirty="0">
              <a:solidFill>
                <a:schemeClr val="bg1"/>
              </a:solidFill>
            </a:endParaRPr>
          </a:p>
        </p:txBody>
      </p:sp>
      <p:sp>
        <p:nvSpPr>
          <p:cNvPr id="25" name="Hexagon 24"/>
          <p:cNvSpPr/>
          <p:nvPr/>
        </p:nvSpPr>
        <p:spPr>
          <a:xfrm>
            <a:off x="4592637" y="7740808"/>
            <a:ext cx="1572714" cy="1352550"/>
          </a:xfrm>
          <a:prstGeom prst="hexagon">
            <a:avLst/>
          </a:prstGeom>
          <a:solidFill>
            <a:schemeClr val="accent5">
              <a:lumMod val="40000"/>
              <a:lumOff val="60000"/>
            </a:schemeClr>
          </a:solidFill>
          <a:ln w="38100">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1600" dirty="0" smtClean="0">
                <a:solidFill>
                  <a:schemeClr val="bg1"/>
                </a:solidFill>
              </a:rPr>
              <a:t>Handwriting Support</a:t>
            </a:r>
            <a:endParaRPr lang="en-GB" sz="1600" dirty="0">
              <a:solidFill>
                <a:schemeClr val="bg1"/>
              </a:solidFill>
            </a:endParaRPr>
          </a:p>
        </p:txBody>
      </p:sp>
      <p:sp>
        <p:nvSpPr>
          <p:cNvPr id="26" name="Hexagon 25"/>
          <p:cNvSpPr/>
          <p:nvPr/>
        </p:nvSpPr>
        <p:spPr>
          <a:xfrm>
            <a:off x="3340916" y="8439853"/>
            <a:ext cx="1572714" cy="1352550"/>
          </a:xfrm>
          <a:prstGeom prst="hexagon">
            <a:avLst/>
          </a:prstGeom>
          <a:solidFill>
            <a:schemeClr val="accent5">
              <a:lumMod val="40000"/>
              <a:lumOff val="60000"/>
            </a:schemeClr>
          </a:solidFill>
          <a:ln w="38100">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1600" dirty="0" smtClean="0">
                <a:solidFill>
                  <a:schemeClr val="bg1"/>
                </a:solidFill>
              </a:rPr>
              <a:t>Use of ICT Support </a:t>
            </a:r>
            <a:endParaRPr lang="en-GB" sz="1600" dirty="0">
              <a:solidFill>
                <a:schemeClr val="bg1"/>
              </a:solidFill>
            </a:endParaRPr>
          </a:p>
        </p:txBody>
      </p:sp>
      <p:sp>
        <p:nvSpPr>
          <p:cNvPr id="27" name="Hexagon 26"/>
          <p:cNvSpPr/>
          <p:nvPr/>
        </p:nvSpPr>
        <p:spPr>
          <a:xfrm>
            <a:off x="4603523" y="6366486"/>
            <a:ext cx="1572714" cy="1352550"/>
          </a:xfrm>
          <a:prstGeom prst="hexagon">
            <a:avLst/>
          </a:prstGeom>
          <a:solidFill>
            <a:schemeClr val="accent5">
              <a:lumMod val="40000"/>
              <a:lumOff val="60000"/>
            </a:schemeClr>
          </a:solidFill>
          <a:ln w="38100">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1600" dirty="0" smtClean="0">
                <a:solidFill>
                  <a:schemeClr val="bg1"/>
                </a:solidFill>
              </a:rPr>
              <a:t>Dyslexia Support</a:t>
            </a:r>
            <a:endParaRPr lang="en-GB" sz="1600" dirty="0">
              <a:solidFill>
                <a:schemeClr val="bg1"/>
              </a:solidFill>
            </a:endParaRPr>
          </a:p>
        </p:txBody>
      </p:sp>
      <p:sp>
        <p:nvSpPr>
          <p:cNvPr id="28" name="Hexagon 27"/>
          <p:cNvSpPr/>
          <p:nvPr/>
        </p:nvSpPr>
        <p:spPr>
          <a:xfrm>
            <a:off x="815430" y="9803976"/>
            <a:ext cx="1572714" cy="1352550"/>
          </a:xfrm>
          <a:prstGeom prst="hexagon">
            <a:avLst/>
          </a:prstGeom>
          <a:solidFill>
            <a:schemeClr val="accent5">
              <a:lumMod val="40000"/>
              <a:lumOff val="60000"/>
            </a:schemeClr>
          </a:solidFill>
          <a:ln w="38100">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1600" dirty="0" smtClean="0">
                <a:solidFill>
                  <a:schemeClr val="bg1"/>
                </a:solidFill>
              </a:rPr>
              <a:t>Emotional Regulation Intervention</a:t>
            </a:r>
            <a:endParaRPr lang="en-GB" sz="1600" dirty="0">
              <a:solidFill>
                <a:schemeClr val="bg1"/>
              </a:solidFill>
            </a:endParaRPr>
          </a:p>
        </p:txBody>
      </p:sp>
      <p:sp>
        <p:nvSpPr>
          <p:cNvPr id="29" name="Hexagon 28"/>
          <p:cNvSpPr/>
          <p:nvPr/>
        </p:nvSpPr>
        <p:spPr>
          <a:xfrm>
            <a:off x="2078037" y="9132645"/>
            <a:ext cx="1572714" cy="1352550"/>
          </a:xfrm>
          <a:prstGeom prst="hexagon">
            <a:avLst/>
          </a:prstGeom>
          <a:solidFill>
            <a:schemeClr val="accent5">
              <a:lumMod val="40000"/>
              <a:lumOff val="60000"/>
            </a:schemeClr>
          </a:solidFill>
          <a:ln w="38100">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1600" dirty="0" smtClean="0">
                <a:solidFill>
                  <a:schemeClr val="bg1"/>
                </a:solidFill>
              </a:rPr>
              <a:t>Access </a:t>
            </a:r>
            <a:r>
              <a:rPr lang="en-GB" sz="1400" dirty="0" smtClean="0">
                <a:solidFill>
                  <a:schemeClr val="bg1"/>
                </a:solidFill>
              </a:rPr>
              <a:t>Arrangements</a:t>
            </a:r>
            <a:endParaRPr lang="en-GB" sz="1400" dirty="0">
              <a:solidFill>
                <a:schemeClr val="bg1"/>
              </a:solidFill>
            </a:endParaRPr>
          </a:p>
        </p:txBody>
      </p:sp>
      <p:sp>
        <p:nvSpPr>
          <p:cNvPr id="30" name="Hexagon 29"/>
          <p:cNvSpPr/>
          <p:nvPr/>
        </p:nvSpPr>
        <p:spPr>
          <a:xfrm>
            <a:off x="3330030" y="9826746"/>
            <a:ext cx="1572714" cy="1352550"/>
          </a:xfrm>
          <a:prstGeom prst="hexagon">
            <a:avLst/>
          </a:prstGeom>
          <a:solidFill>
            <a:schemeClr val="accent5">
              <a:lumMod val="40000"/>
              <a:lumOff val="60000"/>
            </a:schemeClr>
          </a:solidFill>
          <a:ln w="38100">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1500" dirty="0" smtClean="0">
                <a:solidFill>
                  <a:schemeClr val="bg1"/>
                </a:solidFill>
              </a:rPr>
              <a:t>Organisation</a:t>
            </a:r>
            <a:r>
              <a:rPr lang="en-GB" sz="1600" dirty="0" smtClean="0">
                <a:solidFill>
                  <a:schemeClr val="bg1"/>
                </a:solidFill>
              </a:rPr>
              <a:t> Support</a:t>
            </a:r>
            <a:endParaRPr lang="en-GB" sz="1600" dirty="0">
              <a:solidFill>
                <a:schemeClr val="bg1"/>
              </a:solidFill>
            </a:endParaRPr>
          </a:p>
        </p:txBody>
      </p:sp>
      <p:sp>
        <p:nvSpPr>
          <p:cNvPr id="31" name="Hexagon 30"/>
          <p:cNvSpPr/>
          <p:nvPr/>
        </p:nvSpPr>
        <p:spPr>
          <a:xfrm>
            <a:off x="4592637" y="9133643"/>
            <a:ext cx="1572714" cy="1352550"/>
          </a:xfrm>
          <a:prstGeom prst="hexagon">
            <a:avLst/>
          </a:prstGeom>
          <a:solidFill>
            <a:schemeClr val="accent5">
              <a:lumMod val="40000"/>
              <a:lumOff val="60000"/>
            </a:schemeClr>
          </a:solidFill>
          <a:ln w="38100">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GB" sz="1600" dirty="0" smtClean="0">
                <a:solidFill>
                  <a:schemeClr val="bg1"/>
                </a:solidFill>
              </a:rPr>
              <a:t>Listening Staff</a:t>
            </a:r>
            <a:endParaRPr lang="en-GB" sz="1600" dirty="0">
              <a:solidFill>
                <a:schemeClr val="bg1"/>
              </a:solidFill>
            </a:endParaRPr>
          </a:p>
        </p:txBody>
      </p:sp>
      <p:sp>
        <p:nvSpPr>
          <p:cNvPr id="2" name="TextBox 1"/>
          <p:cNvSpPr txBox="1"/>
          <p:nvPr/>
        </p:nvSpPr>
        <p:spPr>
          <a:xfrm>
            <a:off x="1076602" y="1738783"/>
            <a:ext cx="4872616" cy="369332"/>
          </a:xfrm>
          <a:prstGeom prst="rect">
            <a:avLst/>
          </a:prstGeom>
          <a:noFill/>
        </p:spPr>
        <p:txBody>
          <a:bodyPr wrap="none" rtlCol="0">
            <a:spAutoFit/>
          </a:bodyPr>
          <a:lstStyle/>
          <a:p>
            <a:r>
              <a:rPr lang="en-US" dirty="0" smtClean="0"/>
              <a:t>Restore   	  Interact 	    Support     Engage    Nurture</a:t>
            </a:r>
            <a:endParaRPr lang="en-GB" dirty="0"/>
          </a:p>
        </p:txBody>
      </p:sp>
    </p:spTree>
    <p:extLst>
      <p:ext uri="{BB962C8B-B14F-4D97-AF65-F5344CB8AC3E}">
        <p14:creationId xmlns:p14="http://schemas.microsoft.com/office/powerpoint/2010/main" val="3059254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1195" y="1209988"/>
            <a:ext cx="2151551" cy="523220"/>
          </a:xfrm>
          <a:prstGeom prst="rect">
            <a:avLst/>
          </a:prstGeom>
          <a:noFill/>
        </p:spPr>
        <p:txBody>
          <a:bodyPr wrap="none" rtlCol="0">
            <a:spAutoFit/>
          </a:bodyPr>
          <a:lstStyle/>
          <a:p>
            <a:pPr algn="ctr"/>
            <a:r>
              <a:rPr lang="en-GB" sz="2800" dirty="0" smtClean="0">
                <a:solidFill>
                  <a:schemeClr val="bg1"/>
                </a:solidFill>
              </a:rPr>
              <a:t>Interventions</a:t>
            </a:r>
            <a:endParaRPr lang="en-GB" sz="2800" dirty="0">
              <a:solidFill>
                <a:schemeClr val="bg1"/>
              </a:solidFill>
            </a:endParaRPr>
          </a:p>
        </p:txBody>
      </p:sp>
      <p:sp>
        <p:nvSpPr>
          <p:cNvPr id="3" name="TextBox 2"/>
          <p:cNvSpPr txBox="1"/>
          <p:nvPr/>
        </p:nvSpPr>
        <p:spPr>
          <a:xfrm>
            <a:off x="495300" y="1725807"/>
            <a:ext cx="5882053" cy="369332"/>
          </a:xfrm>
          <a:prstGeom prst="rect">
            <a:avLst/>
          </a:prstGeom>
          <a:noFill/>
        </p:spPr>
        <p:txBody>
          <a:bodyPr wrap="square" rtlCol="0">
            <a:spAutoFit/>
          </a:bodyPr>
          <a:lstStyle/>
          <a:p>
            <a:pPr algn="ctr"/>
            <a:r>
              <a:rPr lang="en-GB" i="1" dirty="0" smtClean="0">
                <a:solidFill>
                  <a:schemeClr val="bg1"/>
                </a:solidFill>
              </a:rPr>
              <a:t>Students may be involved in a range </a:t>
            </a:r>
            <a:r>
              <a:rPr lang="en-GB" i="1" smtClean="0">
                <a:solidFill>
                  <a:schemeClr val="bg1"/>
                </a:solidFill>
              </a:rPr>
              <a:t>of interventions</a:t>
            </a:r>
            <a:endParaRPr lang="en-GB" i="1" dirty="0">
              <a:solidFill>
                <a:schemeClr val="bg1"/>
              </a:solidFill>
            </a:endParaRPr>
          </a:p>
        </p:txBody>
      </p:sp>
      <p:sp>
        <p:nvSpPr>
          <p:cNvPr id="4" name="Frame 3"/>
          <p:cNvSpPr/>
          <p:nvPr/>
        </p:nvSpPr>
        <p:spPr>
          <a:xfrm>
            <a:off x="355600" y="2233386"/>
            <a:ext cx="3365500" cy="2630714"/>
          </a:xfrm>
          <a:prstGeom prst="frame">
            <a:avLst>
              <a:gd name="adj1" fmla="val 4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Frame 4"/>
          <p:cNvSpPr/>
          <p:nvPr/>
        </p:nvSpPr>
        <p:spPr>
          <a:xfrm>
            <a:off x="3011853" y="5273403"/>
            <a:ext cx="3365500" cy="2630714"/>
          </a:xfrm>
          <a:prstGeom prst="frame">
            <a:avLst>
              <a:gd name="adj1" fmla="val 4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Frame 5"/>
          <p:cNvSpPr/>
          <p:nvPr/>
        </p:nvSpPr>
        <p:spPr>
          <a:xfrm>
            <a:off x="355600" y="8313420"/>
            <a:ext cx="3365500" cy="2349137"/>
          </a:xfrm>
          <a:prstGeom prst="frame">
            <a:avLst>
              <a:gd name="adj1" fmla="val 4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Rectangle 6"/>
          <p:cNvSpPr/>
          <p:nvPr/>
        </p:nvSpPr>
        <p:spPr>
          <a:xfrm>
            <a:off x="540366" y="2399010"/>
            <a:ext cx="3019262" cy="2308324"/>
          </a:xfrm>
          <a:prstGeom prst="rect">
            <a:avLst/>
          </a:prstGeom>
        </p:spPr>
        <p:txBody>
          <a:bodyPr wrap="square">
            <a:spAutoFit/>
          </a:bodyPr>
          <a:lstStyle/>
          <a:p>
            <a:r>
              <a:rPr lang="en-US" b="1" dirty="0">
                <a:solidFill>
                  <a:srgbClr val="000000"/>
                </a:solidFill>
                <a:latin typeface="Aptos"/>
              </a:rPr>
              <a:t>Mc </a:t>
            </a:r>
            <a:r>
              <a:rPr lang="en-US" b="1" dirty="0" err="1">
                <a:solidFill>
                  <a:srgbClr val="000000"/>
                </a:solidFill>
                <a:latin typeface="Aptos"/>
              </a:rPr>
              <a:t>Graw</a:t>
            </a:r>
            <a:r>
              <a:rPr lang="en-US" b="1" dirty="0">
                <a:solidFill>
                  <a:srgbClr val="000000"/>
                </a:solidFill>
                <a:latin typeface="Aptos"/>
              </a:rPr>
              <a:t> Hill </a:t>
            </a:r>
            <a:r>
              <a:rPr lang="en-US" b="1" dirty="0" smtClean="0">
                <a:solidFill>
                  <a:srgbClr val="000000"/>
                </a:solidFill>
                <a:latin typeface="Aptos"/>
              </a:rPr>
              <a:t>Reading Scheme </a:t>
            </a:r>
            <a:endParaRPr lang="en-US" b="1" dirty="0">
              <a:solidFill>
                <a:srgbClr val="000000"/>
              </a:solidFill>
              <a:latin typeface="Aptos"/>
            </a:endParaRPr>
          </a:p>
          <a:p>
            <a:r>
              <a:rPr lang="en-US" dirty="0" smtClean="0">
                <a:solidFill>
                  <a:schemeClr val="bg1"/>
                </a:solidFill>
              </a:rPr>
              <a:t>Closes </a:t>
            </a:r>
            <a:r>
              <a:rPr lang="en-US" dirty="0">
                <a:solidFill>
                  <a:schemeClr val="bg1"/>
                </a:solidFill>
              </a:rPr>
              <a:t>the achievement gap by addressing </a:t>
            </a:r>
            <a:r>
              <a:rPr lang="en-US" dirty="0" smtClean="0">
                <a:solidFill>
                  <a:schemeClr val="bg1"/>
                </a:solidFill>
              </a:rPr>
              <a:t>difficulties </a:t>
            </a:r>
            <a:r>
              <a:rPr lang="en-US" dirty="0">
                <a:solidFill>
                  <a:schemeClr val="bg1"/>
                </a:solidFill>
              </a:rPr>
              <a:t>in both Decoding and </a:t>
            </a:r>
            <a:r>
              <a:rPr lang="en-US" dirty="0" smtClean="0">
                <a:solidFill>
                  <a:schemeClr val="bg1"/>
                </a:solidFill>
              </a:rPr>
              <a:t>Comprehension </a:t>
            </a:r>
          </a:p>
          <a:p>
            <a:r>
              <a:rPr lang="en-US" dirty="0" smtClean="0">
                <a:solidFill>
                  <a:schemeClr val="bg1"/>
                </a:solidFill>
              </a:rPr>
              <a:t>Regular assessments for progress and impact </a:t>
            </a:r>
            <a:endParaRPr lang="en-GB" dirty="0" smtClean="0"/>
          </a:p>
        </p:txBody>
      </p:sp>
      <p:pic>
        <p:nvPicPr>
          <p:cNvPr id="2050" name="Picture 2" descr="Reading Silhouette PNG Image | PNG Mart"/>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66634" y="2263202"/>
            <a:ext cx="2410719" cy="260089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184972" y="5434598"/>
            <a:ext cx="3019262" cy="2308324"/>
          </a:xfrm>
          <a:prstGeom prst="rect">
            <a:avLst/>
          </a:prstGeom>
        </p:spPr>
        <p:txBody>
          <a:bodyPr wrap="square">
            <a:spAutoFit/>
          </a:bodyPr>
          <a:lstStyle/>
          <a:p>
            <a:r>
              <a:rPr lang="en-US" b="1" dirty="0" smtClean="0">
                <a:solidFill>
                  <a:srgbClr val="000000"/>
                </a:solidFill>
                <a:latin typeface="Aptos"/>
              </a:rPr>
              <a:t>Fresh Start Intervention</a:t>
            </a:r>
          </a:p>
          <a:p>
            <a:r>
              <a:rPr lang="en-US" dirty="0">
                <a:solidFill>
                  <a:schemeClr val="bg1"/>
                </a:solidFill>
              </a:rPr>
              <a:t> </a:t>
            </a:r>
            <a:r>
              <a:rPr lang="en-US" dirty="0" smtClean="0">
                <a:solidFill>
                  <a:schemeClr val="bg1"/>
                </a:solidFill>
              </a:rPr>
              <a:t>A phonics </a:t>
            </a:r>
            <a:r>
              <a:rPr lang="en-US" dirty="0" err="1">
                <a:solidFill>
                  <a:schemeClr val="bg1"/>
                </a:solidFill>
              </a:rPr>
              <a:t>programme</a:t>
            </a:r>
            <a:r>
              <a:rPr lang="en-US" dirty="0">
                <a:solidFill>
                  <a:schemeClr val="bg1"/>
                </a:solidFill>
              </a:rPr>
              <a:t> to accelerate progress for struggling readers aged 9-13</a:t>
            </a:r>
            <a:r>
              <a:rPr lang="en-US" dirty="0" smtClean="0">
                <a:solidFill>
                  <a:schemeClr val="bg1"/>
                </a:solidFill>
              </a:rPr>
              <a:t>+. </a:t>
            </a:r>
            <a:r>
              <a:rPr lang="en-US" dirty="0">
                <a:solidFill>
                  <a:schemeClr val="bg1"/>
                </a:solidFill>
              </a:rPr>
              <a:t>Students are </a:t>
            </a:r>
            <a:r>
              <a:rPr lang="en-US" dirty="0" smtClean="0">
                <a:solidFill>
                  <a:schemeClr val="bg1"/>
                </a:solidFill>
              </a:rPr>
              <a:t>taught </a:t>
            </a:r>
            <a:r>
              <a:rPr lang="en-US" dirty="0">
                <a:solidFill>
                  <a:schemeClr val="bg1"/>
                </a:solidFill>
              </a:rPr>
              <a:t>at their challenge point, so they learn to read accurately and </a:t>
            </a:r>
            <a:r>
              <a:rPr lang="en-US" dirty="0" smtClean="0">
                <a:solidFill>
                  <a:schemeClr val="bg1"/>
                </a:solidFill>
              </a:rPr>
              <a:t>fluently.</a:t>
            </a:r>
            <a:endParaRPr lang="en-GB" dirty="0" smtClean="0"/>
          </a:p>
        </p:txBody>
      </p:sp>
      <p:pic>
        <p:nvPicPr>
          <p:cNvPr id="2054" name="Picture 6" descr="Speaking PNG, Speaking Transparent Background - FreeIcons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5600" y="5434598"/>
            <a:ext cx="2430464" cy="243046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495300" y="8449824"/>
            <a:ext cx="3064328" cy="2031325"/>
          </a:xfrm>
          <a:prstGeom prst="rect">
            <a:avLst/>
          </a:prstGeom>
        </p:spPr>
        <p:txBody>
          <a:bodyPr wrap="square">
            <a:spAutoFit/>
          </a:bodyPr>
          <a:lstStyle/>
          <a:p>
            <a:r>
              <a:rPr lang="en-US" b="1" dirty="0" smtClean="0">
                <a:solidFill>
                  <a:srgbClr val="000000"/>
                </a:solidFill>
                <a:latin typeface="Aptos"/>
              </a:rPr>
              <a:t>Talking Partners</a:t>
            </a:r>
            <a:endParaRPr lang="en-US" b="1" dirty="0">
              <a:solidFill>
                <a:srgbClr val="000000"/>
              </a:solidFill>
              <a:latin typeface="Aptos"/>
            </a:endParaRPr>
          </a:p>
          <a:p>
            <a:r>
              <a:rPr lang="en-US" dirty="0" smtClean="0">
                <a:solidFill>
                  <a:schemeClr val="bg1"/>
                </a:solidFill>
              </a:rPr>
              <a:t>A </a:t>
            </a:r>
            <a:r>
              <a:rPr lang="en-US" dirty="0" err="1" smtClean="0">
                <a:solidFill>
                  <a:schemeClr val="bg1"/>
                </a:solidFill>
              </a:rPr>
              <a:t>programme</a:t>
            </a:r>
            <a:r>
              <a:rPr lang="en-US" dirty="0" smtClean="0">
                <a:solidFill>
                  <a:schemeClr val="bg1"/>
                </a:solidFill>
              </a:rPr>
              <a:t> </a:t>
            </a:r>
            <a:r>
              <a:rPr lang="en-US" dirty="0">
                <a:solidFill>
                  <a:schemeClr val="bg1"/>
                </a:solidFill>
              </a:rPr>
              <a:t>designed to improve the way children communicate across the curriculum, enabling them to be independent and skillful speakers and </a:t>
            </a:r>
            <a:r>
              <a:rPr lang="en-US" dirty="0" smtClean="0">
                <a:solidFill>
                  <a:schemeClr val="bg1"/>
                </a:solidFill>
              </a:rPr>
              <a:t>listeners.</a:t>
            </a:r>
            <a:endParaRPr lang="en-US" dirty="0">
              <a:solidFill>
                <a:schemeClr val="bg1"/>
              </a:solidFill>
            </a:endParaRPr>
          </a:p>
        </p:txBody>
      </p:sp>
      <p:pic>
        <p:nvPicPr>
          <p:cNvPr id="2056" name="Picture 8" descr="Listening Icon Pn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46375" y="8323290"/>
            <a:ext cx="2157859" cy="2157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923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71195" y="1209988"/>
            <a:ext cx="2151551" cy="523220"/>
          </a:xfrm>
          <a:prstGeom prst="rect">
            <a:avLst/>
          </a:prstGeom>
          <a:noFill/>
        </p:spPr>
        <p:txBody>
          <a:bodyPr wrap="none" rtlCol="0">
            <a:spAutoFit/>
          </a:bodyPr>
          <a:lstStyle/>
          <a:p>
            <a:pPr algn="ctr"/>
            <a:r>
              <a:rPr lang="en-GB" sz="2800" dirty="0" smtClean="0">
                <a:solidFill>
                  <a:schemeClr val="bg1"/>
                </a:solidFill>
              </a:rPr>
              <a:t>Interventions</a:t>
            </a:r>
            <a:endParaRPr lang="en-GB" sz="2800" dirty="0">
              <a:solidFill>
                <a:schemeClr val="bg1"/>
              </a:solidFill>
            </a:endParaRPr>
          </a:p>
        </p:txBody>
      </p:sp>
      <p:sp>
        <p:nvSpPr>
          <p:cNvPr id="3" name="TextBox 2"/>
          <p:cNvSpPr txBox="1"/>
          <p:nvPr/>
        </p:nvSpPr>
        <p:spPr>
          <a:xfrm>
            <a:off x="495300" y="1725807"/>
            <a:ext cx="5882053" cy="369332"/>
          </a:xfrm>
          <a:prstGeom prst="rect">
            <a:avLst/>
          </a:prstGeom>
          <a:noFill/>
        </p:spPr>
        <p:txBody>
          <a:bodyPr wrap="square" rtlCol="0">
            <a:spAutoFit/>
          </a:bodyPr>
          <a:lstStyle/>
          <a:p>
            <a:pPr algn="ctr"/>
            <a:r>
              <a:rPr lang="en-GB" i="1" dirty="0" smtClean="0">
                <a:solidFill>
                  <a:schemeClr val="bg1"/>
                </a:solidFill>
              </a:rPr>
              <a:t>Students may be involved in a range </a:t>
            </a:r>
            <a:r>
              <a:rPr lang="en-GB" i="1" smtClean="0">
                <a:solidFill>
                  <a:schemeClr val="bg1"/>
                </a:solidFill>
              </a:rPr>
              <a:t>of interventions</a:t>
            </a:r>
            <a:endParaRPr lang="en-GB" i="1" dirty="0">
              <a:solidFill>
                <a:schemeClr val="bg1"/>
              </a:solidFill>
            </a:endParaRPr>
          </a:p>
        </p:txBody>
      </p:sp>
      <p:sp>
        <p:nvSpPr>
          <p:cNvPr id="4" name="Frame 3"/>
          <p:cNvSpPr/>
          <p:nvPr/>
        </p:nvSpPr>
        <p:spPr>
          <a:xfrm>
            <a:off x="355599" y="2233386"/>
            <a:ext cx="3693887" cy="2630714"/>
          </a:xfrm>
          <a:prstGeom prst="frame">
            <a:avLst>
              <a:gd name="adj1" fmla="val 4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Frame 4"/>
          <p:cNvSpPr/>
          <p:nvPr/>
        </p:nvSpPr>
        <p:spPr>
          <a:xfrm>
            <a:off x="3011853" y="5273403"/>
            <a:ext cx="3365500" cy="2630714"/>
          </a:xfrm>
          <a:prstGeom prst="frame">
            <a:avLst>
              <a:gd name="adj1" fmla="val 4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Frame 5"/>
          <p:cNvSpPr/>
          <p:nvPr/>
        </p:nvSpPr>
        <p:spPr>
          <a:xfrm>
            <a:off x="355600" y="8313420"/>
            <a:ext cx="3365500" cy="2626723"/>
          </a:xfrm>
          <a:prstGeom prst="frame">
            <a:avLst>
              <a:gd name="adj1" fmla="val 4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Rectangle 6"/>
          <p:cNvSpPr/>
          <p:nvPr/>
        </p:nvSpPr>
        <p:spPr>
          <a:xfrm>
            <a:off x="540366" y="2399010"/>
            <a:ext cx="3509120" cy="2308324"/>
          </a:xfrm>
          <a:prstGeom prst="rect">
            <a:avLst/>
          </a:prstGeom>
        </p:spPr>
        <p:txBody>
          <a:bodyPr wrap="square">
            <a:spAutoFit/>
          </a:bodyPr>
          <a:lstStyle/>
          <a:p>
            <a:r>
              <a:rPr lang="en-US" b="1" dirty="0" smtClean="0">
                <a:solidFill>
                  <a:srgbClr val="000000"/>
                </a:solidFill>
                <a:latin typeface="Aptos"/>
              </a:rPr>
              <a:t>Zones of Regulation</a:t>
            </a:r>
          </a:p>
          <a:p>
            <a:r>
              <a:rPr lang="en-US" dirty="0">
                <a:solidFill>
                  <a:schemeClr val="bg1"/>
                </a:solidFill>
              </a:rPr>
              <a:t>A Social Emotional Learning Curriculum and Regulation </a:t>
            </a:r>
            <a:r>
              <a:rPr lang="en-US" dirty="0" smtClean="0">
                <a:solidFill>
                  <a:schemeClr val="bg1"/>
                </a:solidFill>
              </a:rPr>
              <a:t>Program. It provides </a:t>
            </a:r>
            <a:r>
              <a:rPr lang="en-US" dirty="0">
                <a:solidFill>
                  <a:schemeClr val="bg1"/>
                </a:solidFill>
              </a:rPr>
              <a:t>an easy way to think and talk about how we feel on the </a:t>
            </a:r>
            <a:r>
              <a:rPr lang="en-US" dirty="0" smtClean="0">
                <a:solidFill>
                  <a:schemeClr val="bg1"/>
                </a:solidFill>
              </a:rPr>
              <a:t>inside</a:t>
            </a:r>
            <a:r>
              <a:rPr lang="en-US" dirty="0">
                <a:solidFill>
                  <a:schemeClr val="bg1"/>
                </a:solidFill>
              </a:rPr>
              <a:t>. </a:t>
            </a:r>
            <a:r>
              <a:rPr lang="en-US" dirty="0" smtClean="0">
                <a:solidFill>
                  <a:schemeClr val="bg1"/>
                </a:solidFill>
              </a:rPr>
              <a:t>To </a:t>
            </a:r>
            <a:r>
              <a:rPr lang="en-US" dirty="0">
                <a:solidFill>
                  <a:schemeClr val="bg1"/>
                </a:solidFill>
              </a:rPr>
              <a:t>build safe, supportive environments that foster learning </a:t>
            </a:r>
            <a:r>
              <a:rPr lang="en-US" dirty="0" smtClean="0">
                <a:solidFill>
                  <a:schemeClr val="bg1"/>
                </a:solidFill>
              </a:rPr>
              <a:t>&amp; </a:t>
            </a:r>
            <a:r>
              <a:rPr lang="en-US" dirty="0">
                <a:solidFill>
                  <a:schemeClr val="bg1"/>
                </a:solidFill>
              </a:rPr>
              <a:t>well-being for all.</a:t>
            </a:r>
            <a:endParaRPr lang="en-GB" dirty="0" smtClean="0"/>
          </a:p>
        </p:txBody>
      </p:sp>
      <p:sp>
        <p:nvSpPr>
          <p:cNvPr id="10" name="Rectangle 9"/>
          <p:cNvSpPr/>
          <p:nvPr/>
        </p:nvSpPr>
        <p:spPr>
          <a:xfrm>
            <a:off x="3184971" y="5434598"/>
            <a:ext cx="3192381" cy="2308324"/>
          </a:xfrm>
          <a:prstGeom prst="rect">
            <a:avLst/>
          </a:prstGeom>
        </p:spPr>
        <p:txBody>
          <a:bodyPr wrap="square">
            <a:spAutoFit/>
          </a:bodyPr>
          <a:lstStyle/>
          <a:p>
            <a:r>
              <a:rPr lang="en-US" b="1" dirty="0" err="1" smtClean="0">
                <a:solidFill>
                  <a:srgbClr val="000000"/>
                </a:solidFill>
                <a:latin typeface="Aptos"/>
              </a:rPr>
              <a:t>Superflex</a:t>
            </a:r>
            <a:r>
              <a:rPr lang="en-US" b="1" dirty="0" smtClean="0">
                <a:solidFill>
                  <a:srgbClr val="000000"/>
                </a:solidFill>
                <a:latin typeface="Aptos"/>
              </a:rPr>
              <a:t> </a:t>
            </a:r>
          </a:p>
          <a:p>
            <a:r>
              <a:rPr lang="en-US" dirty="0">
                <a:solidFill>
                  <a:schemeClr val="bg1"/>
                </a:solidFill>
              </a:rPr>
              <a:t> A Superhero Social Thinking Curriculum </a:t>
            </a:r>
            <a:r>
              <a:rPr lang="en-US" dirty="0" smtClean="0">
                <a:solidFill>
                  <a:schemeClr val="bg1"/>
                </a:solidFill>
              </a:rPr>
              <a:t>that helps </a:t>
            </a:r>
            <a:r>
              <a:rPr lang="en-US" dirty="0">
                <a:solidFill>
                  <a:schemeClr val="bg1"/>
                </a:solidFill>
              </a:rPr>
              <a:t>students develop further awareness of their own thinking and social </a:t>
            </a:r>
            <a:r>
              <a:rPr lang="en-US" dirty="0" err="1">
                <a:solidFill>
                  <a:schemeClr val="bg1"/>
                </a:solidFill>
              </a:rPr>
              <a:t>behaviours</a:t>
            </a:r>
            <a:r>
              <a:rPr lang="en-US" dirty="0">
                <a:solidFill>
                  <a:schemeClr val="bg1"/>
                </a:solidFill>
              </a:rPr>
              <a:t> and learn strategies to help them develop better self-regulation</a:t>
            </a:r>
            <a:endParaRPr lang="en-GB" dirty="0" smtClean="0"/>
          </a:p>
        </p:txBody>
      </p:sp>
      <p:sp>
        <p:nvSpPr>
          <p:cNvPr id="12" name="Rectangle 11"/>
          <p:cNvSpPr/>
          <p:nvPr/>
        </p:nvSpPr>
        <p:spPr>
          <a:xfrm>
            <a:off x="495300" y="8449824"/>
            <a:ext cx="3064328" cy="2308324"/>
          </a:xfrm>
          <a:prstGeom prst="rect">
            <a:avLst/>
          </a:prstGeom>
        </p:spPr>
        <p:txBody>
          <a:bodyPr wrap="square">
            <a:spAutoFit/>
          </a:bodyPr>
          <a:lstStyle/>
          <a:p>
            <a:r>
              <a:rPr lang="en-US" b="1" dirty="0" err="1" smtClean="0">
                <a:solidFill>
                  <a:srgbClr val="000000"/>
                </a:solidFill>
                <a:latin typeface="Aptos"/>
              </a:rPr>
              <a:t>Personalised</a:t>
            </a:r>
            <a:r>
              <a:rPr lang="en-US" b="1" dirty="0" smtClean="0">
                <a:solidFill>
                  <a:srgbClr val="000000"/>
                </a:solidFill>
                <a:latin typeface="Aptos"/>
              </a:rPr>
              <a:t> Intervention</a:t>
            </a:r>
            <a:endParaRPr lang="en-US" b="1" dirty="0">
              <a:solidFill>
                <a:srgbClr val="000000"/>
              </a:solidFill>
              <a:latin typeface="Aptos"/>
            </a:endParaRPr>
          </a:p>
          <a:p>
            <a:r>
              <a:rPr lang="en-US" dirty="0" smtClean="0">
                <a:solidFill>
                  <a:schemeClr val="bg1"/>
                </a:solidFill>
              </a:rPr>
              <a:t>Some intervention </a:t>
            </a:r>
            <a:r>
              <a:rPr lang="en-US" dirty="0" err="1" smtClean="0">
                <a:solidFill>
                  <a:schemeClr val="bg1"/>
                </a:solidFill>
              </a:rPr>
              <a:t>programmes</a:t>
            </a:r>
            <a:r>
              <a:rPr lang="en-US" dirty="0" smtClean="0">
                <a:solidFill>
                  <a:schemeClr val="bg1"/>
                </a:solidFill>
              </a:rPr>
              <a:t> are bespoke and designed to meet the individual needs of a student. These are created in liaison with specialists such as the Speech and Language Team.</a:t>
            </a:r>
            <a:endParaRPr lang="en-US" dirty="0">
              <a:solidFill>
                <a:schemeClr val="bg1"/>
              </a:solidFill>
            </a:endParaRPr>
          </a:p>
        </p:txBody>
      </p:sp>
      <p:pic>
        <p:nvPicPr>
          <p:cNvPr id="3074" name="Picture 2" descr="Emotional, cycle, emotions, emoji icon - Download on Iconfinder"/>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34253" y="2347676"/>
            <a:ext cx="2359658" cy="235965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hought Person Silhouette - people thinking png download - 512*512 ..."/>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5599" y="5364304"/>
            <a:ext cx="2509187" cy="250918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upport clipart one to one, Support one to one Transparent FREE for ..."/>
          <p:cNvPicPr>
            <a:picLocks noChangeAspect="1" noChangeArrowheads="1"/>
          </p:cNvPicPr>
          <p:nvPr/>
        </p:nvPicPr>
        <p:blipFill>
          <a:blip r:embed="rId4" cstate="print">
            <a:duotone>
              <a:prstClr val="black"/>
              <a:schemeClr val="accent1">
                <a:tint val="45000"/>
                <a:satMod val="400000"/>
              </a:schemeClr>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967188" y="8313420"/>
            <a:ext cx="2626723" cy="2626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16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ame 3"/>
          <p:cNvSpPr/>
          <p:nvPr/>
        </p:nvSpPr>
        <p:spPr>
          <a:xfrm>
            <a:off x="355599" y="2233385"/>
            <a:ext cx="3994459" cy="3599243"/>
          </a:xfrm>
          <a:prstGeom prst="frame">
            <a:avLst>
              <a:gd name="adj1" fmla="val 4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Frame 4"/>
          <p:cNvSpPr/>
          <p:nvPr/>
        </p:nvSpPr>
        <p:spPr>
          <a:xfrm>
            <a:off x="3036163" y="5974736"/>
            <a:ext cx="3518744" cy="2630714"/>
          </a:xfrm>
          <a:prstGeom prst="frame">
            <a:avLst>
              <a:gd name="adj1" fmla="val 4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Rectangle 6"/>
          <p:cNvSpPr/>
          <p:nvPr/>
        </p:nvSpPr>
        <p:spPr>
          <a:xfrm>
            <a:off x="540366" y="2399010"/>
            <a:ext cx="3682238" cy="3139321"/>
          </a:xfrm>
          <a:prstGeom prst="rect">
            <a:avLst/>
          </a:prstGeom>
        </p:spPr>
        <p:txBody>
          <a:bodyPr wrap="square">
            <a:spAutoFit/>
          </a:bodyPr>
          <a:lstStyle/>
          <a:p>
            <a:r>
              <a:rPr lang="en-US" b="1" dirty="0" smtClean="0">
                <a:solidFill>
                  <a:srgbClr val="000000"/>
                </a:solidFill>
                <a:latin typeface="Aptos"/>
              </a:rPr>
              <a:t>NOCN Qualifications</a:t>
            </a:r>
          </a:p>
          <a:p>
            <a:r>
              <a:rPr lang="en-GB" b="1" i="1" dirty="0">
                <a:solidFill>
                  <a:schemeClr val="bg1"/>
                </a:solidFill>
              </a:rPr>
              <a:t>NOCN Level </a:t>
            </a:r>
            <a:r>
              <a:rPr lang="en-GB" b="1" i="1" dirty="0" smtClean="0">
                <a:solidFill>
                  <a:schemeClr val="bg1"/>
                </a:solidFill>
              </a:rPr>
              <a:t>1/2 </a:t>
            </a:r>
            <a:r>
              <a:rPr lang="en-GB" b="1" i="1" dirty="0">
                <a:solidFill>
                  <a:schemeClr val="bg1"/>
                </a:solidFill>
              </a:rPr>
              <a:t>Award in Skills for Employment, Training and Personal Development</a:t>
            </a:r>
          </a:p>
          <a:p>
            <a:r>
              <a:rPr lang="en-GB" dirty="0" smtClean="0">
                <a:solidFill>
                  <a:schemeClr val="bg1"/>
                </a:solidFill>
              </a:rPr>
              <a:t>Employability </a:t>
            </a:r>
            <a:r>
              <a:rPr lang="en-GB" dirty="0">
                <a:solidFill>
                  <a:schemeClr val="bg1"/>
                </a:solidFill>
              </a:rPr>
              <a:t>skills are qualities that make a person employable. They are sometimes called “soft skills” or transferable skills as they are different from technical skills and work experience in a particular job role or industry.</a:t>
            </a:r>
            <a:r>
              <a:rPr lang="en-US" dirty="0" smtClean="0">
                <a:solidFill>
                  <a:schemeClr val="bg1"/>
                </a:solidFill>
              </a:rPr>
              <a:t>.</a:t>
            </a:r>
            <a:endParaRPr lang="en-GB" dirty="0" smtClean="0"/>
          </a:p>
        </p:txBody>
      </p:sp>
      <p:sp>
        <p:nvSpPr>
          <p:cNvPr id="10" name="Rectangle 9"/>
          <p:cNvSpPr/>
          <p:nvPr/>
        </p:nvSpPr>
        <p:spPr>
          <a:xfrm>
            <a:off x="3187083" y="6135931"/>
            <a:ext cx="3367823" cy="2308324"/>
          </a:xfrm>
          <a:prstGeom prst="rect">
            <a:avLst/>
          </a:prstGeom>
        </p:spPr>
        <p:txBody>
          <a:bodyPr wrap="square">
            <a:spAutoFit/>
          </a:bodyPr>
          <a:lstStyle/>
          <a:p>
            <a:r>
              <a:rPr lang="en-US" b="1" dirty="0" smtClean="0">
                <a:solidFill>
                  <a:srgbClr val="000000"/>
                </a:solidFill>
                <a:latin typeface="Aptos"/>
              </a:rPr>
              <a:t>AQA Unit Award Scheme  </a:t>
            </a:r>
          </a:p>
          <a:p>
            <a:r>
              <a:rPr lang="en-US" dirty="0">
                <a:solidFill>
                  <a:schemeClr val="bg1"/>
                </a:solidFill>
              </a:rPr>
              <a:t> </a:t>
            </a:r>
            <a:r>
              <a:rPr lang="en-GB" dirty="0">
                <a:solidFill>
                  <a:schemeClr val="bg1"/>
                </a:solidFill>
              </a:rPr>
              <a:t>Students are rewarded with a certificate each time they successfully complete a unit of learning. They can build up a portfolio of certificates to evidence their skills, knowledge and experience.</a:t>
            </a:r>
            <a:endParaRPr lang="en-GB" dirty="0" smtClean="0"/>
          </a:p>
        </p:txBody>
      </p:sp>
      <p:sp>
        <p:nvSpPr>
          <p:cNvPr id="13" name="TextBox 12"/>
          <p:cNvSpPr txBox="1"/>
          <p:nvPr/>
        </p:nvSpPr>
        <p:spPr>
          <a:xfrm>
            <a:off x="1947192" y="1144097"/>
            <a:ext cx="2799548" cy="523220"/>
          </a:xfrm>
          <a:prstGeom prst="rect">
            <a:avLst/>
          </a:prstGeom>
          <a:noFill/>
        </p:spPr>
        <p:txBody>
          <a:bodyPr wrap="none" rtlCol="0">
            <a:spAutoFit/>
          </a:bodyPr>
          <a:lstStyle/>
          <a:p>
            <a:pPr algn="ctr"/>
            <a:r>
              <a:rPr lang="en-GB" sz="2800" dirty="0" smtClean="0">
                <a:solidFill>
                  <a:schemeClr val="bg1"/>
                </a:solidFill>
              </a:rPr>
              <a:t>RAISE Curriculum</a:t>
            </a:r>
            <a:endParaRPr lang="en-GB" sz="2800" dirty="0">
              <a:solidFill>
                <a:schemeClr val="bg1"/>
              </a:solidFill>
            </a:endParaRPr>
          </a:p>
        </p:txBody>
      </p:sp>
      <p:sp>
        <p:nvSpPr>
          <p:cNvPr id="14" name="TextBox 13"/>
          <p:cNvSpPr txBox="1"/>
          <p:nvPr/>
        </p:nvSpPr>
        <p:spPr>
          <a:xfrm>
            <a:off x="451367" y="1678225"/>
            <a:ext cx="5791199" cy="369332"/>
          </a:xfrm>
          <a:prstGeom prst="rect">
            <a:avLst/>
          </a:prstGeom>
          <a:noFill/>
        </p:spPr>
        <p:txBody>
          <a:bodyPr wrap="square" rtlCol="0">
            <a:spAutoFit/>
          </a:bodyPr>
          <a:lstStyle/>
          <a:p>
            <a:pPr algn="ctr"/>
            <a:r>
              <a:rPr lang="en-GB" i="1" dirty="0" smtClean="0">
                <a:solidFill>
                  <a:schemeClr val="bg1"/>
                </a:solidFill>
              </a:rPr>
              <a:t>Bespoke Curriculum Offer</a:t>
            </a:r>
            <a:endParaRPr lang="en-GB" i="1" dirty="0">
              <a:solidFill>
                <a:schemeClr val="bg1"/>
              </a:solidFill>
            </a:endParaRPr>
          </a:p>
        </p:txBody>
      </p:sp>
      <p:sp>
        <p:nvSpPr>
          <p:cNvPr id="15" name="Frame 14"/>
          <p:cNvSpPr/>
          <p:nvPr/>
        </p:nvSpPr>
        <p:spPr>
          <a:xfrm>
            <a:off x="355599" y="8766645"/>
            <a:ext cx="3518744" cy="2630714"/>
          </a:xfrm>
          <a:prstGeom prst="frame">
            <a:avLst>
              <a:gd name="adj1" fmla="val 4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Rectangle 15"/>
          <p:cNvSpPr/>
          <p:nvPr/>
        </p:nvSpPr>
        <p:spPr>
          <a:xfrm>
            <a:off x="506519" y="8927840"/>
            <a:ext cx="3367823" cy="2308324"/>
          </a:xfrm>
          <a:prstGeom prst="rect">
            <a:avLst/>
          </a:prstGeom>
        </p:spPr>
        <p:txBody>
          <a:bodyPr wrap="square">
            <a:spAutoFit/>
          </a:bodyPr>
          <a:lstStyle/>
          <a:p>
            <a:r>
              <a:rPr lang="en-US" b="1" dirty="0" smtClean="0">
                <a:solidFill>
                  <a:srgbClr val="000000"/>
                </a:solidFill>
                <a:latin typeface="Aptos"/>
              </a:rPr>
              <a:t>Basic English &amp; </a:t>
            </a:r>
            <a:r>
              <a:rPr lang="en-US" b="1" dirty="0" err="1" smtClean="0">
                <a:solidFill>
                  <a:srgbClr val="000000"/>
                </a:solidFill>
                <a:latin typeface="Aptos"/>
              </a:rPr>
              <a:t>Maths</a:t>
            </a:r>
            <a:endParaRPr lang="en-US" b="1" dirty="0" smtClean="0">
              <a:solidFill>
                <a:srgbClr val="000000"/>
              </a:solidFill>
              <a:latin typeface="Aptos"/>
            </a:endParaRPr>
          </a:p>
          <a:p>
            <a:r>
              <a:rPr lang="en-US" dirty="0">
                <a:solidFill>
                  <a:schemeClr val="bg1"/>
                </a:solidFill>
              </a:rPr>
              <a:t> </a:t>
            </a:r>
            <a:r>
              <a:rPr lang="en-GB" dirty="0">
                <a:solidFill>
                  <a:schemeClr val="bg1"/>
                </a:solidFill>
              </a:rPr>
              <a:t>Students </a:t>
            </a:r>
            <a:r>
              <a:rPr lang="en-GB" dirty="0" smtClean="0">
                <a:solidFill>
                  <a:schemeClr val="bg1"/>
                </a:solidFill>
              </a:rPr>
              <a:t>follow a personalised core curriculum alongside their classroom English and Maths. This develops their basic skills and knowledge and supports their access of the wider curriculum. </a:t>
            </a:r>
            <a:endParaRPr lang="en-GB" dirty="0" smtClean="0"/>
          </a:p>
        </p:txBody>
      </p:sp>
      <p:pic>
        <p:nvPicPr>
          <p:cNvPr id="1026" name="Picture 2" descr="Apprenticeship Standards: What You Need to Know - Essential Site Skil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8547" y="2258098"/>
            <a:ext cx="1774908" cy="17749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w transferable skills can help you in your career develop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8547" y="4296222"/>
            <a:ext cx="1774908" cy="13561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QA Global Assessment Services - Partners - Education World Foru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372" y="5619839"/>
            <a:ext cx="2735358" cy="20036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stretch>
            <a:fillRect/>
          </a:stretch>
        </p:blipFill>
        <p:spPr>
          <a:xfrm>
            <a:off x="716075" y="7236301"/>
            <a:ext cx="2055381" cy="1369149"/>
          </a:xfrm>
          <a:prstGeom prst="rect">
            <a:avLst/>
          </a:prstGeom>
        </p:spPr>
      </p:pic>
      <p:pic>
        <p:nvPicPr>
          <p:cNvPr id="1034" name="Picture 10" descr="Opportunity for Students to Gain GCSE Qualifications - SERC"/>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25262" y="9148496"/>
            <a:ext cx="2533588" cy="1387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10849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0543F41F4EF54F9F355598F807D46E" ma:contentTypeVersion="18" ma:contentTypeDescription="Create a new document." ma:contentTypeScope="" ma:versionID="a5b76e3c5edb7d460a3cd47e3ff6150f">
  <xsd:schema xmlns:xsd="http://www.w3.org/2001/XMLSchema" xmlns:xs="http://www.w3.org/2001/XMLSchema" xmlns:p="http://schemas.microsoft.com/office/2006/metadata/properties" xmlns:ns3="7f533cd5-9c1f-4c87-adee-3b904508101f" xmlns:ns4="915d922f-170c-4ea9-bca1-135bdae1d65a" targetNamespace="http://schemas.microsoft.com/office/2006/metadata/properties" ma:root="true" ma:fieldsID="b0f45faf695a3a5751bc35578a286782" ns3:_="" ns4:_="">
    <xsd:import namespace="7f533cd5-9c1f-4c87-adee-3b904508101f"/>
    <xsd:import namespace="915d922f-170c-4ea9-bca1-135bdae1d65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533cd5-9c1f-4c87-adee-3b904508101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5d922f-170c-4ea9-bca1-135bdae1d65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915d922f-170c-4ea9-bca1-135bdae1d65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2CFEF34-AF7F-4B14-B57F-D4C826CC94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533cd5-9c1f-4c87-adee-3b904508101f"/>
    <ds:schemaRef ds:uri="915d922f-170c-4ea9-bca1-135bdae1d6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C59B3D-4BA4-4400-9294-BCC8147978B3}">
  <ds:schemaRefs>
    <ds:schemaRef ds:uri="http://schemas.microsoft.com/office/2006/metadata/properties"/>
    <ds:schemaRef ds:uri="http://purl.org/dc/dcmitype/"/>
    <ds:schemaRef ds:uri="915d922f-170c-4ea9-bca1-135bdae1d65a"/>
    <ds:schemaRef ds:uri="http://purl.org/dc/elements/1.1/"/>
    <ds:schemaRef ds:uri="7f533cd5-9c1f-4c87-adee-3b904508101f"/>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C0C23DCB-BBE4-4F24-8321-FEE174A4A3E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TM04033923[[fn=Depth]]</Template>
  <TotalTime>8319</TotalTime>
  <Words>971</Words>
  <Application>Microsoft Office PowerPoint</Application>
  <PresentationFormat>Widescreen</PresentationFormat>
  <Paragraphs>121</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Aptos</vt:lpstr>
      <vt:lpstr>Arial</vt:lpstr>
      <vt:lpstr>Calibri</vt:lpstr>
      <vt:lpstr>Corbel</vt:lpstr>
      <vt:lpstr>Segoe UI</vt:lpstr>
      <vt:lpstr>Segoe UI Light</vt:lpstr>
      <vt:lpstr>Symbol</vt:lpstr>
      <vt:lpstr>Times New Roman</vt: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H Horridge</dc:creator>
  <cp:lastModifiedBy>RobertsC</cp:lastModifiedBy>
  <cp:revision>49</cp:revision>
  <cp:lastPrinted>2024-09-17T14:37:21Z</cp:lastPrinted>
  <dcterms:created xsi:type="dcterms:W3CDTF">2024-05-11T08:18:49Z</dcterms:created>
  <dcterms:modified xsi:type="dcterms:W3CDTF">2024-11-26T07:56:18Z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0x010100300543F41F4EF54F9F355598F807D46E</vt:lpwstr>
  </property>
</Properties>
</file>