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6" r:id="rId2"/>
    <p:sldId id="270" r:id="rId3"/>
    <p:sldId id="265" r:id="rId4"/>
    <p:sldId id="267" r:id="rId5"/>
    <p:sldId id="268" r:id="rId6"/>
    <p:sldId id="269" r:id="rId7"/>
  </p:sldIdLst>
  <p:sldSz cx="6858000" cy="12192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49F0E-F048-2D1F-8585-E31B99652D53}" v="9" dt="2020-03-08T22:39:26.104"/>
    <p1510:client id="{AD3DBDCF-218F-95AB-65A6-22EA8C1917E8}" v="30" dt="2020-03-08T22:40:14.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741" autoAdjust="0"/>
  </p:normalViewPr>
  <p:slideViewPr>
    <p:cSldViewPr snapToGrid="0">
      <p:cViewPr>
        <p:scale>
          <a:sx n="90" d="100"/>
          <a:sy n="90" d="100"/>
        </p:scale>
        <p:origin x="140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Horridge" userId="S::hhorridge991@st-josephs.bolton.sch.uk::0ba85a5d-3b02-4ad3-8d7b-12741dfdf7ac" providerId="AD" clId="Web-{AD3DBDCF-218F-95AB-65A6-22EA8C1917E8}"/>
    <pc:docChg chg="modSld">
      <pc:chgData name="H Horridge" userId="S::hhorridge991@st-josephs.bolton.sch.uk::0ba85a5d-3b02-4ad3-8d7b-12741dfdf7ac" providerId="AD" clId="Web-{AD3DBDCF-218F-95AB-65A6-22EA8C1917E8}" dt="2020-03-08T22:40:14.365" v="26" actId="20577"/>
      <pc:docMkLst>
        <pc:docMk/>
      </pc:docMkLst>
      <pc:sldChg chg="modSp">
        <pc:chgData name="H Horridge" userId="S::hhorridge991@st-josephs.bolton.sch.uk::0ba85a5d-3b02-4ad3-8d7b-12741dfdf7ac" providerId="AD" clId="Web-{AD3DBDCF-218F-95AB-65A6-22EA8C1917E8}" dt="2020-03-08T22:40:12.880" v="25" actId="20577"/>
        <pc:sldMkLst>
          <pc:docMk/>
          <pc:sldMk cId="2993501183" sldId="260"/>
        </pc:sldMkLst>
        <pc:spChg chg="mod">
          <ac:chgData name="H Horridge" userId="S::hhorridge991@st-josephs.bolton.sch.uk::0ba85a5d-3b02-4ad3-8d7b-12741dfdf7ac" providerId="AD" clId="Web-{AD3DBDCF-218F-95AB-65A6-22EA8C1917E8}" dt="2020-03-08T22:40:12.880" v="25" actId="20577"/>
          <ac:spMkLst>
            <pc:docMk/>
            <pc:sldMk cId="2993501183" sldId="260"/>
            <ac:spMk id="5" creationId="{00000000-0000-0000-0000-000000000000}"/>
          </ac:spMkLst>
        </pc:spChg>
      </pc:sldChg>
    </pc:docChg>
  </pc:docChgLst>
  <pc:docChgLst>
    <pc:chgData clId="Web-{AD3DBDCF-218F-95AB-65A6-22EA8C1917E8}"/>
    <pc:docChg chg="delSld">
      <pc:chgData name="" userId="" providerId="" clId="Web-{AD3DBDCF-218F-95AB-65A6-22EA8C1917E8}" dt="2020-03-08T22:40:03.490" v="2"/>
      <pc:docMkLst>
        <pc:docMk/>
      </pc:docMkLst>
      <pc:sldChg chg="del">
        <pc:chgData name="" userId="" providerId="" clId="Web-{AD3DBDCF-218F-95AB-65A6-22EA8C1917E8}" dt="2020-03-08T22:39:59.427" v="0"/>
        <pc:sldMkLst>
          <pc:docMk/>
          <pc:sldMk cId="1587186869" sldId="256"/>
        </pc:sldMkLst>
      </pc:sldChg>
      <pc:sldChg chg="del">
        <pc:chgData name="" userId="" providerId="" clId="Web-{AD3DBDCF-218F-95AB-65A6-22EA8C1917E8}" dt="2020-03-08T22:40:01.084" v="1"/>
        <pc:sldMkLst>
          <pc:docMk/>
          <pc:sldMk cId="1830877296" sldId="257"/>
        </pc:sldMkLst>
      </pc:sldChg>
      <pc:sldChg chg="del">
        <pc:chgData name="" userId="" providerId="" clId="Web-{AD3DBDCF-218F-95AB-65A6-22EA8C1917E8}" dt="2020-03-08T22:40:03.490" v="2"/>
        <pc:sldMkLst>
          <pc:docMk/>
          <pc:sldMk cId="112013899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7280"/>
          </a:xfrm>
          <a:prstGeom prst="rect">
            <a:avLst/>
          </a:prstGeom>
        </p:spPr>
        <p:txBody>
          <a:bodyPr vert="horz" lIns="90434" tIns="45217" rIns="90434" bIns="45217" rtlCol="0"/>
          <a:lstStyle>
            <a:lvl1pPr algn="l">
              <a:defRPr sz="1200"/>
            </a:lvl1pPr>
          </a:lstStyle>
          <a:p>
            <a:endParaRPr lang="en-GB"/>
          </a:p>
        </p:txBody>
      </p:sp>
      <p:sp>
        <p:nvSpPr>
          <p:cNvPr id="3" name="Date Placeholder 2"/>
          <p:cNvSpPr>
            <a:spLocks noGrp="1"/>
          </p:cNvSpPr>
          <p:nvPr>
            <p:ph type="dt" idx="1"/>
          </p:nvPr>
        </p:nvSpPr>
        <p:spPr>
          <a:xfrm>
            <a:off x="3776866" y="0"/>
            <a:ext cx="2890665" cy="497280"/>
          </a:xfrm>
          <a:prstGeom prst="rect">
            <a:avLst/>
          </a:prstGeom>
        </p:spPr>
        <p:txBody>
          <a:bodyPr vert="horz" lIns="90434" tIns="45217" rIns="90434" bIns="45217" rtlCol="0"/>
          <a:lstStyle>
            <a:lvl1pPr algn="r">
              <a:defRPr sz="1200"/>
            </a:lvl1pPr>
          </a:lstStyle>
          <a:p>
            <a:fld id="{8003AEF1-D03D-4C4C-B3D8-C7AEB6152519}" type="datetimeFigureOut">
              <a:rPr lang="en-GB" smtClean="0"/>
              <a:t>06/03/2022</a:t>
            </a:fld>
            <a:endParaRPr lang="en-GB"/>
          </a:p>
        </p:txBody>
      </p:sp>
      <p:sp>
        <p:nvSpPr>
          <p:cNvPr id="4" name="Slide Image Placeholder 3"/>
          <p:cNvSpPr>
            <a:spLocks noGrp="1" noRot="1" noChangeAspect="1"/>
          </p:cNvSpPr>
          <p:nvPr>
            <p:ph type="sldImg" idx="2"/>
          </p:nvPr>
        </p:nvSpPr>
        <p:spPr>
          <a:xfrm>
            <a:off x="2393950" y="1241425"/>
            <a:ext cx="1881188" cy="3349625"/>
          </a:xfrm>
          <a:prstGeom prst="rect">
            <a:avLst/>
          </a:prstGeom>
          <a:noFill/>
          <a:ln w="12700">
            <a:solidFill>
              <a:prstClr val="black"/>
            </a:solidFill>
          </a:ln>
        </p:spPr>
        <p:txBody>
          <a:bodyPr vert="horz" lIns="90434" tIns="45217" rIns="90434" bIns="45217" rtlCol="0" anchor="ctr"/>
          <a:lstStyle/>
          <a:p>
            <a:endParaRPr lang="en-GB"/>
          </a:p>
        </p:txBody>
      </p:sp>
      <p:sp>
        <p:nvSpPr>
          <p:cNvPr id="5" name="Notes Placeholder 4"/>
          <p:cNvSpPr>
            <a:spLocks noGrp="1"/>
          </p:cNvSpPr>
          <p:nvPr>
            <p:ph type="body" sz="quarter" idx="3"/>
          </p:nvPr>
        </p:nvSpPr>
        <p:spPr>
          <a:xfrm>
            <a:off x="666598" y="4777036"/>
            <a:ext cx="5335893" cy="3908772"/>
          </a:xfrm>
          <a:prstGeom prst="rect">
            <a:avLst/>
          </a:prstGeom>
        </p:spPr>
        <p:txBody>
          <a:bodyPr vert="horz" lIns="90434" tIns="45217" rIns="90434" bIns="45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359"/>
            <a:ext cx="2890665" cy="497279"/>
          </a:xfrm>
          <a:prstGeom prst="rect">
            <a:avLst/>
          </a:prstGeom>
        </p:spPr>
        <p:txBody>
          <a:bodyPr vert="horz" lIns="90434" tIns="45217" rIns="90434" bIns="45217"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9359"/>
            <a:ext cx="2890665" cy="497279"/>
          </a:xfrm>
          <a:prstGeom prst="rect">
            <a:avLst/>
          </a:prstGeom>
        </p:spPr>
        <p:txBody>
          <a:bodyPr vert="horz" lIns="90434" tIns="45217" rIns="90434" bIns="45217" rtlCol="0" anchor="b"/>
          <a:lstStyle>
            <a:lvl1pPr algn="r">
              <a:defRPr sz="1200"/>
            </a:lvl1pPr>
          </a:lstStyle>
          <a:p>
            <a:fld id="{95E9A798-D726-489C-996C-4F4AA68235DA}" type="slidenum">
              <a:rPr lang="en-GB" smtClean="0"/>
              <a:t>‹#›</a:t>
            </a:fld>
            <a:endParaRPr lang="en-GB"/>
          </a:p>
        </p:txBody>
      </p:sp>
    </p:spTree>
    <p:extLst>
      <p:ext uri="{BB962C8B-B14F-4D97-AF65-F5344CB8AC3E}">
        <p14:creationId xmlns:p14="http://schemas.microsoft.com/office/powerpoint/2010/main" val="90409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71E8DAA-076A-4F51-B130-F3EBFAE6072A}" type="datetimeFigureOut">
              <a:rPr lang="en-GB" smtClean="0"/>
              <a:t>06/03/2022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378512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E8DAA-076A-4F51-B130-F3EBFAE6072A}" type="datetimeFigureOut">
              <a:rPr lang="en-GB" smtClean="0"/>
              <a:t>06/03/2022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233863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E8DAA-076A-4F51-B130-F3EBFAE6072A}" type="datetimeFigureOut">
              <a:rPr lang="en-GB" smtClean="0"/>
              <a:t>06/03/2022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349622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E8DAA-076A-4F51-B130-F3EBFAE6072A}" type="datetimeFigureOut">
              <a:rPr lang="en-GB" smtClean="0"/>
              <a:t>06/03/2022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341112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E8DAA-076A-4F51-B130-F3EBFAE6072A}" type="datetimeFigureOut">
              <a:rPr lang="en-GB" smtClean="0"/>
              <a:t>06/03/2022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147806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1E8DAA-076A-4F51-B130-F3EBFAE6072A}" type="datetimeFigureOut">
              <a:rPr lang="en-GB" smtClean="0"/>
              <a:t>06/03/2022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388730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1E8DAA-076A-4F51-B130-F3EBFAE6072A}" type="datetimeFigureOut">
              <a:rPr lang="en-GB" smtClean="0"/>
              <a:t>06/03/2022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298355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1E8DAA-076A-4F51-B130-F3EBFAE6072A}" type="datetimeFigureOut">
              <a:rPr lang="en-GB" smtClean="0"/>
              <a:t>06/03/2022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58558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E8DAA-076A-4F51-B130-F3EBFAE6072A}" type="datetimeFigureOut">
              <a:rPr lang="en-GB" smtClean="0"/>
              <a:t>06/03/2022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304348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1E8DAA-076A-4F51-B130-F3EBFAE6072A}" type="datetimeFigureOut">
              <a:rPr lang="en-GB" smtClean="0"/>
              <a:t>06/03/2022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164452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71E8DAA-076A-4F51-B130-F3EBFAE6072A}" type="datetimeFigureOut">
              <a:rPr lang="en-GB" smtClean="0"/>
              <a:t>06/03/2022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677893-BFF2-4407-B2DC-E1C4F2FEA6B5}" type="slidenum">
              <a:rPr lang="en-GB" smtClean="0"/>
              <a:t>‹#›</a:t>
            </a:fld>
            <a:endParaRPr lang="en-GB"/>
          </a:p>
        </p:txBody>
      </p:sp>
    </p:spTree>
    <p:extLst>
      <p:ext uri="{BB962C8B-B14F-4D97-AF65-F5344CB8AC3E}">
        <p14:creationId xmlns:p14="http://schemas.microsoft.com/office/powerpoint/2010/main" val="76747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971E8DAA-076A-4F51-B130-F3EBFAE6072A}" type="datetimeFigureOut">
              <a:rPr lang="en-GB" smtClean="0"/>
              <a:t>06/03/2022</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A6677893-BFF2-4407-B2DC-E1C4F2FEA6B5}" type="slidenum">
              <a:rPr lang="en-GB" smtClean="0"/>
              <a:t>‹#›</a:t>
            </a:fld>
            <a:endParaRPr lang="en-GB"/>
          </a:p>
        </p:txBody>
      </p:sp>
    </p:spTree>
    <p:extLst>
      <p:ext uri="{BB962C8B-B14F-4D97-AF65-F5344CB8AC3E}">
        <p14:creationId xmlns:p14="http://schemas.microsoft.com/office/powerpoint/2010/main" val="303277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21483" y="2136796"/>
            <a:ext cx="1689461" cy="1885340"/>
          </a:xfrm>
          <a:prstGeom prst="rect">
            <a:avLst/>
          </a:prstGeom>
        </p:spPr>
      </p:pic>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Intent and Implementation</a:t>
            </a:r>
          </a:p>
        </p:txBody>
      </p:sp>
      <p:sp>
        <p:nvSpPr>
          <p:cNvPr id="33" name="Rectangle 32"/>
          <p:cNvSpPr/>
          <p:nvPr/>
        </p:nvSpPr>
        <p:spPr>
          <a:xfrm>
            <a:off x="819514" y="8940588"/>
            <a:ext cx="5419360" cy="1492566"/>
          </a:xfrm>
          <a:prstGeom prst="rec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Curriculum Consultation </a:t>
            </a:r>
          </a:p>
          <a:p>
            <a:pPr algn="ctr"/>
            <a:r>
              <a:rPr lang="en-GB" sz="4000" dirty="0" smtClean="0">
                <a:solidFill>
                  <a:schemeClr val="tx1"/>
                </a:solidFill>
              </a:rPr>
              <a:t>2021 - 2022</a:t>
            </a:r>
            <a:endParaRPr lang="en-GB" sz="4000" dirty="0">
              <a:solidFill>
                <a:schemeClr val="tx1"/>
              </a:solidFill>
            </a:endParaRPr>
          </a:p>
        </p:txBody>
      </p:sp>
      <p:sp>
        <p:nvSpPr>
          <p:cNvPr id="25" name="Rectangle 24"/>
          <p:cNvSpPr/>
          <p:nvPr/>
        </p:nvSpPr>
        <p:spPr>
          <a:xfrm>
            <a:off x="819515" y="4187112"/>
            <a:ext cx="5419359" cy="584775"/>
          </a:xfrm>
          <a:prstGeom prst="rect">
            <a:avLst/>
          </a:prstGeom>
        </p:spPr>
        <p:txBody>
          <a:bodyPr wrap="square">
            <a:spAutoFit/>
          </a:bodyPr>
          <a:lstStyle/>
          <a:p>
            <a:pPr algn="ctr"/>
            <a:r>
              <a:rPr lang="en-GB" sz="1600" b="1" i="1" dirty="0">
                <a:solidFill>
                  <a:srgbClr val="000000"/>
                </a:solidFill>
                <a:latin typeface="Segoe UI Light" panose="020B0502040204020203" pitchFamily="34" charset="0"/>
                <a:cs typeface="Segoe UI Light" panose="020B0502040204020203" pitchFamily="34" charset="0"/>
              </a:rPr>
              <a:t>O</a:t>
            </a:r>
            <a:r>
              <a:rPr lang="en-GB" sz="1600" i="1" dirty="0">
                <a:solidFill>
                  <a:srgbClr val="000000"/>
                </a:solidFill>
                <a:latin typeface="Segoe UI Light" panose="020B0502040204020203" pitchFamily="34" charset="0"/>
                <a:cs typeface="Segoe UI Light" panose="020B0502040204020203" pitchFamily="34" charset="0"/>
              </a:rPr>
              <a:t>pening our hearts and minds to dream the impossible and achieve beyond our wildest imagination.</a:t>
            </a:r>
            <a:endParaRPr lang="en-GB" sz="1600" i="1" dirty="0">
              <a:latin typeface="Segoe UI Light" panose="020B0502040204020203" pitchFamily="34" charset="0"/>
              <a:cs typeface="Segoe UI Light" panose="020B0502040204020203" pitchFamily="34" charset="0"/>
            </a:endParaRPr>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99" y="4801867"/>
            <a:ext cx="3957691" cy="368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53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a:t>
            </a:r>
            <a:r>
              <a:rPr lang="en-GB" sz="1600" dirty="0" smtClean="0"/>
              <a:t>Curriculum Consultation</a:t>
            </a:r>
            <a:endParaRPr lang="en-GB" sz="1600" dirty="0"/>
          </a:p>
        </p:txBody>
      </p:sp>
      <p:sp>
        <p:nvSpPr>
          <p:cNvPr id="2" name="TextBox 1"/>
          <p:cNvSpPr txBox="1"/>
          <p:nvPr/>
        </p:nvSpPr>
        <p:spPr>
          <a:xfrm>
            <a:off x="1487638" y="1786593"/>
            <a:ext cx="3947043" cy="461665"/>
          </a:xfrm>
          <a:prstGeom prst="rect">
            <a:avLst/>
          </a:prstGeom>
          <a:noFill/>
        </p:spPr>
        <p:txBody>
          <a:bodyPr wrap="none" rtlCol="0">
            <a:spAutoFit/>
          </a:bodyPr>
          <a:lstStyle/>
          <a:p>
            <a:pPr algn="ctr"/>
            <a:r>
              <a:rPr lang="en-GB" sz="2400" u="sng" dirty="0" smtClean="0"/>
              <a:t>St Joseph’s Curriculum Review</a:t>
            </a:r>
            <a:endParaRPr lang="en-GB" sz="2400" u="sng" dirty="0"/>
          </a:p>
        </p:txBody>
      </p:sp>
      <p:sp>
        <p:nvSpPr>
          <p:cNvPr id="8" name="TextBox 7"/>
          <p:cNvSpPr txBox="1"/>
          <p:nvPr/>
        </p:nvSpPr>
        <p:spPr>
          <a:xfrm>
            <a:off x="313055" y="2185660"/>
            <a:ext cx="6228131" cy="369332"/>
          </a:xfrm>
          <a:prstGeom prst="rect">
            <a:avLst/>
          </a:prstGeom>
          <a:noFill/>
        </p:spPr>
        <p:txBody>
          <a:bodyPr wrap="square" rtlCol="0">
            <a:spAutoFit/>
          </a:bodyPr>
          <a:lstStyle/>
          <a:p>
            <a:r>
              <a:rPr lang="en-US" i="1" dirty="0" smtClean="0"/>
              <a:t>Parental Consultation: Curriculum Internet &amp;  Wider Curriculum</a:t>
            </a:r>
            <a:endParaRPr lang="en-GB" i="1" dirty="0"/>
          </a:p>
        </p:txBody>
      </p:sp>
      <p:sp>
        <p:nvSpPr>
          <p:cNvPr id="10" name="Rectangle 9"/>
          <p:cNvSpPr/>
          <p:nvPr/>
        </p:nvSpPr>
        <p:spPr>
          <a:xfrm>
            <a:off x="381113" y="2554992"/>
            <a:ext cx="6019687" cy="2123658"/>
          </a:xfrm>
          <a:prstGeom prst="rect">
            <a:avLst/>
          </a:prstGeom>
        </p:spPr>
        <p:txBody>
          <a:bodyPr wrap="square">
            <a:spAutoFit/>
          </a:bodyPr>
          <a:lstStyle/>
          <a:p>
            <a:r>
              <a:rPr lang="en-US" sz="1200" dirty="0"/>
              <a:t>At St Joseph's we are committed to continually developing our curriculum, its content and the opportunities that are offered to our students. In school, we have a clear intent behind our curriculum design at whole school and department levels, where we have carefully considered the personal, social, moral, emotional and academic intent of our curriculum to support the development of all our students.  Our curriculum aims to empower every student to develop as an independent, free-thinking individual with a conscience rooted in Christian values, who can cope with challenges by developing resilience and living Christ’s message. It aims to </a:t>
            </a:r>
            <a:r>
              <a:rPr lang="en-US" sz="1200" dirty="0" smtClean="0"/>
              <a:t>instill </a:t>
            </a:r>
            <a:r>
              <a:rPr lang="en-US" sz="1200" dirty="0"/>
              <a:t>ambition in our young people, dream the impossible and achieve beyond wildest imaginations, with a curriculum that is ambitious in a bespoke way to meet the needs of learners. ​</a:t>
            </a:r>
          </a:p>
          <a:p>
            <a:endParaRPr lang="en-US" sz="1200" dirty="0"/>
          </a:p>
        </p:txBody>
      </p:sp>
      <p:pic>
        <p:nvPicPr>
          <p:cNvPr id="4" name="Picture 3"/>
          <p:cNvPicPr>
            <a:picLocks noChangeAspect="1"/>
          </p:cNvPicPr>
          <p:nvPr/>
        </p:nvPicPr>
        <p:blipFill>
          <a:blip r:embed="rId2"/>
          <a:stretch>
            <a:fillRect/>
          </a:stretch>
        </p:blipFill>
        <p:spPr>
          <a:xfrm>
            <a:off x="3648544" y="4591447"/>
            <a:ext cx="2913825" cy="1199392"/>
          </a:xfrm>
          <a:prstGeom prst="rect">
            <a:avLst/>
          </a:prstGeom>
        </p:spPr>
      </p:pic>
      <p:sp>
        <p:nvSpPr>
          <p:cNvPr id="7" name="Rectangle 6"/>
          <p:cNvSpPr/>
          <p:nvPr/>
        </p:nvSpPr>
        <p:spPr>
          <a:xfrm>
            <a:off x="381112" y="4544344"/>
            <a:ext cx="3493055" cy="1569660"/>
          </a:xfrm>
          <a:prstGeom prst="rect">
            <a:avLst/>
          </a:prstGeom>
        </p:spPr>
        <p:txBody>
          <a:bodyPr wrap="square">
            <a:spAutoFit/>
          </a:bodyPr>
          <a:lstStyle/>
          <a:p>
            <a:r>
              <a:rPr lang="en-US" sz="1200" dirty="0"/>
              <a:t>We have sought parental opinion on </a:t>
            </a:r>
            <a:r>
              <a:rPr lang="en-US" sz="1200" dirty="0" smtClean="0"/>
              <a:t>the main areas of focus that parents </a:t>
            </a:r>
            <a:r>
              <a:rPr lang="en-US" sz="1200" dirty="0"/>
              <a:t>and </a:t>
            </a:r>
            <a:r>
              <a:rPr lang="en-US" sz="1200" dirty="0" err="1"/>
              <a:t>carers</a:t>
            </a:r>
            <a:r>
              <a:rPr lang="en-US" sz="1200" dirty="0"/>
              <a:t> would like to see underpin our curriculum at St Joseph's as we continue its development. We also consulted </a:t>
            </a:r>
            <a:r>
              <a:rPr lang="en-US" sz="1200" dirty="0" smtClean="0"/>
              <a:t>parents and </a:t>
            </a:r>
            <a:r>
              <a:rPr lang="en-US" sz="1200" dirty="0" err="1" smtClean="0"/>
              <a:t>carers</a:t>
            </a:r>
            <a:r>
              <a:rPr lang="en-US" sz="1200" dirty="0" smtClean="0"/>
              <a:t> on </a:t>
            </a:r>
            <a:r>
              <a:rPr lang="en-US" sz="1200" dirty="0"/>
              <a:t>the wider curriculum topics that we cover on days such as our Curriculum Enrichment Days and our range of enrichment activities. </a:t>
            </a:r>
          </a:p>
          <a:p>
            <a:endParaRPr lang="en-GB" sz="1200" dirty="0"/>
          </a:p>
        </p:txBody>
      </p:sp>
      <p:sp>
        <p:nvSpPr>
          <p:cNvPr id="12" name="Rectangle 11"/>
          <p:cNvSpPr/>
          <p:nvPr/>
        </p:nvSpPr>
        <p:spPr>
          <a:xfrm>
            <a:off x="381112" y="5744203"/>
            <a:ext cx="6019687" cy="646331"/>
          </a:xfrm>
          <a:prstGeom prst="rect">
            <a:avLst/>
          </a:prstGeom>
        </p:spPr>
        <p:txBody>
          <a:bodyPr wrap="square">
            <a:spAutoFit/>
          </a:bodyPr>
          <a:lstStyle/>
          <a:p>
            <a:endParaRPr lang="en-US" sz="1200" dirty="0"/>
          </a:p>
          <a:p>
            <a:r>
              <a:rPr lang="en-US" sz="1200" dirty="0"/>
              <a:t>A consultation survey was communicated to parents and the results are </a:t>
            </a:r>
            <a:r>
              <a:rPr lang="en-US" sz="1200" dirty="0" err="1"/>
              <a:t>summarised</a:t>
            </a:r>
            <a:r>
              <a:rPr lang="en-US" sz="1200" dirty="0"/>
              <a:t> in this document together with an action plan to implement the suggestions raised. </a:t>
            </a:r>
            <a:endParaRPr lang="en-US" sz="1200" dirty="0" smtClean="0"/>
          </a:p>
        </p:txBody>
      </p:sp>
    </p:spTree>
    <p:extLst>
      <p:ext uri="{BB962C8B-B14F-4D97-AF65-F5344CB8AC3E}">
        <p14:creationId xmlns:p14="http://schemas.microsoft.com/office/powerpoint/2010/main" val="199978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a:t>
            </a:r>
            <a:r>
              <a:rPr lang="en-GB" sz="1600" dirty="0" smtClean="0"/>
              <a:t>Curriculum Consultation</a:t>
            </a:r>
            <a:endParaRPr lang="en-GB" sz="1600" dirty="0"/>
          </a:p>
        </p:txBody>
      </p:sp>
      <p:sp>
        <p:nvSpPr>
          <p:cNvPr id="2" name="TextBox 1"/>
          <p:cNvSpPr txBox="1"/>
          <p:nvPr/>
        </p:nvSpPr>
        <p:spPr>
          <a:xfrm>
            <a:off x="1487638" y="1786593"/>
            <a:ext cx="3947043" cy="461665"/>
          </a:xfrm>
          <a:prstGeom prst="rect">
            <a:avLst/>
          </a:prstGeom>
          <a:noFill/>
        </p:spPr>
        <p:txBody>
          <a:bodyPr wrap="none" rtlCol="0">
            <a:spAutoFit/>
          </a:bodyPr>
          <a:lstStyle/>
          <a:p>
            <a:pPr algn="ctr"/>
            <a:r>
              <a:rPr lang="en-GB" sz="2400" u="sng" dirty="0" smtClean="0"/>
              <a:t>St Joseph’s Curriculum Review</a:t>
            </a:r>
            <a:endParaRPr lang="en-GB" sz="2400" u="sng" dirty="0"/>
          </a:p>
        </p:txBody>
      </p:sp>
      <p:sp>
        <p:nvSpPr>
          <p:cNvPr id="8" name="TextBox 7"/>
          <p:cNvSpPr txBox="1"/>
          <p:nvPr/>
        </p:nvSpPr>
        <p:spPr>
          <a:xfrm>
            <a:off x="313055" y="2185660"/>
            <a:ext cx="6228131" cy="923330"/>
          </a:xfrm>
          <a:prstGeom prst="rect">
            <a:avLst/>
          </a:prstGeom>
          <a:noFill/>
        </p:spPr>
        <p:txBody>
          <a:bodyPr wrap="square" rtlCol="0">
            <a:spAutoFit/>
          </a:bodyPr>
          <a:lstStyle/>
          <a:p>
            <a:r>
              <a:rPr lang="en-US" i="1" dirty="0"/>
              <a:t>What do you think should be the main drivers behind our whole school curriculum design to best support the development of our young people at St </a:t>
            </a:r>
            <a:r>
              <a:rPr lang="en-US" i="1" dirty="0" smtClean="0"/>
              <a:t>Joseph's?</a:t>
            </a:r>
            <a:endParaRPr lang="en-GB" i="1" dirty="0"/>
          </a:p>
        </p:txBody>
      </p:sp>
      <p:pic>
        <p:nvPicPr>
          <p:cNvPr id="3" name="Picture 2"/>
          <p:cNvPicPr>
            <a:picLocks noChangeAspect="1"/>
          </p:cNvPicPr>
          <p:nvPr/>
        </p:nvPicPr>
        <p:blipFill rotWithShape="1">
          <a:blip r:embed="rId2"/>
          <a:srcRect t="1924" r="65523"/>
          <a:stretch/>
        </p:blipFill>
        <p:spPr>
          <a:xfrm>
            <a:off x="381114" y="3160294"/>
            <a:ext cx="2676879" cy="4315491"/>
          </a:xfrm>
          <a:prstGeom prst="rect">
            <a:avLst/>
          </a:prstGeom>
        </p:spPr>
      </p:pic>
      <p:pic>
        <p:nvPicPr>
          <p:cNvPr id="11" name="Picture 10"/>
          <p:cNvPicPr>
            <a:picLocks noChangeAspect="1"/>
          </p:cNvPicPr>
          <p:nvPr/>
        </p:nvPicPr>
        <p:blipFill rotWithShape="1">
          <a:blip r:embed="rId2"/>
          <a:srcRect l="39896" t="20120" r="5011" b="18124"/>
          <a:stretch/>
        </p:blipFill>
        <p:spPr>
          <a:xfrm>
            <a:off x="822722" y="7452606"/>
            <a:ext cx="5284504" cy="3356960"/>
          </a:xfrm>
          <a:prstGeom prst="rect">
            <a:avLst/>
          </a:prstGeom>
        </p:spPr>
      </p:pic>
      <p:sp>
        <p:nvSpPr>
          <p:cNvPr id="9" name="Rectangle 8"/>
          <p:cNvSpPr/>
          <p:nvPr/>
        </p:nvSpPr>
        <p:spPr>
          <a:xfrm>
            <a:off x="2935639" y="7109901"/>
            <a:ext cx="3429000" cy="253916"/>
          </a:xfrm>
          <a:prstGeom prst="rect">
            <a:avLst/>
          </a:prstGeom>
        </p:spPr>
        <p:txBody>
          <a:bodyPr>
            <a:spAutoFit/>
          </a:bodyPr>
          <a:lstStyle/>
          <a:p>
            <a:r>
              <a:rPr lang="en-US" sz="1050" dirty="0"/>
              <a:t>Less religion, more opportunities to debate open discussion </a:t>
            </a:r>
            <a:endParaRPr lang="en-GB" sz="1050" dirty="0"/>
          </a:p>
        </p:txBody>
      </p:sp>
      <p:sp>
        <p:nvSpPr>
          <p:cNvPr id="13" name="TextBox 12"/>
          <p:cNvSpPr txBox="1"/>
          <p:nvPr/>
        </p:nvSpPr>
        <p:spPr>
          <a:xfrm>
            <a:off x="3112778" y="3236386"/>
            <a:ext cx="3242901" cy="3600986"/>
          </a:xfrm>
          <a:prstGeom prst="rect">
            <a:avLst/>
          </a:prstGeom>
          <a:noFill/>
        </p:spPr>
        <p:txBody>
          <a:bodyPr wrap="square" rtlCol="0">
            <a:spAutoFit/>
          </a:bodyPr>
          <a:lstStyle/>
          <a:p>
            <a:r>
              <a:rPr lang="en-US" sz="1200" dirty="0" smtClean="0"/>
              <a:t>The first question concern the fundamental principles of our Curriculum Design. </a:t>
            </a:r>
          </a:p>
          <a:p>
            <a:endParaRPr lang="en-US" sz="1200" dirty="0" smtClean="0"/>
          </a:p>
          <a:p>
            <a:r>
              <a:rPr lang="en-US" sz="1200" dirty="0" smtClean="0"/>
              <a:t>The response highlight that parents share the same aspirations for our students as are articulated in the whole school curriculum intent. Our curriculum is based on ambition, providing students with lifelong learning and transferrable skills and high academic achievement. </a:t>
            </a:r>
          </a:p>
          <a:p>
            <a:r>
              <a:rPr lang="en-US" sz="1200" dirty="0"/>
              <a:t/>
            </a:r>
            <a:br>
              <a:rPr lang="en-US" sz="1200" dirty="0"/>
            </a:br>
            <a:r>
              <a:rPr lang="en-US" sz="1200" dirty="0" smtClean="0"/>
              <a:t>These responses do suggest that the school needs to promote the benefits of stewardship and faith formation with our parents/</a:t>
            </a:r>
            <a:r>
              <a:rPr lang="en-US" sz="1200" dirty="0" err="1" smtClean="0"/>
              <a:t>carers</a:t>
            </a:r>
            <a:r>
              <a:rPr lang="en-US" sz="1200" dirty="0" smtClean="0"/>
              <a:t> as these are a fundamental foundation for out students education in our Catholic school. </a:t>
            </a:r>
          </a:p>
          <a:p>
            <a:endParaRPr lang="en-US" sz="1200" dirty="0"/>
          </a:p>
          <a:p>
            <a:r>
              <a:rPr lang="en-US" sz="1200" i="1" dirty="0" smtClean="0"/>
              <a:t>Action: Identify ways to increase the opportunities for promoting faith formation and its benefits with parents/</a:t>
            </a:r>
            <a:r>
              <a:rPr lang="en-US" sz="1200" i="1" dirty="0" err="1" smtClean="0"/>
              <a:t>carers</a:t>
            </a:r>
            <a:r>
              <a:rPr lang="en-US" sz="1200" i="1" dirty="0" smtClean="0"/>
              <a:t>.</a:t>
            </a:r>
            <a:endParaRPr lang="en-GB" sz="1200" i="1" dirty="0"/>
          </a:p>
        </p:txBody>
      </p:sp>
    </p:spTree>
    <p:extLst>
      <p:ext uri="{BB962C8B-B14F-4D97-AF65-F5344CB8AC3E}">
        <p14:creationId xmlns:p14="http://schemas.microsoft.com/office/powerpoint/2010/main" val="237007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4459" y="6709008"/>
            <a:ext cx="5616811" cy="3872643"/>
          </a:xfrm>
          <a:prstGeom prst="rect">
            <a:avLst/>
          </a:prstGeom>
        </p:spPr>
      </p:pic>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Curriculum Consultation</a:t>
            </a:r>
          </a:p>
        </p:txBody>
      </p:sp>
      <p:sp>
        <p:nvSpPr>
          <p:cNvPr id="2" name="TextBox 1"/>
          <p:cNvSpPr txBox="1"/>
          <p:nvPr/>
        </p:nvSpPr>
        <p:spPr>
          <a:xfrm>
            <a:off x="1487638" y="1786593"/>
            <a:ext cx="3947043" cy="461665"/>
          </a:xfrm>
          <a:prstGeom prst="rect">
            <a:avLst/>
          </a:prstGeom>
          <a:noFill/>
        </p:spPr>
        <p:txBody>
          <a:bodyPr wrap="none" rtlCol="0">
            <a:spAutoFit/>
          </a:bodyPr>
          <a:lstStyle/>
          <a:p>
            <a:pPr algn="ctr"/>
            <a:r>
              <a:rPr lang="en-GB" sz="2400" u="sng" dirty="0" smtClean="0"/>
              <a:t>St Joseph’s Curriculum Review</a:t>
            </a:r>
            <a:endParaRPr lang="en-GB" sz="2400" u="sng" dirty="0"/>
          </a:p>
        </p:txBody>
      </p:sp>
      <p:sp>
        <p:nvSpPr>
          <p:cNvPr id="8" name="TextBox 7"/>
          <p:cNvSpPr txBox="1"/>
          <p:nvPr/>
        </p:nvSpPr>
        <p:spPr>
          <a:xfrm>
            <a:off x="313055" y="2185660"/>
            <a:ext cx="6228131" cy="646331"/>
          </a:xfrm>
          <a:prstGeom prst="rect">
            <a:avLst/>
          </a:prstGeom>
          <a:noFill/>
        </p:spPr>
        <p:txBody>
          <a:bodyPr wrap="square" rtlCol="0">
            <a:spAutoFit/>
          </a:bodyPr>
          <a:lstStyle/>
          <a:p>
            <a:r>
              <a:rPr lang="en-US" i="1" dirty="0"/>
              <a:t>What topics do you think are delivered well in our Curriculum Enrichment Days?</a:t>
            </a:r>
            <a:endParaRPr lang="en-GB" i="1" dirty="0"/>
          </a:p>
        </p:txBody>
      </p:sp>
      <p:pic>
        <p:nvPicPr>
          <p:cNvPr id="4" name="Picture 3"/>
          <p:cNvPicPr>
            <a:picLocks noChangeAspect="1"/>
          </p:cNvPicPr>
          <p:nvPr/>
        </p:nvPicPr>
        <p:blipFill>
          <a:blip r:embed="rId3"/>
          <a:stretch>
            <a:fillRect/>
          </a:stretch>
        </p:blipFill>
        <p:spPr>
          <a:xfrm>
            <a:off x="397025" y="2957433"/>
            <a:ext cx="2900811" cy="4012993"/>
          </a:xfrm>
          <a:prstGeom prst="rect">
            <a:avLst/>
          </a:prstGeom>
        </p:spPr>
      </p:pic>
      <p:sp>
        <p:nvSpPr>
          <p:cNvPr id="9" name="TextBox 8"/>
          <p:cNvSpPr txBox="1"/>
          <p:nvPr/>
        </p:nvSpPr>
        <p:spPr>
          <a:xfrm>
            <a:off x="3363379" y="2794104"/>
            <a:ext cx="3012347" cy="4339650"/>
          </a:xfrm>
          <a:prstGeom prst="rect">
            <a:avLst/>
          </a:prstGeom>
          <a:noFill/>
        </p:spPr>
        <p:txBody>
          <a:bodyPr wrap="square" rtlCol="0">
            <a:spAutoFit/>
          </a:bodyPr>
          <a:lstStyle/>
          <a:p>
            <a:r>
              <a:rPr lang="en-US" sz="1200" dirty="0" smtClean="0"/>
              <a:t>Our wider curriculum content was also reviewed to ensure that parents/</a:t>
            </a:r>
            <a:r>
              <a:rPr lang="en-US" sz="1200" dirty="0" err="1" smtClean="0"/>
              <a:t>carers</a:t>
            </a:r>
            <a:r>
              <a:rPr lang="en-US" sz="1200" dirty="0" smtClean="0"/>
              <a:t> feel that St Joseph’s has a broad and balance curriculum that meets the needs of all our students in today’s society. </a:t>
            </a:r>
          </a:p>
          <a:p>
            <a:endParaRPr lang="en-US" sz="1200" dirty="0"/>
          </a:p>
          <a:p>
            <a:r>
              <a:rPr lang="en-US" sz="1200" dirty="0" smtClean="0"/>
              <a:t>This also ensures that the curriculum design is planned to deliver academic content and also the wider curriculum skills. </a:t>
            </a:r>
          </a:p>
          <a:p>
            <a:endParaRPr lang="en-US" sz="1200" dirty="0"/>
          </a:p>
          <a:p>
            <a:r>
              <a:rPr lang="en-US" sz="1200" dirty="0" smtClean="0"/>
              <a:t>This review shows a consistent response to the all topics that are delivered on Curriculum Enrichment Day. This response from parents mirrors the responses from student voice which shows that students feel they make progress and understand more on these areas based on surveys after each Enrichment Day. </a:t>
            </a:r>
          </a:p>
          <a:p>
            <a:endParaRPr lang="en-US" sz="1200" dirty="0"/>
          </a:p>
          <a:p>
            <a:r>
              <a:rPr lang="en-US" sz="1200" dirty="0" smtClean="0"/>
              <a:t>First Aid is an recent addition to the Curriculum Enrichment curriculum offer and is therefore progressing in terms of its implementation. </a:t>
            </a:r>
            <a:endParaRPr lang="en-GB" sz="1200" dirty="0"/>
          </a:p>
        </p:txBody>
      </p:sp>
    </p:spTree>
    <p:extLst>
      <p:ext uri="{BB962C8B-B14F-4D97-AF65-F5344CB8AC3E}">
        <p14:creationId xmlns:p14="http://schemas.microsoft.com/office/powerpoint/2010/main" val="183957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Curriculum Consultation</a:t>
            </a:r>
          </a:p>
        </p:txBody>
      </p:sp>
      <p:sp>
        <p:nvSpPr>
          <p:cNvPr id="2" name="TextBox 1"/>
          <p:cNvSpPr txBox="1"/>
          <p:nvPr/>
        </p:nvSpPr>
        <p:spPr>
          <a:xfrm>
            <a:off x="1487638" y="1786593"/>
            <a:ext cx="3947043" cy="461665"/>
          </a:xfrm>
          <a:prstGeom prst="rect">
            <a:avLst/>
          </a:prstGeom>
          <a:noFill/>
        </p:spPr>
        <p:txBody>
          <a:bodyPr wrap="none" rtlCol="0">
            <a:spAutoFit/>
          </a:bodyPr>
          <a:lstStyle/>
          <a:p>
            <a:pPr algn="ctr"/>
            <a:r>
              <a:rPr lang="en-GB" sz="2400" u="sng" dirty="0" smtClean="0"/>
              <a:t>St Joseph’s Curriculum Review</a:t>
            </a:r>
            <a:endParaRPr lang="en-GB" sz="2400" u="sng" dirty="0"/>
          </a:p>
        </p:txBody>
      </p:sp>
      <p:sp>
        <p:nvSpPr>
          <p:cNvPr id="8" name="TextBox 7"/>
          <p:cNvSpPr txBox="1"/>
          <p:nvPr/>
        </p:nvSpPr>
        <p:spPr>
          <a:xfrm>
            <a:off x="313055" y="2185660"/>
            <a:ext cx="6228131" cy="646331"/>
          </a:xfrm>
          <a:prstGeom prst="rect">
            <a:avLst/>
          </a:prstGeom>
          <a:noFill/>
        </p:spPr>
        <p:txBody>
          <a:bodyPr wrap="square" rtlCol="0">
            <a:spAutoFit/>
          </a:bodyPr>
          <a:lstStyle/>
          <a:p>
            <a:r>
              <a:rPr lang="en-US" i="1" dirty="0"/>
              <a:t>What type of topics and themes would you like to see covered more in our Curriculum Enrichment Days? </a:t>
            </a:r>
            <a:endParaRPr lang="en-GB" i="1" dirty="0"/>
          </a:p>
        </p:txBody>
      </p:sp>
      <p:pic>
        <p:nvPicPr>
          <p:cNvPr id="3" name="Picture 2"/>
          <p:cNvPicPr>
            <a:picLocks noChangeAspect="1"/>
          </p:cNvPicPr>
          <p:nvPr/>
        </p:nvPicPr>
        <p:blipFill>
          <a:blip r:embed="rId2"/>
          <a:stretch>
            <a:fillRect/>
          </a:stretch>
        </p:blipFill>
        <p:spPr>
          <a:xfrm>
            <a:off x="427005" y="2831990"/>
            <a:ext cx="2437399" cy="4108455"/>
          </a:xfrm>
          <a:prstGeom prst="rect">
            <a:avLst/>
          </a:prstGeom>
        </p:spPr>
      </p:pic>
      <p:pic>
        <p:nvPicPr>
          <p:cNvPr id="9" name="Picture 8"/>
          <p:cNvPicPr>
            <a:picLocks noChangeAspect="1"/>
          </p:cNvPicPr>
          <p:nvPr/>
        </p:nvPicPr>
        <p:blipFill>
          <a:blip r:embed="rId3"/>
          <a:stretch>
            <a:fillRect/>
          </a:stretch>
        </p:blipFill>
        <p:spPr>
          <a:xfrm>
            <a:off x="612873" y="7105170"/>
            <a:ext cx="5628494" cy="3569650"/>
          </a:xfrm>
          <a:prstGeom prst="rect">
            <a:avLst/>
          </a:prstGeom>
        </p:spPr>
      </p:pic>
      <p:sp>
        <p:nvSpPr>
          <p:cNvPr id="11" name="TextBox 10"/>
          <p:cNvSpPr txBox="1"/>
          <p:nvPr/>
        </p:nvSpPr>
        <p:spPr>
          <a:xfrm>
            <a:off x="2978354" y="2831990"/>
            <a:ext cx="3454344" cy="4524315"/>
          </a:xfrm>
          <a:prstGeom prst="rect">
            <a:avLst/>
          </a:prstGeom>
          <a:noFill/>
        </p:spPr>
        <p:txBody>
          <a:bodyPr wrap="square" rtlCol="0">
            <a:spAutoFit/>
          </a:bodyPr>
          <a:lstStyle/>
          <a:p>
            <a:r>
              <a:rPr lang="en-US" sz="1200" dirty="0" smtClean="0"/>
              <a:t>Parents and </a:t>
            </a:r>
            <a:r>
              <a:rPr lang="en-US" sz="1200" dirty="0" err="1" smtClean="0"/>
              <a:t>carers</a:t>
            </a:r>
            <a:r>
              <a:rPr lang="en-US" sz="1200" dirty="0" smtClean="0"/>
              <a:t> were asked to consider which areas of the PSHEE, RSE, Careers and Citizenship they would like to see developed in our Curriculum Enrichment Days. </a:t>
            </a:r>
          </a:p>
          <a:p>
            <a:endParaRPr lang="en-US" sz="1200" dirty="0"/>
          </a:p>
          <a:p>
            <a:r>
              <a:rPr lang="en-US" sz="1200" dirty="0" smtClean="0"/>
              <a:t>The main areas were around Future Life skills, with the following topics </a:t>
            </a:r>
            <a:r>
              <a:rPr lang="en-US" sz="1200" smtClean="0"/>
              <a:t>being </a:t>
            </a:r>
            <a:r>
              <a:rPr lang="en-US" sz="1200" smtClean="0"/>
              <a:t>highlighted </a:t>
            </a:r>
            <a:r>
              <a:rPr lang="en-US" sz="1200" dirty="0" smtClean="0"/>
              <a:t>in the “other” category, </a:t>
            </a:r>
          </a:p>
          <a:p>
            <a:pPr marL="171450" indent="-171450">
              <a:buFont typeface="Arial" panose="020B0604020202020204" pitchFamily="34" charset="0"/>
              <a:buChar char="•"/>
            </a:pPr>
            <a:r>
              <a:rPr lang="en-GB" sz="1200" dirty="0" smtClean="0"/>
              <a:t>Financial </a:t>
            </a:r>
            <a:r>
              <a:rPr lang="en-GB" sz="1200" dirty="0"/>
              <a:t>skills e.g. basic understanding of what expenses there are as an </a:t>
            </a:r>
            <a:r>
              <a:rPr lang="en-GB" sz="1200" dirty="0" smtClean="0"/>
              <a:t>adult</a:t>
            </a:r>
          </a:p>
          <a:p>
            <a:pPr marL="171450" indent="-171450">
              <a:buFont typeface="Arial" panose="020B0604020202020204" pitchFamily="34" charset="0"/>
              <a:buChar char="•"/>
            </a:pPr>
            <a:r>
              <a:rPr lang="en-GB" sz="1200" dirty="0"/>
              <a:t>Banking/finances/money management and information about savings. </a:t>
            </a:r>
          </a:p>
          <a:p>
            <a:pPr marL="171450" indent="-171450">
              <a:buFont typeface="Arial" panose="020B0604020202020204" pitchFamily="34" charset="0"/>
              <a:buChar char="•"/>
            </a:pPr>
            <a:r>
              <a:rPr lang="en-GB" sz="1200" dirty="0"/>
              <a:t>Mortgage, saving, taxation, </a:t>
            </a:r>
            <a:r>
              <a:rPr lang="en-GB" sz="1200" dirty="0" smtClean="0"/>
              <a:t>budgeting</a:t>
            </a:r>
          </a:p>
          <a:p>
            <a:endParaRPr lang="en-GB" sz="1200" dirty="0"/>
          </a:p>
          <a:p>
            <a:r>
              <a:rPr lang="en-GB" sz="1200" dirty="0" smtClean="0"/>
              <a:t>Other areas were: </a:t>
            </a:r>
          </a:p>
          <a:p>
            <a:pPr marL="171450" indent="-171450">
              <a:buFont typeface="Arial" panose="020B0604020202020204" pitchFamily="34" charset="0"/>
              <a:buChar char="•"/>
            </a:pPr>
            <a:r>
              <a:rPr lang="en-GB" sz="1200" dirty="0" smtClean="0"/>
              <a:t>Vaping </a:t>
            </a:r>
            <a:endParaRPr lang="en-GB" sz="1200" dirty="0"/>
          </a:p>
          <a:p>
            <a:pPr marL="171450" indent="-171450">
              <a:buFont typeface="Arial" panose="020B0604020202020204" pitchFamily="34" charset="0"/>
              <a:buChar char="•"/>
            </a:pPr>
            <a:r>
              <a:rPr lang="en-GB" sz="1200" dirty="0" smtClean="0"/>
              <a:t>Basic </a:t>
            </a:r>
            <a:r>
              <a:rPr lang="en-GB" sz="1200" dirty="0"/>
              <a:t>life support </a:t>
            </a:r>
            <a:endParaRPr lang="en-GB" sz="1200" dirty="0" smtClean="0"/>
          </a:p>
          <a:p>
            <a:pPr marL="171450" indent="-171450">
              <a:buFont typeface="Arial" panose="020B0604020202020204" pitchFamily="34" charset="0"/>
              <a:buChar char="•"/>
            </a:pPr>
            <a:endParaRPr lang="en-GB" sz="1200" dirty="0"/>
          </a:p>
          <a:p>
            <a:r>
              <a:rPr lang="en-US" sz="1200" i="1" dirty="0"/>
              <a:t>Action: </a:t>
            </a:r>
            <a:r>
              <a:rPr lang="en-GB" sz="1200" i="1" dirty="0" smtClean="0"/>
              <a:t>Review the 5 year spiral curriculum for Curriculum Enrichment Days to ensure these topics are embedded. </a:t>
            </a:r>
          </a:p>
          <a:p>
            <a:r>
              <a:rPr lang="en-GB" sz="1200" i="1" dirty="0" smtClean="0"/>
              <a:t>Revisit the Y9 Lifelong learning days to enhance the topic of Future Skills particularly in Day 3: My Future.</a:t>
            </a:r>
            <a:endParaRPr lang="en-GB" sz="1200" i="1" dirty="0"/>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409449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079" y="1273624"/>
            <a:ext cx="6358270" cy="956592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114" y="1380785"/>
            <a:ext cx="6160073" cy="2986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Curriculum Development: Curriculum Consultation</a:t>
            </a:r>
          </a:p>
        </p:txBody>
      </p:sp>
      <p:sp>
        <p:nvSpPr>
          <p:cNvPr id="2" name="TextBox 1"/>
          <p:cNvSpPr txBox="1"/>
          <p:nvPr/>
        </p:nvSpPr>
        <p:spPr>
          <a:xfrm>
            <a:off x="1487638" y="1786593"/>
            <a:ext cx="3947043" cy="461665"/>
          </a:xfrm>
          <a:prstGeom prst="rect">
            <a:avLst/>
          </a:prstGeom>
          <a:noFill/>
        </p:spPr>
        <p:txBody>
          <a:bodyPr wrap="none" rtlCol="0">
            <a:spAutoFit/>
          </a:bodyPr>
          <a:lstStyle/>
          <a:p>
            <a:pPr algn="ctr"/>
            <a:r>
              <a:rPr lang="en-GB" sz="2400" u="sng" dirty="0" smtClean="0"/>
              <a:t>St Joseph’s Curriculum Review</a:t>
            </a:r>
            <a:endParaRPr lang="en-GB" sz="2400" u="sng" dirty="0"/>
          </a:p>
        </p:txBody>
      </p:sp>
      <p:sp>
        <p:nvSpPr>
          <p:cNvPr id="8" name="TextBox 7"/>
          <p:cNvSpPr txBox="1"/>
          <p:nvPr/>
        </p:nvSpPr>
        <p:spPr>
          <a:xfrm>
            <a:off x="313055" y="2185660"/>
            <a:ext cx="6228131" cy="923330"/>
          </a:xfrm>
          <a:prstGeom prst="rect">
            <a:avLst/>
          </a:prstGeom>
          <a:noFill/>
        </p:spPr>
        <p:txBody>
          <a:bodyPr wrap="square" rtlCol="0">
            <a:spAutoFit/>
          </a:bodyPr>
          <a:lstStyle/>
          <a:p>
            <a:r>
              <a:rPr lang="en-US" i="1" dirty="0" smtClean="0"/>
              <a:t>Which </a:t>
            </a:r>
            <a:r>
              <a:rPr lang="en-US" i="1" dirty="0"/>
              <a:t>of these experiences would you like your child to have the opportunity to experience as part of their wider curriculum at St </a:t>
            </a:r>
            <a:r>
              <a:rPr lang="en-US" i="1" dirty="0" smtClean="0"/>
              <a:t>Joseph's</a:t>
            </a:r>
            <a:r>
              <a:rPr lang="en-US" i="1" dirty="0"/>
              <a:t>?</a:t>
            </a:r>
            <a:endParaRPr lang="en-GB" i="1" dirty="0"/>
          </a:p>
        </p:txBody>
      </p:sp>
      <p:pic>
        <p:nvPicPr>
          <p:cNvPr id="4" name="Picture 3"/>
          <p:cNvPicPr>
            <a:picLocks noChangeAspect="1"/>
          </p:cNvPicPr>
          <p:nvPr/>
        </p:nvPicPr>
        <p:blipFill>
          <a:blip r:embed="rId2"/>
          <a:stretch>
            <a:fillRect/>
          </a:stretch>
        </p:blipFill>
        <p:spPr>
          <a:xfrm>
            <a:off x="449412" y="3106714"/>
            <a:ext cx="3178208" cy="7602824"/>
          </a:xfrm>
          <a:prstGeom prst="rect">
            <a:avLst/>
          </a:prstGeom>
        </p:spPr>
      </p:pic>
      <p:sp>
        <p:nvSpPr>
          <p:cNvPr id="7" name="Rectangle 6"/>
          <p:cNvSpPr/>
          <p:nvPr/>
        </p:nvSpPr>
        <p:spPr>
          <a:xfrm>
            <a:off x="3627620" y="3125216"/>
            <a:ext cx="2913566" cy="6001643"/>
          </a:xfrm>
          <a:prstGeom prst="rect">
            <a:avLst/>
          </a:prstGeom>
        </p:spPr>
        <p:txBody>
          <a:bodyPr wrap="square">
            <a:spAutoFit/>
          </a:bodyPr>
          <a:lstStyle/>
          <a:p>
            <a:r>
              <a:rPr lang="en-GB" sz="1200" dirty="0" smtClean="0"/>
              <a:t>Parents/carers were also asked to consider what opportunities their child could be offered a St Joseph’s that would enhance and enrich their experience of education. Again, careers and life skills were a key area highlighted by parents, with the “other” topics being identified as:</a:t>
            </a:r>
          </a:p>
          <a:p>
            <a:pPr marL="171450" indent="-171450">
              <a:buFont typeface="Arial" panose="020B0604020202020204" pitchFamily="34" charset="0"/>
              <a:buChar char="•"/>
            </a:pPr>
            <a:r>
              <a:rPr lang="en-GB" sz="1200" dirty="0" smtClean="0"/>
              <a:t>Learn </a:t>
            </a:r>
            <a:r>
              <a:rPr lang="en-GB" sz="1200" dirty="0"/>
              <a:t>life skills-saving, budgeting, first aid, cooking, health </a:t>
            </a:r>
            <a:r>
              <a:rPr lang="en-GB" sz="1200" dirty="0" err="1"/>
              <a:t>etc</a:t>
            </a:r>
            <a:r>
              <a:rPr lang="en-GB" sz="1200" dirty="0"/>
              <a:t> </a:t>
            </a:r>
            <a:endParaRPr lang="en-GB" sz="1200" dirty="0" smtClean="0"/>
          </a:p>
          <a:p>
            <a:pPr marL="171450" indent="-171450">
              <a:buFont typeface="Arial" panose="020B0604020202020204" pitchFamily="34" charset="0"/>
              <a:buChar char="•"/>
            </a:pPr>
            <a:r>
              <a:rPr lang="en-US" sz="1200" dirty="0" smtClean="0"/>
              <a:t>Visit </a:t>
            </a:r>
            <a:r>
              <a:rPr lang="en-US" sz="1200" dirty="0"/>
              <a:t>and participate in more sporting </a:t>
            </a:r>
            <a:r>
              <a:rPr lang="en-US" sz="1200" dirty="0" smtClean="0"/>
              <a:t>events</a:t>
            </a:r>
          </a:p>
          <a:p>
            <a:pPr marL="171450" indent="-171450">
              <a:buFont typeface="Arial" panose="020B0604020202020204" pitchFamily="34" charset="0"/>
              <a:buChar char="•"/>
            </a:pPr>
            <a:r>
              <a:rPr lang="en-US" sz="1200" dirty="0" smtClean="0"/>
              <a:t>Any </a:t>
            </a:r>
            <a:r>
              <a:rPr lang="en-US" sz="1200" dirty="0"/>
              <a:t>day trip would be beneficial for all children</a:t>
            </a:r>
            <a:r>
              <a:rPr lang="en-US" sz="1200" dirty="0" smtClean="0"/>
              <a:t>, especially </a:t>
            </a:r>
            <a:r>
              <a:rPr lang="en-US" sz="1200" dirty="0"/>
              <a:t>on low income families, where trips out at anytime , do not happen due to costs </a:t>
            </a:r>
            <a:r>
              <a:rPr lang="en-US" sz="1200" dirty="0" err="1" smtClean="0"/>
              <a:t>etc</a:t>
            </a:r>
            <a:endParaRPr lang="en-US" sz="1200" dirty="0" smtClean="0"/>
          </a:p>
          <a:p>
            <a:pPr marL="171450" indent="-171450">
              <a:buFont typeface="Arial" panose="020B0604020202020204" pitchFamily="34" charset="0"/>
              <a:buChar char="•"/>
            </a:pPr>
            <a:endParaRPr lang="en-US" sz="1200" dirty="0"/>
          </a:p>
          <a:p>
            <a:r>
              <a:rPr lang="en-US" sz="1200" dirty="0" smtClean="0"/>
              <a:t>This list and a similar list from student voice (detailed in the Autumn Enrichment Offer Review) have been provided to staff to consider and implement as part of our Extended School Day </a:t>
            </a:r>
            <a:r>
              <a:rPr lang="en-US" sz="1200" dirty="0" err="1" smtClean="0"/>
              <a:t>programme</a:t>
            </a:r>
            <a:r>
              <a:rPr lang="en-US" sz="1200" dirty="0" smtClean="0"/>
              <a:t>. </a:t>
            </a:r>
          </a:p>
          <a:p>
            <a:endParaRPr lang="en-US" sz="1200" dirty="0"/>
          </a:p>
          <a:p>
            <a:r>
              <a:rPr lang="en-US" sz="1200" dirty="0" smtClean="0"/>
              <a:t>As visitors and careers providers can engage more with </a:t>
            </a:r>
            <a:r>
              <a:rPr lang="en-US" sz="1200" smtClean="0"/>
              <a:t>school visits </a:t>
            </a:r>
            <a:r>
              <a:rPr lang="en-US" sz="1200" dirty="0" smtClean="0"/>
              <a:t>post-</a:t>
            </a:r>
            <a:r>
              <a:rPr lang="en-US" sz="1200" dirty="0" err="1" smtClean="0"/>
              <a:t>Covid</a:t>
            </a:r>
            <a:r>
              <a:rPr lang="en-US" sz="1200" dirty="0" smtClean="0"/>
              <a:t>, there is a medium term plan to ensure that the student experiences surrounding Careers and future skills are embedded in our curriculum. This is done through Curriculum Enrichment Days, Lifelong learning days and other opportunities such as Y8 Work Shadow day and Y10 Work Experience Week.</a:t>
            </a:r>
            <a:endParaRPr lang="en-GB" sz="1200" dirty="0"/>
          </a:p>
        </p:txBody>
      </p:sp>
    </p:spTree>
    <p:extLst>
      <p:ext uri="{BB962C8B-B14F-4D97-AF65-F5344CB8AC3E}">
        <p14:creationId xmlns:p14="http://schemas.microsoft.com/office/powerpoint/2010/main" val="1624383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11112</TotalTime>
  <Words>909</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horridgeh</dc:creator>
  <cp:lastModifiedBy>horridgeh</cp:lastModifiedBy>
  <cp:revision>47</cp:revision>
  <cp:lastPrinted>2022-03-01T15:08:18Z</cp:lastPrinted>
  <dcterms:created xsi:type="dcterms:W3CDTF">2020-02-21T16:41:17Z</dcterms:created>
  <dcterms:modified xsi:type="dcterms:W3CDTF">2022-03-07T19:28:41Z</dcterms:modified>
</cp:coreProperties>
</file>