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98" r:id="rId5"/>
    <p:sldId id="283" r:id="rId6"/>
    <p:sldId id="299" r:id="rId7"/>
    <p:sldId id="292" r:id="rId8"/>
    <p:sldId id="303" r:id="rId9"/>
    <p:sldId id="285" r:id="rId10"/>
  </p:sldIdLst>
  <p:sldSz cx="12192000" cy="6858000"/>
  <p:notesSz cx="6797675" cy="9982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019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12" autoAdjust="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outlineViewPr>
    <p:cViewPr>
      <p:scale>
        <a:sx n="33" d="100"/>
        <a:sy n="33" d="100"/>
      </p:scale>
      <p:origin x="0" y="-94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3/8/2024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7760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14B95064-E6BF-43CD-ACBD-6363E8D9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114627"/>
            <a:ext cx="5956300" cy="1095056"/>
          </a:xfrm>
          <a:solidFill>
            <a:schemeClr val="tx1">
              <a:alpha val="80000"/>
            </a:schemeClr>
          </a:solidFill>
        </p:spPr>
        <p:txBody>
          <a:bodyPr vert="horz" lIns="252000" tIns="180000" rIns="180000" bIns="180000" rtlCol="0">
            <a:noAutofit/>
          </a:bodyPr>
          <a:lstStyle>
            <a:lvl1pPr marL="0" indent="0" algn="l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marL="266700" lvl="0" indent="-26670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25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008000"/>
            <a:ext cx="11328000" cy="5183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6207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1E0B79-3CC8-4DCF-8AEC-AC43BC9A3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86" y="1007250"/>
            <a:ext cx="5460114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546508-E26C-46CD-8939-D20E71BF4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999" y="1007250"/>
            <a:ext cx="5448115" cy="5169713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1555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016231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 descr="Accent bar right&#10;">
            <a:extLst>
              <a:ext uri="{FF2B5EF4-FFF2-40B4-BE49-F238E27FC236}">
                <a16:creationId xmlns:a16="http://schemas.microsoft.com/office/drawing/2014/main" id="{3E8A46E0-47C2-4441-B7DD-F621A80F1F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1016231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02C307-6561-4E11-9899-1F34830AE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800" y="1224128"/>
            <a:ext cx="5448115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D73439B-6B1B-47C5-B2B0-409015FB3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2086" y="1224128"/>
            <a:ext cx="5447914" cy="3587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12AC6878-44C6-4445-A225-70C0DC482E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9886" y="1955731"/>
            <a:ext cx="5447914" cy="42339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6D675DA8-374F-4915-973A-53612A41F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943031"/>
            <a:ext cx="5447914" cy="4246632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5315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5B68CA9-AC4C-4D15-9BA1-A9F1AC560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29B24D8A-D8A5-4F57-A260-A4CF75FCB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32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3932037" cy="141127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 descr="Accent block left">
            <a:extLst>
              <a:ext uri="{FF2B5EF4-FFF2-40B4-BE49-F238E27FC236}">
                <a16:creationId xmlns:a16="http://schemas.microsoft.com/office/drawing/2014/main" id="{48A1A904-FE62-4BE3-BAE9-0EEAE7B1E3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1892926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E50A411-2E68-4F4D-B4BC-62E87C633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20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FBF39A8-0BD5-48FD-9993-F595D4F72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788816" y="432001"/>
            <a:ext cx="6971184" cy="54290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0633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B3A426-6D4A-4D91-ACD6-A2C25BAE4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64370" y="2033588"/>
            <a:ext cx="8863262" cy="2790825"/>
          </a:xfrm>
        </p:spPr>
        <p:txBody>
          <a:bodyPr anchor="ctr"/>
          <a:lstStyle>
            <a:lvl1pPr marL="0" indent="0" algn="ctr">
              <a:buNone/>
              <a:defRPr sz="6000"/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243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043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er Slide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</a:t>
            </a:r>
            <a:br>
              <a:rPr lang="en-US" noProof="0" dirty="0"/>
            </a:br>
            <a:r>
              <a:rPr lang="en-US" noProof="0" dirty="0"/>
              <a:t>your Photo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/>
          <a:lstStyle>
            <a:lvl1pPr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r>
              <a:rPr lang="en-US" noProof="0"/>
              <a:t>Click to edit section divider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/>
          <a:lstStyle>
            <a:lvl1pPr algn="l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2307689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815037"/>
            <a:ext cx="5472000" cy="337696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2308214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812214"/>
            <a:ext cx="5472113" cy="3379036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tangle 9" descr="Accent block left">
            <a:extLst>
              <a:ext uri="{FF2B5EF4-FFF2-40B4-BE49-F238E27FC236}">
                <a16:creationId xmlns:a16="http://schemas.microsoft.com/office/drawing/2014/main" id="{BBC0CAF5-0DE6-4BEA-824E-124A54A76A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1800" y="2100317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Rectangle 10" descr="Accent bar right&#10;">
            <a:extLst>
              <a:ext uri="{FF2B5EF4-FFF2-40B4-BE49-F238E27FC236}">
                <a16:creationId xmlns:a16="http://schemas.microsoft.com/office/drawing/2014/main" id="{ED008080-B2F5-441A-8B15-30AE86BBF9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9887" y="2100317"/>
            <a:ext cx="1984175" cy="1148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Enter your 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and Drop your Photo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/>
            <a:r>
              <a:rPr lang="en-US" noProof="0"/>
              <a:t>Thank You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 Number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Email or Social Media Handle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Company Website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FDC6F9-37F9-4E25-AECA-D307B8421C73}"/>
              </a:ext>
            </a:extLst>
          </p:cNvPr>
          <p:cNvSpPr txBox="1"/>
          <p:nvPr userDrawn="1"/>
        </p:nvSpPr>
        <p:spPr>
          <a:xfrm>
            <a:off x="10243100" y="6422491"/>
            <a:ext cx="1053900" cy="38086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>
              <a:lnSpc>
                <a:spcPts val="1000"/>
              </a:lnSpc>
            </a:pPr>
            <a:r>
              <a:rPr lang="en-US" sz="2500" b="1" i="0" spc="-100" baseline="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en-US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en-US" sz="1200" b="0" i="0" spc="140" baseline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3" r:id="rId18"/>
    <p:sldLayoutId id="2147483674" r:id="rId19"/>
    <p:sldLayoutId id="2147483654" r:id="rId20"/>
    <p:sldLayoutId id="2147483655" r:id="rId21"/>
    <p:sldLayoutId id="2147483675" r:id="rId22"/>
    <p:sldLayoutId id="2147483672" r:id="rId2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Hands coming together in circle">
            <a:extLst>
              <a:ext uri="{FF2B5EF4-FFF2-40B4-BE49-F238E27FC236}">
                <a16:creationId xmlns:a16="http://schemas.microsoft.com/office/drawing/2014/main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811053"/>
            <a:ext cx="8991600" cy="1989547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Year 11  Aspirations  Interview  2024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4879" y="2626549"/>
            <a:ext cx="5472000" cy="2999426"/>
          </a:xfrm>
        </p:spPr>
        <p:txBody>
          <a:bodyPr/>
          <a:lstStyle/>
          <a:p>
            <a:pPr marL="0" indent="0">
              <a:buNone/>
            </a:pPr>
            <a:r>
              <a:rPr lang="en-GB" sz="3600" b="1" dirty="0">
                <a:solidFill>
                  <a:schemeClr val="tx1"/>
                </a:solidFill>
                <a:latin typeface="Arial"/>
                <a:ea typeface="ＭＳ Ｐゴシック" charset="0"/>
              </a:rPr>
              <a:t/>
            </a:r>
            <a:br>
              <a:rPr lang="en-GB" sz="3600" b="1" dirty="0">
                <a:solidFill>
                  <a:schemeClr val="tx1"/>
                </a:solidFill>
                <a:latin typeface="Arial"/>
                <a:ea typeface="ＭＳ Ｐゴシック" charset="0"/>
              </a:rPr>
            </a:br>
            <a:endParaRPr lang="en-US" sz="3600" b="1" dirty="0"/>
          </a:p>
        </p:txBody>
      </p:sp>
      <p:pic>
        <p:nvPicPr>
          <p:cNvPr id="9" name="Picture Placeholder 8" descr="Handing touching mobile phon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0"/>
            <a:ext cx="6096000" cy="6371351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316" y="4040970"/>
            <a:ext cx="4997684" cy="2741341"/>
          </a:xfrm>
          <a:solidFill>
            <a:srgbClr val="92D050"/>
          </a:solidFill>
        </p:spPr>
        <p:txBody>
          <a:bodyPr/>
          <a:lstStyle/>
          <a:p>
            <a:pPr algn="ctr" defTabSz="4572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4000" dirty="0" smtClean="0">
                <a:solidFill>
                  <a:srgbClr val="4590E5"/>
                </a:solidFill>
              </a:rPr>
              <a:t/>
            </a:r>
            <a:br>
              <a:rPr lang="en-US" sz="4000" dirty="0" smtClean="0">
                <a:solidFill>
                  <a:srgbClr val="4590E5"/>
                </a:solidFill>
              </a:rPr>
            </a:br>
            <a:r>
              <a:rPr lang="en-US" sz="4000" dirty="0">
                <a:solidFill>
                  <a:srgbClr val="4590E5"/>
                </a:solidFill>
              </a:rPr>
              <a:t/>
            </a:r>
            <a:br>
              <a:rPr lang="en-US" sz="4000" dirty="0">
                <a:solidFill>
                  <a:srgbClr val="4590E5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Year 11</a:t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Aspirations Interviews</a:t>
            </a:r>
            <a:r>
              <a:rPr lang="en-US" sz="4000" dirty="0">
                <a:solidFill>
                  <a:srgbClr val="4590E5"/>
                </a:solidFill>
              </a:rPr>
              <a:t/>
            </a:r>
            <a:br>
              <a:rPr lang="en-US" sz="4000" dirty="0">
                <a:solidFill>
                  <a:srgbClr val="4590E5"/>
                </a:solidFill>
              </a:rPr>
            </a:br>
            <a:r>
              <a:rPr lang="en-US" sz="2600" b="0" spc="0" dirty="0">
                <a:solidFill>
                  <a:srgbClr val="4590E5"/>
                </a:solidFill>
                <a:latin typeface="Trebuchet MS"/>
                <a:ea typeface="ＭＳ Ｐゴシック" charset="0"/>
              </a:rPr>
              <a:t/>
            </a:r>
            <a:br>
              <a:rPr lang="en-US" sz="2600" b="0" spc="0" dirty="0">
                <a:solidFill>
                  <a:srgbClr val="4590E5"/>
                </a:solidFill>
                <a:latin typeface="Trebuchet MS"/>
                <a:ea typeface="ＭＳ Ｐゴシック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1" y="1003028"/>
            <a:ext cx="8242664" cy="2385268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endParaRPr lang="en-US" sz="2000" dirty="0">
              <a:solidFill>
                <a:srgbClr val="4590E5"/>
              </a:solidFill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0000FF"/>
                </a:solidFill>
              </a:rPr>
              <a:t>Date: </a:t>
            </a:r>
            <a:r>
              <a:rPr lang="en-US" sz="2800" b="1" dirty="0" smtClean="0"/>
              <a:t>Tuesday 30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January 2024</a:t>
            </a:r>
            <a:endParaRPr lang="en-US" sz="2800" b="1" dirty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</a:rPr>
              <a:t>Venue: </a:t>
            </a:r>
            <a:r>
              <a:rPr lang="en-GB" sz="2800" b="1" dirty="0"/>
              <a:t>St Josephs RC High School </a:t>
            </a:r>
            <a:endParaRPr lang="en-GB" sz="2800" b="1" dirty="0" smtClean="0"/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GB" sz="2800" b="1" dirty="0" smtClean="0">
                <a:solidFill>
                  <a:srgbClr val="0000FF"/>
                </a:solidFill>
              </a:rPr>
              <a:t>Time: </a:t>
            </a:r>
            <a:r>
              <a:rPr lang="en-GB" sz="2800" b="1" dirty="0" smtClean="0"/>
              <a:t>between 10:00 -1:00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04586" y="3051068"/>
            <a:ext cx="6087414" cy="194400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B0F0"/>
                </a:solidFill>
              </a:rPr>
              <a:t>Success criteria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4586" y="4995068"/>
            <a:ext cx="6087414" cy="1903024"/>
          </a:xfrm>
        </p:spPr>
        <p:txBody>
          <a:bodyPr/>
          <a:lstStyle/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defRPr/>
            </a:pPr>
            <a:r>
              <a:rPr lang="en-GB" sz="2800" b="1" dirty="0" smtClean="0"/>
              <a:t> </a:t>
            </a:r>
            <a:r>
              <a:rPr lang="en-GB" sz="2800" b="1" dirty="0"/>
              <a:t>P</a:t>
            </a:r>
            <a:r>
              <a:rPr lang="en-GB" sz="2800" b="1" dirty="0" smtClean="0"/>
              <a:t>repare </a:t>
            </a:r>
            <a:r>
              <a:rPr lang="en-GB" sz="2800" b="1" dirty="0"/>
              <a:t>for an interview</a:t>
            </a:r>
          </a:p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defRPr/>
            </a:pPr>
            <a:r>
              <a:rPr lang="en-GB" sz="2800" b="1" dirty="0" smtClean="0"/>
              <a:t>Be </a:t>
            </a:r>
            <a:r>
              <a:rPr lang="en-GB" sz="2800" b="1" dirty="0"/>
              <a:t>an interviewee</a:t>
            </a:r>
          </a:p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defRPr/>
            </a:pPr>
            <a:r>
              <a:rPr lang="en-GB" sz="2800" b="1" dirty="0"/>
              <a:t>S</a:t>
            </a:r>
            <a:r>
              <a:rPr lang="en-GB" sz="2800" b="1" dirty="0" smtClean="0"/>
              <a:t>elf- </a:t>
            </a:r>
            <a:r>
              <a:rPr lang="en-GB" sz="2800" b="1" dirty="0"/>
              <a:t>evaluate</a:t>
            </a:r>
          </a:p>
          <a:p>
            <a:pPr algn="l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 txBox="1">
            <a:spLocks/>
          </p:cNvSpPr>
          <p:nvPr/>
        </p:nvSpPr>
        <p:spPr>
          <a:xfrm>
            <a:off x="0" y="3006618"/>
            <a:ext cx="6005300" cy="1944000"/>
          </a:xfrm>
          <a:prstGeom prst="rect">
            <a:avLst/>
          </a:prstGeo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0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rgbClr val="00B0F0"/>
                </a:solidFill>
              </a:rPr>
              <a:t>Learning intention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 txBox="1">
            <a:spLocks/>
          </p:cNvSpPr>
          <p:nvPr/>
        </p:nvSpPr>
        <p:spPr>
          <a:xfrm>
            <a:off x="49000" y="4995068"/>
            <a:ext cx="5956300" cy="1903024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vert="horz" lIns="180000" tIns="180000" rIns="252000" bIns="18000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66700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5429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8096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7632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defRPr/>
            </a:pPr>
            <a:r>
              <a:rPr lang="en-GB" sz="2800" dirty="0" smtClean="0"/>
              <a:t>Learn </a:t>
            </a:r>
            <a:r>
              <a:rPr lang="en-GB" sz="2800" dirty="0"/>
              <a:t>how to prepare for and take part in </a:t>
            </a:r>
            <a:r>
              <a:rPr lang="en-GB" sz="2800" dirty="0" smtClean="0"/>
              <a:t>an Aspirations </a:t>
            </a:r>
            <a:r>
              <a:rPr lang="en-GB" sz="2800" dirty="0"/>
              <a:t>interview</a:t>
            </a:r>
          </a:p>
          <a:p>
            <a:pPr algn="l"/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797" y="74338"/>
            <a:ext cx="4097005" cy="297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8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3271" y="529538"/>
            <a:ext cx="5956300" cy="2803015"/>
          </a:xfrm>
          <a:solidFill>
            <a:srgbClr val="92D050"/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16373"/>
              </a:buClr>
              <a:defRPr/>
            </a:pPr>
            <a:r>
              <a:rPr lang="en-GB" dirty="0" smtClean="0">
                <a:solidFill>
                  <a:schemeClr val="tx1"/>
                </a:solidFill>
              </a:rPr>
              <a:t>Aspirations </a:t>
            </a:r>
            <a:r>
              <a:rPr lang="en-GB" dirty="0">
                <a:solidFill>
                  <a:schemeClr val="tx1"/>
                </a:solidFill>
              </a:rPr>
              <a:t>interview preparation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973" y="4298620"/>
            <a:ext cx="7198895" cy="2654491"/>
          </a:xfrm>
          <a:solidFill>
            <a:schemeClr val="accent4">
              <a:lumMod val="60000"/>
              <a:lumOff val="40000"/>
              <a:alpha val="80000"/>
            </a:schemeClr>
          </a:solidFill>
        </p:spPr>
        <p:txBody>
          <a:bodyPr/>
          <a:lstStyle/>
          <a:p>
            <a:pPr algn="l" fontAlgn="auto">
              <a:spcBef>
                <a:spcPts val="576"/>
              </a:spcBef>
              <a:spcAft>
                <a:spcPts val="0"/>
              </a:spcAft>
              <a:buClr>
                <a:srgbClr val="4590E5"/>
              </a:buClr>
              <a:defRPr/>
            </a:pPr>
            <a:r>
              <a:rPr lang="en-GB" sz="2800" b="1" dirty="0" smtClean="0">
                <a:solidFill>
                  <a:srgbClr val="FF0000"/>
                </a:solidFill>
              </a:rPr>
              <a:t>You need to complete a CV? You can do this by signing into your  </a:t>
            </a:r>
            <a:r>
              <a:rPr lang="en-GB" sz="2800" b="1" dirty="0" err="1" smtClean="0">
                <a:solidFill>
                  <a:schemeClr val="accent3">
                    <a:lumMod val="50000"/>
                  </a:schemeClr>
                </a:solidFill>
              </a:rPr>
              <a:t>Unifrog</a:t>
            </a:r>
            <a:r>
              <a:rPr lang="en-GB" sz="2800" b="1" dirty="0" smtClean="0">
                <a:solidFill>
                  <a:schemeClr val="accent3">
                    <a:lumMod val="50000"/>
                  </a:schemeClr>
                </a:solidFill>
              </a:rPr>
              <a:t> account</a:t>
            </a:r>
            <a:endParaRPr lang="en-GB" sz="2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fld id="{19B51A1E-902D-48AF-9020-955120F399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52" t="6815" r="14212" b="11782"/>
          <a:stretch/>
        </p:blipFill>
        <p:spPr>
          <a:xfrm>
            <a:off x="313509" y="209006"/>
            <a:ext cx="4708464" cy="47418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53" y="5872617"/>
            <a:ext cx="2686425" cy="8192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652" y="4716853"/>
            <a:ext cx="1159708" cy="115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0" y="461360"/>
            <a:ext cx="678716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FF"/>
                </a:solidFill>
              </a:rPr>
              <a:t>What can I expect from my Aspirations Interview</a:t>
            </a:r>
            <a:endParaRPr lang="en-GB" sz="28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Interviews can make even the most confident person nervous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The secret is to be as prepared as </a:t>
            </a:r>
            <a:r>
              <a:rPr lang="en-GB" sz="2400" b="1" dirty="0" smtClean="0"/>
              <a:t>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 smtClean="0"/>
              <a:t>An Aspirations </a:t>
            </a:r>
            <a:r>
              <a:rPr lang="en-GB" sz="2400" b="1" dirty="0"/>
              <a:t>interview is your chance to try out </a:t>
            </a:r>
            <a:r>
              <a:rPr lang="en-GB" sz="2400" b="1" dirty="0" smtClean="0"/>
              <a:t>an interview in a school setting (even if you have had your college interviews every interview is different)</a:t>
            </a:r>
            <a:endParaRPr lang="en-GB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/>
              <a:t>It helps you to figure out the best ways to answer typical questions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377" y="3353372"/>
            <a:ext cx="5533623" cy="35046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88591" y="590843"/>
            <a:ext cx="4234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Correct uniform</a:t>
            </a:r>
          </a:p>
          <a:p>
            <a:r>
              <a:rPr lang="en-US" sz="2400" b="1" dirty="0" smtClean="0"/>
              <a:t>CV</a:t>
            </a:r>
          </a:p>
          <a:p>
            <a:r>
              <a:rPr lang="en-US" sz="2400" b="1" dirty="0" smtClean="0"/>
              <a:t>PPE results</a:t>
            </a:r>
            <a:endParaRPr lang="en-GB" sz="2400" b="1" dirty="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5908431" y="1420837"/>
            <a:ext cx="1280160" cy="85812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6" y="5961719"/>
            <a:ext cx="2686425" cy="8192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506" y="5651107"/>
            <a:ext cx="115834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3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conference room">
            <a:extLst>
              <a:ext uri="{FF2B5EF4-FFF2-40B4-BE49-F238E27FC236}">
                <a16:creationId xmlns:a16="http://schemas.microsoft.com/office/drawing/2014/main" id="{8F5AE0D5-C196-A947-8AFE-449A48B261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5" b="45"/>
          <a:stretch>
            <a:fillRect/>
          </a:stretch>
        </p:blipFill>
        <p:spPr>
          <a:xfrm>
            <a:off x="0" y="0"/>
            <a:ext cx="12192000" cy="63713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6E961-B76E-423F-995E-11B31E9214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04504"/>
            <a:ext cx="10627461" cy="6165668"/>
          </a:xfrm>
          <a:solidFill>
            <a:schemeClr val="tx1">
              <a:lumMod val="95000"/>
              <a:lumOff val="5000"/>
            </a:schemeClr>
          </a:solidFill>
        </p:spPr>
        <p:txBody>
          <a:bodyPr/>
          <a:lstStyle/>
          <a:p>
            <a:pPr algn="l"/>
            <a:r>
              <a:rPr lang="en-US" sz="2800" dirty="0" smtClean="0"/>
              <a:t>ASPIRATIONS  INTERVIEW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Pupils will be given their interview times on Friday 26 January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 ( these will be posted in form rooms and year 11 notice board, as well as </a:t>
            </a:r>
            <a:r>
              <a:rPr lang="en-US" sz="2800" dirty="0" err="1" smtClean="0"/>
              <a:t>Epraise</a:t>
            </a:r>
            <a:r>
              <a:rPr lang="en-US" sz="28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will be in group order </a:t>
            </a:r>
            <a:r>
              <a:rPr lang="en-US" sz="2800" dirty="0"/>
              <a:t>(</a:t>
            </a:r>
            <a:r>
              <a:rPr lang="en-US" sz="2800" dirty="0" smtClean="0"/>
              <a:t>e.g. Group 1 interview time 10:00am Group 2 interview time 10:20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All pupils will sign out at front reception and make their way to St  Anthony's where you will sign in with the Careers Ambassadors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You will be assigned to an interviewer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Interviews will last for 18-20 minutes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Interviews will start at 10:00 and last interview will be at 12:25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Please ensure you arrive 5 minutes before interviews start 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02D98-AA1E-41BB-B94E-180311759C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1" name="Title 10" hidden="1">
            <a:extLst>
              <a:ext uri="{FF2B5EF4-FFF2-40B4-BE49-F238E27FC236}">
                <a16:creationId xmlns:a16="http://schemas.microsoft.com/office/drawing/2014/main" id="{C5462610-1D7E-437B-B516-F30D9A789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image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390" y="3261345"/>
            <a:ext cx="5761219" cy="335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3431" y="6064338"/>
            <a:ext cx="2688569" cy="823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8545" y="4912093"/>
            <a:ext cx="115834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1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16411250_Bright business presentation_AAS_v3" id="{57D58BC9-3F05-45D4-81CD-7BA898B4CAAD}" vid="{0F92AA19-00D6-4C71-B13F-219D7994A0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90D0D0-7C1D-47FF-A2F0-9937AA567A3D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71af3243-3dd4-4a8d-8c0d-dd76da1f02a5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EDB5DD7-8DCC-4069-9EB3-5D0981866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E15EA0-2F38-456B-B156-038699A5D1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Bright business presentation</Template>
  <TotalTime>0</TotalTime>
  <Words>273</Words>
  <Application>Microsoft Office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Calibri</vt:lpstr>
      <vt:lpstr>Candara</vt:lpstr>
      <vt:lpstr>Corbel</vt:lpstr>
      <vt:lpstr>Times New Roman</vt:lpstr>
      <vt:lpstr>Trebuchet MS</vt:lpstr>
      <vt:lpstr>Office Theme</vt:lpstr>
      <vt:lpstr>Year 11  Aspirations  Interview  2024</vt:lpstr>
      <vt:lpstr>  Year 11  Aspirations Interviews  </vt:lpstr>
      <vt:lpstr>Success criteria</vt:lpstr>
      <vt:lpstr>Aspirations interview preparation</vt:lpstr>
      <vt:lpstr>PowerPoint Presentation</vt:lpstr>
      <vt:lpstr>Large image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2019-08-28T10:39:58Z</dcterms:created>
  <dcterms:modified xsi:type="dcterms:W3CDTF">2024-03-08T14:03:45Z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