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4" r:id="rId5"/>
    <p:sldMasterId id="2147483696" r:id="rId6"/>
  </p:sldMasterIdLst>
  <p:notesMasterIdLst>
    <p:notesMasterId r:id="rId21"/>
  </p:notesMasterIdLst>
  <p:sldIdLst>
    <p:sldId id="277" r:id="rId7"/>
    <p:sldId id="278" r:id="rId8"/>
    <p:sldId id="279" r:id="rId9"/>
    <p:sldId id="280" r:id="rId10"/>
    <p:sldId id="268" r:id="rId11"/>
    <p:sldId id="265" r:id="rId12"/>
    <p:sldId id="260" r:id="rId13"/>
    <p:sldId id="269" r:id="rId14"/>
    <p:sldId id="262" r:id="rId15"/>
    <p:sldId id="283" r:id="rId16"/>
    <p:sldId id="263" r:id="rId17"/>
    <p:sldId id="282" r:id="rId18"/>
    <p:sldId id="281" r:id="rId19"/>
    <p:sldId id="26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1382" autoAdjust="0"/>
  </p:normalViewPr>
  <p:slideViewPr>
    <p:cSldViewPr snapToGrid="0">
      <p:cViewPr varScale="1">
        <p:scale>
          <a:sx n="73" d="100"/>
          <a:sy n="73" d="100"/>
        </p:scale>
        <p:origin x="59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C01427-293A-469C-A329-30C1294CC1D3}" type="datetimeFigureOut">
              <a:rPr lang="en-GB" smtClean="0"/>
              <a:t>22/01/2024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5AE5AD-4951-43FD-8E01-014E4A0F5B18}" type="slidenum">
              <a:rPr lang="en-GB" smtClean="0"/>
              <a:t>‹#›</a:t>
            </a:fld>
            <a:endParaRPr lang="en-GB"/>
          </a:p>
        </p:txBody>
      </p:sp>
    </p:spTree>
    <p:extLst>
      <p:ext uri="{BB962C8B-B14F-4D97-AF65-F5344CB8AC3E}">
        <p14:creationId xmlns:p14="http://schemas.microsoft.com/office/powerpoint/2010/main" val="1023617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E5AE5AD-4951-43FD-8E01-014E4A0F5B18}" type="slidenum">
              <a:rPr lang="en-GB" smtClean="0"/>
              <a:t>6</a:t>
            </a:fld>
            <a:endParaRPr lang="en-GB"/>
          </a:p>
        </p:txBody>
      </p:sp>
    </p:spTree>
    <p:extLst>
      <p:ext uri="{BB962C8B-B14F-4D97-AF65-F5344CB8AC3E}">
        <p14:creationId xmlns:p14="http://schemas.microsoft.com/office/powerpoint/2010/main" val="24776071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20000"/>
              </a:lnSpc>
              <a:spcBef>
                <a:spcPts val="0"/>
              </a:spcBef>
            </a:pPr>
            <a:r>
              <a:rPr lang="en-GB" dirty="0" smtClean="0"/>
              <a:t>Think carefully about your subject choices;  find out about subject content and assessment; research the necessary subject requirements for any career in which you may be interested. </a:t>
            </a:r>
          </a:p>
          <a:p>
            <a:pPr>
              <a:lnSpc>
                <a:spcPct val="120000"/>
              </a:lnSpc>
              <a:spcBef>
                <a:spcPts val="0"/>
              </a:spcBef>
            </a:pPr>
            <a:endParaRPr lang="en-GB" dirty="0" smtClean="0"/>
          </a:p>
          <a:p>
            <a:pPr>
              <a:lnSpc>
                <a:spcPct val="120000"/>
              </a:lnSpc>
              <a:spcBef>
                <a:spcPts val="0"/>
              </a:spcBef>
            </a:pPr>
            <a:r>
              <a:rPr lang="en-GB" dirty="0" smtClean="0"/>
              <a:t>Your choice should reflect YOUR interests and abilities. Do NOT make choices because of pressure from others. You are unlikely to have the same teachers next year as you have this year and you may well be in a different class to your friends. It is very important that you make the right choices NOW. </a:t>
            </a:r>
          </a:p>
          <a:p>
            <a:pPr>
              <a:lnSpc>
                <a:spcPct val="120000"/>
              </a:lnSpc>
              <a:spcBef>
                <a:spcPts val="0"/>
              </a:spcBef>
            </a:pPr>
            <a:endParaRPr lang="en-GB" dirty="0" smtClean="0"/>
          </a:p>
          <a:p>
            <a:pPr>
              <a:lnSpc>
                <a:spcPct val="120000"/>
              </a:lnSpc>
              <a:spcBef>
                <a:spcPts val="0"/>
              </a:spcBef>
            </a:pPr>
            <a:r>
              <a:rPr lang="en-GB" dirty="0" smtClean="0"/>
              <a:t>The timetable for next year will be designed according to the choices you make and any requests for changes at a later date may not be possible. </a:t>
            </a:r>
          </a:p>
          <a:p>
            <a:endParaRPr lang="en-GB" dirty="0"/>
          </a:p>
        </p:txBody>
      </p:sp>
      <p:sp>
        <p:nvSpPr>
          <p:cNvPr id="4" name="Slide Number Placeholder 3"/>
          <p:cNvSpPr>
            <a:spLocks noGrp="1"/>
          </p:cNvSpPr>
          <p:nvPr>
            <p:ph type="sldNum" sz="quarter" idx="10"/>
          </p:nvPr>
        </p:nvSpPr>
        <p:spPr/>
        <p:txBody>
          <a:bodyPr/>
          <a:lstStyle/>
          <a:p>
            <a:fld id="{6E5AE5AD-4951-43FD-8E01-014E4A0F5B18}" type="slidenum">
              <a:rPr lang="en-GB" smtClean="0"/>
              <a:t>11</a:t>
            </a:fld>
            <a:endParaRPr lang="en-GB"/>
          </a:p>
        </p:txBody>
      </p:sp>
    </p:spTree>
    <p:extLst>
      <p:ext uri="{BB962C8B-B14F-4D97-AF65-F5344CB8AC3E}">
        <p14:creationId xmlns:p14="http://schemas.microsoft.com/office/powerpoint/2010/main" val="3428427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E50AB2E-231E-4508-8D73-4D29D2CAF1EB}" type="datetimeFigureOut">
              <a:rPr lang="en-GB" smtClean="0"/>
              <a:t>22/01/2024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6CA632-F660-4774-8153-482B14D2BFE5}" type="slidenum">
              <a:rPr lang="en-GB" smtClean="0"/>
              <a:t>‹#›</a:t>
            </a:fld>
            <a:endParaRPr lang="en-GB"/>
          </a:p>
        </p:txBody>
      </p:sp>
    </p:spTree>
    <p:extLst>
      <p:ext uri="{BB962C8B-B14F-4D97-AF65-F5344CB8AC3E}">
        <p14:creationId xmlns:p14="http://schemas.microsoft.com/office/powerpoint/2010/main" val="3080647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E50AB2E-231E-4508-8D73-4D29D2CAF1EB}" type="datetimeFigureOut">
              <a:rPr lang="en-GB" smtClean="0"/>
              <a:t>22/01/2024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6CA632-F660-4774-8153-482B14D2BFE5}" type="slidenum">
              <a:rPr lang="en-GB" smtClean="0"/>
              <a:t>‹#›</a:t>
            </a:fld>
            <a:endParaRPr lang="en-GB"/>
          </a:p>
        </p:txBody>
      </p:sp>
    </p:spTree>
    <p:extLst>
      <p:ext uri="{BB962C8B-B14F-4D97-AF65-F5344CB8AC3E}">
        <p14:creationId xmlns:p14="http://schemas.microsoft.com/office/powerpoint/2010/main" val="1468693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E50AB2E-231E-4508-8D73-4D29D2CAF1EB}" type="datetimeFigureOut">
              <a:rPr lang="en-GB" smtClean="0"/>
              <a:t>22/01/2024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6CA632-F660-4774-8153-482B14D2BFE5}" type="slidenum">
              <a:rPr lang="en-GB" smtClean="0"/>
              <a:t>‹#›</a:t>
            </a:fld>
            <a:endParaRPr lang="en-GB"/>
          </a:p>
        </p:txBody>
      </p:sp>
    </p:spTree>
    <p:extLst>
      <p:ext uri="{BB962C8B-B14F-4D97-AF65-F5344CB8AC3E}">
        <p14:creationId xmlns:p14="http://schemas.microsoft.com/office/powerpoint/2010/main" val="1655498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E50AB2E-231E-4508-8D73-4D29D2CAF1EB}" type="datetimeFigureOut">
              <a:rPr lang="en-GB" smtClean="0"/>
              <a:t>22/01/2024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6CA632-F660-4774-8153-482B14D2BFE5}" type="slidenum">
              <a:rPr lang="en-GB" smtClean="0"/>
              <a:t>‹#›</a:t>
            </a:fld>
            <a:endParaRPr lang="en-GB"/>
          </a:p>
        </p:txBody>
      </p:sp>
    </p:spTree>
    <p:extLst>
      <p:ext uri="{BB962C8B-B14F-4D97-AF65-F5344CB8AC3E}">
        <p14:creationId xmlns:p14="http://schemas.microsoft.com/office/powerpoint/2010/main" val="32275925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E50AB2E-231E-4508-8D73-4D29D2CAF1EB}" type="datetimeFigureOut">
              <a:rPr lang="en-GB" smtClean="0"/>
              <a:t>22/01/2024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6CA632-F660-4774-8153-482B14D2BFE5}" type="slidenum">
              <a:rPr lang="en-GB" smtClean="0"/>
              <a:t>‹#›</a:t>
            </a:fld>
            <a:endParaRPr lang="en-GB"/>
          </a:p>
        </p:txBody>
      </p:sp>
    </p:spTree>
    <p:extLst>
      <p:ext uri="{BB962C8B-B14F-4D97-AF65-F5344CB8AC3E}">
        <p14:creationId xmlns:p14="http://schemas.microsoft.com/office/powerpoint/2010/main" val="7110795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50AB2E-231E-4508-8D73-4D29D2CAF1EB}" type="datetimeFigureOut">
              <a:rPr lang="en-GB" smtClean="0"/>
              <a:t>22/01/2024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6CA632-F660-4774-8153-482B14D2BFE5}" type="slidenum">
              <a:rPr lang="en-GB" smtClean="0"/>
              <a:t>‹#›</a:t>
            </a:fld>
            <a:endParaRPr lang="en-GB"/>
          </a:p>
        </p:txBody>
      </p:sp>
    </p:spTree>
    <p:extLst>
      <p:ext uri="{BB962C8B-B14F-4D97-AF65-F5344CB8AC3E}">
        <p14:creationId xmlns:p14="http://schemas.microsoft.com/office/powerpoint/2010/main" val="10494470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E50AB2E-231E-4508-8D73-4D29D2CAF1EB}" type="datetimeFigureOut">
              <a:rPr lang="en-GB" smtClean="0"/>
              <a:t>22/01/2024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6CA632-F660-4774-8153-482B14D2BFE5}" type="slidenum">
              <a:rPr lang="en-GB" smtClean="0"/>
              <a:t>‹#›</a:t>
            </a:fld>
            <a:endParaRPr lang="en-GB"/>
          </a:p>
        </p:txBody>
      </p:sp>
    </p:spTree>
    <p:extLst>
      <p:ext uri="{BB962C8B-B14F-4D97-AF65-F5344CB8AC3E}">
        <p14:creationId xmlns:p14="http://schemas.microsoft.com/office/powerpoint/2010/main" val="11863259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E50AB2E-231E-4508-8D73-4D29D2CAF1EB}" type="datetimeFigureOut">
              <a:rPr lang="en-GB" smtClean="0"/>
              <a:t>22/01/2024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86CA632-F660-4774-8153-482B14D2BFE5}" type="slidenum">
              <a:rPr lang="en-GB" smtClean="0"/>
              <a:t>‹#›</a:t>
            </a:fld>
            <a:endParaRPr lang="en-GB"/>
          </a:p>
        </p:txBody>
      </p:sp>
    </p:spTree>
    <p:extLst>
      <p:ext uri="{BB962C8B-B14F-4D97-AF65-F5344CB8AC3E}">
        <p14:creationId xmlns:p14="http://schemas.microsoft.com/office/powerpoint/2010/main" val="13106233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E50AB2E-231E-4508-8D73-4D29D2CAF1EB}" type="datetimeFigureOut">
              <a:rPr lang="en-GB" smtClean="0"/>
              <a:t>22/01/2024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86CA632-F660-4774-8153-482B14D2BFE5}" type="slidenum">
              <a:rPr lang="en-GB" smtClean="0"/>
              <a:t>‹#›</a:t>
            </a:fld>
            <a:endParaRPr lang="en-GB"/>
          </a:p>
        </p:txBody>
      </p:sp>
    </p:spTree>
    <p:extLst>
      <p:ext uri="{BB962C8B-B14F-4D97-AF65-F5344CB8AC3E}">
        <p14:creationId xmlns:p14="http://schemas.microsoft.com/office/powerpoint/2010/main" val="1475528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50AB2E-231E-4508-8D73-4D29D2CAF1EB}" type="datetimeFigureOut">
              <a:rPr lang="en-GB" smtClean="0"/>
              <a:t>22/01/2024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86CA632-F660-4774-8153-482B14D2BFE5}" type="slidenum">
              <a:rPr lang="en-GB" smtClean="0"/>
              <a:t>‹#›</a:t>
            </a:fld>
            <a:endParaRPr lang="en-GB"/>
          </a:p>
        </p:txBody>
      </p:sp>
    </p:spTree>
    <p:extLst>
      <p:ext uri="{BB962C8B-B14F-4D97-AF65-F5344CB8AC3E}">
        <p14:creationId xmlns:p14="http://schemas.microsoft.com/office/powerpoint/2010/main" val="23188977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50AB2E-231E-4508-8D73-4D29D2CAF1EB}" type="datetimeFigureOut">
              <a:rPr lang="en-GB" smtClean="0"/>
              <a:t>22/01/2024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6CA632-F660-4774-8153-482B14D2BFE5}" type="slidenum">
              <a:rPr lang="en-GB" smtClean="0"/>
              <a:t>‹#›</a:t>
            </a:fld>
            <a:endParaRPr lang="en-GB"/>
          </a:p>
        </p:txBody>
      </p:sp>
    </p:spTree>
    <p:extLst>
      <p:ext uri="{BB962C8B-B14F-4D97-AF65-F5344CB8AC3E}">
        <p14:creationId xmlns:p14="http://schemas.microsoft.com/office/powerpoint/2010/main" val="4006134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E50AB2E-231E-4508-8D73-4D29D2CAF1EB}" type="datetimeFigureOut">
              <a:rPr lang="en-GB" smtClean="0"/>
              <a:t>22/01/2024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6CA632-F660-4774-8153-482B14D2BFE5}" type="slidenum">
              <a:rPr lang="en-GB" smtClean="0"/>
              <a:t>‹#›</a:t>
            </a:fld>
            <a:endParaRPr lang="en-GB"/>
          </a:p>
        </p:txBody>
      </p:sp>
    </p:spTree>
    <p:extLst>
      <p:ext uri="{BB962C8B-B14F-4D97-AF65-F5344CB8AC3E}">
        <p14:creationId xmlns:p14="http://schemas.microsoft.com/office/powerpoint/2010/main" val="8927153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50AB2E-231E-4508-8D73-4D29D2CAF1EB}" type="datetimeFigureOut">
              <a:rPr lang="en-GB" smtClean="0"/>
              <a:t>22/01/2024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6CA632-F660-4774-8153-482B14D2BFE5}" type="slidenum">
              <a:rPr lang="en-GB" smtClean="0"/>
              <a:t>‹#›</a:t>
            </a:fld>
            <a:endParaRPr lang="en-GB"/>
          </a:p>
        </p:txBody>
      </p:sp>
    </p:spTree>
    <p:extLst>
      <p:ext uri="{BB962C8B-B14F-4D97-AF65-F5344CB8AC3E}">
        <p14:creationId xmlns:p14="http://schemas.microsoft.com/office/powerpoint/2010/main" val="5330333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E50AB2E-231E-4508-8D73-4D29D2CAF1EB}" type="datetimeFigureOut">
              <a:rPr lang="en-GB" smtClean="0"/>
              <a:t>22/01/2024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6CA632-F660-4774-8153-482B14D2BFE5}" type="slidenum">
              <a:rPr lang="en-GB" smtClean="0"/>
              <a:t>‹#›</a:t>
            </a:fld>
            <a:endParaRPr lang="en-GB"/>
          </a:p>
        </p:txBody>
      </p:sp>
    </p:spTree>
    <p:extLst>
      <p:ext uri="{BB962C8B-B14F-4D97-AF65-F5344CB8AC3E}">
        <p14:creationId xmlns:p14="http://schemas.microsoft.com/office/powerpoint/2010/main" val="29615081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E50AB2E-231E-4508-8D73-4D29D2CAF1EB}" type="datetimeFigureOut">
              <a:rPr lang="en-GB" smtClean="0"/>
              <a:t>22/01/2024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6CA632-F660-4774-8153-482B14D2BFE5}" type="slidenum">
              <a:rPr lang="en-GB" smtClean="0"/>
              <a:t>‹#›</a:t>
            </a:fld>
            <a:endParaRPr lang="en-GB"/>
          </a:p>
        </p:txBody>
      </p:sp>
    </p:spTree>
    <p:extLst>
      <p:ext uri="{BB962C8B-B14F-4D97-AF65-F5344CB8AC3E}">
        <p14:creationId xmlns:p14="http://schemas.microsoft.com/office/powerpoint/2010/main" val="15931897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E50AB2E-231E-4508-8D73-4D29D2CAF1EB}" type="datetimeFigureOut">
              <a:rPr lang="en-GB" smtClean="0"/>
              <a:t>22/01/2024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6CA632-F660-4774-8153-482B14D2BFE5}" type="slidenum">
              <a:rPr lang="en-GB" smtClean="0"/>
              <a:t>‹#›</a:t>
            </a:fld>
            <a:endParaRPr lang="en-GB"/>
          </a:p>
        </p:txBody>
      </p:sp>
    </p:spTree>
    <p:extLst>
      <p:ext uri="{BB962C8B-B14F-4D97-AF65-F5344CB8AC3E}">
        <p14:creationId xmlns:p14="http://schemas.microsoft.com/office/powerpoint/2010/main" val="33809635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E50AB2E-231E-4508-8D73-4D29D2CAF1EB}" type="datetimeFigureOut">
              <a:rPr lang="en-GB" smtClean="0"/>
              <a:t>22/01/2024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6CA632-F660-4774-8153-482B14D2BFE5}" type="slidenum">
              <a:rPr lang="en-GB" smtClean="0"/>
              <a:t>‹#›</a:t>
            </a:fld>
            <a:endParaRPr lang="en-GB"/>
          </a:p>
        </p:txBody>
      </p:sp>
    </p:spTree>
    <p:extLst>
      <p:ext uri="{BB962C8B-B14F-4D97-AF65-F5344CB8AC3E}">
        <p14:creationId xmlns:p14="http://schemas.microsoft.com/office/powerpoint/2010/main" val="190099897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50AB2E-231E-4508-8D73-4D29D2CAF1EB}" type="datetimeFigureOut">
              <a:rPr lang="en-GB" smtClean="0"/>
              <a:t>22/01/2024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6CA632-F660-4774-8153-482B14D2BFE5}" type="slidenum">
              <a:rPr lang="en-GB" smtClean="0"/>
              <a:t>‹#›</a:t>
            </a:fld>
            <a:endParaRPr lang="en-GB"/>
          </a:p>
        </p:txBody>
      </p:sp>
    </p:spTree>
    <p:extLst>
      <p:ext uri="{BB962C8B-B14F-4D97-AF65-F5344CB8AC3E}">
        <p14:creationId xmlns:p14="http://schemas.microsoft.com/office/powerpoint/2010/main" val="54919215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E50AB2E-231E-4508-8D73-4D29D2CAF1EB}" type="datetimeFigureOut">
              <a:rPr lang="en-GB" smtClean="0"/>
              <a:t>22/01/2024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6CA632-F660-4774-8153-482B14D2BFE5}" type="slidenum">
              <a:rPr lang="en-GB" smtClean="0"/>
              <a:t>‹#›</a:t>
            </a:fld>
            <a:endParaRPr lang="en-GB"/>
          </a:p>
        </p:txBody>
      </p:sp>
    </p:spTree>
    <p:extLst>
      <p:ext uri="{BB962C8B-B14F-4D97-AF65-F5344CB8AC3E}">
        <p14:creationId xmlns:p14="http://schemas.microsoft.com/office/powerpoint/2010/main" val="254419844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E50AB2E-231E-4508-8D73-4D29D2CAF1EB}" type="datetimeFigureOut">
              <a:rPr lang="en-GB" smtClean="0"/>
              <a:t>22/01/2024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86CA632-F660-4774-8153-482B14D2BFE5}" type="slidenum">
              <a:rPr lang="en-GB" smtClean="0"/>
              <a:t>‹#›</a:t>
            </a:fld>
            <a:endParaRPr lang="en-GB"/>
          </a:p>
        </p:txBody>
      </p:sp>
    </p:spTree>
    <p:extLst>
      <p:ext uri="{BB962C8B-B14F-4D97-AF65-F5344CB8AC3E}">
        <p14:creationId xmlns:p14="http://schemas.microsoft.com/office/powerpoint/2010/main" val="6667141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E50AB2E-231E-4508-8D73-4D29D2CAF1EB}" type="datetimeFigureOut">
              <a:rPr lang="en-GB" smtClean="0"/>
              <a:t>22/01/2024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86CA632-F660-4774-8153-482B14D2BFE5}" type="slidenum">
              <a:rPr lang="en-GB" smtClean="0"/>
              <a:t>‹#›</a:t>
            </a:fld>
            <a:endParaRPr lang="en-GB"/>
          </a:p>
        </p:txBody>
      </p:sp>
    </p:spTree>
    <p:extLst>
      <p:ext uri="{BB962C8B-B14F-4D97-AF65-F5344CB8AC3E}">
        <p14:creationId xmlns:p14="http://schemas.microsoft.com/office/powerpoint/2010/main" val="254177372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50AB2E-231E-4508-8D73-4D29D2CAF1EB}" type="datetimeFigureOut">
              <a:rPr lang="en-GB" smtClean="0"/>
              <a:t>22/01/2024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86CA632-F660-4774-8153-482B14D2BFE5}" type="slidenum">
              <a:rPr lang="en-GB" smtClean="0"/>
              <a:t>‹#›</a:t>
            </a:fld>
            <a:endParaRPr lang="en-GB"/>
          </a:p>
        </p:txBody>
      </p:sp>
    </p:spTree>
    <p:extLst>
      <p:ext uri="{BB962C8B-B14F-4D97-AF65-F5344CB8AC3E}">
        <p14:creationId xmlns:p14="http://schemas.microsoft.com/office/powerpoint/2010/main" val="1218236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50AB2E-231E-4508-8D73-4D29D2CAF1EB}" type="datetimeFigureOut">
              <a:rPr lang="en-GB" smtClean="0"/>
              <a:t>22/01/2024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6CA632-F660-4774-8153-482B14D2BFE5}" type="slidenum">
              <a:rPr lang="en-GB" smtClean="0"/>
              <a:t>‹#›</a:t>
            </a:fld>
            <a:endParaRPr lang="en-GB"/>
          </a:p>
        </p:txBody>
      </p:sp>
    </p:spTree>
    <p:extLst>
      <p:ext uri="{BB962C8B-B14F-4D97-AF65-F5344CB8AC3E}">
        <p14:creationId xmlns:p14="http://schemas.microsoft.com/office/powerpoint/2010/main" val="171430153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50AB2E-231E-4508-8D73-4D29D2CAF1EB}" type="datetimeFigureOut">
              <a:rPr lang="en-GB" smtClean="0"/>
              <a:t>22/01/2024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6CA632-F660-4774-8153-482B14D2BFE5}" type="slidenum">
              <a:rPr lang="en-GB" smtClean="0"/>
              <a:t>‹#›</a:t>
            </a:fld>
            <a:endParaRPr lang="en-GB"/>
          </a:p>
        </p:txBody>
      </p:sp>
    </p:spTree>
    <p:extLst>
      <p:ext uri="{BB962C8B-B14F-4D97-AF65-F5344CB8AC3E}">
        <p14:creationId xmlns:p14="http://schemas.microsoft.com/office/powerpoint/2010/main" val="225229948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50AB2E-231E-4508-8D73-4D29D2CAF1EB}" type="datetimeFigureOut">
              <a:rPr lang="en-GB" smtClean="0"/>
              <a:t>22/01/2024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6CA632-F660-4774-8153-482B14D2BFE5}" type="slidenum">
              <a:rPr lang="en-GB" smtClean="0"/>
              <a:t>‹#›</a:t>
            </a:fld>
            <a:endParaRPr lang="en-GB"/>
          </a:p>
        </p:txBody>
      </p:sp>
    </p:spTree>
    <p:extLst>
      <p:ext uri="{BB962C8B-B14F-4D97-AF65-F5344CB8AC3E}">
        <p14:creationId xmlns:p14="http://schemas.microsoft.com/office/powerpoint/2010/main" val="60201716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E50AB2E-231E-4508-8D73-4D29D2CAF1EB}" type="datetimeFigureOut">
              <a:rPr lang="en-GB" smtClean="0"/>
              <a:t>22/01/2024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6CA632-F660-4774-8153-482B14D2BFE5}" type="slidenum">
              <a:rPr lang="en-GB" smtClean="0"/>
              <a:t>‹#›</a:t>
            </a:fld>
            <a:endParaRPr lang="en-GB"/>
          </a:p>
        </p:txBody>
      </p:sp>
    </p:spTree>
    <p:extLst>
      <p:ext uri="{BB962C8B-B14F-4D97-AF65-F5344CB8AC3E}">
        <p14:creationId xmlns:p14="http://schemas.microsoft.com/office/powerpoint/2010/main" val="168565437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E50AB2E-231E-4508-8D73-4D29D2CAF1EB}" type="datetimeFigureOut">
              <a:rPr lang="en-GB" smtClean="0"/>
              <a:t>22/01/2024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6CA632-F660-4774-8153-482B14D2BFE5}" type="slidenum">
              <a:rPr lang="en-GB" smtClean="0"/>
              <a:t>‹#›</a:t>
            </a:fld>
            <a:endParaRPr lang="en-GB"/>
          </a:p>
        </p:txBody>
      </p:sp>
    </p:spTree>
    <p:extLst>
      <p:ext uri="{BB962C8B-B14F-4D97-AF65-F5344CB8AC3E}">
        <p14:creationId xmlns:p14="http://schemas.microsoft.com/office/powerpoint/2010/main" val="4279610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E50AB2E-231E-4508-8D73-4D29D2CAF1EB}" type="datetimeFigureOut">
              <a:rPr lang="en-GB" smtClean="0"/>
              <a:t>22/01/2024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6CA632-F660-4774-8153-482B14D2BFE5}" type="slidenum">
              <a:rPr lang="en-GB" smtClean="0"/>
              <a:t>‹#›</a:t>
            </a:fld>
            <a:endParaRPr lang="en-GB"/>
          </a:p>
        </p:txBody>
      </p:sp>
    </p:spTree>
    <p:extLst>
      <p:ext uri="{BB962C8B-B14F-4D97-AF65-F5344CB8AC3E}">
        <p14:creationId xmlns:p14="http://schemas.microsoft.com/office/powerpoint/2010/main" val="2585568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E50AB2E-231E-4508-8D73-4D29D2CAF1EB}" type="datetimeFigureOut">
              <a:rPr lang="en-GB" smtClean="0"/>
              <a:t>22/01/2024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86CA632-F660-4774-8153-482B14D2BFE5}" type="slidenum">
              <a:rPr lang="en-GB" smtClean="0"/>
              <a:t>‹#›</a:t>
            </a:fld>
            <a:endParaRPr lang="en-GB"/>
          </a:p>
        </p:txBody>
      </p:sp>
    </p:spTree>
    <p:extLst>
      <p:ext uri="{BB962C8B-B14F-4D97-AF65-F5344CB8AC3E}">
        <p14:creationId xmlns:p14="http://schemas.microsoft.com/office/powerpoint/2010/main" val="3242307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E50AB2E-231E-4508-8D73-4D29D2CAF1EB}" type="datetimeFigureOut">
              <a:rPr lang="en-GB" smtClean="0"/>
              <a:t>22/01/2024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86CA632-F660-4774-8153-482B14D2BFE5}" type="slidenum">
              <a:rPr lang="en-GB" smtClean="0"/>
              <a:t>‹#›</a:t>
            </a:fld>
            <a:endParaRPr lang="en-GB"/>
          </a:p>
        </p:txBody>
      </p:sp>
    </p:spTree>
    <p:extLst>
      <p:ext uri="{BB962C8B-B14F-4D97-AF65-F5344CB8AC3E}">
        <p14:creationId xmlns:p14="http://schemas.microsoft.com/office/powerpoint/2010/main" val="540080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50AB2E-231E-4508-8D73-4D29D2CAF1EB}" type="datetimeFigureOut">
              <a:rPr lang="en-GB" smtClean="0"/>
              <a:t>22/01/2024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86CA632-F660-4774-8153-482B14D2BFE5}" type="slidenum">
              <a:rPr lang="en-GB" smtClean="0"/>
              <a:t>‹#›</a:t>
            </a:fld>
            <a:endParaRPr lang="en-GB"/>
          </a:p>
        </p:txBody>
      </p:sp>
    </p:spTree>
    <p:extLst>
      <p:ext uri="{BB962C8B-B14F-4D97-AF65-F5344CB8AC3E}">
        <p14:creationId xmlns:p14="http://schemas.microsoft.com/office/powerpoint/2010/main" val="2196150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50AB2E-231E-4508-8D73-4D29D2CAF1EB}" type="datetimeFigureOut">
              <a:rPr lang="en-GB" smtClean="0"/>
              <a:t>22/01/2024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6CA632-F660-4774-8153-482B14D2BFE5}" type="slidenum">
              <a:rPr lang="en-GB" smtClean="0"/>
              <a:t>‹#›</a:t>
            </a:fld>
            <a:endParaRPr lang="en-GB"/>
          </a:p>
        </p:txBody>
      </p:sp>
    </p:spTree>
    <p:extLst>
      <p:ext uri="{BB962C8B-B14F-4D97-AF65-F5344CB8AC3E}">
        <p14:creationId xmlns:p14="http://schemas.microsoft.com/office/powerpoint/2010/main" val="2675710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50AB2E-231E-4508-8D73-4D29D2CAF1EB}" type="datetimeFigureOut">
              <a:rPr lang="en-GB" smtClean="0"/>
              <a:t>22/01/2024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6CA632-F660-4774-8153-482B14D2BFE5}" type="slidenum">
              <a:rPr lang="en-GB" smtClean="0"/>
              <a:t>‹#›</a:t>
            </a:fld>
            <a:endParaRPr lang="en-GB"/>
          </a:p>
        </p:txBody>
      </p:sp>
    </p:spTree>
    <p:extLst>
      <p:ext uri="{BB962C8B-B14F-4D97-AF65-F5344CB8AC3E}">
        <p14:creationId xmlns:p14="http://schemas.microsoft.com/office/powerpoint/2010/main" val="41031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50AB2E-231E-4508-8D73-4D29D2CAF1EB}" type="datetimeFigureOut">
              <a:rPr lang="en-GB" smtClean="0"/>
              <a:t>22/01/2024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6CA632-F660-4774-8153-482B14D2BFE5}" type="slidenum">
              <a:rPr lang="en-GB" smtClean="0"/>
              <a:t>‹#›</a:t>
            </a:fld>
            <a:endParaRPr lang="en-GB"/>
          </a:p>
        </p:txBody>
      </p:sp>
      <p:pic>
        <p:nvPicPr>
          <p:cNvPr id="7" name="Picture 6"/>
          <p:cNvPicPr>
            <a:picLocks noChangeAspect="1"/>
          </p:cNvPicPr>
          <p:nvPr userDrawn="1"/>
        </p:nvPicPr>
        <p:blipFill>
          <a:blip r:embed="rId13">
            <a:lum bright="70000" contrast="-70000"/>
          </a:blip>
          <a:stretch>
            <a:fillRect/>
          </a:stretch>
        </p:blipFill>
        <p:spPr>
          <a:xfrm>
            <a:off x="0" y="-1"/>
            <a:ext cx="12192000" cy="6858001"/>
          </a:xfrm>
          <a:prstGeom prst="rect">
            <a:avLst/>
          </a:prstGeom>
        </p:spPr>
      </p:pic>
      <p:sp>
        <p:nvSpPr>
          <p:cNvPr id="8" name="Rectangle 7"/>
          <p:cNvSpPr/>
          <p:nvPr userDrawn="1"/>
        </p:nvSpPr>
        <p:spPr>
          <a:xfrm>
            <a:off x="239843" y="254833"/>
            <a:ext cx="11707318" cy="629586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p:cNvPicPr>
            <a:picLocks noChangeAspect="1"/>
          </p:cNvPicPr>
          <p:nvPr userDrawn="1"/>
        </p:nvPicPr>
        <p:blipFill>
          <a:blip r:embed="rId14"/>
          <a:stretch>
            <a:fillRect/>
          </a:stretch>
        </p:blipFill>
        <p:spPr>
          <a:xfrm>
            <a:off x="10164937" y="4468715"/>
            <a:ext cx="1646063" cy="1963082"/>
          </a:xfrm>
          <a:prstGeom prst="rect">
            <a:avLst/>
          </a:prstGeom>
        </p:spPr>
      </p:pic>
    </p:spTree>
    <p:extLst>
      <p:ext uri="{BB962C8B-B14F-4D97-AF65-F5344CB8AC3E}">
        <p14:creationId xmlns:p14="http://schemas.microsoft.com/office/powerpoint/2010/main" val="26384153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50AB2E-231E-4508-8D73-4D29D2CAF1EB}" type="datetimeFigureOut">
              <a:rPr lang="en-GB" smtClean="0"/>
              <a:t>22/01/2024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6CA632-F660-4774-8153-482B14D2BFE5}" type="slidenum">
              <a:rPr lang="en-GB" smtClean="0"/>
              <a:t>‹#›</a:t>
            </a:fld>
            <a:endParaRPr lang="en-GB"/>
          </a:p>
        </p:txBody>
      </p:sp>
      <p:pic>
        <p:nvPicPr>
          <p:cNvPr id="7" name="Picture 6"/>
          <p:cNvPicPr>
            <a:picLocks noChangeAspect="1"/>
          </p:cNvPicPr>
          <p:nvPr/>
        </p:nvPicPr>
        <p:blipFill>
          <a:blip r:embed="rId13"/>
          <a:stretch>
            <a:fillRect/>
          </a:stretch>
        </p:blipFill>
        <p:spPr>
          <a:xfrm>
            <a:off x="0" y="-1"/>
            <a:ext cx="12192000" cy="6858001"/>
          </a:xfrm>
          <a:prstGeom prst="rect">
            <a:avLst/>
          </a:prstGeom>
        </p:spPr>
      </p:pic>
    </p:spTree>
    <p:extLst>
      <p:ext uri="{BB962C8B-B14F-4D97-AF65-F5344CB8AC3E}">
        <p14:creationId xmlns:p14="http://schemas.microsoft.com/office/powerpoint/2010/main" val="426504310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50AB2E-231E-4508-8D73-4D29D2CAF1EB}" type="datetimeFigureOut">
              <a:rPr lang="en-GB" smtClean="0"/>
              <a:t>22/01/2024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6CA632-F660-4774-8153-482B14D2BFE5}" type="slidenum">
              <a:rPr lang="en-GB" smtClean="0"/>
              <a:t>‹#›</a:t>
            </a:fld>
            <a:endParaRPr lang="en-GB"/>
          </a:p>
        </p:txBody>
      </p:sp>
      <p:pic>
        <p:nvPicPr>
          <p:cNvPr id="7" name="Picture 6"/>
          <p:cNvPicPr>
            <a:picLocks noChangeAspect="1"/>
          </p:cNvPicPr>
          <p:nvPr/>
        </p:nvPicPr>
        <p:blipFill>
          <a:blip r:embed="rId13"/>
          <a:stretch>
            <a:fillRect/>
          </a:stretch>
        </p:blipFill>
        <p:spPr>
          <a:xfrm>
            <a:off x="0" y="-1"/>
            <a:ext cx="12192000" cy="6858001"/>
          </a:xfrm>
          <a:prstGeom prst="rect">
            <a:avLst/>
          </a:prstGeom>
        </p:spPr>
      </p:pic>
    </p:spTree>
    <p:extLst>
      <p:ext uri="{BB962C8B-B14F-4D97-AF65-F5344CB8AC3E}">
        <p14:creationId xmlns:p14="http://schemas.microsoft.com/office/powerpoint/2010/main" val="115423023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wmf"/></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ks4 pathway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20064" y="755672"/>
            <a:ext cx="7317568" cy="411613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4047343" y="5171606"/>
            <a:ext cx="3892989" cy="707886"/>
          </a:xfrm>
          <a:prstGeom prst="rect">
            <a:avLst/>
          </a:prstGeom>
          <a:noFill/>
        </p:spPr>
        <p:txBody>
          <a:bodyPr wrap="none" rtlCol="0">
            <a:spAutoFit/>
          </a:bodyPr>
          <a:lstStyle/>
          <a:p>
            <a:r>
              <a:rPr lang="en-GB" sz="4000" b="1" dirty="0">
                <a:solidFill>
                  <a:prstClr val="black"/>
                </a:solidFill>
              </a:rPr>
              <a:t>Year 8 </a:t>
            </a:r>
            <a:r>
              <a:rPr lang="en-GB" sz="4000" b="1" dirty="0" smtClean="0">
                <a:solidFill>
                  <a:prstClr val="black"/>
                </a:solidFill>
              </a:rPr>
              <a:t>2023/2024</a:t>
            </a:r>
            <a:endParaRPr lang="en-GB" sz="4000" b="1" dirty="0">
              <a:solidFill>
                <a:prstClr val="black"/>
              </a:solidFill>
            </a:endParaRPr>
          </a:p>
        </p:txBody>
      </p:sp>
      <p:sp>
        <p:nvSpPr>
          <p:cNvPr id="3" name="Rectangle 2"/>
          <p:cNvSpPr/>
          <p:nvPr/>
        </p:nvSpPr>
        <p:spPr>
          <a:xfrm>
            <a:off x="2773180" y="989351"/>
            <a:ext cx="1753850" cy="5846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Tree>
    <p:extLst>
      <p:ext uri="{BB962C8B-B14F-4D97-AF65-F5344CB8AC3E}">
        <p14:creationId xmlns:p14="http://schemas.microsoft.com/office/powerpoint/2010/main" val="3662584317"/>
      </p:ext>
    </p:extLst>
  </p:cSld>
  <p:clrMapOvr>
    <a:masterClrMapping/>
  </p:clrMapOvr>
  <mc:AlternateContent xmlns:mc="http://schemas.openxmlformats.org/markup-compatibility/2006" xmlns:p14="http://schemas.microsoft.com/office/powerpoint/2010/main">
    <mc:Choice Requires="p14">
      <p:transition p14:dur="0" advTm="40304"/>
    </mc:Choice>
    <mc:Fallback xmlns="">
      <p:transition advTm="40304"/>
    </mc:Fallback>
  </mc:AlternateContent>
  <p:timing>
    <p:tnLst>
      <p:par>
        <p:cTn id="1" dur="indefinite" restart="never" nodeType="tmRoot"/>
      </p:par>
    </p:tnLst>
  </p:timing>
  <p:extLst mod="1">
    <p:ext uri="{E180D4A7-C9FB-4DFB-919C-405C955672EB}">
      <p14:showEvtLst xmlns:p14="http://schemas.microsoft.com/office/powerpoint/2010/main">
        <p14:playEvt time="0" objId="4"/>
        <p14:stopEvt time="40304" objId="4"/>
      </p14:showEvtLst>
    </p:ext>
  </p:extLs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Subject Choices</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2047037988"/>
              </p:ext>
            </p:extLst>
          </p:nvPr>
        </p:nvGraphicFramePr>
        <p:xfrm>
          <a:off x="838200" y="1525373"/>
          <a:ext cx="4075937" cy="2734056"/>
        </p:xfrm>
        <a:graphic>
          <a:graphicData uri="http://schemas.openxmlformats.org/drawingml/2006/table">
            <a:tbl>
              <a:tblPr firstRow="1" firstCol="1" lastRow="1" lastCol="1" bandRow="1" bandCol="1">
                <a:tableStyleId>{5C22544A-7EE6-4342-B048-85BDC9FD1C3A}</a:tableStyleId>
              </a:tblPr>
              <a:tblGrid>
                <a:gridCol w="4075937">
                  <a:extLst>
                    <a:ext uri="{9D8B030D-6E8A-4147-A177-3AD203B41FA5}">
                      <a16:colId xmlns:a16="http://schemas.microsoft.com/office/drawing/2014/main" val="3497602018"/>
                    </a:ext>
                  </a:extLst>
                </a:gridCol>
              </a:tblGrid>
              <a:tr h="217567">
                <a:tc>
                  <a:txBody>
                    <a:bodyPr/>
                    <a:lstStyle/>
                    <a:p>
                      <a:pPr algn="l">
                        <a:lnSpc>
                          <a:spcPct val="115000"/>
                        </a:lnSpc>
                        <a:spcAft>
                          <a:spcPts val="0"/>
                        </a:spcAft>
                      </a:pPr>
                      <a:r>
                        <a:rPr lang="en-GB" sz="2600" dirty="0">
                          <a:effectLst/>
                        </a:rPr>
                        <a:t>Subjects: Core Curriculum</a:t>
                      </a:r>
                      <a:endParaRPr lang="en-GB" sz="2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487" marR="59487" marT="0" marB="0"/>
                </a:tc>
                <a:extLst>
                  <a:ext uri="{0D108BD9-81ED-4DB2-BD59-A6C34878D82A}">
                    <a16:rowId xmlns:a16="http://schemas.microsoft.com/office/drawing/2014/main" val="1628981711"/>
                  </a:ext>
                </a:extLst>
              </a:tr>
              <a:tr h="217567">
                <a:tc>
                  <a:txBody>
                    <a:bodyPr/>
                    <a:lstStyle/>
                    <a:p>
                      <a:pPr marL="914400" indent="-914400" algn="l">
                        <a:lnSpc>
                          <a:spcPct val="115000"/>
                        </a:lnSpc>
                        <a:spcAft>
                          <a:spcPts val="0"/>
                        </a:spcAft>
                      </a:pPr>
                      <a:r>
                        <a:rPr lang="en-GB" sz="2600" b="0" dirty="0">
                          <a:effectLst/>
                        </a:rPr>
                        <a:t>Religious Education</a:t>
                      </a:r>
                      <a:endParaRPr lang="en-GB" sz="2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487" marR="59487" marT="0" marB="0"/>
                </a:tc>
                <a:extLst>
                  <a:ext uri="{0D108BD9-81ED-4DB2-BD59-A6C34878D82A}">
                    <a16:rowId xmlns:a16="http://schemas.microsoft.com/office/drawing/2014/main" val="3157303950"/>
                  </a:ext>
                </a:extLst>
              </a:tr>
              <a:tr h="217567">
                <a:tc>
                  <a:txBody>
                    <a:bodyPr/>
                    <a:lstStyle/>
                    <a:p>
                      <a:pPr marL="914400" indent="-914400" algn="l">
                        <a:lnSpc>
                          <a:spcPct val="115000"/>
                        </a:lnSpc>
                        <a:spcAft>
                          <a:spcPts val="0"/>
                        </a:spcAft>
                      </a:pPr>
                      <a:r>
                        <a:rPr lang="en-GB" sz="2600" b="0" dirty="0">
                          <a:effectLst/>
                        </a:rPr>
                        <a:t>English</a:t>
                      </a:r>
                      <a:endParaRPr lang="en-GB" sz="2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487" marR="59487" marT="0" marB="0"/>
                </a:tc>
                <a:extLst>
                  <a:ext uri="{0D108BD9-81ED-4DB2-BD59-A6C34878D82A}">
                    <a16:rowId xmlns:a16="http://schemas.microsoft.com/office/drawing/2014/main" val="1930902486"/>
                  </a:ext>
                </a:extLst>
              </a:tr>
              <a:tr h="217567">
                <a:tc>
                  <a:txBody>
                    <a:bodyPr/>
                    <a:lstStyle/>
                    <a:p>
                      <a:pPr marL="914400" indent="-914400" algn="l">
                        <a:lnSpc>
                          <a:spcPct val="115000"/>
                        </a:lnSpc>
                        <a:spcAft>
                          <a:spcPts val="0"/>
                        </a:spcAft>
                      </a:pPr>
                      <a:r>
                        <a:rPr lang="en-GB" sz="2600" b="0" dirty="0">
                          <a:effectLst/>
                        </a:rPr>
                        <a:t>Mathematics</a:t>
                      </a:r>
                      <a:endParaRPr lang="en-GB" sz="2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487" marR="59487" marT="0" marB="0"/>
                </a:tc>
                <a:extLst>
                  <a:ext uri="{0D108BD9-81ED-4DB2-BD59-A6C34878D82A}">
                    <a16:rowId xmlns:a16="http://schemas.microsoft.com/office/drawing/2014/main" val="3423249169"/>
                  </a:ext>
                </a:extLst>
              </a:tr>
              <a:tr h="217567">
                <a:tc>
                  <a:txBody>
                    <a:bodyPr/>
                    <a:lstStyle/>
                    <a:p>
                      <a:pPr marL="914400" indent="-914400" algn="l">
                        <a:lnSpc>
                          <a:spcPct val="115000"/>
                        </a:lnSpc>
                        <a:spcAft>
                          <a:spcPts val="0"/>
                        </a:spcAft>
                      </a:pPr>
                      <a:r>
                        <a:rPr lang="en-GB" sz="2600" b="0" dirty="0">
                          <a:effectLst/>
                        </a:rPr>
                        <a:t>Science</a:t>
                      </a:r>
                      <a:endParaRPr lang="en-GB" sz="2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487" marR="59487" marT="0" marB="0"/>
                </a:tc>
                <a:extLst>
                  <a:ext uri="{0D108BD9-81ED-4DB2-BD59-A6C34878D82A}">
                    <a16:rowId xmlns:a16="http://schemas.microsoft.com/office/drawing/2014/main" val="1485215541"/>
                  </a:ext>
                </a:extLst>
              </a:tr>
              <a:tr h="217567">
                <a:tc>
                  <a:txBody>
                    <a:bodyPr/>
                    <a:lstStyle/>
                    <a:p>
                      <a:pPr marL="914400" indent="-914400" algn="l">
                        <a:lnSpc>
                          <a:spcPct val="115000"/>
                        </a:lnSpc>
                        <a:spcAft>
                          <a:spcPts val="0"/>
                        </a:spcAft>
                      </a:pPr>
                      <a:r>
                        <a:rPr lang="en-GB" sz="2600" b="0" dirty="0">
                          <a:effectLst/>
                        </a:rPr>
                        <a:t>Physical Education - core</a:t>
                      </a:r>
                      <a:endParaRPr lang="en-GB" sz="2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487" marR="59487" marT="0" marB="0"/>
                </a:tc>
                <a:extLst>
                  <a:ext uri="{0D108BD9-81ED-4DB2-BD59-A6C34878D82A}">
                    <a16:rowId xmlns:a16="http://schemas.microsoft.com/office/drawing/2014/main" val="1893311214"/>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3782829606"/>
              </p:ext>
            </p:extLst>
          </p:nvPr>
        </p:nvGraphicFramePr>
        <p:xfrm>
          <a:off x="5239604" y="566666"/>
          <a:ext cx="6114196" cy="5923788"/>
        </p:xfrm>
        <a:graphic>
          <a:graphicData uri="http://schemas.openxmlformats.org/drawingml/2006/table">
            <a:tbl>
              <a:tblPr firstRow="1" firstCol="1" lastRow="1" lastCol="1" bandRow="1" bandCol="1">
                <a:tableStyleId>{5C22544A-7EE6-4342-B048-85BDC9FD1C3A}</a:tableStyleId>
              </a:tblPr>
              <a:tblGrid>
                <a:gridCol w="6114196">
                  <a:extLst>
                    <a:ext uri="{9D8B030D-6E8A-4147-A177-3AD203B41FA5}">
                      <a16:colId xmlns:a16="http://schemas.microsoft.com/office/drawing/2014/main" val="3497602018"/>
                    </a:ext>
                  </a:extLst>
                </a:gridCol>
              </a:tblGrid>
              <a:tr h="217567">
                <a:tc>
                  <a:txBody>
                    <a:bodyPr/>
                    <a:lstStyle/>
                    <a:p>
                      <a:pPr algn="l">
                        <a:lnSpc>
                          <a:spcPct val="115000"/>
                        </a:lnSpc>
                        <a:spcAft>
                          <a:spcPts val="0"/>
                        </a:spcAft>
                      </a:pPr>
                      <a:r>
                        <a:rPr lang="en-GB" sz="2600" dirty="0">
                          <a:effectLst/>
                        </a:rPr>
                        <a:t>Subjects: Pathways Curriculum </a:t>
                      </a:r>
                      <a:endParaRPr lang="en-GB" sz="2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487" marR="59487" marT="0" marB="0"/>
                </a:tc>
                <a:extLst>
                  <a:ext uri="{0D108BD9-81ED-4DB2-BD59-A6C34878D82A}">
                    <a16:rowId xmlns:a16="http://schemas.microsoft.com/office/drawing/2014/main" val="2153773885"/>
                  </a:ext>
                </a:extLst>
              </a:tr>
              <a:tr h="217567">
                <a:tc>
                  <a:txBody>
                    <a:bodyPr/>
                    <a:lstStyle/>
                    <a:p>
                      <a:pPr marL="914400" indent="-914400" algn="l">
                        <a:lnSpc>
                          <a:spcPct val="115000"/>
                        </a:lnSpc>
                        <a:spcAft>
                          <a:spcPts val="0"/>
                        </a:spcAft>
                      </a:pPr>
                      <a:r>
                        <a:rPr lang="en-GB" sz="2400" b="0" dirty="0">
                          <a:effectLst/>
                        </a:rPr>
                        <a:t>Art and Design</a:t>
                      </a:r>
                      <a:endParaRPr lang="en-GB" sz="2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487" marR="59487" marT="0" marB="0"/>
                </a:tc>
                <a:extLst>
                  <a:ext uri="{0D108BD9-81ED-4DB2-BD59-A6C34878D82A}">
                    <a16:rowId xmlns:a16="http://schemas.microsoft.com/office/drawing/2014/main" val="2248836467"/>
                  </a:ext>
                </a:extLst>
              </a:tr>
              <a:tr h="217567">
                <a:tc>
                  <a:txBody>
                    <a:bodyPr/>
                    <a:lstStyle/>
                    <a:p>
                      <a:pPr marL="914400" indent="-914400" algn="l">
                        <a:lnSpc>
                          <a:spcPct val="115000"/>
                        </a:lnSpc>
                        <a:spcAft>
                          <a:spcPts val="0"/>
                        </a:spcAft>
                      </a:pPr>
                      <a:r>
                        <a:rPr lang="en-GB" sz="2400" b="0" dirty="0">
                          <a:effectLst/>
                        </a:rPr>
                        <a:t>Business</a:t>
                      </a:r>
                      <a:endParaRPr lang="en-GB" sz="2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487" marR="59487" marT="0" marB="0"/>
                </a:tc>
                <a:extLst>
                  <a:ext uri="{0D108BD9-81ED-4DB2-BD59-A6C34878D82A}">
                    <a16:rowId xmlns:a16="http://schemas.microsoft.com/office/drawing/2014/main" val="438661006"/>
                  </a:ext>
                </a:extLst>
              </a:tr>
              <a:tr h="217567">
                <a:tc>
                  <a:txBody>
                    <a:bodyPr/>
                    <a:lstStyle/>
                    <a:p>
                      <a:pPr marL="914400" indent="-914400" algn="l">
                        <a:lnSpc>
                          <a:spcPct val="115000"/>
                        </a:lnSpc>
                        <a:spcAft>
                          <a:spcPts val="0"/>
                        </a:spcAft>
                      </a:pPr>
                      <a:r>
                        <a:rPr lang="en-GB" sz="2400" b="0" dirty="0">
                          <a:effectLst/>
                        </a:rPr>
                        <a:t>Creative </a:t>
                      </a:r>
                      <a:r>
                        <a:rPr lang="en-GB" sz="2400" b="0" dirty="0" err="1">
                          <a:effectLst/>
                        </a:rPr>
                        <a:t>iMedia</a:t>
                      </a:r>
                      <a:r>
                        <a:rPr lang="en-GB" sz="2400" b="0" dirty="0">
                          <a:effectLst/>
                        </a:rPr>
                        <a:t> (Cambridge </a:t>
                      </a:r>
                      <a:r>
                        <a:rPr lang="en-GB" sz="2400" b="0" dirty="0" smtClean="0">
                          <a:effectLst/>
                        </a:rPr>
                        <a:t>National)</a:t>
                      </a:r>
                      <a:endParaRPr lang="en-GB" sz="2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487" marR="59487" marT="0" marB="0"/>
                </a:tc>
                <a:extLst>
                  <a:ext uri="{0D108BD9-81ED-4DB2-BD59-A6C34878D82A}">
                    <a16:rowId xmlns:a16="http://schemas.microsoft.com/office/drawing/2014/main" val="3157988033"/>
                  </a:ext>
                </a:extLst>
              </a:tr>
              <a:tr h="217567">
                <a:tc>
                  <a:txBody>
                    <a:bodyPr/>
                    <a:lstStyle/>
                    <a:p>
                      <a:pPr marL="914400" indent="-914400" algn="l">
                        <a:lnSpc>
                          <a:spcPct val="115000"/>
                        </a:lnSpc>
                        <a:spcAft>
                          <a:spcPts val="0"/>
                        </a:spcAft>
                      </a:pPr>
                      <a:r>
                        <a:rPr lang="en-GB" sz="2400" b="0" dirty="0">
                          <a:effectLst/>
                        </a:rPr>
                        <a:t>Design and </a:t>
                      </a:r>
                      <a:r>
                        <a:rPr lang="en-GB" sz="2400" b="0" dirty="0" smtClean="0">
                          <a:effectLst/>
                        </a:rPr>
                        <a:t>Technology</a:t>
                      </a:r>
                      <a:endParaRPr lang="en-GB" sz="2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487" marR="59487" marT="0" marB="0"/>
                </a:tc>
                <a:extLst>
                  <a:ext uri="{0D108BD9-81ED-4DB2-BD59-A6C34878D82A}">
                    <a16:rowId xmlns:a16="http://schemas.microsoft.com/office/drawing/2014/main" val="1208684572"/>
                  </a:ext>
                </a:extLst>
              </a:tr>
              <a:tr h="217567">
                <a:tc>
                  <a:txBody>
                    <a:bodyPr/>
                    <a:lstStyle/>
                    <a:p>
                      <a:pPr marL="914400" indent="-914400" algn="l">
                        <a:lnSpc>
                          <a:spcPct val="115000"/>
                        </a:lnSpc>
                        <a:spcAft>
                          <a:spcPts val="0"/>
                        </a:spcAft>
                      </a:pPr>
                      <a:r>
                        <a:rPr lang="en-GB" sz="2400" b="0" dirty="0">
                          <a:effectLst/>
                        </a:rPr>
                        <a:t>Drama</a:t>
                      </a:r>
                      <a:endParaRPr lang="en-GB" sz="2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487" marR="59487" marT="0" marB="0"/>
                </a:tc>
                <a:extLst>
                  <a:ext uri="{0D108BD9-81ED-4DB2-BD59-A6C34878D82A}">
                    <a16:rowId xmlns:a16="http://schemas.microsoft.com/office/drawing/2014/main" val="3599184846"/>
                  </a:ext>
                </a:extLst>
              </a:tr>
              <a:tr h="217567">
                <a:tc>
                  <a:txBody>
                    <a:bodyPr/>
                    <a:lstStyle/>
                    <a:p>
                      <a:pPr marL="917575" indent="-917575" algn="l">
                        <a:lnSpc>
                          <a:spcPct val="115000"/>
                        </a:lnSpc>
                        <a:spcAft>
                          <a:spcPts val="0"/>
                        </a:spcAft>
                      </a:pPr>
                      <a:r>
                        <a:rPr lang="en-GB" sz="2400" b="0" dirty="0">
                          <a:effectLst/>
                        </a:rPr>
                        <a:t>Food : Preparation and Nutrition</a:t>
                      </a:r>
                      <a:endParaRPr lang="en-GB" sz="2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487" marR="59487" marT="0" marB="0"/>
                </a:tc>
                <a:extLst>
                  <a:ext uri="{0D108BD9-81ED-4DB2-BD59-A6C34878D82A}">
                    <a16:rowId xmlns:a16="http://schemas.microsoft.com/office/drawing/2014/main" val="628861580"/>
                  </a:ext>
                </a:extLst>
              </a:tr>
              <a:tr h="217567">
                <a:tc>
                  <a:txBody>
                    <a:bodyPr/>
                    <a:lstStyle/>
                    <a:p>
                      <a:pPr marL="914400" indent="-914400" algn="l">
                        <a:lnSpc>
                          <a:spcPct val="115000"/>
                        </a:lnSpc>
                        <a:spcAft>
                          <a:spcPts val="0"/>
                        </a:spcAft>
                      </a:pPr>
                      <a:r>
                        <a:rPr lang="en-GB" sz="2400" b="0" dirty="0">
                          <a:effectLst/>
                        </a:rPr>
                        <a:t>Geography</a:t>
                      </a:r>
                      <a:endParaRPr lang="en-GB" sz="2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487" marR="59487" marT="0" marB="0"/>
                </a:tc>
                <a:extLst>
                  <a:ext uri="{0D108BD9-81ED-4DB2-BD59-A6C34878D82A}">
                    <a16:rowId xmlns:a16="http://schemas.microsoft.com/office/drawing/2014/main" val="500765883"/>
                  </a:ext>
                </a:extLst>
              </a:tr>
              <a:tr h="217567">
                <a:tc>
                  <a:txBody>
                    <a:bodyPr/>
                    <a:lstStyle/>
                    <a:p>
                      <a:pPr marL="914400" indent="-914400" algn="l">
                        <a:lnSpc>
                          <a:spcPct val="115000"/>
                        </a:lnSpc>
                        <a:spcAft>
                          <a:spcPts val="0"/>
                        </a:spcAft>
                      </a:pPr>
                      <a:r>
                        <a:rPr lang="en-GB" sz="2400" b="0" dirty="0">
                          <a:effectLst/>
                        </a:rPr>
                        <a:t>Health and Social Care </a:t>
                      </a:r>
                      <a:r>
                        <a:rPr lang="en-GB" sz="2400" b="0" dirty="0" err="1">
                          <a:effectLst/>
                        </a:rPr>
                        <a:t>BTec</a:t>
                      </a:r>
                      <a:r>
                        <a:rPr lang="en-GB" sz="2400" b="0" dirty="0">
                          <a:effectLst/>
                        </a:rPr>
                        <a:t> Award </a:t>
                      </a:r>
                      <a:endParaRPr lang="en-GB" sz="2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487" marR="59487" marT="0" marB="0"/>
                </a:tc>
                <a:extLst>
                  <a:ext uri="{0D108BD9-81ED-4DB2-BD59-A6C34878D82A}">
                    <a16:rowId xmlns:a16="http://schemas.microsoft.com/office/drawing/2014/main" val="1190984473"/>
                  </a:ext>
                </a:extLst>
              </a:tr>
              <a:tr h="217567">
                <a:tc>
                  <a:txBody>
                    <a:bodyPr/>
                    <a:lstStyle/>
                    <a:p>
                      <a:pPr marL="914400" indent="-914400" algn="l">
                        <a:lnSpc>
                          <a:spcPct val="115000"/>
                        </a:lnSpc>
                        <a:spcAft>
                          <a:spcPts val="0"/>
                        </a:spcAft>
                      </a:pPr>
                      <a:r>
                        <a:rPr lang="en-GB" sz="2400" b="0" dirty="0">
                          <a:effectLst/>
                        </a:rPr>
                        <a:t>History</a:t>
                      </a:r>
                      <a:endParaRPr lang="en-GB" sz="2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487" marR="59487" marT="0" marB="0"/>
                </a:tc>
                <a:extLst>
                  <a:ext uri="{0D108BD9-81ED-4DB2-BD59-A6C34878D82A}">
                    <a16:rowId xmlns:a16="http://schemas.microsoft.com/office/drawing/2014/main" val="2529926557"/>
                  </a:ext>
                </a:extLst>
              </a:tr>
              <a:tr h="217567">
                <a:tc>
                  <a:txBody>
                    <a:bodyPr/>
                    <a:lstStyle/>
                    <a:p>
                      <a:pPr marL="914400" indent="-914400" algn="l">
                        <a:lnSpc>
                          <a:spcPct val="115000"/>
                        </a:lnSpc>
                        <a:spcAft>
                          <a:spcPts val="0"/>
                        </a:spcAft>
                      </a:pPr>
                      <a:r>
                        <a:rPr lang="en-GB" sz="2400" b="0" dirty="0">
                          <a:effectLst/>
                        </a:rPr>
                        <a:t>International Languages</a:t>
                      </a:r>
                      <a:endParaRPr lang="en-GB" sz="2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487" marR="59487" marT="0" marB="0"/>
                </a:tc>
                <a:extLst>
                  <a:ext uri="{0D108BD9-81ED-4DB2-BD59-A6C34878D82A}">
                    <a16:rowId xmlns:a16="http://schemas.microsoft.com/office/drawing/2014/main" val="2929005581"/>
                  </a:ext>
                </a:extLst>
              </a:tr>
              <a:tr h="217567">
                <a:tc>
                  <a:txBody>
                    <a:bodyPr/>
                    <a:lstStyle/>
                    <a:p>
                      <a:pPr marL="914400" indent="-914400" algn="l">
                        <a:lnSpc>
                          <a:spcPct val="115000"/>
                        </a:lnSpc>
                        <a:spcAft>
                          <a:spcPts val="0"/>
                        </a:spcAft>
                      </a:pPr>
                      <a:r>
                        <a:rPr lang="en-GB" sz="2400" b="0" dirty="0">
                          <a:effectLst/>
                        </a:rPr>
                        <a:t>Music</a:t>
                      </a:r>
                      <a:endParaRPr lang="en-GB" sz="2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487" marR="59487" marT="0" marB="0"/>
                </a:tc>
                <a:extLst>
                  <a:ext uri="{0D108BD9-81ED-4DB2-BD59-A6C34878D82A}">
                    <a16:rowId xmlns:a16="http://schemas.microsoft.com/office/drawing/2014/main" val="520201425"/>
                  </a:ext>
                </a:extLst>
              </a:tr>
              <a:tr h="217567">
                <a:tc>
                  <a:txBody>
                    <a:bodyPr/>
                    <a:lstStyle/>
                    <a:p>
                      <a:pPr marL="914400" indent="-914400" algn="l">
                        <a:lnSpc>
                          <a:spcPct val="115000"/>
                        </a:lnSpc>
                        <a:spcAft>
                          <a:spcPts val="0"/>
                        </a:spcAft>
                      </a:pPr>
                      <a:r>
                        <a:rPr lang="en-GB" sz="2400" b="0" dirty="0">
                          <a:effectLst/>
                        </a:rPr>
                        <a:t>OCR National in </a:t>
                      </a:r>
                      <a:r>
                        <a:rPr lang="en-GB" sz="2400" b="0" dirty="0" smtClean="0">
                          <a:effectLst/>
                        </a:rPr>
                        <a:t>Sport</a:t>
                      </a:r>
                      <a:r>
                        <a:rPr lang="en-GB" sz="2400" b="0" baseline="0" dirty="0" smtClean="0">
                          <a:effectLst/>
                        </a:rPr>
                        <a:t> Science</a:t>
                      </a:r>
                      <a:endParaRPr lang="en-GB" sz="2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487" marR="59487" marT="0" marB="0"/>
                </a:tc>
                <a:extLst>
                  <a:ext uri="{0D108BD9-81ED-4DB2-BD59-A6C34878D82A}">
                    <a16:rowId xmlns:a16="http://schemas.microsoft.com/office/drawing/2014/main" val="4160387019"/>
                  </a:ext>
                </a:extLst>
              </a:tr>
              <a:tr h="217567">
                <a:tc>
                  <a:txBody>
                    <a:bodyPr/>
                    <a:lstStyle/>
                    <a:p>
                      <a:pPr marL="914400" indent="-914400" algn="l">
                        <a:lnSpc>
                          <a:spcPct val="115000"/>
                        </a:lnSpc>
                        <a:spcAft>
                          <a:spcPts val="0"/>
                        </a:spcAft>
                      </a:pPr>
                      <a:r>
                        <a:rPr lang="en-GB" sz="2400" b="0" dirty="0">
                          <a:effectLst/>
                        </a:rPr>
                        <a:t>Performing Arts </a:t>
                      </a:r>
                      <a:r>
                        <a:rPr lang="en-GB" sz="2400" b="0" dirty="0" err="1">
                          <a:effectLst/>
                        </a:rPr>
                        <a:t>BTec</a:t>
                      </a:r>
                      <a:r>
                        <a:rPr lang="en-GB" sz="2400" b="0" dirty="0">
                          <a:effectLst/>
                        </a:rPr>
                        <a:t> Award</a:t>
                      </a:r>
                      <a:endParaRPr lang="en-GB" sz="2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487" marR="59487" marT="0" marB="0"/>
                </a:tc>
                <a:extLst>
                  <a:ext uri="{0D108BD9-81ED-4DB2-BD59-A6C34878D82A}">
                    <a16:rowId xmlns:a16="http://schemas.microsoft.com/office/drawing/2014/main" val="3282266728"/>
                  </a:ext>
                </a:extLst>
              </a:tr>
            </a:tbl>
          </a:graphicData>
        </a:graphic>
      </p:graphicFrame>
    </p:spTree>
    <p:extLst>
      <p:ext uri="{BB962C8B-B14F-4D97-AF65-F5344CB8AC3E}">
        <p14:creationId xmlns:p14="http://schemas.microsoft.com/office/powerpoint/2010/main" val="37246083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Considerations for your choice</a:t>
            </a:r>
            <a:endParaRPr lang="en-GB" dirty="0"/>
          </a:p>
        </p:txBody>
      </p:sp>
      <p:sp>
        <p:nvSpPr>
          <p:cNvPr id="5" name="Rectangle 3"/>
          <p:cNvSpPr txBox="1">
            <a:spLocks noChangeArrowheads="1"/>
          </p:cNvSpPr>
          <p:nvPr/>
        </p:nvSpPr>
        <p:spPr>
          <a:xfrm>
            <a:off x="838200" y="1762406"/>
            <a:ext cx="3810000" cy="4114800"/>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63538" indent="-363538">
              <a:buClr>
                <a:srgbClr val="00B050"/>
              </a:buClr>
              <a:buFont typeface="Wingdings" panose="05000000000000000000" pitchFamily="2" charset="2"/>
              <a:buChar char="ü"/>
            </a:pPr>
            <a:r>
              <a:rPr lang="en-GB" altLang="en-US" sz="2400" dirty="0" smtClean="0">
                <a:latin typeface="Calibri Light" panose="020F0302020204030204" pitchFamily="34" charset="0"/>
              </a:rPr>
              <a:t>You like it or find it interesting</a:t>
            </a:r>
          </a:p>
          <a:p>
            <a:pPr marL="363538" indent="-363538">
              <a:buClr>
                <a:srgbClr val="00B050"/>
              </a:buClr>
              <a:buFont typeface="Wingdings" panose="05000000000000000000" pitchFamily="2" charset="2"/>
              <a:buChar char="ü"/>
            </a:pPr>
            <a:r>
              <a:rPr lang="en-GB" altLang="en-US" sz="2400" dirty="0" smtClean="0">
                <a:latin typeface="Calibri Light" panose="020F0302020204030204" pitchFamily="34" charset="0"/>
              </a:rPr>
              <a:t>You think you will do well</a:t>
            </a:r>
          </a:p>
          <a:p>
            <a:pPr marL="363538" indent="-363538">
              <a:buClr>
                <a:srgbClr val="00B050"/>
              </a:buClr>
              <a:buFont typeface="Wingdings" panose="05000000000000000000" pitchFamily="2" charset="2"/>
              <a:buChar char="ü"/>
            </a:pPr>
            <a:r>
              <a:rPr lang="en-GB" altLang="en-US" sz="2400" dirty="0" smtClean="0">
                <a:latin typeface="Calibri Light" panose="020F0302020204030204" pitchFamily="34" charset="0"/>
              </a:rPr>
              <a:t>You’re good at it</a:t>
            </a:r>
          </a:p>
          <a:p>
            <a:pPr marL="363538" indent="-363538">
              <a:buClr>
                <a:srgbClr val="00B050"/>
              </a:buClr>
              <a:buFont typeface="Wingdings" panose="05000000000000000000" pitchFamily="2" charset="2"/>
              <a:buChar char="ü"/>
            </a:pPr>
            <a:r>
              <a:rPr lang="en-GB" altLang="en-US" sz="2400" dirty="0" smtClean="0">
                <a:latin typeface="Calibri Light" panose="020F0302020204030204" pitchFamily="34" charset="0"/>
              </a:rPr>
              <a:t>You can develop new skills</a:t>
            </a:r>
          </a:p>
          <a:p>
            <a:pPr marL="363538" indent="-363538">
              <a:buClr>
                <a:srgbClr val="00B050"/>
              </a:buClr>
              <a:buFont typeface="Wingdings" panose="05000000000000000000" pitchFamily="2" charset="2"/>
              <a:buChar char="ü"/>
            </a:pPr>
            <a:r>
              <a:rPr lang="en-GB" altLang="en-US" sz="2400" dirty="0" smtClean="0">
                <a:latin typeface="Calibri Light" panose="020F0302020204030204" pitchFamily="34" charset="0"/>
              </a:rPr>
              <a:t>It will combine well with other subjects</a:t>
            </a:r>
          </a:p>
          <a:p>
            <a:pPr marL="363538" indent="-363538">
              <a:buClr>
                <a:srgbClr val="00B050"/>
              </a:buClr>
              <a:buFont typeface="Wingdings" panose="05000000000000000000" pitchFamily="2" charset="2"/>
              <a:buChar char="ü"/>
            </a:pPr>
            <a:r>
              <a:rPr lang="en-GB" altLang="en-US" sz="2400" dirty="0" smtClean="0">
                <a:latin typeface="Calibri Light" panose="020F0302020204030204" pitchFamily="34" charset="0"/>
              </a:rPr>
              <a:t>Your teachers think it is suitable for you</a:t>
            </a:r>
          </a:p>
          <a:p>
            <a:pPr marL="363538" indent="-363538">
              <a:buClr>
                <a:srgbClr val="00B050"/>
              </a:buClr>
              <a:buFont typeface="Wingdings" panose="05000000000000000000" pitchFamily="2" charset="2"/>
              <a:buChar char="ü"/>
            </a:pPr>
            <a:r>
              <a:rPr lang="en-GB" altLang="en-US" sz="2400" dirty="0" smtClean="0">
                <a:latin typeface="Calibri Light" panose="020F0302020204030204" pitchFamily="34" charset="0"/>
              </a:rPr>
              <a:t>It’s useful for your future aspirations</a:t>
            </a:r>
          </a:p>
          <a:p>
            <a:pPr>
              <a:buFont typeface="Wingdings" panose="05000000000000000000" pitchFamily="2" charset="2"/>
              <a:buChar char="ü"/>
            </a:pPr>
            <a:endParaRPr lang="en-GB" altLang="en-US" dirty="0" smtClean="0">
              <a:latin typeface="Calibri Light" panose="020F0302020204030204" pitchFamily="34" charset="0"/>
            </a:endParaRPr>
          </a:p>
        </p:txBody>
      </p:sp>
      <p:sp>
        <p:nvSpPr>
          <p:cNvPr id="6" name="Rectangle 4"/>
          <p:cNvSpPr txBox="1">
            <a:spLocks noChangeArrowheads="1"/>
          </p:cNvSpPr>
          <p:nvPr/>
        </p:nvSpPr>
        <p:spPr>
          <a:xfrm>
            <a:off x="5118847" y="1690688"/>
            <a:ext cx="4778188" cy="4114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
                <a:srgbClr val="FF0000"/>
              </a:buClr>
              <a:buFont typeface="Calibri Light" panose="020F0302020204030204" pitchFamily="34" charset="0"/>
              <a:buChar char="×"/>
            </a:pPr>
            <a:r>
              <a:rPr lang="en-GB" altLang="en-US" sz="2400" dirty="0" smtClean="0">
                <a:latin typeface="Calibri Light" panose="020F0302020204030204" pitchFamily="34" charset="0"/>
              </a:rPr>
              <a:t>Your friends are doing it</a:t>
            </a:r>
          </a:p>
          <a:p>
            <a:pPr>
              <a:buClr>
                <a:srgbClr val="FF0000"/>
              </a:buClr>
              <a:buFont typeface="Calibri Light" panose="020F0302020204030204" pitchFamily="34" charset="0"/>
              <a:buChar char="×"/>
            </a:pPr>
            <a:r>
              <a:rPr lang="en-GB" altLang="en-US" sz="2400" dirty="0" smtClean="0">
                <a:latin typeface="Calibri Light" panose="020F0302020204030204" pitchFamily="34" charset="0"/>
              </a:rPr>
              <a:t>You think it will be easy </a:t>
            </a:r>
          </a:p>
          <a:p>
            <a:pPr>
              <a:buClr>
                <a:srgbClr val="FF0000"/>
              </a:buClr>
              <a:buFont typeface="Calibri Light" panose="020F0302020204030204" pitchFamily="34" charset="0"/>
              <a:buChar char="×"/>
            </a:pPr>
            <a:r>
              <a:rPr lang="en-GB" altLang="en-US" sz="2400" dirty="0" smtClean="0">
                <a:latin typeface="Calibri Light" panose="020F0302020204030204" pitchFamily="34" charset="0"/>
              </a:rPr>
              <a:t>You can’t think of anything else to choose</a:t>
            </a:r>
          </a:p>
          <a:p>
            <a:pPr>
              <a:buClr>
                <a:srgbClr val="FF0000"/>
              </a:buClr>
              <a:buFont typeface="Calibri Light" panose="020F0302020204030204" pitchFamily="34" charset="0"/>
              <a:buChar char="×"/>
            </a:pPr>
            <a:r>
              <a:rPr lang="en-GB" altLang="en-US" sz="2400" dirty="0" smtClean="0">
                <a:latin typeface="Calibri Light" panose="020F0302020204030204" pitchFamily="34" charset="0"/>
              </a:rPr>
              <a:t>You like the teacher who teaches it</a:t>
            </a:r>
          </a:p>
          <a:p>
            <a:pPr>
              <a:buClr>
                <a:srgbClr val="FF0000"/>
              </a:buClr>
              <a:buFont typeface="Calibri Light" panose="020F0302020204030204" pitchFamily="34" charset="0"/>
              <a:buChar char="×"/>
            </a:pPr>
            <a:r>
              <a:rPr lang="en-GB" altLang="en-US" sz="2400" dirty="0" smtClean="0">
                <a:latin typeface="Calibri Light" panose="020F0302020204030204" pitchFamily="34" charset="0"/>
              </a:rPr>
              <a:t>It sounds good </a:t>
            </a:r>
          </a:p>
          <a:p>
            <a:pPr>
              <a:buClr>
                <a:srgbClr val="FF0000"/>
              </a:buClr>
              <a:buFont typeface="Calibri Light" panose="020F0302020204030204" pitchFamily="34" charset="0"/>
              <a:buChar char="×"/>
            </a:pPr>
            <a:r>
              <a:rPr lang="en-GB" altLang="en-US" sz="2400" dirty="0" smtClean="0">
                <a:latin typeface="Calibri Light" panose="020F0302020204030204" pitchFamily="34" charset="0"/>
              </a:rPr>
              <a:t>You think you should do it- even though you haven’t found out about it</a:t>
            </a:r>
          </a:p>
          <a:p>
            <a:pPr>
              <a:buFont typeface="Calibri Light" panose="020F0302020204030204" pitchFamily="34" charset="0"/>
              <a:buChar char="×"/>
            </a:pPr>
            <a:endParaRPr lang="en-GB" altLang="en-US" sz="3200" dirty="0" smtClean="0">
              <a:latin typeface="Calibri Light" panose="020F0302020204030204" pitchFamily="34" charset="0"/>
            </a:endParaRPr>
          </a:p>
        </p:txBody>
      </p:sp>
    </p:spTree>
    <p:extLst>
      <p:ext uri="{BB962C8B-B14F-4D97-AF65-F5344CB8AC3E}">
        <p14:creationId xmlns:p14="http://schemas.microsoft.com/office/powerpoint/2010/main" val="2821594485"/>
      </p:ext>
    </p:extLst>
  </p:cSld>
  <p:clrMapOvr>
    <a:masterClrMapping/>
  </p:clrMapOvr>
  <mc:AlternateContent xmlns:mc="http://schemas.openxmlformats.org/markup-compatibility/2006" xmlns:p14="http://schemas.microsoft.com/office/powerpoint/2010/main">
    <mc:Choice Requires="p14">
      <p:transition p14:dur="0" advTm="27000"/>
    </mc:Choice>
    <mc:Fallback xmlns="">
      <p:transition advTm="2700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Parental Support</a:t>
            </a:r>
            <a:endParaRPr lang="en-GB" dirty="0"/>
          </a:p>
        </p:txBody>
      </p:sp>
      <p:sp>
        <p:nvSpPr>
          <p:cNvPr id="3" name="Content Placeholder 2"/>
          <p:cNvSpPr>
            <a:spLocks noGrp="1"/>
          </p:cNvSpPr>
          <p:nvPr>
            <p:ph idx="1"/>
          </p:nvPr>
        </p:nvSpPr>
        <p:spPr/>
        <p:txBody>
          <a:bodyPr/>
          <a:lstStyle/>
          <a:p>
            <a:r>
              <a:rPr lang="en-GB" dirty="0"/>
              <a:t>Talk to your child about their future </a:t>
            </a:r>
          </a:p>
          <a:p>
            <a:r>
              <a:rPr lang="en-GB" dirty="0"/>
              <a:t>Encourage them to maximise their options</a:t>
            </a:r>
          </a:p>
          <a:p>
            <a:r>
              <a:rPr lang="en-GB" dirty="0"/>
              <a:t>Share the Pathways booklet together</a:t>
            </a:r>
          </a:p>
          <a:p>
            <a:r>
              <a:rPr lang="en-GB" dirty="0"/>
              <a:t>Maximise attendance</a:t>
            </a:r>
          </a:p>
          <a:p>
            <a:r>
              <a:rPr lang="en-GB" dirty="0"/>
              <a:t>Support revision – even in </a:t>
            </a:r>
            <a:r>
              <a:rPr lang="en-GB" dirty="0" smtClean="0"/>
              <a:t>Y8 and in Y9!</a:t>
            </a:r>
            <a:endParaRPr lang="en-GB" dirty="0"/>
          </a:p>
          <a:p>
            <a:r>
              <a:rPr lang="en-GB" dirty="0"/>
              <a:t>Encourage organisation </a:t>
            </a:r>
            <a:endParaRPr lang="en-GB" dirty="0" smtClean="0"/>
          </a:p>
          <a:p>
            <a:r>
              <a:rPr lang="en-US" dirty="0" smtClean="0"/>
              <a:t>Use </a:t>
            </a:r>
            <a:r>
              <a:rPr lang="en-US" dirty="0" err="1" smtClean="0"/>
              <a:t>Unifrog</a:t>
            </a:r>
            <a:endParaRPr lang="en-GB" dirty="0"/>
          </a:p>
          <a:p>
            <a:r>
              <a:rPr lang="en-GB" dirty="0"/>
              <a:t>Monitor </a:t>
            </a:r>
            <a:r>
              <a:rPr lang="en-GB" dirty="0" err="1"/>
              <a:t>Epraise</a:t>
            </a:r>
            <a:r>
              <a:rPr lang="en-GB" dirty="0"/>
              <a:t> </a:t>
            </a:r>
          </a:p>
          <a:p>
            <a:endParaRPr lang="en-GB" dirty="0"/>
          </a:p>
          <a:p>
            <a:endParaRPr lang="en-GB" dirty="0"/>
          </a:p>
        </p:txBody>
      </p:sp>
      <p:pic>
        <p:nvPicPr>
          <p:cNvPr id="2050" name="Picture 2" descr="Image result for parental suppo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63318" y="491071"/>
            <a:ext cx="2591173" cy="23992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9563914"/>
      </p:ext>
    </p:extLst>
  </p:cSld>
  <p:clrMapOvr>
    <a:masterClrMapping/>
  </p:clrMapOvr>
  <mc:AlternateContent xmlns:mc="http://schemas.openxmlformats.org/markup-compatibility/2006" xmlns:p14="http://schemas.microsoft.com/office/powerpoint/2010/main">
    <mc:Choice Requires="p14">
      <p:transition p14:dur="0" advTm="101000"/>
    </mc:Choice>
    <mc:Fallback xmlns="">
      <p:transition advTm="101000"/>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Support and Guidance</a:t>
            </a:r>
            <a:endParaRPr lang="en-GB" dirty="0"/>
          </a:p>
        </p:txBody>
      </p:sp>
      <p:sp>
        <p:nvSpPr>
          <p:cNvPr id="3" name="Content Placeholder 2"/>
          <p:cNvSpPr>
            <a:spLocks noGrp="1"/>
          </p:cNvSpPr>
          <p:nvPr>
            <p:ph idx="1"/>
          </p:nvPr>
        </p:nvSpPr>
        <p:spPr/>
        <p:txBody>
          <a:bodyPr>
            <a:normAutofit/>
          </a:bodyPr>
          <a:lstStyle/>
          <a:p>
            <a:r>
              <a:rPr lang="en-US" sz="3200" dirty="0" smtClean="0"/>
              <a:t>Form Tutors</a:t>
            </a:r>
            <a:endParaRPr lang="en-GB" sz="3200" dirty="0" smtClean="0"/>
          </a:p>
          <a:p>
            <a:r>
              <a:rPr lang="en-GB" sz="3200" dirty="0" smtClean="0"/>
              <a:t>Mrs </a:t>
            </a:r>
            <a:r>
              <a:rPr lang="en-GB" sz="3200" dirty="0" err="1" smtClean="0"/>
              <a:t>Weall</a:t>
            </a:r>
            <a:r>
              <a:rPr lang="en-GB" sz="3200" dirty="0" smtClean="0"/>
              <a:t> – Head of Year </a:t>
            </a:r>
            <a:endParaRPr lang="en-GB" sz="3200" dirty="0"/>
          </a:p>
          <a:p>
            <a:r>
              <a:rPr lang="en-GB" sz="3200" dirty="0"/>
              <a:t>Mrs Hancock </a:t>
            </a:r>
            <a:r>
              <a:rPr lang="en-GB" sz="3200" dirty="0" smtClean="0"/>
              <a:t>– Careers Advice and Guidance</a:t>
            </a:r>
          </a:p>
          <a:p>
            <a:r>
              <a:rPr lang="en-GB" sz="3200" dirty="0" smtClean="0"/>
              <a:t>Individual </a:t>
            </a:r>
            <a:r>
              <a:rPr lang="en-GB" sz="3200" dirty="0"/>
              <a:t>subject teachers</a:t>
            </a:r>
          </a:p>
          <a:p>
            <a:r>
              <a:rPr lang="en-GB" sz="3200" dirty="0" smtClean="0"/>
              <a:t>Heads of Department</a:t>
            </a:r>
          </a:p>
          <a:p>
            <a:r>
              <a:rPr lang="en-GB" sz="3200" dirty="0" smtClean="0"/>
              <a:t>Senior </a:t>
            </a:r>
            <a:r>
              <a:rPr lang="en-GB" sz="3200" dirty="0"/>
              <a:t>Leadership Team</a:t>
            </a:r>
          </a:p>
          <a:p>
            <a:endParaRPr lang="en-GB" sz="3200" dirty="0"/>
          </a:p>
        </p:txBody>
      </p:sp>
    </p:spTree>
    <p:extLst>
      <p:ext uri="{BB962C8B-B14F-4D97-AF65-F5344CB8AC3E}">
        <p14:creationId xmlns:p14="http://schemas.microsoft.com/office/powerpoint/2010/main" val="1530577664"/>
      </p:ext>
    </p:extLst>
  </p:cSld>
  <p:clrMapOvr>
    <a:masterClrMapping/>
  </p:clrMapOvr>
  <mc:AlternateContent xmlns:mc="http://schemas.openxmlformats.org/markup-compatibility/2006" xmlns:p14="http://schemas.microsoft.com/office/powerpoint/2010/main">
    <mc:Choice Requires="p14">
      <p:transition p14:dur="0" advTm="61000"/>
    </mc:Choice>
    <mc:Fallback xmlns="">
      <p:transition advTm="61000"/>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Pathways Timeline</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391816773"/>
              </p:ext>
            </p:extLst>
          </p:nvPr>
        </p:nvGraphicFramePr>
        <p:xfrm>
          <a:off x="838200" y="1488180"/>
          <a:ext cx="10515600" cy="4868082"/>
        </p:xfrm>
        <a:graphic>
          <a:graphicData uri="http://schemas.openxmlformats.org/drawingml/2006/table">
            <a:tbl>
              <a:tblPr firstRow="1" firstCol="1" bandRow="1">
                <a:tableStyleId>{69CF1AB2-1976-4502-BF36-3FF5EA218861}</a:tableStyleId>
              </a:tblPr>
              <a:tblGrid>
                <a:gridCol w="3195918">
                  <a:extLst>
                    <a:ext uri="{9D8B030D-6E8A-4147-A177-3AD203B41FA5}">
                      <a16:colId xmlns:a16="http://schemas.microsoft.com/office/drawing/2014/main" val="20000"/>
                    </a:ext>
                  </a:extLst>
                </a:gridCol>
                <a:gridCol w="7319682">
                  <a:extLst>
                    <a:ext uri="{9D8B030D-6E8A-4147-A177-3AD203B41FA5}">
                      <a16:colId xmlns:a16="http://schemas.microsoft.com/office/drawing/2014/main" val="20001"/>
                    </a:ext>
                  </a:extLst>
                </a:gridCol>
              </a:tblGrid>
              <a:tr h="468000">
                <a:tc>
                  <a:txBody>
                    <a:bodyPr/>
                    <a:lstStyle/>
                    <a:p>
                      <a:pPr>
                        <a:lnSpc>
                          <a:spcPct val="115000"/>
                        </a:lnSpc>
                        <a:spcAft>
                          <a:spcPts val="600"/>
                        </a:spcAft>
                      </a:pPr>
                      <a:r>
                        <a:rPr lang="en-US" sz="1600" kern="1200" dirty="0" smtClean="0">
                          <a:effectLst/>
                        </a:rPr>
                        <a:t>Thursday 18</a:t>
                      </a:r>
                      <a:r>
                        <a:rPr lang="en-US" sz="1600" kern="1200" baseline="30000" dirty="0" smtClean="0">
                          <a:effectLst/>
                        </a:rPr>
                        <a:t>th</a:t>
                      </a:r>
                      <a:r>
                        <a:rPr lang="en-US" sz="1600" kern="1200" dirty="0" smtClean="0">
                          <a:effectLst/>
                        </a:rPr>
                        <a:t> January 2024</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tc>
                  <a:txBody>
                    <a:bodyPr/>
                    <a:lstStyle/>
                    <a:p>
                      <a:pPr>
                        <a:lnSpc>
                          <a:spcPct val="115000"/>
                        </a:lnSpc>
                        <a:spcAft>
                          <a:spcPts val="600"/>
                        </a:spcAft>
                      </a:pPr>
                      <a:r>
                        <a:rPr lang="en-US" sz="1600" b="0" kern="1200" dirty="0">
                          <a:effectLst/>
                        </a:rPr>
                        <a:t>Launch of Y8 -9 Pathways process </a:t>
                      </a:r>
                      <a:r>
                        <a:rPr lang="en-US" sz="1600" b="0" kern="1200" dirty="0" smtClean="0">
                          <a:effectLst/>
                        </a:rPr>
                        <a:t>parents</a:t>
                      </a:r>
                      <a:r>
                        <a:rPr lang="en-US" sz="1600" b="0" kern="1200" baseline="0" dirty="0" smtClean="0">
                          <a:effectLst/>
                        </a:rPr>
                        <a:t>/</a:t>
                      </a:r>
                      <a:r>
                        <a:rPr lang="en-US" sz="1600" b="0" kern="1200" baseline="0" dirty="0" err="1" smtClean="0">
                          <a:effectLst/>
                        </a:rPr>
                        <a:t>carers</a:t>
                      </a:r>
                      <a:r>
                        <a:rPr lang="en-US" sz="1600" b="0" kern="1200" baseline="0" dirty="0" smtClean="0">
                          <a:effectLst/>
                        </a:rPr>
                        <a:t> information evening</a:t>
                      </a:r>
                      <a:endParaRPr lang="en-GB" sz="16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extLst>
                  <a:ext uri="{0D108BD9-81ED-4DB2-BD59-A6C34878D82A}">
                    <a16:rowId xmlns:a16="http://schemas.microsoft.com/office/drawing/2014/main" val="10000"/>
                  </a:ext>
                </a:extLst>
              </a:tr>
              <a:tr h="468000">
                <a:tc>
                  <a:txBody>
                    <a:bodyPr/>
                    <a:lstStyle/>
                    <a:p>
                      <a:pPr>
                        <a:lnSpc>
                          <a:spcPct val="115000"/>
                        </a:lnSpc>
                        <a:spcAft>
                          <a:spcPts val="600"/>
                        </a:spcAft>
                      </a:pPr>
                      <a:r>
                        <a:rPr lang="en-US" sz="1600" kern="1200" dirty="0" smtClean="0">
                          <a:effectLst/>
                        </a:rPr>
                        <a:t>Thursday 25</a:t>
                      </a:r>
                      <a:r>
                        <a:rPr lang="en-US" sz="1600" kern="1200" baseline="30000" dirty="0" smtClean="0">
                          <a:effectLst/>
                        </a:rPr>
                        <a:t>th</a:t>
                      </a:r>
                      <a:r>
                        <a:rPr lang="en-US" sz="1600" kern="1200" dirty="0" smtClean="0">
                          <a:effectLst/>
                        </a:rPr>
                        <a:t> January 2024</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tc>
                  <a:txBody>
                    <a:bodyPr/>
                    <a:lstStyle/>
                    <a:p>
                      <a:pPr>
                        <a:lnSpc>
                          <a:spcPct val="115000"/>
                        </a:lnSpc>
                        <a:spcAft>
                          <a:spcPts val="600"/>
                        </a:spcAft>
                      </a:pPr>
                      <a:r>
                        <a:rPr lang="en-US" sz="1600" kern="1200" dirty="0" smtClean="0">
                          <a:effectLst/>
                        </a:rPr>
                        <a:t>Y8</a:t>
                      </a:r>
                      <a:r>
                        <a:rPr lang="en-US" sz="1600" kern="1200" baseline="0" dirty="0" smtClean="0">
                          <a:effectLst/>
                        </a:rPr>
                        <a:t> </a:t>
                      </a:r>
                      <a:r>
                        <a:rPr lang="en-US" sz="1600" kern="1200" dirty="0" smtClean="0">
                          <a:effectLst/>
                        </a:rPr>
                        <a:t>Parents’ Evening: School</a:t>
                      </a:r>
                      <a:r>
                        <a:rPr lang="en-US" sz="1600" kern="1200" baseline="0" dirty="0" smtClean="0">
                          <a:effectLst/>
                        </a:rPr>
                        <a:t> Cloud</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extLst>
                  <a:ext uri="{0D108BD9-81ED-4DB2-BD59-A6C34878D82A}">
                    <a16:rowId xmlns:a16="http://schemas.microsoft.com/office/drawing/2014/main" val="10002"/>
                  </a:ext>
                </a:extLst>
              </a:tr>
              <a:tr h="468000">
                <a:tc>
                  <a:txBody>
                    <a:bodyPr/>
                    <a:lstStyle/>
                    <a:p>
                      <a:pPr>
                        <a:lnSpc>
                          <a:spcPct val="115000"/>
                        </a:lnSpc>
                        <a:spcAft>
                          <a:spcPts val="600"/>
                        </a:spcAft>
                      </a:pPr>
                      <a:r>
                        <a:rPr lang="en-US" sz="1600" dirty="0" smtClean="0">
                          <a:effectLst/>
                          <a:latin typeface="Calibri" panose="020F0502020204030204" pitchFamily="34" charset="0"/>
                          <a:ea typeface="Times New Roman" panose="02020603050405020304" pitchFamily="18" charset="0"/>
                          <a:cs typeface="Times New Roman" panose="02020603050405020304" pitchFamily="18" charset="0"/>
                        </a:rPr>
                        <a:t>w/c 29</a:t>
                      </a:r>
                      <a:r>
                        <a:rPr lang="en-US" sz="1600" baseline="30000" dirty="0" smtClean="0">
                          <a:effectLst/>
                          <a:latin typeface="Calibri" panose="020F0502020204030204" pitchFamily="34" charset="0"/>
                          <a:ea typeface="Times New Roman" panose="02020603050405020304" pitchFamily="18" charset="0"/>
                          <a:cs typeface="Times New Roman" panose="02020603050405020304" pitchFamily="18" charset="0"/>
                        </a:rPr>
                        <a:t>th</a:t>
                      </a:r>
                      <a:r>
                        <a:rPr lang="en-US" sz="1600" baseline="0" dirty="0" smtClean="0">
                          <a:effectLst/>
                          <a:latin typeface="Calibri" panose="020F0502020204030204" pitchFamily="34" charset="0"/>
                          <a:ea typeface="Times New Roman" panose="02020603050405020304" pitchFamily="18" charset="0"/>
                          <a:cs typeface="Times New Roman" panose="02020603050405020304" pitchFamily="18" charset="0"/>
                        </a:rPr>
                        <a:t> January 2024</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tc>
                  <a:txBody>
                    <a:bodyPr/>
                    <a:lstStyle/>
                    <a:p>
                      <a:pPr>
                        <a:lnSpc>
                          <a:spcPct val="115000"/>
                        </a:lnSpc>
                        <a:spcAft>
                          <a:spcPts val="600"/>
                        </a:spcAft>
                      </a:pPr>
                      <a:r>
                        <a:rPr lang="en-US" sz="1600" dirty="0" smtClean="0">
                          <a:effectLst/>
                          <a:latin typeface="Calibri" panose="020F0502020204030204" pitchFamily="34" charset="0"/>
                          <a:ea typeface="Times New Roman" panose="02020603050405020304" pitchFamily="18" charset="0"/>
                          <a:cs typeface="Times New Roman" panose="02020603050405020304" pitchFamily="18" charset="0"/>
                        </a:rPr>
                        <a:t>Y8 Assembly:</a:t>
                      </a:r>
                      <a:r>
                        <a:rPr lang="en-US" sz="1600" baseline="0" dirty="0" smtClean="0">
                          <a:effectLst/>
                          <a:latin typeface="Calibri" panose="020F0502020204030204" pitchFamily="34" charset="0"/>
                          <a:ea typeface="Times New Roman" panose="02020603050405020304" pitchFamily="18" charset="0"/>
                          <a:cs typeface="Times New Roman" panose="02020603050405020304" pitchFamily="18" charset="0"/>
                        </a:rPr>
                        <a:t> Pathways Choices</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extLst>
                  <a:ext uri="{0D108BD9-81ED-4DB2-BD59-A6C34878D82A}">
                    <a16:rowId xmlns:a16="http://schemas.microsoft.com/office/drawing/2014/main" val="1804646922"/>
                  </a:ext>
                </a:extLst>
              </a:tr>
              <a:tr h="468000">
                <a:tc>
                  <a:txBody>
                    <a:bodyPr/>
                    <a:lstStyle/>
                    <a:p>
                      <a:pPr>
                        <a:lnSpc>
                          <a:spcPct val="115000"/>
                        </a:lnSpc>
                        <a:spcAft>
                          <a:spcPts val="600"/>
                        </a:spcAft>
                      </a:pPr>
                      <a:r>
                        <a:rPr lang="en-US" sz="1600" dirty="0" smtClean="0">
                          <a:effectLst/>
                          <a:latin typeface="Calibri" panose="020F0502020204030204" pitchFamily="34" charset="0"/>
                          <a:ea typeface="Times New Roman" panose="02020603050405020304" pitchFamily="18" charset="0"/>
                          <a:cs typeface="Times New Roman" panose="02020603050405020304" pitchFamily="18" charset="0"/>
                        </a:rPr>
                        <a:t>w/c 29</a:t>
                      </a:r>
                      <a:r>
                        <a:rPr lang="en-US" sz="1600" baseline="30000" dirty="0" smtClean="0">
                          <a:effectLst/>
                          <a:latin typeface="Calibri" panose="020F0502020204030204" pitchFamily="34" charset="0"/>
                          <a:ea typeface="Times New Roman" panose="02020603050405020304" pitchFamily="18" charset="0"/>
                          <a:cs typeface="Times New Roman" panose="02020603050405020304" pitchFamily="18" charset="0"/>
                        </a:rPr>
                        <a:t>th</a:t>
                      </a:r>
                      <a:r>
                        <a:rPr lang="en-US" sz="1600" dirty="0" smtClean="0">
                          <a:effectLst/>
                          <a:latin typeface="Calibri" panose="020F0502020204030204" pitchFamily="34" charset="0"/>
                          <a:ea typeface="Times New Roman" panose="02020603050405020304" pitchFamily="18" charset="0"/>
                          <a:cs typeface="Times New Roman" panose="02020603050405020304" pitchFamily="18" charset="0"/>
                        </a:rPr>
                        <a:t> January 2024</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tc>
                  <a:txBody>
                    <a:bodyPr/>
                    <a:lstStyle/>
                    <a:p>
                      <a:pPr>
                        <a:lnSpc>
                          <a:spcPct val="115000"/>
                        </a:lnSpc>
                        <a:spcAft>
                          <a:spcPts val="600"/>
                        </a:spcAft>
                      </a:pPr>
                      <a:r>
                        <a:rPr lang="en-US" sz="1600" dirty="0" smtClean="0">
                          <a:effectLst/>
                          <a:latin typeface="Calibri" panose="020F0502020204030204" pitchFamily="34" charset="0"/>
                          <a:ea typeface="Times New Roman" panose="02020603050405020304" pitchFamily="18" charset="0"/>
                          <a:cs typeface="Times New Roman" panose="02020603050405020304" pitchFamily="18" charset="0"/>
                        </a:rPr>
                        <a:t>Pathways</a:t>
                      </a:r>
                      <a:r>
                        <a:rPr lang="en-US" sz="1600" baseline="0" dirty="0" smtClean="0">
                          <a:effectLst/>
                          <a:latin typeface="Calibri" panose="020F0502020204030204" pitchFamily="34" charset="0"/>
                          <a:ea typeface="Times New Roman" panose="02020603050405020304" pitchFamily="18" charset="0"/>
                          <a:cs typeface="Times New Roman" panose="02020603050405020304" pitchFamily="18" charset="0"/>
                        </a:rPr>
                        <a:t> forms and booklet issued to students</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extLst>
                  <a:ext uri="{0D108BD9-81ED-4DB2-BD59-A6C34878D82A}">
                    <a16:rowId xmlns:a16="http://schemas.microsoft.com/office/drawing/2014/main" val="2981763016"/>
                  </a:ext>
                </a:extLst>
              </a:tr>
              <a:tr h="468000">
                <a:tc>
                  <a:txBody>
                    <a:bodyPr/>
                    <a:lstStyle/>
                    <a:p>
                      <a:pPr>
                        <a:lnSpc>
                          <a:spcPct val="115000"/>
                        </a:lnSpc>
                        <a:spcAft>
                          <a:spcPts val="600"/>
                        </a:spcAft>
                      </a:pPr>
                      <a:r>
                        <a:rPr lang="en-US" sz="1600" kern="1200" dirty="0">
                          <a:effectLst/>
                        </a:rPr>
                        <a:t>w/c </a:t>
                      </a:r>
                      <a:r>
                        <a:rPr lang="en-US" sz="1600" kern="1200" dirty="0" smtClean="0">
                          <a:effectLst/>
                        </a:rPr>
                        <a:t>26</a:t>
                      </a:r>
                      <a:r>
                        <a:rPr lang="en-US" sz="1600" kern="1200" baseline="30000" dirty="0" smtClean="0">
                          <a:effectLst/>
                        </a:rPr>
                        <a:t>th</a:t>
                      </a:r>
                      <a:r>
                        <a:rPr lang="en-US" sz="1600" kern="1200" dirty="0" smtClean="0">
                          <a:effectLst/>
                        </a:rPr>
                        <a:t> February</a:t>
                      </a:r>
                      <a:r>
                        <a:rPr lang="en-US" sz="1600" kern="1200" baseline="0" dirty="0" smtClean="0">
                          <a:effectLst/>
                        </a:rPr>
                        <a:t> 2024</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tc>
                  <a:txBody>
                    <a:bodyPr/>
                    <a:lstStyle/>
                    <a:p>
                      <a:pPr>
                        <a:lnSpc>
                          <a:spcPct val="115000"/>
                        </a:lnSpc>
                        <a:spcAft>
                          <a:spcPts val="600"/>
                        </a:spcAft>
                      </a:pPr>
                      <a:r>
                        <a:rPr lang="en-US" sz="1600" kern="1200" dirty="0">
                          <a:effectLst/>
                        </a:rPr>
                        <a:t>SLT Interviews: One-to-one interviews for students and parents/</a:t>
                      </a:r>
                      <a:r>
                        <a:rPr lang="en-US" sz="1600" kern="1200" dirty="0" err="1">
                          <a:effectLst/>
                        </a:rPr>
                        <a:t>carers</a:t>
                      </a:r>
                      <a:r>
                        <a:rPr lang="en-US" sz="1600" kern="1200" dirty="0">
                          <a:effectLst/>
                        </a:rPr>
                        <a:t> to discuss personal process and pathway </a:t>
                      </a:r>
                      <a:r>
                        <a:rPr lang="en-US" sz="1600" kern="1200" dirty="0" smtClean="0">
                          <a:effectLst/>
                        </a:rPr>
                        <a:t>choices</a:t>
                      </a:r>
                    </a:p>
                  </a:txBody>
                  <a:tcPr marL="47625" marR="47625" marT="47625" marB="47625" anchor="ctr"/>
                </a:tc>
                <a:extLst>
                  <a:ext uri="{0D108BD9-81ED-4DB2-BD59-A6C34878D82A}">
                    <a16:rowId xmlns:a16="http://schemas.microsoft.com/office/drawing/2014/main" val="10003"/>
                  </a:ext>
                </a:extLst>
              </a:tr>
              <a:tr h="468000">
                <a:tc>
                  <a:txBody>
                    <a:bodyPr/>
                    <a:lstStyle/>
                    <a:p>
                      <a:pPr marL="0" marR="0" indent="0" algn="l" defTabSz="914400" rtl="0" eaLnBrk="1" fontAlgn="auto" latinLnBrk="0" hangingPunct="1">
                        <a:lnSpc>
                          <a:spcPct val="115000"/>
                        </a:lnSpc>
                        <a:spcBef>
                          <a:spcPts val="0"/>
                        </a:spcBef>
                        <a:spcAft>
                          <a:spcPts val="600"/>
                        </a:spcAft>
                        <a:buClrTx/>
                        <a:buSzTx/>
                        <a:buFontTx/>
                        <a:buNone/>
                        <a:tabLst/>
                        <a:defRPr/>
                      </a:pPr>
                      <a:r>
                        <a:rPr lang="en-GB" sz="1600" dirty="0" smtClean="0">
                          <a:effectLst/>
                          <a:latin typeface="Calibri" panose="020F0502020204030204" pitchFamily="34" charset="0"/>
                          <a:ea typeface="Times New Roman" panose="02020603050405020304" pitchFamily="18" charset="0"/>
                          <a:cs typeface="Times New Roman" panose="02020603050405020304" pitchFamily="18" charset="0"/>
                        </a:rPr>
                        <a:t>26th Feb – 8th March 2024</a:t>
                      </a:r>
                    </a:p>
                  </a:txBody>
                  <a:tcPr marL="47625" marR="47625" marT="47625" marB="47625" anchor="ctr"/>
                </a:tc>
                <a:tc>
                  <a:txBody>
                    <a:bodyPr/>
                    <a:lstStyle/>
                    <a:p>
                      <a:pPr marL="0" marR="0" indent="0" algn="l" defTabSz="914400" rtl="0" eaLnBrk="1" fontAlgn="auto" latinLnBrk="0" hangingPunct="1">
                        <a:lnSpc>
                          <a:spcPct val="115000"/>
                        </a:lnSpc>
                        <a:spcBef>
                          <a:spcPts val="0"/>
                        </a:spcBef>
                        <a:spcAft>
                          <a:spcPts val="600"/>
                        </a:spcAft>
                        <a:buClrTx/>
                        <a:buSzTx/>
                        <a:buFontTx/>
                        <a:buNone/>
                        <a:tabLst/>
                        <a:defRPr/>
                      </a:pPr>
                      <a:r>
                        <a:rPr lang="en-US" sz="1600" kern="1200" dirty="0" smtClean="0">
                          <a:effectLst/>
                        </a:rPr>
                        <a:t>Y8 Exam Weeks</a:t>
                      </a:r>
                    </a:p>
                  </a:txBody>
                  <a:tcPr marL="47625" marR="47625" marT="47625" marB="47625" anchor="ctr"/>
                </a:tc>
                <a:extLst>
                  <a:ext uri="{0D108BD9-81ED-4DB2-BD59-A6C34878D82A}">
                    <a16:rowId xmlns:a16="http://schemas.microsoft.com/office/drawing/2014/main" val="1752673732"/>
                  </a:ext>
                </a:extLst>
              </a:tr>
              <a:tr h="468000">
                <a:tc>
                  <a:txBody>
                    <a:bodyPr/>
                    <a:lstStyle/>
                    <a:p>
                      <a:pPr>
                        <a:lnSpc>
                          <a:spcPct val="115000"/>
                        </a:lnSpc>
                        <a:spcAft>
                          <a:spcPts val="600"/>
                        </a:spcAft>
                      </a:pPr>
                      <a:r>
                        <a:rPr lang="en-US" sz="1600" kern="1200" dirty="0" smtClean="0">
                          <a:effectLst/>
                        </a:rPr>
                        <a:t>Thursday</a:t>
                      </a:r>
                      <a:r>
                        <a:rPr lang="en-US" sz="1600" kern="1200" baseline="0" dirty="0" smtClean="0">
                          <a:effectLst/>
                        </a:rPr>
                        <a:t> </a:t>
                      </a:r>
                      <a:r>
                        <a:rPr lang="en-US" sz="1600" kern="1200" dirty="0" smtClean="0">
                          <a:effectLst/>
                        </a:rPr>
                        <a:t>28</a:t>
                      </a:r>
                      <a:r>
                        <a:rPr lang="en-US" sz="1600" kern="1200" baseline="30000" dirty="0" smtClean="0">
                          <a:effectLst/>
                        </a:rPr>
                        <a:t>th</a:t>
                      </a:r>
                      <a:r>
                        <a:rPr lang="en-US" sz="1600" kern="1200" dirty="0" smtClean="0">
                          <a:effectLst/>
                        </a:rPr>
                        <a:t> March</a:t>
                      </a:r>
                      <a:r>
                        <a:rPr lang="en-US" sz="1600" kern="1200" baseline="0" dirty="0" smtClean="0">
                          <a:effectLst/>
                        </a:rPr>
                        <a:t> </a:t>
                      </a:r>
                      <a:r>
                        <a:rPr lang="en-US" sz="1600" kern="1200" dirty="0" smtClean="0">
                          <a:effectLst/>
                        </a:rPr>
                        <a:t>2024</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tc>
                  <a:txBody>
                    <a:bodyPr/>
                    <a:lstStyle/>
                    <a:p>
                      <a:pPr>
                        <a:lnSpc>
                          <a:spcPct val="115000"/>
                        </a:lnSpc>
                        <a:spcAft>
                          <a:spcPts val="600"/>
                        </a:spcAft>
                      </a:pPr>
                      <a:r>
                        <a:rPr lang="en-US" sz="1600" kern="1200" dirty="0" smtClean="0">
                          <a:effectLst/>
                        </a:rPr>
                        <a:t>Y8</a:t>
                      </a:r>
                      <a:r>
                        <a:rPr lang="en-US" sz="1600" kern="1200" baseline="0" dirty="0" smtClean="0">
                          <a:effectLst/>
                        </a:rPr>
                        <a:t> Report issued to parents/</a:t>
                      </a:r>
                      <a:r>
                        <a:rPr lang="en-US" sz="1600" kern="1200" baseline="0" dirty="0" err="1" smtClean="0">
                          <a:effectLst/>
                        </a:rPr>
                        <a:t>carers</a:t>
                      </a:r>
                      <a:endParaRPr lang="en-US" sz="1600" kern="1200" dirty="0" smtClean="0">
                        <a:effectLst/>
                      </a:endParaRPr>
                    </a:p>
                  </a:txBody>
                  <a:tcPr marL="47625" marR="47625" marT="47625" marB="47625" anchor="ctr"/>
                </a:tc>
                <a:extLst>
                  <a:ext uri="{0D108BD9-81ED-4DB2-BD59-A6C34878D82A}">
                    <a16:rowId xmlns:a16="http://schemas.microsoft.com/office/drawing/2014/main" val="10004"/>
                  </a:ext>
                </a:extLst>
              </a:tr>
              <a:tr h="468000">
                <a:tc>
                  <a:txBody>
                    <a:bodyPr/>
                    <a:lstStyle/>
                    <a:p>
                      <a:pPr>
                        <a:lnSpc>
                          <a:spcPct val="115000"/>
                        </a:lnSpc>
                        <a:spcAft>
                          <a:spcPts val="600"/>
                        </a:spcAft>
                      </a:pPr>
                      <a:r>
                        <a:rPr lang="en-US" sz="1600" dirty="0" smtClean="0">
                          <a:effectLst/>
                          <a:latin typeface="Calibri" panose="020F0502020204030204" pitchFamily="34" charset="0"/>
                          <a:ea typeface="Times New Roman" panose="02020603050405020304" pitchFamily="18" charset="0"/>
                          <a:cs typeface="Times New Roman" panose="02020603050405020304" pitchFamily="18" charset="0"/>
                        </a:rPr>
                        <a:t>Monday 15</a:t>
                      </a:r>
                      <a:r>
                        <a:rPr lang="en-US" sz="1600" baseline="30000" dirty="0" smtClean="0">
                          <a:effectLst/>
                          <a:latin typeface="Calibri" panose="020F0502020204030204" pitchFamily="34" charset="0"/>
                          <a:ea typeface="Times New Roman" panose="02020603050405020304" pitchFamily="18" charset="0"/>
                          <a:cs typeface="Times New Roman" panose="02020603050405020304" pitchFamily="18" charset="0"/>
                        </a:rPr>
                        <a:t>th</a:t>
                      </a:r>
                      <a:r>
                        <a:rPr lang="en-US" sz="1600" dirty="0" smtClean="0">
                          <a:effectLst/>
                          <a:latin typeface="Calibri" panose="020F0502020204030204" pitchFamily="34" charset="0"/>
                          <a:ea typeface="Times New Roman" panose="02020603050405020304" pitchFamily="18" charset="0"/>
                          <a:cs typeface="Times New Roman" panose="02020603050405020304" pitchFamily="18" charset="0"/>
                        </a:rPr>
                        <a:t> April</a:t>
                      </a:r>
                      <a:r>
                        <a:rPr lang="en-US" sz="1600" baseline="0" dirty="0" smtClean="0">
                          <a:effectLst/>
                          <a:latin typeface="Calibri" panose="020F0502020204030204" pitchFamily="34" charset="0"/>
                          <a:ea typeface="Times New Roman" panose="02020603050405020304" pitchFamily="18" charset="0"/>
                          <a:cs typeface="Times New Roman" panose="02020603050405020304" pitchFamily="18" charset="0"/>
                        </a:rPr>
                        <a:t> 2024</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tc>
                  <a:txBody>
                    <a:bodyPr/>
                    <a:lstStyle/>
                    <a:p>
                      <a:pPr marL="0" marR="0" indent="0" algn="l" defTabSz="914400" rtl="0" eaLnBrk="1" fontAlgn="auto" latinLnBrk="0" hangingPunct="1">
                        <a:lnSpc>
                          <a:spcPct val="115000"/>
                        </a:lnSpc>
                        <a:spcBef>
                          <a:spcPts val="0"/>
                        </a:spcBef>
                        <a:spcAft>
                          <a:spcPts val="600"/>
                        </a:spcAft>
                        <a:buClrTx/>
                        <a:buSzTx/>
                        <a:buFontTx/>
                        <a:buNone/>
                        <a:tabLst/>
                        <a:defRPr/>
                      </a:pPr>
                      <a:r>
                        <a:rPr lang="en-US" sz="1600" kern="1200" dirty="0" smtClean="0">
                          <a:effectLst/>
                        </a:rPr>
                        <a:t>Deadline for submission of KS4 Pathway Choices</a:t>
                      </a:r>
                      <a:endParaRPr lang="en-GB" sz="1600" dirty="0" smtClean="0">
                        <a:effectLst/>
                      </a:endParaRPr>
                    </a:p>
                  </a:txBody>
                  <a:tcPr marL="47625" marR="47625" marT="47625" marB="47625" anchor="ctr"/>
                </a:tc>
                <a:extLst>
                  <a:ext uri="{0D108BD9-81ED-4DB2-BD59-A6C34878D82A}">
                    <a16:rowId xmlns:a16="http://schemas.microsoft.com/office/drawing/2014/main" val="160589215"/>
                  </a:ext>
                </a:extLst>
              </a:tr>
              <a:tr h="468000">
                <a:tc>
                  <a:txBody>
                    <a:bodyPr/>
                    <a:lstStyle/>
                    <a:p>
                      <a:pPr>
                        <a:lnSpc>
                          <a:spcPct val="115000"/>
                        </a:lnSpc>
                        <a:spcAft>
                          <a:spcPts val="600"/>
                        </a:spcAft>
                      </a:pPr>
                      <a:r>
                        <a:rPr lang="en-US" sz="1600" kern="1200" dirty="0" smtClean="0">
                          <a:effectLst/>
                        </a:rPr>
                        <a:t>June 2024</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tc>
                  <a:txBody>
                    <a:bodyPr/>
                    <a:lstStyle/>
                    <a:p>
                      <a:pPr>
                        <a:lnSpc>
                          <a:spcPct val="115000"/>
                        </a:lnSpc>
                        <a:spcAft>
                          <a:spcPts val="600"/>
                        </a:spcAft>
                      </a:pPr>
                      <a:r>
                        <a:rPr lang="en-US" sz="1600" kern="1200" dirty="0">
                          <a:effectLst/>
                        </a:rPr>
                        <a:t>Confirmation of Course Choice letter issued to students</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extLst>
                  <a:ext uri="{0D108BD9-81ED-4DB2-BD59-A6C34878D82A}">
                    <a16:rowId xmlns:a16="http://schemas.microsoft.com/office/drawing/2014/main" val="10006"/>
                  </a:ext>
                </a:extLst>
              </a:tr>
              <a:tr h="468000">
                <a:tc>
                  <a:txBody>
                    <a:bodyPr/>
                    <a:lstStyle/>
                    <a:p>
                      <a:pPr>
                        <a:lnSpc>
                          <a:spcPct val="115000"/>
                        </a:lnSpc>
                        <a:spcAft>
                          <a:spcPts val="600"/>
                        </a:spcAft>
                      </a:pPr>
                      <a:r>
                        <a:rPr lang="en-GB" sz="1600" dirty="0" smtClean="0">
                          <a:effectLst/>
                          <a:latin typeface="Calibri" panose="020F0502020204030204" pitchFamily="34" charset="0"/>
                          <a:ea typeface="Times New Roman" panose="02020603050405020304" pitchFamily="18" charset="0"/>
                          <a:cs typeface="Times New Roman" panose="02020603050405020304" pitchFamily="18" charset="0"/>
                        </a:rPr>
                        <a:t>During</a:t>
                      </a:r>
                      <a:r>
                        <a:rPr lang="en-GB" sz="1600" baseline="0" dirty="0" smtClean="0">
                          <a:effectLst/>
                          <a:latin typeface="Calibri" panose="020F0502020204030204" pitchFamily="34" charset="0"/>
                          <a:ea typeface="Times New Roman" panose="02020603050405020304" pitchFamily="18" charset="0"/>
                          <a:cs typeface="Times New Roman" panose="02020603050405020304" pitchFamily="18" charset="0"/>
                        </a:rPr>
                        <a:t> </a:t>
                      </a:r>
                      <a:r>
                        <a:rPr lang="en-GB" sz="1600" dirty="0" smtClean="0">
                          <a:effectLst/>
                          <a:latin typeface="Calibri" panose="020F0502020204030204" pitchFamily="34" charset="0"/>
                          <a:ea typeface="Times New Roman" panose="02020603050405020304" pitchFamily="18" charset="0"/>
                          <a:cs typeface="Times New Roman" panose="02020603050405020304" pitchFamily="18" charset="0"/>
                        </a:rPr>
                        <a:t>Sprin</a:t>
                      </a:r>
                      <a:r>
                        <a:rPr lang="en-GB" sz="1600" baseline="0" dirty="0" smtClean="0">
                          <a:effectLst/>
                          <a:latin typeface="Calibri" panose="020F0502020204030204" pitchFamily="34" charset="0"/>
                          <a:ea typeface="Times New Roman" panose="02020603050405020304" pitchFamily="18" charset="0"/>
                          <a:cs typeface="Times New Roman" panose="02020603050405020304" pitchFamily="18" charset="0"/>
                        </a:rPr>
                        <a:t>g Term 2024</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tc>
                  <a:txBody>
                    <a:bodyPr/>
                    <a:lstStyle/>
                    <a:p>
                      <a:pPr>
                        <a:lnSpc>
                          <a:spcPct val="115000"/>
                        </a:lnSpc>
                        <a:spcAft>
                          <a:spcPts val="600"/>
                        </a:spcAft>
                      </a:pPr>
                      <a:r>
                        <a:rPr lang="en-GB" sz="1600" dirty="0" smtClean="0">
                          <a:effectLst/>
                          <a:latin typeface="Calibri" panose="020F0502020204030204" pitchFamily="34" charset="0"/>
                          <a:ea typeface="Times New Roman" panose="02020603050405020304" pitchFamily="18" charset="0"/>
                          <a:cs typeface="Times New Roman" panose="02020603050405020304" pitchFamily="18" charset="0"/>
                        </a:rPr>
                        <a:t>1:1 student</a:t>
                      </a:r>
                      <a:r>
                        <a:rPr lang="en-GB" sz="1600" baseline="0" dirty="0" smtClean="0">
                          <a:effectLst/>
                          <a:latin typeface="Calibri" panose="020F0502020204030204" pitchFamily="34" charset="0"/>
                          <a:ea typeface="Times New Roman" panose="02020603050405020304" pitchFamily="18" charset="0"/>
                          <a:cs typeface="Times New Roman" panose="02020603050405020304" pitchFamily="18" charset="0"/>
                        </a:rPr>
                        <a:t> interviews with Mrs Hancock: Head of Careers</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47625" marB="47625" anchor="ct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05935812"/>
      </p:ext>
    </p:extLst>
  </p:cSld>
  <p:clrMapOvr>
    <a:masterClrMapping/>
  </p:clrMapOvr>
  <mc:AlternateContent xmlns:mc="http://schemas.openxmlformats.org/markup-compatibility/2006" xmlns:p14="http://schemas.microsoft.com/office/powerpoint/2010/main">
    <mc:Choice Requires="p14">
      <p:transition p14:dur="0" advTm="125000"/>
    </mc:Choice>
    <mc:Fallback xmlns="">
      <p:transition advTm="12500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smtClean="0"/>
              <a:t>A student’s prayer – At the crossroads again Lord!</a:t>
            </a:r>
            <a:endParaRPr lang="en-GB" b="1" dirty="0"/>
          </a:p>
        </p:txBody>
      </p:sp>
      <p:sp>
        <p:nvSpPr>
          <p:cNvPr id="4" name="Subtitle 3"/>
          <p:cNvSpPr>
            <a:spLocks noGrp="1"/>
          </p:cNvSpPr>
          <p:nvPr>
            <p:ph type="subTitle" idx="1"/>
          </p:nvPr>
        </p:nvSpPr>
        <p:spPr/>
        <p:txBody>
          <a:bodyPr/>
          <a:lstStyle/>
          <a:p>
            <a:endParaRPr lang="en-GB" dirty="0" smtClean="0"/>
          </a:p>
          <a:p>
            <a:r>
              <a:rPr lang="en-GB" dirty="0" smtClean="0"/>
              <a:t>Inspired by Fr David O'Malley “Trust the Road”</a:t>
            </a:r>
            <a:endParaRPr lang="en-GB" dirty="0"/>
          </a:p>
        </p:txBody>
      </p:sp>
    </p:spTree>
    <p:extLst>
      <p:ext uri="{BB962C8B-B14F-4D97-AF65-F5344CB8AC3E}">
        <p14:creationId xmlns:p14="http://schemas.microsoft.com/office/powerpoint/2010/main" val="3423022769"/>
      </p:ext>
    </p:extLst>
  </p:cSld>
  <p:clrMapOvr>
    <a:masterClrMapping/>
  </p:clrMapOvr>
  <mc:AlternateContent xmlns:mc="http://schemas.openxmlformats.org/markup-compatibility/2006" xmlns:p14="http://schemas.microsoft.com/office/powerpoint/2010/main">
    <mc:Choice Requires="p14">
      <p:transition p14:dur="0" advTm="75106"/>
    </mc:Choice>
    <mc:Fallback xmlns="">
      <p:transition advTm="75106"/>
    </mc:Fallback>
  </mc:AlternateContent>
  <p:timing>
    <p:tnLst>
      <p:par>
        <p:cTn id="1" dur="indefinite" restart="never" nodeType="tmRoot"/>
      </p:par>
    </p:tnLst>
  </p:timing>
  <p:extLst mod="1">
    <p:ext uri="{E180D4A7-C9FB-4DFB-919C-405C955672EB}">
      <p14:showEvtLst xmlns:p14="http://schemas.microsoft.com/office/powerpoint/2010/main">
        <p14:playEvt time="22" objId="3"/>
        <p14:stopEvt time="74140" objId="3"/>
      </p14:showEvtLst>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Overview</a:t>
            </a:r>
            <a:endParaRPr lang="en-GB" dirty="0"/>
          </a:p>
        </p:txBody>
      </p:sp>
      <p:sp>
        <p:nvSpPr>
          <p:cNvPr id="3" name="Content Placeholder 2"/>
          <p:cNvSpPr>
            <a:spLocks noGrp="1"/>
          </p:cNvSpPr>
          <p:nvPr>
            <p:ph idx="1"/>
          </p:nvPr>
        </p:nvSpPr>
        <p:spPr/>
        <p:txBody>
          <a:bodyPr>
            <a:normAutofit/>
          </a:bodyPr>
          <a:lstStyle/>
          <a:p>
            <a:r>
              <a:rPr lang="en-GB" sz="3200" dirty="0" smtClean="0"/>
              <a:t>Welcome and Introduction </a:t>
            </a:r>
          </a:p>
          <a:p>
            <a:endParaRPr lang="en-GB" sz="3200" dirty="0"/>
          </a:p>
          <a:p>
            <a:r>
              <a:rPr lang="en-GB" sz="3200" dirty="0" smtClean="0"/>
              <a:t>Curriculum and Pathways </a:t>
            </a:r>
          </a:p>
          <a:p>
            <a:endParaRPr lang="en-GB" sz="3200" dirty="0"/>
          </a:p>
          <a:p>
            <a:r>
              <a:rPr lang="en-GB" sz="3200" dirty="0" smtClean="0"/>
              <a:t>Support and Guidance </a:t>
            </a:r>
          </a:p>
          <a:p>
            <a:endParaRPr lang="en-GB" sz="3200" dirty="0"/>
          </a:p>
        </p:txBody>
      </p:sp>
    </p:spTree>
    <p:extLst>
      <p:ext uri="{BB962C8B-B14F-4D97-AF65-F5344CB8AC3E}">
        <p14:creationId xmlns:p14="http://schemas.microsoft.com/office/powerpoint/2010/main" val="360039195"/>
      </p:ext>
    </p:extLst>
  </p:cSld>
  <p:clrMapOvr>
    <a:masterClrMapping/>
  </p:clrMapOvr>
  <mc:AlternateContent xmlns:mc="http://schemas.openxmlformats.org/markup-compatibility/2006" xmlns:p14="http://schemas.microsoft.com/office/powerpoint/2010/main">
    <mc:Choice Requires="p14">
      <p:transition p14:dur="0" advTm="28956"/>
    </mc:Choice>
    <mc:Fallback xmlns="">
      <p:transition advTm="28956"/>
    </mc:Fallback>
  </mc:AlternateContent>
  <p:timing>
    <p:tnLst>
      <p:par>
        <p:cTn id="1" dur="indefinite" restart="never" nodeType="tmRoot"/>
      </p:par>
    </p:tnLst>
  </p:timing>
  <p:extLst mod="1">
    <p:ext uri="{E180D4A7-C9FB-4DFB-919C-405C955672EB}">
      <p14:showEvtLst xmlns:p14="http://schemas.microsoft.com/office/powerpoint/2010/main">
        <p14:playEvt time="0" objId="4"/>
        <p14:stopEvt time="28817" objId="4"/>
      </p14:showEvtLst>
    </p:ext>
  </p:extLs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	</a:t>
            </a:r>
            <a:endParaRPr lang="en-GB" dirty="0"/>
          </a:p>
        </p:txBody>
      </p:sp>
      <p:sp>
        <p:nvSpPr>
          <p:cNvPr id="4" name="Rectangle 3"/>
          <p:cNvSpPr txBox="1">
            <a:spLocks noChangeArrowheads="1"/>
          </p:cNvSpPr>
          <p:nvPr/>
        </p:nvSpPr>
        <p:spPr>
          <a:xfrm>
            <a:off x="1075764" y="4199964"/>
            <a:ext cx="9009529" cy="9144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Tx/>
              <a:buNone/>
            </a:pPr>
            <a:r>
              <a:rPr lang="en-GB" altLang="en-US" dirty="0" smtClean="0">
                <a:solidFill>
                  <a:prstClr val="black"/>
                </a:solidFill>
                <a:latin typeface="Comic Sans MS" panose="030F0702030302020204" pitchFamily="66" charset="0"/>
              </a:rPr>
              <a:t>  </a:t>
            </a:r>
            <a:r>
              <a:rPr lang="en-GB" altLang="en-US" dirty="0" smtClean="0">
                <a:solidFill>
                  <a:prstClr val="black"/>
                </a:solidFill>
                <a:latin typeface="Arial" panose="020B0604020202020204" pitchFamily="34" charset="0"/>
              </a:rPr>
              <a:t>Information + 		support    =   	a good choice</a:t>
            </a:r>
            <a:endParaRPr lang="en-GB" altLang="en-US" dirty="0" smtClean="0">
              <a:solidFill>
                <a:prstClr val="black"/>
              </a:solidFill>
              <a:latin typeface="Comic Sans MS" panose="030F0702030302020204" pitchFamily="66" charset="0"/>
            </a:endParaRPr>
          </a:p>
          <a:p>
            <a:pPr>
              <a:buFontTx/>
              <a:buNone/>
            </a:pPr>
            <a:endParaRPr lang="en-GB" altLang="en-US" dirty="0" smtClean="0">
              <a:solidFill>
                <a:prstClr val="black"/>
              </a:solidFill>
              <a:latin typeface="Comic Sans MS" panose="030F0702030302020204" pitchFamily="66" charset="0"/>
            </a:endParaRPr>
          </a:p>
        </p:txBody>
      </p:sp>
      <p:pic>
        <p:nvPicPr>
          <p:cNvPr id="5" name="Picture 6" descr="SCHMS03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765" y="2218764"/>
            <a:ext cx="1600200" cy="149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descr="MTHSY02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97089" y="2764864"/>
            <a:ext cx="11430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9" descr="MTHSY05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28365" y="2523564"/>
            <a:ext cx="896938"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1" descr="suppor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17427" y="2093351"/>
            <a:ext cx="1981200" cy="174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2" descr="smiley"/>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138551" y="2411411"/>
            <a:ext cx="1273175" cy="1173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43002465"/>
      </p:ext>
    </p:extLst>
  </p:cSld>
  <p:clrMapOvr>
    <a:masterClrMapping/>
  </p:clrMapOvr>
  <mc:AlternateContent xmlns:mc="http://schemas.openxmlformats.org/markup-compatibility/2006" xmlns:p14="http://schemas.microsoft.com/office/powerpoint/2010/main">
    <mc:Choice Requires="p14">
      <p:transition p14:dur="0" advTm="34095"/>
    </mc:Choice>
    <mc:Fallback xmlns="">
      <p:transition advTm="34095"/>
    </mc:Fallback>
  </mc:AlternateContent>
  <p:timing>
    <p:tnLst>
      <p:par>
        <p:cTn id="1" dur="indefinite" restart="never" nodeType="tmRoot"/>
      </p:par>
    </p:tnLst>
  </p:timing>
  <p:extLst mod="1">
    <p:ext uri="{E180D4A7-C9FB-4DFB-919C-405C955672EB}">
      <p14:showEvtLst xmlns:p14="http://schemas.microsoft.com/office/powerpoint/2010/main">
        <p14:playEvt time="25" objId="3"/>
        <p14:stopEvt time="33063" objId="3"/>
      </p14:showEvtLst>
    </p:ext>
  </p:extLs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411" y="510988"/>
            <a:ext cx="10318656" cy="5822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6045657"/>
      </p:ext>
    </p:extLst>
  </p:cSld>
  <p:clrMapOvr>
    <a:masterClrMapping/>
  </p:clrMapOvr>
  <mc:AlternateContent xmlns:mc="http://schemas.openxmlformats.org/markup-compatibility/2006" xmlns:p14="http://schemas.microsoft.com/office/powerpoint/2010/main">
    <mc:Choice Requires="p14">
      <p:transition p14:dur="0" advClick="0" advTm="33000"/>
    </mc:Choice>
    <mc:Fallback xmlns="">
      <p:transition advClick="0" advTm="3300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838199" y="3310579"/>
            <a:ext cx="9583272" cy="1076860"/>
          </a:xfrm>
          <a:prstGeom prst="rect">
            <a:avLst/>
          </a:prstGeom>
          <a:solidFill>
            <a:schemeClr val="accent6">
              <a:lumMod val="40000"/>
              <a:lumOff val="6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838200" y="1570795"/>
            <a:ext cx="10390094" cy="1589365"/>
          </a:xfrm>
          <a:prstGeom prst="rect">
            <a:avLst/>
          </a:prstGeom>
          <a:solidFill>
            <a:schemeClr val="accent2">
              <a:lumMod val="40000"/>
              <a:lumOff val="6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dirty="0" smtClean="0"/>
              <a:t>Why are the choices important?</a:t>
            </a:r>
            <a:endParaRPr lang="en-GB" dirty="0"/>
          </a:p>
        </p:txBody>
      </p:sp>
      <p:sp>
        <p:nvSpPr>
          <p:cNvPr id="7" name="Rectangle 6"/>
          <p:cNvSpPr>
            <a:spLocks noChangeArrowheads="1"/>
          </p:cNvSpPr>
          <p:nvPr/>
        </p:nvSpPr>
        <p:spPr bwMode="auto">
          <a:xfrm>
            <a:off x="3944938" y="2798073"/>
            <a:ext cx="7408862" cy="366713"/>
          </a:xfrm>
          <a:prstGeom prst="rect">
            <a:avLst/>
          </a:prstGeom>
          <a:noFill/>
          <a:ln w="9525">
            <a:noFill/>
            <a:miter lim="800000"/>
            <a:headEnd/>
            <a:tailEnd/>
          </a:ln>
        </p:spPr>
        <p:txBody>
          <a:bodyPr wrap="none"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sz="1600" i="1" dirty="0">
                <a:latin typeface="Calibri" pitchFamily="34" charset="0"/>
              </a:rPr>
              <a:t>Exclusion, employment and opportunity</a:t>
            </a:r>
            <a:r>
              <a:rPr lang="en-GB" sz="1600" dirty="0">
                <a:latin typeface="Calibri" pitchFamily="34" charset="0"/>
              </a:rPr>
              <a:t>, Case Paper No 4, Atkinson. A and Hills J, (</a:t>
            </a:r>
            <a:r>
              <a:rPr lang="en-GB" sz="1600" dirty="0" err="1">
                <a:latin typeface="Calibri" pitchFamily="34" charset="0"/>
              </a:rPr>
              <a:t>eds</a:t>
            </a:r>
            <a:r>
              <a:rPr lang="en-GB" sz="1600" dirty="0">
                <a:latin typeface="Calibri" pitchFamily="34" charset="0"/>
              </a:rPr>
              <a:t>),</a:t>
            </a:r>
            <a:r>
              <a:rPr lang="en-GB" dirty="0"/>
              <a:t> </a:t>
            </a:r>
          </a:p>
        </p:txBody>
      </p:sp>
      <p:sp>
        <p:nvSpPr>
          <p:cNvPr id="10" name="Rectangle 9"/>
          <p:cNvSpPr/>
          <p:nvPr/>
        </p:nvSpPr>
        <p:spPr>
          <a:xfrm>
            <a:off x="8858225" y="4048884"/>
            <a:ext cx="1208601" cy="338554"/>
          </a:xfrm>
          <a:prstGeom prst="rect">
            <a:avLst/>
          </a:prstGeom>
        </p:spPr>
        <p:txBody>
          <a:bodyPr wrap="none">
            <a:spAutoFit/>
          </a:bodyPr>
          <a:lstStyle/>
          <a:p>
            <a:r>
              <a:rPr lang="en-GB" sz="1600" i="1" dirty="0" smtClean="0"/>
              <a:t>www.gov.uk</a:t>
            </a:r>
            <a:endParaRPr lang="en-GB" sz="1600" i="1" dirty="0"/>
          </a:p>
        </p:txBody>
      </p:sp>
      <p:sp>
        <p:nvSpPr>
          <p:cNvPr id="14" name="Rectangle 13"/>
          <p:cNvSpPr/>
          <p:nvPr/>
        </p:nvSpPr>
        <p:spPr>
          <a:xfrm>
            <a:off x="838199" y="4579949"/>
            <a:ext cx="9072283" cy="1682211"/>
          </a:xfrm>
          <a:prstGeom prst="rect">
            <a:avLst/>
          </a:prstGeom>
          <a:solidFill>
            <a:schemeClr val="accent4">
              <a:lumMod val="20000"/>
              <a:lumOff val="8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912159" y="1570794"/>
            <a:ext cx="10242176" cy="4749987"/>
          </a:xfrm>
        </p:spPr>
        <p:txBody>
          <a:bodyPr>
            <a:normAutofit/>
          </a:bodyPr>
          <a:lstStyle/>
          <a:p>
            <a:pPr marL="0" indent="0">
              <a:buNone/>
            </a:pPr>
            <a:r>
              <a:rPr lang="en-GB" dirty="0" smtClean="0"/>
              <a:t>‘In </a:t>
            </a:r>
            <a:r>
              <a:rPr lang="en-GB" dirty="0"/>
              <a:t>a competitive job market, academic and vocational qualifications are increasingly important.  </a:t>
            </a:r>
            <a:r>
              <a:rPr lang="en-GB" dirty="0" smtClean="0"/>
              <a:t>Those with good qualifications are at a lower risk of being unemployed.’</a:t>
            </a:r>
            <a:r>
              <a:rPr lang="en-GB" dirty="0"/>
              <a:t>	</a:t>
            </a:r>
            <a:endParaRPr lang="en-GB" dirty="0" smtClean="0"/>
          </a:p>
          <a:p>
            <a:pPr marL="0" indent="0">
              <a:buNone/>
            </a:pPr>
            <a:endParaRPr lang="en-GB" dirty="0"/>
          </a:p>
          <a:p>
            <a:pPr marL="0" indent="0">
              <a:buNone/>
            </a:pPr>
            <a:r>
              <a:rPr lang="en-GB" dirty="0" smtClean="0"/>
              <a:t>‘The </a:t>
            </a:r>
            <a:r>
              <a:rPr lang="en-GB" dirty="0" err="1"/>
              <a:t>EBacc</a:t>
            </a:r>
            <a:r>
              <a:rPr lang="en-GB" dirty="0"/>
              <a:t> is a set of subjects at GCSE that keeps young people’s options open for further study and future careers</a:t>
            </a:r>
            <a:r>
              <a:rPr lang="en-GB" dirty="0" smtClean="0"/>
              <a:t>.</a:t>
            </a:r>
          </a:p>
          <a:p>
            <a:pPr marL="0" indent="0">
              <a:buNone/>
            </a:pPr>
            <a:endParaRPr lang="en-GB" sz="2000" dirty="0"/>
          </a:p>
          <a:p>
            <a:pPr marL="0" indent="0">
              <a:buNone/>
            </a:pPr>
            <a:r>
              <a:rPr lang="en-GB" dirty="0" smtClean="0"/>
              <a:t>‘A</a:t>
            </a:r>
            <a:r>
              <a:rPr lang="en-GB" dirty="0"/>
              <a:t> </a:t>
            </a:r>
            <a:r>
              <a:rPr lang="en-GB" b="1" dirty="0"/>
              <a:t>broad and balanced curriculum</a:t>
            </a:r>
            <a:r>
              <a:rPr lang="en-GB" dirty="0"/>
              <a:t> inspires pupils to learn.  </a:t>
            </a:r>
            <a:r>
              <a:rPr lang="en-GB" dirty="0" smtClean="0"/>
              <a:t>              The </a:t>
            </a:r>
            <a:r>
              <a:rPr lang="en-GB" dirty="0"/>
              <a:t>range of subjects and courses helps pupils acquire </a:t>
            </a:r>
            <a:r>
              <a:rPr lang="en-GB" dirty="0" smtClean="0"/>
              <a:t>           knowledge</a:t>
            </a:r>
            <a:r>
              <a:rPr lang="en-GB" dirty="0"/>
              <a:t>, understanding and skills in all aspects of their </a:t>
            </a:r>
            <a:r>
              <a:rPr lang="en-GB" dirty="0" smtClean="0"/>
              <a:t>     education’ </a:t>
            </a:r>
            <a:endParaRPr lang="en-GB" dirty="0"/>
          </a:p>
        </p:txBody>
      </p:sp>
      <p:sp>
        <p:nvSpPr>
          <p:cNvPr id="15" name="Rectangle 14"/>
          <p:cNvSpPr>
            <a:spLocks noChangeArrowheads="1"/>
          </p:cNvSpPr>
          <p:nvPr/>
        </p:nvSpPr>
        <p:spPr bwMode="auto">
          <a:xfrm>
            <a:off x="9181308" y="5885847"/>
            <a:ext cx="729174" cy="338554"/>
          </a:xfrm>
          <a:prstGeom prst="rect">
            <a:avLst/>
          </a:prstGeom>
          <a:noFill/>
          <a:ln w="9525">
            <a:noFill/>
            <a:miter lim="800000"/>
            <a:headEnd/>
            <a:tailEnd/>
          </a:ln>
        </p:spPr>
        <p:txBody>
          <a:bodyPr wrap="none"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sz="1600" i="1" dirty="0" smtClean="0">
                <a:latin typeface="Calibri" pitchFamily="34" charset="0"/>
              </a:rPr>
              <a:t>Ofsted</a:t>
            </a:r>
            <a:endParaRPr lang="en-GB" dirty="0"/>
          </a:p>
        </p:txBody>
      </p:sp>
    </p:spTree>
    <p:extLst>
      <p:ext uri="{BB962C8B-B14F-4D97-AF65-F5344CB8AC3E}">
        <p14:creationId xmlns:p14="http://schemas.microsoft.com/office/powerpoint/2010/main" val="1271887525"/>
      </p:ext>
    </p:extLst>
  </p:cSld>
  <p:clrMapOvr>
    <a:masterClrMapping/>
  </p:clrMapOvr>
  <mc:AlternateContent xmlns:mc="http://schemas.openxmlformats.org/markup-compatibility/2006" xmlns:p14="http://schemas.microsoft.com/office/powerpoint/2010/main">
    <mc:Choice Requires="p14">
      <p:transition p14:dur="0" advClick="0" advTm="29000"/>
    </mc:Choice>
    <mc:Fallback xmlns="">
      <p:transition advClick="0" advTm="2900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Aspirational Curriculum</a:t>
            </a:r>
            <a:endParaRPr lang="en-GB" dirty="0"/>
          </a:p>
        </p:txBody>
      </p:sp>
      <p:sp>
        <p:nvSpPr>
          <p:cNvPr id="7" name="Content Placeholder 2"/>
          <p:cNvSpPr>
            <a:spLocks noGrp="1"/>
          </p:cNvSpPr>
          <p:nvPr>
            <p:ph idx="1"/>
          </p:nvPr>
        </p:nvSpPr>
        <p:spPr>
          <a:xfrm>
            <a:off x="838200" y="1583111"/>
            <a:ext cx="9255767" cy="4925266"/>
          </a:xfrm>
        </p:spPr>
        <p:txBody>
          <a:bodyPr>
            <a:normAutofit fontScale="70000" lnSpcReduction="20000"/>
          </a:bodyPr>
          <a:lstStyle/>
          <a:p>
            <a:pPr marL="0" indent="0">
              <a:lnSpc>
                <a:spcPct val="120000"/>
              </a:lnSpc>
              <a:buNone/>
            </a:pPr>
            <a:r>
              <a:rPr lang="en-GB" sz="4400" dirty="0"/>
              <a:t>A long standing history of high </a:t>
            </a:r>
            <a:r>
              <a:rPr lang="en-GB" sz="4400" dirty="0" err="1"/>
              <a:t>attainers</a:t>
            </a:r>
            <a:r>
              <a:rPr lang="en-GB" sz="4400" dirty="0"/>
              <a:t> at </a:t>
            </a:r>
            <a:r>
              <a:rPr lang="en-GB" sz="4400" dirty="0" smtClean="0"/>
              <a:t>KS2.</a:t>
            </a:r>
            <a:endParaRPr lang="en-GB" sz="4400" dirty="0"/>
          </a:p>
          <a:p>
            <a:pPr marL="0" indent="0">
              <a:lnSpc>
                <a:spcPct val="120000"/>
              </a:lnSpc>
              <a:buNone/>
            </a:pPr>
            <a:r>
              <a:rPr lang="en-GB" sz="4400" dirty="0" smtClean="0"/>
              <a:t>Pathways designed to deliver an Aspirational Curriculum.</a:t>
            </a:r>
          </a:p>
          <a:p>
            <a:pPr marL="0" indent="0">
              <a:buNone/>
            </a:pPr>
            <a:endParaRPr lang="en-GB" dirty="0"/>
          </a:p>
          <a:p>
            <a:pPr marL="0" indent="0">
              <a:buNone/>
            </a:pPr>
            <a:r>
              <a:rPr lang="en-GB" sz="4400" dirty="0" smtClean="0"/>
              <a:t>Curriculum Intent</a:t>
            </a:r>
          </a:p>
          <a:p>
            <a:pPr marL="0" indent="0">
              <a:lnSpc>
                <a:spcPct val="120000"/>
              </a:lnSpc>
              <a:buNone/>
            </a:pPr>
            <a:r>
              <a:rPr lang="en-GB" sz="3800" i="1" dirty="0"/>
              <a:t>Our curriculum aims to </a:t>
            </a:r>
            <a:r>
              <a:rPr lang="en-GB" sz="3800" b="1" i="1" u="sng" dirty="0"/>
              <a:t>empower every student </a:t>
            </a:r>
            <a:r>
              <a:rPr lang="en-GB" sz="3800" i="1" dirty="0"/>
              <a:t>to develop as an independent, free thinking </a:t>
            </a:r>
            <a:r>
              <a:rPr lang="en-GB" sz="3800" i="1" dirty="0" smtClean="0"/>
              <a:t>individual… </a:t>
            </a:r>
          </a:p>
          <a:p>
            <a:pPr marL="0" indent="0">
              <a:lnSpc>
                <a:spcPct val="120000"/>
              </a:lnSpc>
              <a:buNone/>
            </a:pPr>
            <a:r>
              <a:rPr lang="en-GB" sz="3800" i="1" dirty="0" smtClean="0"/>
              <a:t>Our </a:t>
            </a:r>
            <a:r>
              <a:rPr lang="en-GB" sz="3800" i="1" dirty="0"/>
              <a:t>curriculum intends that students should </a:t>
            </a:r>
            <a:r>
              <a:rPr lang="en-GB" sz="3800" b="1" i="1" u="sng" dirty="0"/>
              <a:t>‘aspire to be </a:t>
            </a:r>
            <a:r>
              <a:rPr lang="en-GB" sz="3800" b="1" i="1" u="sng" dirty="0" smtClean="0"/>
              <a:t>more</a:t>
            </a:r>
            <a:r>
              <a:rPr lang="en-GB" sz="3800" i="1" dirty="0" smtClean="0"/>
              <a:t>’. As </a:t>
            </a:r>
            <a:r>
              <a:rPr lang="en-GB" sz="3800" i="1" dirty="0"/>
              <a:t>such we will offer a range of challenging GCSE subjects so that our pupils can </a:t>
            </a:r>
            <a:r>
              <a:rPr lang="en-GB" sz="3800" b="1" i="1" u="sng" dirty="0"/>
              <a:t>compete with the best</a:t>
            </a:r>
            <a:r>
              <a:rPr lang="en-GB" sz="3800" i="1" dirty="0"/>
              <a:t>. </a:t>
            </a:r>
            <a:endParaRPr lang="en-GB" sz="2900" i="1" dirty="0" smtClean="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15264" y="365125"/>
            <a:ext cx="2520281" cy="1393665"/>
          </a:xfrm>
          <a:prstGeom prst="rect">
            <a:avLst/>
          </a:prstGeom>
        </p:spPr>
      </p:pic>
    </p:spTree>
    <p:extLst>
      <p:ext uri="{BB962C8B-B14F-4D97-AF65-F5344CB8AC3E}">
        <p14:creationId xmlns:p14="http://schemas.microsoft.com/office/powerpoint/2010/main" val="3895512782"/>
      </p:ext>
    </p:extLst>
  </p:cSld>
  <p:clrMapOvr>
    <a:masterClrMapping/>
  </p:clrMapOvr>
  <mc:AlternateContent xmlns:mc="http://schemas.openxmlformats.org/markup-compatibility/2006" xmlns:p14="http://schemas.microsoft.com/office/powerpoint/2010/main">
    <mc:Choice Requires="p14">
      <p:transition p14:dur="0" advTm="59000"/>
    </mc:Choice>
    <mc:Fallback xmlns="">
      <p:transition advTm="5900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Aspirational Curriculum</a:t>
            </a:r>
            <a:endParaRPr lang="en-GB" dirty="0"/>
          </a:p>
        </p:txBody>
      </p:sp>
      <p:sp>
        <p:nvSpPr>
          <p:cNvPr id="4" name="Content Placeholder 2"/>
          <p:cNvSpPr>
            <a:spLocks noGrp="1"/>
          </p:cNvSpPr>
          <p:nvPr>
            <p:ph idx="1"/>
          </p:nvPr>
        </p:nvSpPr>
        <p:spPr>
          <a:xfrm>
            <a:off x="3529607" y="1978720"/>
            <a:ext cx="6313639" cy="3857304"/>
          </a:xfrm>
        </p:spPr>
        <p:txBody>
          <a:bodyPr>
            <a:normAutofit lnSpcReduction="10000"/>
          </a:bodyPr>
          <a:lstStyle/>
          <a:p>
            <a:pPr marL="0" indent="0">
              <a:buNone/>
            </a:pPr>
            <a:r>
              <a:rPr lang="en-GB" i="1" dirty="0" smtClean="0"/>
              <a:t>School need to challenge all our learners to reach their full potential. </a:t>
            </a:r>
          </a:p>
          <a:p>
            <a:pPr marL="0" indent="0">
              <a:buNone/>
            </a:pPr>
            <a:endParaRPr lang="en-GB" i="1" dirty="0"/>
          </a:p>
          <a:p>
            <a:pPr marL="0" indent="0">
              <a:buNone/>
            </a:pPr>
            <a:r>
              <a:rPr lang="en-GB" i="1" dirty="0" smtClean="0"/>
              <a:t>At home you need to challenge your child </a:t>
            </a:r>
            <a:r>
              <a:rPr lang="en-GB" i="1" dirty="0"/>
              <a:t>to reach their full potential. </a:t>
            </a:r>
            <a:endParaRPr lang="en-GB" i="1" dirty="0" smtClean="0"/>
          </a:p>
          <a:p>
            <a:pPr marL="0" indent="0">
              <a:buNone/>
            </a:pPr>
            <a:endParaRPr lang="en-GB" i="1" dirty="0"/>
          </a:p>
          <a:p>
            <a:pPr marL="0" indent="0">
              <a:buNone/>
            </a:pPr>
            <a:r>
              <a:rPr lang="en-GB" i="1" dirty="0" smtClean="0"/>
              <a:t>The suite of subjects on each Pathway aims to challenge each pupil to maximise their future possibilities. </a:t>
            </a:r>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r="16474"/>
          <a:stretch/>
        </p:blipFill>
        <p:spPr>
          <a:xfrm>
            <a:off x="1009328" y="1690688"/>
            <a:ext cx="2125806" cy="3962400"/>
          </a:xfrm>
          <a:prstGeom prst="rect">
            <a:avLst/>
          </a:prstGeom>
        </p:spPr>
      </p:pic>
    </p:spTree>
    <p:extLst>
      <p:ext uri="{BB962C8B-B14F-4D97-AF65-F5344CB8AC3E}">
        <p14:creationId xmlns:p14="http://schemas.microsoft.com/office/powerpoint/2010/main" val="3637434145"/>
      </p:ext>
    </p:extLst>
  </p:cSld>
  <p:clrMapOvr>
    <a:masterClrMapping/>
  </p:clrMapOvr>
  <mc:AlternateContent xmlns:mc="http://schemas.openxmlformats.org/markup-compatibility/2006" xmlns:p14="http://schemas.microsoft.com/office/powerpoint/2010/main">
    <mc:Choice Requires="p14">
      <p:transition p14:dur="0" advTm="26000"/>
    </mc:Choice>
    <mc:Fallback xmlns="">
      <p:transition advTm="2600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Learning Pathways</a:t>
            </a:r>
            <a:endParaRPr lang="en-GB" dirty="0"/>
          </a:p>
        </p:txBody>
      </p:sp>
      <p:sp>
        <p:nvSpPr>
          <p:cNvPr id="3" name="Content Placeholder 2"/>
          <p:cNvSpPr>
            <a:spLocks noGrp="1"/>
          </p:cNvSpPr>
          <p:nvPr>
            <p:ph idx="1"/>
          </p:nvPr>
        </p:nvSpPr>
        <p:spPr>
          <a:xfrm>
            <a:off x="838200" y="1717675"/>
            <a:ext cx="9946341" cy="4351338"/>
          </a:xfrm>
        </p:spPr>
        <p:txBody>
          <a:bodyPr>
            <a:normAutofit/>
          </a:bodyPr>
          <a:lstStyle/>
          <a:p>
            <a:pPr>
              <a:lnSpc>
                <a:spcPct val="130000"/>
              </a:lnSpc>
            </a:pPr>
            <a:r>
              <a:rPr lang="en-GB" altLang="en-US" sz="2000" dirty="0"/>
              <a:t>A Learning Pathway is the learning experience of each individual 14-19 year old. It consists of a Learning Core and a choice of </a:t>
            </a:r>
            <a:r>
              <a:rPr lang="en-GB" altLang="en-US" sz="2000" dirty="0" smtClean="0"/>
              <a:t>option. </a:t>
            </a:r>
            <a:endParaRPr lang="en-GB" altLang="en-US" sz="2000" dirty="0"/>
          </a:p>
          <a:p>
            <a:pPr>
              <a:lnSpc>
                <a:spcPct val="130000"/>
              </a:lnSpc>
            </a:pPr>
            <a:r>
              <a:rPr lang="en-GB" altLang="en-US" sz="2000" dirty="0" smtClean="0"/>
              <a:t>Learners </a:t>
            </a:r>
            <a:r>
              <a:rPr lang="en-GB" altLang="en-US" sz="2000" dirty="0"/>
              <a:t>will select, with support and guidance, options which suit their interests, abilities and learning styles and which help them to realise their potential</a:t>
            </a:r>
          </a:p>
          <a:p>
            <a:pPr>
              <a:lnSpc>
                <a:spcPct val="130000"/>
              </a:lnSpc>
            </a:pPr>
            <a:r>
              <a:rPr lang="en-GB" altLang="en-US" sz="2000" dirty="0"/>
              <a:t>All learners aged 14-16 will take the following subjects</a:t>
            </a:r>
          </a:p>
          <a:p>
            <a:pPr lvl="1">
              <a:lnSpc>
                <a:spcPct val="130000"/>
              </a:lnSpc>
              <a:buFont typeface="Times" panose="02020603050405020304" pitchFamily="18" charset="0"/>
              <a:buChar char="•"/>
            </a:pPr>
            <a:r>
              <a:rPr lang="en-GB" altLang="en-US" sz="2000" dirty="0" smtClean="0"/>
              <a:t>RE, English</a:t>
            </a:r>
            <a:r>
              <a:rPr lang="en-GB" altLang="en-US" sz="2000" dirty="0"/>
              <a:t>, </a:t>
            </a:r>
            <a:r>
              <a:rPr lang="en-GB" altLang="en-US" sz="2000" dirty="0" smtClean="0"/>
              <a:t>Mathematics</a:t>
            </a:r>
            <a:r>
              <a:rPr lang="en-GB" altLang="en-US" sz="2000" dirty="0"/>
              <a:t>, Science and </a:t>
            </a:r>
            <a:r>
              <a:rPr lang="en-GB" altLang="en-US" sz="2000" dirty="0" smtClean="0"/>
              <a:t>PE (Core) </a:t>
            </a:r>
          </a:p>
          <a:p>
            <a:pPr lvl="1">
              <a:lnSpc>
                <a:spcPct val="130000"/>
              </a:lnSpc>
              <a:buFont typeface="Times" panose="02020603050405020304" pitchFamily="18" charset="0"/>
              <a:buChar char="•"/>
            </a:pPr>
            <a:r>
              <a:rPr lang="en-GB" altLang="en-US" sz="2000" dirty="0" smtClean="0"/>
              <a:t>History/Geography, International Language</a:t>
            </a:r>
            <a:endParaRPr lang="en-GB" altLang="en-US" sz="2000" dirty="0"/>
          </a:p>
          <a:p>
            <a:pPr lvl="1">
              <a:lnSpc>
                <a:spcPct val="130000"/>
              </a:lnSpc>
              <a:buFont typeface="Times" panose="02020603050405020304" pitchFamily="18" charset="0"/>
              <a:buChar char="•"/>
            </a:pPr>
            <a:r>
              <a:rPr lang="en-GB" altLang="en-US" sz="2000" dirty="0" smtClean="0"/>
              <a:t>A choice of specialist subject</a:t>
            </a:r>
            <a:endParaRPr lang="en-GB" altLang="en-US" sz="2000" dirty="0"/>
          </a:p>
          <a:p>
            <a:pPr>
              <a:lnSpc>
                <a:spcPct val="130000"/>
              </a:lnSpc>
            </a:pPr>
            <a:r>
              <a:rPr lang="en-GB" altLang="en-US" sz="2000" dirty="0" smtClean="0"/>
              <a:t>Your pupil will be allocated a Pathway appropriate to their aspirations and ability. </a:t>
            </a:r>
            <a:endParaRPr lang="en-GB" altLang="en-US" sz="2000" dirty="0"/>
          </a:p>
        </p:txBody>
      </p:sp>
      <p:sp>
        <p:nvSpPr>
          <p:cNvPr id="5" name="Rectangle 3"/>
          <p:cNvSpPr txBox="1">
            <a:spLocks noChangeArrowheads="1"/>
          </p:cNvSpPr>
          <p:nvPr/>
        </p:nvSpPr>
        <p:spPr>
          <a:xfrm>
            <a:off x="685800" y="1676400"/>
            <a:ext cx="7772400" cy="44196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en-US" sz="2000" dirty="0" smtClean="0">
              <a:latin typeface="Arial" panose="020B0604020202020204" pitchFamily="34" charset="0"/>
            </a:endParaRPr>
          </a:p>
        </p:txBody>
      </p:sp>
    </p:spTree>
    <p:extLst>
      <p:ext uri="{BB962C8B-B14F-4D97-AF65-F5344CB8AC3E}">
        <p14:creationId xmlns:p14="http://schemas.microsoft.com/office/powerpoint/2010/main" val="1576561619"/>
      </p:ext>
    </p:extLst>
  </p:cSld>
  <p:clrMapOvr>
    <a:masterClrMapping/>
  </p:clrMapOvr>
  <mc:AlternateContent xmlns:mc="http://schemas.openxmlformats.org/markup-compatibility/2006" xmlns:p14="http://schemas.microsoft.com/office/powerpoint/2010/main">
    <mc:Choice Requires="p14">
      <p:transition p14:dur="0" advTm="89000"/>
    </mc:Choice>
    <mc:Fallback xmlns="">
      <p:transition advTm="89000"/>
    </mc:Fallback>
  </mc:AlternateContent>
  <p:timing>
    <p:tnLst>
      <p:par>
        <p:cTn id="1" dur="indefinite" restart="never" nodeType="tmRoot"/>
      </p:par>
    </p:tnLst>
  </p:timing>
</p:sld>
</file>

<file path=ppt/theme/theme1.xml><?xml version="1.0" encoding="utf-8"?>
<a:theme xmlns:a="http://schemas.openxmlformats.org/drawingml/2006/main" name="St J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t J Theme" id="{4DE33A3F-223D-4D52-AC48-B379A0F6F6FC}" vid="{B942AB8D-DE84-4A78-8983-919F3429BCBB}"/>
    </a:ext>
  </a:extLst>
</a:theme>
</file>

<file path=ppt/theme/theme2.xml><?xml version="1.0" encoding="utf-8"?>
<a:theme xmlns:a="http://schemas.openxmlformats.org/drawingml/2006/main" name="1_St J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t J Theme" id="{16519140-7394-45EE-88A1-71D78BAEFD23}" vid="{6B346004-00C5-4606-891D-D5487F5D08BD}"/>
    </a:ext>
  </a:extLst>
</a:theme>
</file>

<file path=ppt/theme/theme3.xml><?xml version="1.0" encoding="utf-8"?>
<a:theme xmlns:a="http://schemas.openxmlformats.org/drawingml/2006/main" name="2_St J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t J Theme" id="{16519140-7394-45EE-88A1-71D78BAEFD23}" vid="{6B346004-00C5-4606-891D-D5487F5D08BD}"/>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00543F41F4EF54F9F355598F807D46E" ma:contentTypeVersion="18" ma:contentTypeDescription="Create a new document." ma:contentTypeScope="" ma:versionID="a5b76e3c5edb7d460a3cd47e3ff6150f">
  <xsd:schema xmlns:xsd="http://www.w3.org/2001/XMLSchema" xmlns:xs="http://www.w3.org/2001/XMLSchema" xmlns:p="http://schemas.microsoft.com/office/2006/metadata/properties" xmlns:ns3="7f533cd5-9c1f-4c87-adee-3b904508101f" xmlns:ns4="915d922f-170c-4ea9-bca1-135bdae1d65a" targetNamespace="http://schemas.microsoft.com/office/2006/metadata/properties" ma:root="true" ma:fieldsID="b0f45faf695a3a5751bc35578a286782" ns3:_="" ns4:_="">
    <xsd:import namespace="7f533cd5-9c1f-4c87-adee-3b904508101f"/>
    <xsd:import namespace="915d922f-170c-4ea9-bca1-135bdae1d65a"/>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Location" minOccurs="0"/>
                <xsd:element ref="ns4:MediaServiceGenerationTime" minOccurs="0"/>
                <xsd:element ref="ns4:MediaServiceEventHashCode" minOccurs="0"/>
                <xsd:element ref="ns4:MediaServiceAutoKeyPoints" minOccurs="0"/>
                <xsd:element ref="ns4:MediaServiceKeyPoints" minOccurs="0"/>
                <xsd:element ref="ns4:MediaLengthInSeconds" minOccurs="0"/>
                <xsd:element ref="ns4:_activity" minOccurs="0"/>
                <xsd:element ref="ns4:MediaServiceObjectDetectorVersions" minOccurs="0"/>
                <xsd:element ref="ns4:MediaServiceSystemTags"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533cd5-9c1f-4c87-adee-3b904508101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15d922f-170c-4ea9-bca1-135bdae1d65a"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915d922f-170c-4ea9-bca1-135bdae1d65a" xsi:nil="true"/>
  </documentManagement>
</p:properties>
</file>

<file path=customXml/itemProps1.xml><?xml version="1.0" encoding="utf-8"?>
<ds:datastoreItem xmlns:ds="http://schemas.openxmlformats.org/officeDocument/2006/customXml" ds:itemID="{EBB70F5E-EA64-420B-A462-1BC3ACB8C9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f533cd5-9c1f-4c87-adee-3b904508101f"/>
    <ds:schemaRef ds:uri="915d922f-170c-4ea9-bca1-135bdae1d6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6F4471-A657-4AEE-B3F1-5608EB62E86A}">
  <ds:schemaRefs>
    <ds:schemaRef ds:uri="http://schemas.microsoft.com/sharepoint/v3/contenttype/forms"/>
  </ds:schemaRefs>
</ds:datastoreItem>
</file>

<file path=customXml/itemProps3.xml><?xml version="1.0" encoding="utf-8"?>
<ds:datastoreItem xmlns:ds="http://schemas.openxmlformats.org/officeDocument/2006/customXml" ds:itemID="{2BD126DE-F84F-460F-87C3-30CE2DABC600}">
  <ds:schemaRefs>
    <ds:schemaRef ds:uri="915d922f-170c-4ea9-bca1-135bdae1d65a"/>
    <ds:schemaRef ds:uri="http://www.w3.org/XML/1998/namespace"/>
    <ds:schemaRef ds:uri="http://schemas.microsoft.com/office/2006/metadata/properties"/>
    <ds:schemaRef ds:uri="http://purl.org/dc/dcmitype/"/>
    <ds:schemaRef ds:uri="http://schemas.microsoft.com/office/infopath/2007/PartnerControls"/>
    <ds:schemaRef ds:uri="http://schemas.microsoft.com/office/2006/documentManagement/types"/>
    <ds:schemaRef ds:uri="http://purl.org/dc/elements/1.1/"/>
    <ds:schemaRef ds:uri="http://purl.org/dc/terms/"/>
    <ds:schemaRef ds:uri="http://schemas.openxmlformats.org/package/2006/metadata/core-properties"/>
    <ds:schemaRef ds:uri="7f533cd5-9c1f-4c87-adee-3b904508101f"/>
  </ds:schemaRefs>
</ds:datastoreItem>
</file>

<file path=docProps/app.xml><?xml version="1.0" encoding="utf-8"?>
<Properties xmlns="http://schemas.openxmlformats.org/officeDocument/2006/extended-properties" xmlns:vt="http://schemas.openxmlformats.org/officeDocument/2006/docPropsVTypes">
  <Template>St J Theme</Template>
  <TotalTime>4115</TotalTime>
  <Words>836</Words>
  <Application>Microsoft Office PowerPoint</Application>
  <PresentationFormat>Widescreen</PresentationFormat>
  <Paragraphs>121</Paragraphs>
  <Slides>14</Slides>
  <Notes>2</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14</vt:i4>
      </vt:variant>
    </vt:vector>
  </HeadingPairs>
  <TitlesOfParts>
    <vt:vector size="24" baseType="lpstr">
      <vt:lpstr>Arial</vt:lpstr>
      <vt:lpstr>Calibri</vt:lpstr>
      <vt:lpstr>Calibri Light</vt:lpstr>
      <vt:lpstr>Comic Sans MS</vt:lpstr>
      <vt:lpstr>Times</vt:lpstr>
      <vt:lpstr>Times New Roman</vt:lpstr>
      <vt:lpstr>Wingdings</vt:lpstr>
      <vt:lpstr>St J Theme</vt:lpstr>
      <vt:lpstr>1_St J Theme</vt:lpstr>
      <vt:lpstr>2_St J Theme</vt:lpstr>
      <vt:lpstr>PowerPoint Presentation</vt:lpstr>
      <vt:lpstr>A student’s prayer – At the crossroads again Lord!</vt:lpstr>
      <vt:lpstr>Overview</vt:lpstr>
      <vt:lpstr>Introduction </vt:lpstr>
      <vt:lpstr>PowerPoint Presentation</vt:lpstr>
      <vt:lpstr>Why are the choices important?</vt:lpstr>
      <vt:lpstr>Aspirational Curriculum</vt:lpstr>
      <vt:lpstr>Aspirational Curriculum</vt:lpstr>
      <vt:lpstr>Learning Pathways</vt:lpstr>
      <vt:lpstr>Subject Choices</vt:lpstr>
      <vt:lpstr>Considerations for your choice</vt:lpstr>
      <vt:lpstr>Parental Support</vt:lpstr>
      <vt:lpstr>Support and Guidance</vt:lpstr>
      <vt:lpstr>Pathways Timeline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McCabeT</dc:creator>
  <cp:lastModifiedBy>Mrs H Horridge</cp:lastModifiedBy>
  <cp:revision>59</cp:revision>
  <dcterms:created xsi:type="dcterms:W3CDTF">2018-03-20T07:29:29Z</dcterms:created>
  <dcterms:modified xsi:type="dcterms:W3CDTF">2024-01-22T10:32:41Z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0x010100300543F41F4EF54F9F355598F807D46E</vt:lpwstr>
  </property>
</Properties>
</file>