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1" r:id="rId5"/>
    <p:sldId id="281" r:id="rId6"/>
    <p:sldId id="280" r:id="rId7"/>
    <p:sldId id="274" r:id="rId8"/>
    <p:sldId id="275" r:id="rId9"/>
    <p:sldId id="284" r:id="rId10"/>
    <p:sldId id="285" r:id="rId11"/>
    <p:sldId id="290" r:id="rId12"/>
    <p:sldId id="291" r:id="rId13"/>
    <p:sldId id="292" r:id="rId14"/>
    <p:sldId id="293" r:id="rId15"/>
    <p:sldId id="294" r:id="rId16"/>
    <p:sldId id="282" r:id="rId17"/>
    <p:sldId id="28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A798"/>
    <a:srgbClr val="57C3AD"/>
    <a:srgbClr val="DCF3EE"/>
    <a:srgbClr val="229389"/>
    <a:srgbClr val="008081"/>
    <a:srgbClr val="B08E9B"/>
    <a:srgbClr val="730DFB"/>
    <a:srgbClr val="E6E6E6"/>
    <a:srgbClr val="D335C0"/>
    <a:srgbClr val="E127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361462-19FD-3062-BB09-8DF052564D92}" v="165" dt="2026-05-13T18:32:31.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36" autoAdjust="0"/>
    <p:restoredTop sz="94660"/>
  </p:normalViewPr>
  <p:slideViewPr>
    <p:cSldViewPr snapToGrid="0">
      <p:cViewPr varScale="1">
        <p:scale>
          <a:sx n="113" d="100"/>
          <a:sy n="113" d="100"/>
        </p:scale>
        <p:origin x="810"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5B8E4-D7FA-40BF-A9E1-687F0AD13A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AFC602A-7A73-4F96-B69B-70DD74FCE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E526790-37B3-41FA-A705-CF0A0317A5CA}"/>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5" name="Footer Placeholder 4">
            <a:extLst>
              <a:ext uri="{FF2B5EF4-FFF2-40B4-BE49-F238E27FC236}">
                <a16:creationId xmlns:a16="http://schemas.microsoft.com/office/drawing/2014/main" id="{CD9A981E-3CCD-4FA4-BB02-58A2C09FE5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BDF05D-6891-4FA6-9851-290993197EF8}"/>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3739741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CBE62-FE57-4985-82BB-66A9B893C6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F22A8C-944D-4751-A9F8-C7E1A7CE822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0D6E97-2F46-4D21-9158-AD209A685ADD}"/>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5" name="Footer Placeholder 4">
            <a:extLst>
              <a:ext uri="{FF2B5EF4-FFF2-40B4-BE49-F238E27FC236}">
                <a16:creationId xmlns:a16="http://schemas.microsoft.com/office/drawing/2014/main" id="{79E1EE15-A324-4D10-9F7C-3A2450C66C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2769E-1CDA-4466-9C91-7BE3532BCA87}"/>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2936070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770C4A-CDEC-4BA4-9337-1E10E1F5718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39B077-B5BD-4596-A9BA-597179C39C1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0B6500-7932-43B4-A917-F7D845162E46}"/>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5" name="Footer Placeholder 4">
            <a:extLst>
              <a:ext uri="{FF2B5EF4-FFF2-40B4-BE49-F238E27FC236}">
                <a16:creationId xmlns:a16="http://schemas.microsoft.com/office/drawing/2014/main" id="{5F20DDAA-C954-4740-8CFE-B48C619CD2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9D265FD-A8ED-4AA0-A4BD-6D9DCDBD6986}"/>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2324980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7EE7E-D99C-411A-AFC1-C50267A85F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1F30B8-5A45-4EBF-9710-23695C43955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0E6AFE-9404-43EC-BA0B-291FDD673F16}"/>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5" name="Footer Placeholder 4">
            <a:extLst>
              <a:ext uri="{FF2B5EF4-FFF2-40B4-BE49-F238E27FC236}">
                <a16:creationId xmlns:a16="http://schemas.microsoft.com/office/drawing/2014/main" id="{17733234-B272-4855-92B2-C50AB7FE58D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A7AFEEE-8D5F-4C45-BBDB-D1150FB852BA}"/>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2502398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B96A7-FB73-43D3-8F0B-44489D2793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578FF51-C266-49D0-80B6-AACB42844B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39281F-FB39-481E-A0E9-AA9887CCEB70}"/>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5" name="Footer Placeholder 4">
            <a:extLst>
              <a:ext uri="{FF2B5EF4-FFF2-40B4-BE49-F238E27FC236}">
                <a16:creationId xmlns:a16="http://schemas.microsoft.com/office/drawing/2014/main" id="{8AC5CBD9-5869-4C6B-9829-5ECDAE01F6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6113EC-936D-4401-854B-54699B526269}"/>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1239961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9E41E-3DA3-4D49-B645-A8E2A4F11A1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2EE4D4-4A67-4BB9-A250-7F39DF0F971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24B1125-A87E-440A-B076-5A077105825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FAB464-9D42-49A4-95A5-A5685815DCC7}"/>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6" name="Footer Placeholder 5">
            <a:extLst>
              <a:ext uri="{FF2B5EF4-FFF2-40B4-BE49-F238E27FC236}">
                <a16:creationId xmlns:a16="http://schemas.microsoft.com/office/drawing/2014/main" id="{8D1BD3F8-07AE-4C8D-972C-49C59C3AB6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C39D0C-59FA-4F14-8225-D91171595CFB}"/>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474298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1CA0-5360-4256-A552-CD83C17BB1F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01289A-B18B-4D4F-9099-D407F02641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F7C793B-AF69-409F-8833-D45B434E1C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818E285-F44C-45B0-AF42-C6D9129CE5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BE7C5FB-5C93-447F-96F0-10BA2EABD37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B32E5B2-1C59-4FAE-A6C2-2AEB0C788BBB}"/>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8" name="Footer Placeholder 7">
            <a:extLst>
              <a:ext uri="{FF2B5EF4-FFF2-40B4-BE49-F238E27FC236}">
                <a16:creationId xmlns:a16="http://schemas.microsoft.com/office/drawing/2014/main" id="{E79CDF9C-4447-4E8F-8509-99C77342FA9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84006B-FD4C-4510-89DC-E02CE73B9406}"/>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2026419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7707-0119-45C5-B6FF-6D22FC558DA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8E33F62-434A-4947-A438-5E91420C1BCC}"/>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4" name="Footer Placeholder 3">
            <a:extLst>
              <a:ext uri="{FF2B5EF4-FFF2-40B4-BE49-F238E27FC236}">
                <a16:creationId xmlns:a16="http://schemas.microsoft.com/office/drawing/2014/main" id="{82ED89D7-AF89-463C-9DCD-FA92A7B3140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7CD03FA-276C-4BA4-8D83-748A4E19940D}"/>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1359740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C53DC7-1724-4D91-B6DD-0F293054C941}"/>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3" name="Footer Placeholder 2">
            <a:extLst>
              <a:ext uri="{FF2B5EF4-FFF2-40B4-BE49-F238E27FC236}">
                <a16:creationId xmlns:a16="http://schemas.microsoft.com/office/drawing/2014/main" id="{23A800BA-EDAF-4DCA-A90F-1BC233A319D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AEA7C36-CE99-4B19-89F3-702A588A33CB}"/>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199051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5CD27-4714-4F73-9F37-EB5E9FF80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9E5F3BC-1FDA-44B6-B422-ED42CE7ED7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5F5E448-7016-40FF-B419-F7019A61D4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E572DD9-D955-431A-BE45-87F3B1ED4EDC}"/>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6" name="Footer Placeholder 5">
            <a:extLst>
              <a:ext uri="{FF2B5EF4-FFF2-40B4-BE49-F238E27FC236}">
                <a16:creationId xmlns:a16="http://schemas.microsoft.com/office/drawing/2014/main" id="{2511BE8D-21FF-403D-A880-0559CB97539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9A6B89-D45C-46AF-8E9B-9F15F7751ED0}"/>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301202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B1898-1015-45C3-BBD9-8CA9160E76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CEA3669-B476-46D5-A4BC-D3B45486D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847D5E0-A9F0-44BA-A6C5-2F728F8C1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3A43205-6C20-4A5C-811F-487B91F53448}"/>
              </a:ext>
            </a:extLst>
          </p:cNvPr>
          <p:cNvSpPr>
            <a:spLocks noGrp="1"/>
          </p:cNvSpPr>
          <p:nvPr>
            <p:ph type="dt" sz="half" idx="10"/>
          </p:nvPr>
        </p:nvSpPr>
        <p:spPr/>
        <p:txBody>
          <a:bodyPr/>
          <a:lstStyle/>
          <a:p>
            <a:fld id="{934189AF-9598-4946-AADD-90D099332FCB}" type="datetimeFigureOut">
              <a:rPr lang="en-GB" smtClean="0"/>
              <a:t>18/05/2026</a:t>
            </a:fld>
            <a:endParaRPr lang="en-GB"/>
          </a:p>
        </p:txBody>
      </p:sp>
      <p:sp>
        <p:nvSpPr>
          <p:cNvPr id="6" name="Footer Placeholder 5">
            <a:extLst>
              <a:ext uri="{FF2B5EF4-FFF2-40B4-BE49-F238E27FC236}">
                <a16:creationId xmlns:a16="http://schemas.microsoft.com/office/drawing/2014/main" id="{343DEA3A-C7AC-455E-A8D7-46DECB6BA6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939B96-A203-450F-B191-92C3CC2BA563}"/>
              </a:ext>
            </a:extLst>
          </p:cNvPr>
          <p:cNvSpPr>
            <a:spLocks noGrp="1"/>
          </p:cNvSpPr>
          <p:nvPr>
            <p:ph type="sldNum" sz="quarter" idx="12"/>
          </p:nvPr>
        </p:nvSpPr>
        <p:spPr/>
        <p:txBody>
          <a:bodyPr/>
          <a:lstStyle/>
          <a:p>
            <a:fld id="{21FD9856-1501-4AC9-9E09-E2B5188B3E61}" type="slidenum">
              <a:rPr lang="en-GB" smtClean="0"/>
              <a:t>‹#›</a:t>
            </a:fld>
            <a:endParaRPr lang="en-GB"/>
          </a:p>
        </p:txBody>
      </p:sp>
    </p:spTree>
    <p:extLst>
      <p:ext uri="{BB962C8B-B14F-4D97-AF65-F5344CB8AC3E}">
        <p14:creationId xmlns:p14="http://schemas.microsoft.com/office/powerpoint/2010/main" val="144715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644636A-D425-4A8C-BAFF-250C3366FA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B0E3E1C-3A5B-457E-9E98-EE26534F4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2E828C3-869D-403A-87D1-DB249B6A8D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4189AF-9598-4946-AADD-90D099332FCB}" type="datetimeFigureOut">
              <a:rPr lang="en-GB" smtClean="0"/>
              <a:t>18/05/2026</a:t>
            </a:fld>
            <a:endParaRPr lang="en-GB"/>
          </a:p>
        </p:txBody>
      </p:sp>
      <p:sp>
        <p:nvSpPr>
          <p:cNvPr id="5" name="Footer Placeholder 4">
            <a:extLst>
              <a:ext uri="{FF2B5EF4-FFF2-40B4-BE49-F238E27FC236}">
                <a16:creationId xmlns:a16="http://schemas.microsoft.com/office/drawing/2014/main" id="{CA14FE0E-5835-43E4-828B-0874F96F64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73F02F4-B088-4563-845E-5360D08222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FD9856-1501-4AC9-9E09-E2B5188B3E61}" type="slidenum">
              <a:rPr lang="en-GB" smtClean="0"/>
              <a:t>‹#›</a:t>
            </a:fld>
            <a:endParaRPr lang="en-GB"/>
          </a:p>
        </p:txBody>
      </p:sp>
    </p:spTree>
    <p:extLst>
      <p:ext uri="{BB962C8B-B14F-4D97-AF65-F5344CB8AC3E}">
        <p14:creationId xmlns:p14="http://schemas.microsoft.com/office/powerpoint/2010/main" val="3906943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Lake District National Parks // National Trust Lake District">
            <a:extLst>
              <a:ext uri="{FF2B5EF4-FFF2-40B4-BE49-F238E27FC236}">
                <a16:creationId xmlns:a16="http://schemas.microsoft.com/office/drawing/2014/main" id="{2B69A740-38C8-47E4-9B3E-27E2BE4277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2D344AB-7952-42E0-B271-67E1DA83961B}"/>
              </a:ext>
            </a:extLst>
          </p:cNvPr>
          <p:cNvSpPr txBox="1"/>
          <p:nvPr/>
        </p:nvSpPr>
        <p:spPr>
          <a:xfrm>
            <a:off x="433137" y="1780674"/>
            <a:ext cx="6978316" cy="3354765"/>
          </a:xfrm>
          <a:prstGeom prst="rect">
            <a:avLst/>
          </a:prstGeom>
          <a:noFill/>
        </p:spPr>
        <p:txBody>
          <a:bodyPr wrap="square" rtlCol="0">
            <a:spAutoFit/>
          </a:bodyPr>
          <a:lstStyle/>
          <a:p>
            <a:r>
              <a:rPr lang="en-GB" sz="8800" dirty="0">
                <a:solidFill>
                  <a:schemeClr val="bg1"/>
                </a:solidFill>
                <a:latin typeface="Arial Black" panose="020B0A04020102020204" pitchFamily="34" charset="0"/>
              </a:rPr>
              <a:t>Bassenfell</a:t>
            </a:r>
          </a:p>
          <a:p>
            <a:r>
              <a:rPr lang="en-GB" sz="8800" dirty="0">
                <a:solidFill>
                  <a:schemeClr val="bg1"/>
                </a:solidFill>
                <a:latin typeface="Arial Black" panose="020B0A04020102020204" pitchFamily="34" charset="0"/>
              </a:rPr>
              <a:t>Manor</a:t>
            </a:r>
            <a:br>
              <a:rPr lang="en-GB" sz="8800" dirty="0">
                <a:solidFill>
                  <a:schemeClr val="bg1"/>
                </a:solidFill>
                <a:latin typeface="Arial Black" panose="020B0A04020102020204" pitchFamily="34" charset="0"/>
              </a:rPr>
            </a:br>
            <a:r>
              <a:rPr lang="en-GB" sz="3600" dirty="0">
                <a:solidFill>
                  <a:schemeClr val="bg1"/>
                </a:solidFill>
                <a:latin typeface="Arial Black" panose="020B0A04020102020204" pitchFamily="34" charset="0"/>
              </a:rPr>
              <a:t>October 2026</a:t>
            </a:r>
          </a:p>
        </p:txBody>
      </p:sp>
      <p:pic>
        <p:nvPicPr>
          <p:cNvPr id="5" name="Picture 2" descr="Lake District National Parks // National Trust Lake District">
            <a:extLst>
              <a:ext uri="{FF2B5EF4-FFF2-40B4-BE49-F238E27FC236}">
                <a16:creationId xmlns:a16="http://schemas.microsoft.com/office/drawing/2014/main" id="{0A225EA0-4435-441A-96FC-EDC6C575C6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159"/>
          <a:stretch/>
        </p:blipFill>
        <p:spPr bwMode="auto">
          <a:xfrm>
            <a:off x="6968836" y="0"/>
            <a:ext cx="522316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42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1+#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755B4-0D56-C390-7A58-0A207D24B0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043DE2-8B9C-A0EE-ACDF-795FC7DE571B}"/>
              </a:ext>
            </a:extLst>
          </p:cNvPr>
          <p:cNvSpPr txBox="1"/>
          <p:nvPr/>
        </p:nvSpPr>
        <p:spPr>
          <a:xfrm>
            <a:off x="4579611" y="56367"/>
            <a:ext cx="7612389" cy="1107996"/>
          </a:xfrm>
          <a:prstGeom prst="rect">
            <a:avLst/>
          </a:prstGeom>
          <a:noFill/>
        </p:spPr>
        <p:txBody>
          <a:bodyPr wrap="square" rtlCol="0">
            <a:spAutoFit/>
          </a:bodyPr>
          <a:lstStyle/>
          <a:p>
            <a:pPr algn="ctr"/>
            <a:r>
              <a:rPr lang="en-GB" sz="4000" dirty="0">
                <a:latin typeface="Arial Black" panose="020B0A04020102020204" pitchFamily="34" charset="0"/>
              </a:rPr>
              <a:t>Common questions</a:t>
            </a:r>
          </a:p>
          <a:p>
            <a:pPr algn="ctr"/>
            <a:r>
              <a:rPr lang="en-GB" sz="2600" dirty="0">
                <a:cs typeface="Arial" panose="020B0604020202020204" pitchFamily="34" charset="0"/>
              </a:rPr>
              <a:t>(anything else – just let me know)</a:t>
            </a:r>
          </a:p>
        </p:txBody>
      </p:sp>
      <p:grpSp>
        <p:nvGrpSpPr>
          <p:cNvPr id="4" name="Group 3">
            <a:extLst>
              <a:ext uri="{FF2B5EF4-FFF2-40B4-BE49-F238E27FC236}">
                <a16:creationId xmlns:a16="http://schemas.microsoft.com/office/drawing/2014/main" id="{E7E8E972-7694-B8EE-5B89-BD755686DEF1}"/>
              </a:ext>
            </a:extLst>
          </p:cNvPr>
          <p:cNvGrpSpPr/>
          <p:nvPr/>
        </p:nvGrpSpPr>
        <p:grpSpPr>
          <a:xfrm>
            <a:off x="-855783" y="-1128346"/>
            <a:ext cx="5500972" cy="9988575"/>
            <a:chOff x="-855783" y="-1128346"/>
            <a:chExt cx="5500972" cy="9988575"/>
          </a:xfrm>
          <a:blipFill>
            <a:blip r:embed="rId2"/>
            <a:stretch>
              <a:fillRect/>
            </a:stretch>
          </a:blipFill>
        </p:grpSpPr>
        <p:sp>
          <p:nvSpPr>
            <p:cNvPr id="5" name="Hexagon 4">
              <a:extLst>
                <a:ext uri="{FF2B5EF4-FFF2-40B4-BE49-F238E27FC236}">
                  <a16:creationId xmlns:a16="http://schemas.microsoft.com/office/drawing/2014/main" id="{44C0D30A-74C9-0ABA-15B9-701CE5F38261}"/>
                </a:ext>
              </a:extLst>
            </p:cNvPr>
            <p:cNvSpPr/>
            <p:nvPr/>
          </p:nvSpPr>
          <p:spPr>
            <a:xfrm>
              <a:off x="-85578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696B62ED-76A7-5D84-6DCF-566BF67C1997}"/>
                </a:ext>
              </a:extLst>
            </p:cNvPr>
            <p:cNvSpPr/>
            <p:nvPr/>
          </p:nvSpPr>
          <p:spPr>
            <a:xfrm>
              <a:off x="816180" y="221910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7" name="Hexagon 6">
              <a:extLst>
                <a:ext uri="{FF2B5EF4-FFF2-40B4-BE49-F238E27FC236}">
                  <a16:creationId xmlns:a16="http://schemas.microsoft.com/office/drawing/2014/main" id="{3FECCCBE-BA4F-A7CD-1035-25223AD0A40B}"/>
                </a:ext>
              </a:extLst>
            </p:cNvPr>
            <p:cNvSpPr/>
            <p:nvPr/>
          </p:nvSpPr>
          <p:spPr>
            <a:xfrm>
              <a:off x="816180" y="-19997"/>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a:extLst>
                <a:ext uri="{FF2B5EF4-FFF2-40B4-BE49-F238E27FC236}">
                  <a16:creationId xmlns:a16="http://schemas.microsoft.com/office/drawing/2014/main" id="{B03739DE-49AE-EA3A-8C58-1EAF5107E401}"/>
                </a:ext>
              </a:extLst>
            </p:cNvPr>
            <p:cNvSpPr/>
            <p:nvPr/>
          </p:nvSpPr>
          <p:spPr>
            <a:xfrm>
              <a:off x="-855783" y="111076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 name="Hexagon 8">
              <a:extLst>
                <a:ext uri="{FF2B5EF4-FFF2-40B4-BE49-F238E27FC236}">
                  <a16:creationId xmlns:a16="http://schemas.microsoft.com/office/drawing/2014/main" id="{92151655-1CCF-BCC2-7F2F-CBAC4B2E40B5}"/>
                </a:ext>
              </a:extLst>
            </p:cNvPr>
            <p:cNvSpPr/>
            <p:nvPr/>
          </p:nvSpPr>
          <p:spPr>
            <a:xfrm>
              <a:off x="-855783" y="334986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0" name="Hexagon 9">
              <a:extLst>
                <a:ext uri="{FF2B5EF4-FFF2-40B4-BE49-F238E27FC236}">
                  <a16:creationId xmlns:a16="http://schemas.microsoft.com/office/drawing/2014/main" id="{B3B9C614-2888-A610-32A0-CF0CE752EB88}"/>
                </a:ext>
              </a:extLst>
            </p:cNvPr>
            <p:cNvSpPr/>
            <p:nvPr/>
          </p:nvSpPr>
          <p:spPr>
            <a:xfrm>
              <a:off x="-855783" y="558897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1" name="Hexagon 10">
              <a:extLst>
                <a:ext uri="{FF2B5EF4-FFF2-40B4-BE49-F238E27FC236}">
                  <a16:creationId xmlns:a16="http://schemas.microsoft.com/office/drawing/2014/main" id="{6BF7CC9D-B086-8218-FF73-FF640D32D0C0}"/>
                </a:ext>
              </a:extLst>
            </p:cNvPr>
            <p:cNvSpPr/>
            <p:nvPr/>
          </p:nvSpPr>
          <p:spPr>
            <a:xfrm>
              <a:off x="248814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49352C70-CE04-7101-66C2-35A86AF5B884}"/>
                </a:ext>
              </a:extLst>
            </p:cNvPr>
            <p:cNvSpPr/>
            <p:nvPr/>
          </p:nvSpPr>
          <p:spPr>
            <a:xfrm>
              <a:off x="816180" y="445821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7C6558B0-85BE-3BE6-F4BF-DE84CC2F51CB}"/>
                </a:ext>
              </a:extLst>
            </p:cNvPr>
            <p:cNvSpPr/>
            <p:nvPr/>
          </p:nvSpPr>
          <p:spPr>
            <a:xfrm>
              <a:off x="816180" y="669732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7DC7C0C5-A926-9F43-3984-172309D4DCFC}"/>
              </a:ext>
            </a:extLst>
          </p:cNvPr>
          <p:cNvSpPr txBox="1"/>
          <p:nvPr/>
        </p:nvSpPr>
        <p:spPr>
          <a:xfrm>
            <a:off x="3126342" y="1168361"/>
            <a:ext cx="8910148" cy="5262979"/>
          </a:xfrm>
          <a:prstGeom prst="rect">
            <a:avLst/>
          </a:prstGeom>
          <a:noFill/>
        </p:spPr>
        <p:txBody>
          <a:bodyPr wrap="square" rtlCol="0">
            <a:spAutoFit/>
          </a:bodyPr>
          <a:lstStyle/>
          <a:p>
            <a:r>
              <a:rPr lang="en-GB" sz="2400" b="1" u="sng" dirty="0">
                <a:cs typeface="Arial" panose="020B0604020202020204" pitchFamily="34" charset="0"/>
              </a:rPr>
              <a:t>Medication</a:t>
            </a:r>
          </a:p>
          <a:p>
            <a:br>
              <a:rPr lang="en-GB" sz="2400" b="1" dirty="0">
                <a:cs typeface="Arial" panose="020B0604020202020204" pitchFamily="34" charset="0"/>
              </a:rPr>
            </a:br>
            <a:r>
              <a:rPr lang="en-GB" sz="2400" dirty="0">
                <a:cs typeface="Arial" panose="020B0604020202020204" pitchFamily="34" charset="0"/>
              </a:rPr>
              <a:t>Any child with a medical plan will need medication with them.</a:t>
            </a:r>
          </a:p>
          <a:p>
            <a:endParaRPr lang="en-GB" sz="2400" dirty="0">
              <a:cs typeface="Arial" panose="020B0604020202020204" pitchFamily="34" charset="0"/>
            </a:endParaRPr>
          </a:p>
          <a:p>
            <a:r>
              <a:rPr lang="en-GB" sz="2400" dirty="0">
                <a:cs typeface="Arial" panose="020B0604020202020204" pitchFamily="34" charset="0"/>
              </a:rPr>
              <a:t>Please could this be handed to the office prior to the trip.</a:t>
            </a:r>
            <a:endParaRPr lang="en-US" sz="2400" dirty="0"/>
          </a:p>
          <a:p>
            <a:endParaRPr lang="en-US" sz="2400" dirty="0"/>
          </a:p>
          <a:p>
            <a:r>
              <a:rPr lang="en-US" sz="2400" dirty="0">
                <a:cs typeface="Arial" panose="020B0604020202020204" pitchFamily="34" charset="0"/>
              </a:rPr>
              <a:t>A named member of staff will be responsible for medicines.</a:t>
            </a:r>
          </a:p>
          <a:p>
            <a:endParaRPr lang="en-US" sz="2400" dirty="0">
              <a:cs typeface="Arial" panose="020B0604020202020204" pitchFamily="34" charset="0"/>
            </a:endParaRPr>
          </a:p>
          <a:p>
            <a:r>
              <a:rPr lang="en-US" sz="2400" dirty="0">
                <a:cs typeface="Arial" panose="020B0604020202020204" pitchFamily="34" charset="0"/>
              </a:rPr>
              <a:t>It is really handy to know ahead of time, </a:t>
            </a:r>
            <a:r>
              <a:rPr lang="en-US" sz="2400" b="1" dirty="0">
                <a:cs typeface="Arial" panose="020B0604020202020204" pitchFamily="34" charset="0"/>
              </a:rPr>
              <a:t>if your child is allowed emergency Calpol</a:t>
            </a:r>
            <a:r>
              <a:rPr lang="en-US" sz="2400" dirty="0">
                <a:cs typeface="Arial" panose="020B0604020202020204" pitchFamily="34" charset="0"/>
              </a:rPr>
              <a:t>. This saves a phone call home (which might cause alarm at 2am!)</a:t>
            </a:r>
          </a:p>
          <a:p>
            <a:endParaRPr lang="en-GB" sz="2400" dirty="0">
              <a:cs typeface="Arial" panose="020B0604020202020204" pitchFamily="34" charset="0"/>
            </a:endParaRPr>
          </a:p>
          <a:p>
            <a:r>
              <a:rPr lang="en-GB" sz="2400" b="1" dirty="0">
                <a:cs typeface="Arial" panose="020B0604020202020204" pitchFamily="34" charset="0"/>
              </a:rPr>
              <a:t>Travel sickness – </a:t>
            </a:r>
            <a:r>
              <a:rPr lang="en-GB" sz="2400" dirty="0">
                <a:cs typeface="Arial" panose="020B0604020202020204" pitchFamily="34" charset="0"/>
              </a:rPr>
              <a:t>Please ensure any travel sickness tablets are sent to the office. We can administer these prior to the return journey too.</a:t>
            </a:r>
            <a:endParaRPr lang="en-US" sz="2400" dirty="0">
              <a:cs typeface="Arial" panose="020B0604020202020204" pitchFamily="34" charset="0"/>
            </a:endParaRPr>
          </a:p>
        </p:txBody>
      </p:sp>
    </p:spTree>
    <p:extLst>
      <p:ext uri="{BB962C8B-B14F-4D97-AF65-F5344CB8AC3E}">
        <p14:creationId xmlns:p14="http://schemas.microsoft.com/office/powerpoint/2010/main" val="169858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057028-2810-3462-3E55-D9C95C63BA8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336FBAF-67E5-6660-BE8D-6C9C04F55C68}"/>
              </a:ext>
            </a:extLst>
          </p:cNvPr>
          <p:cNvSpPr txBox="1"/>
          <p:nvPr/>
        </p:nvSpPr>
        <p:spPr>
          <a:xfrm>
            <a:off x="4579611" y="56367"/>
            <a:ext cx="7612389" cy="1107996"/>
          </a:xfrm>
          <a:prstGeom prst="rect">
            <a:avLst/>
          </a:prstGeom>
          <a:noFill/>
        </p:spPr>
        <p:txBody>
          <a:bodyPr wrap="square" rtlCol="0">
            <a:spAutoFit/>
          </a:bodyPr>
          <a:lstStyle/>
          <a:p>
            <a:pPr algn="ctr"/>
            <a:r>
              <a:rPr lang="en-GB" sz="4000" dirty="0">
                <a:latin typeface="Arial Black" panose="020B0A04020102020204" pitchFamily="34" charset="0"/>
              </a:rPr>
              <a:t>Common questions</a:t>
            </a:r>
          </a:p>
          <a:p>
            <a:pPr algn="ctr"/>
            <a:r>
              <a:rPr lang="en-GB" sz="2600" dirty="0">
                <a:cs typeface="Arial" panose="020B0604020202020204" pitchFamily="34" charset="0"/>
              </a:rPr>
              <a:t>(anything else – just let me know)</a:t>
            </a:r>
          </a:p>
        </p:txBody>
      </p:sp>
      <p:grpSp>
        <p:nvGrpSpPr>
          <p:cNvPr id="4" name="Group 3">
            <a:extLst>
              <a:ext uri="{FF2B5EF4-FFF2-40B4-BE49-F238E27FC236}">
                <a16:creationId xmlns:a16="http://schemas.microsoft.com/office/drawing/2014/main" id="{73267D77-562D-325C-D7DD-42F065002615}"/>
              </a:ext>
            </a:extLst>
          </p:cNvPr>
          <p:cNvGrpSpPr/>
          <p:nvPr/>
        </p:nvGrpSpPr>
        <p:grpSpPr>
          <a:xfrm>
            <a:off x="-855783" y="-1128346"/>
            <a:ext cx="5500972" cy="9988575"/>
            <a:chOff x="-855783" y="-1128346"/>
            <a:chExt cx="5500972" cy="9988575"/>
          </a:xfrm>
          <a:blipFill>
            <a:blip r:embed="rId2"/>
            <a:stretch>
              <a:fillRect/>
            </a:stretch>
          </a:blipFill>
        </p:grpSpPr>
        <p:sp>
          <p:nvSpPr>
            <p:cNvPr id="5" name="Hexagon 4">
              <a:extLst>
                <a:ext uri="{FF2B5EF4-FFF2-40B4-BE49-F238E27FC236}">
                  <a16:creationId xmlns:a16="http://schemas.microsoft.com/office/drawing/2014/main" id="{32231280-9F7C-747E-9260-4E61032876F3}"/>
                </a:ext>
              </a:extLst>
            </p:cNvPr>
            <p:cNvSpPr/>
            <p:nvPr/>
          </p:nvSpPr>
          <p:spPr>
            <a:xfrm>
              <a:off x="-85578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A70DA15A-D96A-01C9-5CD8-0EA7A3FCF632}"/>
                </a:ext>
              </a:extLst>
            </p:cNvPr>
            <p:cNvSpPr/>
            <p:nvPr/>
          </p:nvSpPr>
          <p:spPr>
            <a:xfrm>
              <a:off x="816180" y="221910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7" name="Hexagon 6">
              <a:extLst>
                <a:ext uri="{FF2B5EF4-FFF2-40B4-BE49-F238E27FC236}">
                  <a16:creationId xmlns:a16="http://schemas.microsoft.com/office/drawing/2014/main" id="{A20F324A-0ADC-F61C-B79D-07ED1D2AEA41}"/>
                </a:ext>
              </a:extLst>
            </p:cNvPr>
            <p:cNvSpPr/>
            <p:nvPr/>
          </p:nvSpPr>
          <p:spPr>
            <a:xfrm>
              <a:off x="816180" y="-19997"/>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a:extLst>
                <a:ext uri="{FF2B5EF4-FFF2-40B4-BE49-F238E27FC236}">
                  <a16:creationId xmlns:a16="http://schemas.microsoft.com/office/drawing/2014/main" id="{F51F9DAA-A457-A433-177C-9F7699A354E4}"/>
                </a:ext>
              </a:extLst>
            </p:cNvPr>
            <p:cNvSpPr/>
            <p:nvPr/>
          </p:nvSpPr>
          <p:spPr>
            <a:xfrm>
              <a:off x="-855783" y="111076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 name="Hexagon 8">
              <a:extLst>
                <a:ext uri="{FF2B5EF4-FFF2-40B4-BE49-F238E27FC236}">
                  <a16:creationId xmlns:a16="http://schemas.microsoft.com/office/drawing/2014/main" id="{D7E6624C-0365-DA12-0D29-46ADE8A2438C}"/>
                </a:ext>
              </a:extLst>
            </p:cNvPr>
            <p:cNvSpPr/>
            <p:nvPr/>
          </p:nvSpPr>
          <p:spPr>
            <a:xfrm>
              <a:off x="-855783" y="334986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0" name="Hexagon 9">
              <a:extLst>
                <a:ext uri="{FF2B5EF4-FFF2-40B4-BE49-F238E27FC236}">
                  <a16:creationId xmlns:a16="http://schemas.microsoft.com/office/drawing/2014/main" id="{EDE851C7-425B-B341-D76D-06D32027D736}"/>
                </a:ext>
              </a:extLst>
            </p:cNvPr>
            <p:cNvSpPr/>
            <p:nvPr/>
          </p:nvSpPr>
          <p:spPr>
            <a:xfrm>
              <a:off x="-855783" y="558897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1" name="Hexagon 10">
              <a:extLst>
                <a:ext uri="{FF2B5EF4-FFF2-40B4-BE49-F238E27FC236}">
                  <a16:creationId xmlns:a16="http://schemas.microsoft.com/office/drawing/2014/main" id="{CB3D90DD-9401-DF04-9258-8FBCCCD6D16C}"/>
                </a:ext>
              </a:extLst>
            </p:cNvPr>
            <p:cNvSpPr/>
            <p:nvPr/>
          </p:nvSpPr>
          <p:spPr>
            <a:xfrm>
              <a:off x="248814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C2AADC03-EB52-4084-9C59-83765601D829}"/>
                </a:ext>
              </a:extLst>
            </p:cNvPr>
            <p:cNvSpPr/>
            <p:nvPr/>
          </p:nvSpPr>
          <p:spPr>
            <a:xfrm>
              <a:off x="816180" y="445821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AF526F30-CFEE-07E0-7FB2-B40D66F2C751}"/>
                </a:ext>
              </a:extLst>
            </p:cNvPr>
            <p:cNvSpPr/>
            <p:nvPr/>
          </p:nvSpPr>
          <p:spPr>
            <a:xfrm>
              <a:off x="816180" y="669732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A12C30F1-BCBD-3717-E77D-8DF9FBE67F91}"/>
              </a:ext>
            </a:extLst>
          </p:cNvPr>
          <p:cNvSpPr txBox="1"/>
          <p:nvPr/>
        </p:nvSpPr>
        <p:spPr>
          <a:xfrm>
            <a:off x="3126342" y="1168361"/>
            <a:ext cx="8910148" cy="2677656"/>
          </a:xfrm>
          <a:prstGeom prst="rect">
            <a:avLst/>
          </a:prstGeom>
          <a:noFill/>
        </p:spPr>
        <p:txBody>
          <a:bodyPr wrap="square" rtlCol="0">
            <a:spAutoFit/>
          </a:bodyPr>
          <a:lstStyle/>
          <a:p>
            <a:r>
              <a:rPr lang="en-GB" sz="2800" b="1" u="sng" dirty="0">
                <a:cs typeface="Arial" panose="020B0604020202020204" pitchFamily="34" charset="0"/>
              </a:rPr>
              <a:t>Mobile phones and electronics</a:t>
            </a:r>
          </a:p>
          <a:p>
            <a:br>
              <a:rPr lang="en-GB" sz="2800" b="1" dirty="0">
                <a:cs typeface="Arial" panose="020B0604020202020204" pitchFamily="34" charset="0"/>
              </a:rPr>
            </a:br>
            <a:r>
              <a:rPr lang="en-GB" sz="2800" b="1" dirty="0">
                <a:cs typeface="Arial" panose="020B0604020202020204" pitchFamily="34" charset="0"/>
              </a:rPr>
              <a:t>Please do no bring any high value items, including electronics and mobile phones. </a:t>
            </a:r>
            <a:r>
              <a:rPr lang="en-GB" sz="2800" dirty="0">
                <a:cs typeface="Arial" panose="020B0604020202020204" pitchFamily="34" charset="0"/>
              </a:rPr>
              <a:t>Invariably, things go missing. It’s wonderful to see the children enjoy some time away from screens.</a:t>
            </a:r>
            <a:endParaRPr lang="en-US" sz="2800" b="1" dirty="0">
              <a:cs typeface="Arial" panose="020B0604020202020204" pitchFamily="34" charset="0"/>
            </a:endParaRPr>
          </a:p>
        </p:txBody>
      </p:sp>
      <p:sp>
        <p:nvSpPr>
          <p:cNvPr id="12" name="TextBox 11">
            <a:extLst>
              <a:ext uri="{FF2B5EF4-FFF2-40B4-BE49-F238E27FC236}">
                <a16:creationId xmlns:a16="http://schemas.microsoft.com/office/drawing/2014/main" id="{AA9F7605-F8AD-D30C-A77B-6D8334D47330}"/>
              </a:ext>
            </a:extLst>
          </p:cNvPr>
          <p:cNvSpPr txBox="1"/>
          <p:nvPr/>
        </p:nvSpPr>
        <p:spPr>
          <a:xfrm>
            <a:off x="3126342" y="4308978"/>
            <a:ext cx="8910148" cy="2246769"/>
          </a:xfrm>
          <a:prstGeom prst="rect">
            <a:avLst/>
          </a:prstGeom>
          <a:noFill/>
        </p:spPr>
        <p:txBody>
          <a:bodyPr wrap="square" rtlCol="0">
            <a:spAutoFit/>
          </a:bodyPr>
          <a:lstStyle/>
          <a:p>
            <a:r>
              <a:rPr lang="en-GB" sz="2800" b="1" u="sng" dirty="0">
                <a:cs typeface="Arial" panose="020B0604020202020204" pitchFamily="34" charset="0"/>
              </a:rPr>
              <a:t>Books and cuddly toys</a:t>
            </a:r>
          </a:p>
          <a:p>
            <a:endParaRPr lang="en-GB" sz="2800" b="1" u="sng" dirty="0">
              <a:cs typeface="Arial" panose="020B0604020202020204" pitchFamily="34" charset="0"/>
            </a:endParaRPr>
          </a:p>
          <a:p>
            <a:r>
              <a:rPr lang="en-GB" sz="2800" b="1" dirty="0">
                <a:cs typeface="Arial" panose="020B0604020202020204" pitchFamily="34" charset="0"/>
              </a:rPr>
              <a:t>Children can bring a book</a:t>
            </a:r>
            <a:r>
              <a:rPr lang="en-GB" sz="2800" dirty="0">
                <a:cs typeface="Arial" panose="020B0604020202020204" pitchFamily="34" charset="0"/>
              </a:rPr>
              <a:t> for the journey and relaxing time. Most also choose to </a:t>
            </a:r>
            <a:r>
              <a:rPr lang="en-GB" sz="2800" b="1" dirty="0">
                <a:cs typeface="Arial" panose="020B0604020202020204" pitchFamily="34" charset="0"/>
              </a:rPr>
              <a:t>bring a soft teddy</a:t>
            </a:r>
            <a:r>
              <a:rPr lang="en-GB" sz="2800" dirty="0">
                <a:cs typeface="Arial" panose="020B0604020202020204" pitchFamily="34" charset="0"/>
              </a:rPr>
              <a:t>. That’s absolutely fine, so long as they aren’t huge.</a:t>
            </a:r>
            <a:endParaRPr lang="en-US" sz="2800" dirty="0">
              <a:cs typeface="Arial" panose="020B0604020202020204" pitchFamily="34" charset="0"/>
            </a:endParaRPr>
          </a:p>
        </p:txBody>
      </p:sp>
    </p:spTree>
    <p:extLst>
      <p:ext uri="{BB962C8B-B14F-4D97-AF65-F5344CB8AC3E}">
        <p14:creationId xmlns:p14="http://schemas.microsoft.com/office/powerpoint/2010/main" val="1944527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62B4A-388D-0711-900D-9CEE7871D0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0C9DFFA-1300-7F7D-4462-2A7033EEEF1A}"/>
              </a:ext>
            </a:extLst>
          </p:cNvPr>
          <p:cNvSpPr txBox="1"/>
          <p:nvPr/>
        </p:nvSpPr>
        <p:spPr>
          <a:xfrm>
            <a:off x="4579611" y="56367"/>
            <a:ext cx="7612389" cy="1107996"/>
          </a:xfrm>
          <a:prstGeom prst="rect">
            <a:avLst/>
          </a:prstGeom>
          <a:noFill/>
        </p:spPr>
        <p:txBody>
          <a:bodyPr wrap="square" rtlCol="0">
            <a:spAutoFit/>
          </a:bodyPr>
          <a:lstStyle/>
          <a:p>
            <a:pPr algn="ctr"/>
            <a:r>
              <a:rPr lang="en-GB" sz="4000" dirty="0">
                <a:latin typeface="Arial Black" panose="020B0A04020102020204" pitchFamily="34" charset="0"/>
              </a:rPr>
              <a:t>Common questions</a:t>
            </a:r>
          </a:p>
          <a:p>
            <a:pPr algn="ctr"/>
            <a:r>
              <a:rPr lang="en-GB" sz="2600" dirty="0">
                <a:cs typeface="Arial" panose="020B0604020202020204" pitchFamily="34" charset="0"/>
              </a:rPr>
              <a:t>(anything else – just let me know)</a:t>
            </a:r>
          </a:p>
        </p:txBody>
      </p:sp>
      <p:grpSp>
        <p:nvGrpSpPr>
          <p:cNvPr id="4" name="Group 3">
            <a:extLst>
              <a:ext uri="{FF2B5EF4-FFF2-40B4-BE49-F238E27FC236}">
                <a16:creationId xmlns:a16="http://schemas.microsoft.com/office/drawing/2014/main" id="{B19C426D-8D84-FB49-33C7-023900829EDD}"/>
              </a:ext>
            </a:extLst>
          </p:cNvPr>
          <p:cNvGrpSpPr/>
          <p:nvPr/>
        </p:nvGrpSpPr>
        <p:grpSpPr>
          <a:xfrm>
            <a:off x="-855783" y="-1128346"/>
            <a:ext cx="5500972" cy="9988575"/>
            <a:chOff x="-855783" y="-1128346"/>
            <a:chExt cx="5500972" cy="9988575"/>
          </a:xfrm>
          <a:blipFill>
            <a:blip r:embed="rId2"/>
            <a:stretch>
              <a:fillRect/>
            </a:stretch>
          </a:blipFill>
        </p:grpSpPr>
        <p:sp>
          <p:nvSpPr>
            <p:cNvPr id="5" name="Hexagon 4">
              <a:extLst>
                <a:ext uri="{FF2B5EF4-FFF2-40B4-BE49-F238E27FC236}">
                  <a16:creationId xmlns:a16="http://schemas.microsoft.com/office/drawing/2014/main" id="{175EFC39-E70D-6EBC-DE49-FA0A442AA98C}"/>
                </a:ext>
              </a:extLst>
            </p:cNvPr>
            <p:cNvSpPr/>
            <p:nvPr/>
          </p:nvSpPr>
          <p:spPr>
            <a:xfrm>
              <a:off x="-85578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09C8141A-6A58-0FBA-9881-EB6E31DEC27C}"/>
                </a:ext>
              </a:extLst>
            </p:cNvPr>
            <p:cNvSpPr/>
            <p:nvPr/>
          </p:nvSpPr>
          <p:spPr>
            <a:xfrm>
              <a:off x="816180" y="221910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7" name="Hexagon 6">
              <a:extLst>
                <a:ext uri="{FF2B5EF4-FFF2-40B4-BE49-F238E27FC236}">
                  <a16:creationId xmlns:a16="http://schemas.microsoft.com/office/drawing/2014/main" id="{F9427EA9-10D0-053A-9BEC-3008590EB2FC}"/>
                </a:ext>
              </a:extLst>
            </p:cNvPr>
            <p:cNvSpPr/>
            <p:nvPr/>
          </p:nvSpPr>
          <p:spPr>
            <a:xfrm>
              <a:off x="816180" y="-19997"/>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a:extLst>
                <a:ext uri="{FF2B5EF4-FFF2-40B4-BE49-F238E27FC236}">
                  <a16:creationId xmlns:a16="http://schemas.microsoft.com/office/drawing/2014/main" id="{520B3EEE-9EEC-3199-D6E1-06FB0B345F2B}"/>
                </a:ext>
              </a:extLst>
            </p:cNvPr>
            <p:cNvSpPr/>
            <p:nvPr/>
          </p:nvSpPr>
          <p:spPr>
            <a:xfrm>
              <a:off x="-855783" y="111076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 name="Hexagon 8">
              <a:extLst>
                <a:ext uri="{FF2B5EF4-FFF2-40B4-BE49-F238E27FC236}">
                  <a16:creationId xmlns:a16="http://schemas.microsoft.com/office/drawing/2014/main" id="{0AAAA64C-DC58-EE83-2204-8E3E0D5D6467}"/>
                </a:ext>
              </a:extLst>
            </p:cNvPr>
            <p:cNvSpPr/>
            <p:nvPr/>
          </p:nvSpPr>
          <p:spPr>
            <a:xfrm>
              <a:off x="-855783" y="334986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0" name="Hexagon 9">
              <a:extLst>
                <a:ext uri="{FF2B5EF4-FFF2-40B4-BE49-F238E27FC236}">
                  <a16:creationId xmlns:a16="http://schemas.microsoft.com/office/drawing/2014/main" id="{90008549-B0AA-E4FC-17AE-7752105FAC87}"/>
                </a:ext>
              </a:extLst>
            </p:cNvPr>
            <p:cNvSpPr/>
            <p:nvPr/>
          </p:nvSpPr>
          <p:spPr>
            <a:xfrm>
              <a:off x="-855783" y="558897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1" name="Hexagon 10">
              <a:extLst>
                <a:ext uri="{FF2B5EF4-FFF2-40B4-BE49-F238E27FC236}">
                  <a16:creationId xmlns:a16="http://schemas.microsoft.com/office/drawing/2014/main" id="{DEA6F881-89A0-AB3A-FBF0-6DA4D6E52367}"/>
                </a:ext>
              </a:extLst>
            </p:cNvPr>
            <p:cNvSpPr/>
            <p:nvPr/>
          </p:nvSpPr>
          <p:spPr>
            <a:xfrm>
              <a:off x="248814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A1693566-488F-740E-C921-1E8839C8AA42}"/>
                </a:ext>
              </a:extLst>
            </p:cNvPr>
            <p:cNvSpPr/>
            <p:nvPr/>
          </p:nvSpPr>
          <p:spPr>
            <a:xfrm>
              <a:off x="816180" y="445821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0DA7AE50-F4AB-5DAD-5E78-A69D3E3C9CF3}"/>
                </a:ext>
              </a:extLst>
            </p:cNvPr>
            <p:cNvSpPr/>
            <p:nvPr/>
          </p:nvSpPr>
          <p:spPr>
            <a:xfrm>
              <a:off x="816180" y="669732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ED49F5E4-D88E-9B5A-192F-AE258C9E7E85}"/>
              </a:ext>
            </a:extLst>
          </p:cNvPr>
          <p:cNvSpPr txBox="1"/>
          <p:nvPr/>
        </p:nvSpPr>
        <p:spPr>
          <a:xfrm>
            <a:off x="3126342" y="1168361"/>
            <a:ext cx="8910148" cy="2092881"/>
          </a:xfrm>
          <a:prstGeom prst="rect">
            <a:avLst/>
          </a:prstGeom>
          <a:noFill/>
        </p:spPr>
        <p:txBody>
          <a:bodyPr wrap="square" rtlCol="0">
            <a:spAutoFit/>
          </a:bodyPr>
          <a:lstStyle/>
          <a:p>
            <a:r>
              <a:rPr lang="en-GB" sz="2600" b="1" u="sng" dirty="0">
                <a:cs typeface="Arial" panose="020B0604020202020204" pitchFamily="34" charset="0"/>
              </a:rPr>
              <a:t>Money</a:t>
            </a:r>
          </a:p>
          <a:p>
            <a:br>
              <a:rPr lang="en-GB" sz="2600" b="1" dirty="0">
                <a:cs typeface="Arial" panose="020B0604020202020204" pitchFamily="34" charset="0"/>
              </a:rPr>
            </a:br>
            <a:r>
              <a:rPr lang="en-GB" sz="2600" dirty="0">
                <a:cs typeface="Arial" panose="020B0604020202020204" pitchFamily="34" charset="0"/>
              </a:rPr>
              <a:t>There is a small gift shop. Please send no more than £5, preferably in coins. </a:t>
            </a:r>
            <a:r>
              <a:rPr lang="en-GB" sz="2600" b="1" dirty="0">
                <a:cs typeface="Arial" panose="020B0604020202020204" pitchFamily="34" charset="0"/>
              </a:rPr>
              <a:t>Labelling a small money bag </a:t>
            </a:r>
            <a:r>
              <a:rPr lang="en-GB" sz="2600" dirty="0">
                <a:cs typeface="Arial" panose="020B0604020202020204" pitchFamily="34" charset="0"/>
              </a:rPr>
              <a:t>would be helpful. Staff can keep these until the shop opens.</a:t>
            </a:r>
            <a:endParaRPr lang="en-US" sz="2600" dirty="0">
              <a:cs typeface="Arial" panose="020B0604020202020204" pitchFamily="34" charset="0"/>
            </a:endParaRPr>
          </a:p>
        </p:txBody>
      </p:sp>
      <p:sp>
        <p:nvSpPr>
          <p:cNvPr id="12" name="TextBox 11">
            <a:extLst>
              <a:ext uri="{FF2B5EF4-FFF2-40B4-BE49-F238E27FC236}">
                <a16:creationId xmlns:a16="http://schemas.microsoft.com/office/drawing/2014/main" id="{46F674FA-7E9B-0084-0CEC-A941B000EE09}"/>
              </a:ext>
            </a:extLst>
          </p:cNvPr>
          <p:cNvSpPr txBox="1"/>
          <p:nvPr/>
        </p:nvSpPr>
        <p:spPr>
          <a:xfrm>
            <a:off x="3126342" y="3777329"/>
            <a:ext cx="8910148" cy="2893100"/>
          </a:xfrm>
          <a:prstGeom prst="rect">
            <a:avLst/>
          </a:prstGeom>
          <a:noFill/>
        </p:spPr>
        <p:txBody>
          <a:bodyPr wrap="square" rtlCol="0">
            <a:spAutoFit/>
          </a:bodyPr>
          <a:lstStyle/>
          <a:p>
            <a:r>
              <a:rPr lang="en-GB" sz="2600" b="1" u="sng" dirty="0">
                <a:cs typeface="Arial" panose="020B0604020202020204" pitchFamily="34" charset="0"/>
              </a:rPr>
              <a:t>What’s on the kit list?</a:t>
            </a:r>
          </a:p>
          <a:p>
            <a:endParaRPr lang="en-GB" sz="2600" b="1" u="sng" dirty="0">
              <a:cs typeface="Arial" panose="020B0604020202020204" pitchFamily="34" charset="0"/>
            </a:endParaRPr>
          </a:p>
          <a:p>
            <a:r>
              <a:rPr lang="en-GB" sz="2600" b="1" dirty="0">
                <a:cs typeface="Arial" panose="020B0604020202020204" pitchFamily="34" charset="0"/>
              </a:rPr>
              <a:t>A full itemised list will be provided nearer the time,</a:t>
            </a:r>
            <a:r>
              <a:rPr lang="en-GB" sz="2600" dirty="0">
                <a:cs typeface="Arial" panose="020B0604020202020204" pitchFamily="34" charset="0"/>
              </a:rPr>
              <a:t> but old clothes that can be layered are most suitable. Please bring sturdy shoes or boots.</a:t>
            </a:r>
          </a:p>
          <a:p>
            <a:endParaRPr lang="en-GB" sz="2600" dirty="0">
              <a:cs typeface="Arial" panose="020B0604020202020204" pitchFamily="34" charset="0"/>
            </a:endParaRPr>
          </a:p>
          <a:p>
            <a:r>
              <a:rPr lang="en-GB" sz="2600" dirty="0">
                <a:cs typeface="Arial" panose="020B0604020202020204" pitchFamily="34" charset="0"/>
              </a:rPr>
              <a:t>Put your name on absolutely everything!</a:t>
            </a:r>
          </a:p>
        </p:txBody>
      </p:sp>
    </p:spTree>
    <p:extLst>
      <p:ext uri="{BB962C8B-B14F-4D97-AF65-F5344CB8AC3E}">
        <p14:creationId xmlns:p14="http://schemas.microsoft.com/office/powerpoint/2010/main" val="243395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5250-0653-3F84-D3F8-FDAFE62E2496}"/>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BFE39A02-8B8F-45F1-1F9A-EBE36ECE071E}"/>
              </a:ext>
            </a:extLst>
          </p:cNvPr>
          <p:cNvSpPr txBox="1"/>
          <p:nvPr/>
        </p:nvSpPr>
        <p:spPr>
          <a:xfrm>
            <a:off x="4628048" y="48149"/>
            <a:ext cx="7563952" cy="923330"/>
          </a:xfrm>
          <a:prstGeom prst="rect">
            <a:avLst/>
          </a:prstGeom>
          <a:noFill/>
        </p:spPr>
        <p:txBody>
          <a:bodyPr wrap="square" rtlCol="0">
            <a:spAutoFit/>
          </a:bodyPr>
          <a:lstStyle/>
          <a:p>
            <a:pPr algn="ctr"/>
            <a:r>
              <a:rPr lang="en-GB" sz="5400" dirty="0">
                <a:latin typeface="Arial Black" panose="020B0A04020102020204" pitchFamily="34" charset="0"/>
              </a:rPr>
              <a:t>Costing</a:t>
            </a:r>
          </a:p>
        </p:txBody>
      </p:sp>
      <p:grpSp>
        <p:nvGrpSpPr>
          <p:cNvPr id="19" name="Group 18">
            <a:extLst>
              <a:ext uri="{FF2B5EF4-FFF2-40B4-BE49-F238E27FC236}">
                <a16:creationId xmlns:a16="http://schemas.microsoft.com/office/drawing/2014/main" id="{6CF75023-E357-68F1-34C2-E9DD30F8E9C6}"/>
              </a:ext>
            </a:extLst>
          </p:cNvPr>
          <p:cNvGrpSpPr/>
          <p:nvPr/>
        </p:nvGrpSpPr>
        <p:grpSpPr>
          <a:xfrm>
            <a:off x="-855783" y="-1128346"/>
            <a:ext cx="5500972" cy="9988575"/>
            <a:chOff x="-855783" y="-1128346"/>
            <a:chExt cx="5500972" cy="9988575"/>
          </a:xfrm>
          <a:blipFill>
            <a:blip r:embed="rId2"/>
            <a:stretch>
              <a:fillRect/>
            </a:stretch>
          </a:blipFill>
        </p:grpSpPr>
        <p:sp>
          <p:nvSpPr>
            <p:cNvPr id="3" name="Hexagon 2">
              <a:extLst>
                <a:ext uri="{FF2B5EF4-FFF2-40B4-BE49-F238E27FC236}">
                  <a16:creationId xmlns:a16="http://schemas.microsoft.com/office/drawing/2014/main" id="{C085707C-032D-98EC-079E-A5140FBD6152}"/>
                </a:ext>
              </a:extLst>
            </p:cNvPr>
            <p:cNvSpPr/>
            <p:nvPr/>
          </p:nvSpPr>
          <p:spPr>
            <a:xfrm>
              <a:off x="-85578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A56362BB-7DA8-365C-1CAA-F20A236763FA}"/>
                </a:ext>
              </a:extLst>
            </p:cNvPr>
            <p:cNvSpPr/>
            <p:nvPr/>
          </p:nvSpPr>
          <p:spPr>
            <a:xfrm>
              <a:off x="816180" y="221910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7" name="Hexagon 6">
              <a:extLst>
                <a:ext uri="{FF2B5EF4-FFF2-40B4-BE49-F238E27FC236}">
                  <a16:creationId xmlns:a16="http://schemas.microsoft.com/office/drawing/2014/main" id="{6B263600-C8B2-1A19-D12A-E478B6E40626}"/>
                </a:ext>
              </a:extLst>
            </p:cNvPr>
            <p:cNvSpPr/>
            <p:nvPr/>
          </p:nvSpPr>
          <p:spPr>
            <a:xfrm>
              <a:off x="816180" y="-19997"/>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a:extLst>
                <a:ext uri="{FF2B5EF4-FFF2-40B4-BE49-F238E27FC236}">
                  <a16:creationId xmlns:a16="http://schemas.microsoft.com/office/drawing/2014/main" id="{32E412FB-E3B0-A946-0A17-B6CD21892A2B}"/>
                </a:ext>
              </a:extLst>
            </p:cNvPr>
            <p:cNvSpPr/>
            <p:nvPr/>
          </p:nvSpPr>
          <p:spPr>
            <a:xfrm>
              <a:off x="-855783" y="111076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 name="Hexagon 8">
              <a:extLst>
                <a:ext uri="{FF2B5EF4-FFF2-40B4-BE49-F238E27FC236}">
                  <a16:creationId xmlns:a16="http://schemas.microsoft.com/office/drawing/2014/main" id="{70053030-0E96-09F6-A230-01833057335B}"/>
                </a:ext>
              </a:extLst>
            </p:cNvPr>
            <p:cNvSpPr/>
            <p:nvPr/>
          </p:nvSpPr>
          <p:spPr>
            <a:xfrm>
              <a:off x="-855783" y="334986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0" name="Hexagon 9">
              <a:extLst>
                <a:ext uri="{FF2B5EF4-FFF2-40B4-BE49-F238E27FC236}">
                  <a16:creationId xmlns:a16="http://schemas.microsoft.com/office/drawing/2014/main" id="{CB1451DF-25C1-DA35-CF36-FE29B6E12D73}"/>
                </a:ext>
              </a:extLst>
            </p:cNvPr>
            <p:cNvSpPr/>
            <p:nvPr/>
          </p:nvSpPr>
          <p:spPr>
            <a:xfrm>
              <a:off x="-855783" y="558897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1" name="Hexagon 10">
              <a:extLst>
                <a:ext uri="{FF2B5EF4-FFF2-40B4-BE49-F238E27FC236}">
                  <a16:creationId xmlns:a16="http://schemas.microsoft.com/office/drawing/2014/main" id="{2E4C8B52-D065-18EB-3651-E062BBA245BD}"/>
                </a:ext>
              </a:extLst>
            </p:cNvPr>
            <p:cNvSpPr/>
            <p:nvPr/>
          </p:nvSpPr>
          <p:spPr>
            <a:xfrm>
              <a:off x="248814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1749FEF6-01FE-9C6D-9E5F-2870B723023E}"/>
                </a:ext>
              </a:extLst>
            </p:cNvPr>
            <p:cNvSpPr/>
            <p:nvPr/>
          </p:nvSpPr>
          <p:spPr>
            <a:xfrm>
              <a:off x="816180" y="445821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xagon 15">
              <a:extLst>
                <a:ext uri="{FF2B5EF4-FFF2-40B4-BE49-F238E27FC236}">
                  <a16:creationId xmlns:a16="http://schemas.microsoft.com/office/drawing/2014/main" id="{43E90C61-62B6-B6A6-6B13-5066048A184D}"/>
                </a:ext>
              </a:extLst>
            </p:cNvPr>
            <p:cNvSpPr/>
            <p:nvPr/>
          </p:nvSpPr>
          <p:spPr>
            <a:xfrm>
              <a:off x="816180" y="669732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231CA427-E725-FB0E-4232-08187B6FE24A}"/>
              </a:ext>
            </a:extLst>
          </p:cNvPr>
          <p:cNvSpPr txBox="1"/>
          <p:nvPr/>
        </p:nvSpPr>
        <p:spPr>
          <a:xfrm>
            <a:off x="3172408" y="1133402"/>
            <a:ext cx="8789437" cy="5693866"/>
          </a:xfrm>
          <a:prstGeom prst="rect">
            <a:avLst/>
          </a:prstGeom>
          <a:noFill/>
        </p:spPr>
        <p:txBody>
          <a:bodyPr wrap="square" rtlCol="0">
            <a:spAutoFit/>
          </a:bodyPr>
          <a:lstStyle/>
          <a:p>
            <a:r>
              <a:rPr lang="en-GB" sz="2800" b="1" dirty="0"/>
              <a:t>The total cost of the visit is £171 </a:t>
            </a:r>
            <a:r>
              <a:rPr lang="en-GB" sz="2800" dirty="0"/>
              <a:t>(£140 for accommodation and £31 for the coach). </a:t>
            </a:r>
          </a:p>
          <a:p>
            <a:endParaRPr lang="en-GB" sz="2800" dirty="0"/>
          </a:p>
          <a:p>
            <a:r>
              <a:rPr lang="en-GB" sz="2800" dirty="0"/>
              <a:t>A £50 deposit</a:t>
            </a:r>
            <a:r>
              <a:rPr lang="en-GB" sz="2800" b="1" dirty="0"/>
              <a:t> </a:t>
            </a:r>
            <a:r>
              <a:rPr lang="en-GB" sz="2800" dirty="0"/>
              <a:t>is required by</a:t>
            </a:r>
            <a:r>
              <a:rPr lang="en-GB" sz="2800" b="1" dirty="0"/>
              <a:t> 20th May</a:t>
            </a:r>
            <a:r>
              <a:rPr lang="en-GB" sz="2800" dirty="0"/>
              <a:t>, followed by</a:t>
            </a:r>
            <a:r>
              <a:rPr lang="en-GB" sz="2800" b="1" dirty="0"/>
              <a:t> </a:t>
            </a:r>
            <a:r>
              <a:rPr lang="en-GB" sz="2800" dirty="0"/>
              <a:t>£60.50</a:t>
            </a:r>
            <a:r>
              <a:rPr lang="en-GB" sz="2800" b="1" dirty="0"/>
              <a:t> </a:t>
            </a:r>
            <a:r>
              <a:rPr lang="en-GB" sz="2800" dirty="0"/>
              <a:t>by</a:t>
            </a:r>
            <a:r>
              <a:rPr lang="en-GB" sz="2800" b="1" dirty="0"/>
              <a:t> </a:t>
            </a:r>
            <a:r>
              <a:rPr lang="en-GB" sz="2800" dirty="0"/>
              <a:t>15th July</a:t>
            </a:r>
            <a:r>
              <a:rPr lang="en-GB" sz="2800" b="1" dirty="0"/>
              <a:t>, </a:t>
            </a:r>
            <a:r>
              <a:rPr lang="en-GB" sz="2800" dirty="0"/>
              <a:t>with the final</a:t>
            </a:r>
            <a:r>
              <a:rPr lang="en-GB" sz="2800" b="1" dirty="0"/>
              <a:t> </a:t>
            </a:r>
            <a:r>
              <a:rPr lang="en-GB" sz="2800" dirty="0"/>
              <a:t>£60.50</a:t>
            </a:r>
            <a:r>
              <a:rPr lang="en-GB" sz="2800" b="1" dirty="0"/>
              <a:t> </a:t>
            </a:r>
            <a:r>
              <a:rPr lang="en-GB" sz="2800" dirty="0"/>
              <a:t>due on 1st September. </a:t>
            </a:r>
          </a:p>
          <a:p>
            <a:endParaRPr lang="en-GB" sz="2800" dirty="0"/>
          </a:p>
          <a:p>
            <a:r>
              <a:rPr lang="en-GB" sz="2800" dirty="0"/>
              <a:t>Payments can be made via</a:t>
            </a:r>
            <a:r>
              <a:rPr lang="en-GB" sz="2800" b="1" dirty="0"/>
              <a:t> </a:t>
            </a:r>
            <a:r>
              <a:rPr lang="en-GB" sz="2800" dirty="0"/>
              <a:t>ParentPay, and we strongly advise taking out personal insurance as the Local Authority's policy does not cover cancellations.</a:t>
            </a:r>
          </a:p>
          <a:p>
            <a:endParaRPr lang="en-GB" sz="2800" dirty="0"/>
          </a:p>
          <a:p>
            <a:r>
              <a:rPr lang="en-GB" sz="2800" dirty="0"/>
              <a:t>If there any any concerns regarding costing, please contact the school office.</a:t>
            </a:r>
          </a:p>
        </p:txBody>
      </p:sp>
    </p:spTree>
    <p:extLst>
      <p:ext uri="{BB962C8B-B14F-4D97-AF65-F5344CB8AC3E}">
        <p14:creationId xmlns:p14="http://schemas.microsoft.com/office/powerpoint/2010/main" val="1213055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D0D7E-0B9C-534A-0098-E1A80DFC3D49}"/>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14DB95D2-DFA5-D648-8AD7-7DA9022A7570}"/>
              </a:ext>
            </a:extLst>
          </p:cNvPr>
          <p:cNvSpPr txBox="1"/>
          <p:nvPr/>
        </p:nvSpPr>
        <p:spPr>
          <a:xfrm>
            <a:off x="4628048" y="48149"/>
            <a:ext cx="7563952" cy="769441"/>
          </a:xfrm>
          <a:prstGeom prst="rect">
            <a:avLst/>
          </a:prstGeom>
          <a:noFill/>
        </p:spPr>
        <p:txBody>
          <a:bodyPr wrap="square" rtlCol="0">
            <a:spAutoFit/>
          </a:bodyPr>
          <a:lstStyle/>
          <a:p>
            <a:pPr algn="ctr"/>
            <a:r>
              <a:rPr lang="en-GB" sz="4400" dirty="0">
                <a:latin typeface="Arial Black" panose="020B0A04020102020204" pitchFamily="34" charset="0"/>
              </a:rPr>
              <a:t>Thank you!</a:t>
            </a:r>
          </a:p>
        </p:txBody>
      </p:sp>
      <p:grpSp>
        <p:nvGrpSpPr>
          <p:cNvPr id="19" name="Group 18">
            <a:extLst>
              <a:ext uri="{FF2B5EF4-FFF2-40B4-BE49-F238E27FC236}">
                <a16:creationId xmlns:a16="http://schemas.microsoft.com/office/drawing/2014/main" id="{2324243F-9224-76FC-6318-BE890B9B7260}"/>
              </a:ext>
            </a:extLst>
          </p:cNvPr>
          <p:cNvGrpSpPr/>
          <p:nvPr/>
        </p:nvGrpSpPr>
        <p:grpSpPr>
          <a:xfrm>
            <a:off x="-855783" y="-1128346"/>
            <a:ext cx="5500972" cy="9988575"/>
            <a:chOff x="-855783" y="-1128346"/>
            <a:chExt cx="5500972" cy="9988575"/>
          </a:xfrm>
          <a:blipFill>
            <a:blip r:embed="rId2"/>
            <a:stretch>
              <a:fillRect/>
            </a:stretch>
          </a:blipFill>
        </p:grpSpPr>
        <p:sp>
          <p:nvSpPr>
            <p:cNvPr id="3" name="Hexagon 2">
              <a:extLst>
                <a:ext uri="{FF2B5EF4-FFF2-40B4-BE49-F238E27FC236}">
                  <a16:creationId xmlns:a16="http://schemas.microsoft.com/office/drawing/2014/main" id="{75B45DE5-B289-6AA6-DE1D-DC278873F0A7}"/>
                </a:ext>
              </a:extLst>
            </p:cNvPr>
            <p:cNvSpPr/>
            <p:nvPr/>
          </p:nvSpPr>
          <p:spPr>
            <a:xfrm>
              <a:off x="-85578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AFDFAD2B-3282-CCAA-1DF5-9A96C12BD8CA}"/>
                </a:ext>
              </a:extLst>
            </p:cNvPr>
            <p:cNvSpPr/>
            <p:nvPr/>
          </p:nvSpPr>
          <p:spPr>
            <a:xfrm>
              <a:off x="816180" y="221910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7" name="Hexagon 6">
              <a:extLst>
                <a:ext uri="{FF2B5EF4-FFF2-40B4-BE49-F238E27FC236}">
                  <a16:creationId xmlns:a16="http://schemas.microsoft.com/office/drawing/2014/main" id="{0D8ACA7B-097A-A74F-4FCD-06CEA61DB804}"/>
                </a:ext>
              </a:extLst>
            </p:cNvPr>
            <p:cNvSpPr/>
            <p:nvPr/>
          </p:nvSpPr>
          <p:spPr>
            <a:xfrm>
              <a:off x="816180" y="-19997"/>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a:extLst>
                <a:ext uri="{FF2B5EF4-FFF2-40B4-BE49-F238E27FC236}">
                  <a16:creationId xmlns:a16="http://schemas.microsoft.com/office/drawing/2014/main" id="{673649DB-765F-3662-930D-390EAAE3E00B}"/>
                </a:ext>
              </a:extLst>
            </p:cNvPr>
            <p:cNvSpPr/>
            <p:nvPr/>
          </p:nvSpPr>
          <p:spPr>
            <a:xfrm>
              <a:off x="-855783" y="111076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 name="Hexagon 8">
              <a:extLst>
                <a:ext uri="{FF2B5EF4-FFF2-40B4-BE49-F238E27FC236}">
                  <a16:creationId xmlns:a16="http://schemas.microsoft.com/office/drawing/2014/main" id="{7315DAF5-F37A-FAFB-2402-616E52C7239A}"/>
                </a:ext>
              </a:extLst>
            </p:cNvPr>
            <p:cNvSpPr/>
            <p:nvPr/>
          </p:nvSpPr>
          <p:spPr>
            <a:xfrm>
              <a:off x="-855783" y="334986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0" name="Hexagon 9">
              <a:extLst>
                <a:ext uri="{FF2B5EF4-FFF2-40B4-BE49-F238E27FC236}">
                  <a16:creationId xmlns:a16="http://schemas.microsoft.com/office/drawing/2014/main" id="{4F29589D-378F-DDCC-8236-D4143D124F04}"/>
                </a:ext>
              </a:extLst>
            </p:cNvPr>
            <p:cNvSpPr/>
            <p:nvPr/>
          </p:nvSpPr>
          <p:spPr>
            <a:xfrm>
              <a:off x="-855783" y="558897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1" name="Hexagon 10">
              <a:extLst>
                <a:ext uri="{FF2B5EF4-FFF2-40B4-BE49-F238E27FC236}">
                  <a16:creationId xmlns:a16="http://schemas.microsoft.com/office/drawing/2014/main" id="{52BC8C49-AD88-6FC9-4C92-7179E920E8AA}"/>
                </a:ext>
              </a:extLst>
            </p:cNvPr>
            <p:cNvSpPr/>
            <p:nvPr/>
          </p:nvSpPr>
          <p:spPr>
            <a:xfrm>
              <a:off x="248814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E4655151-F7DB-03F7-777C-E96962472A86}"/>
                </a:ext>
              </a:extLst>
            </p:cNvPr>
            <p:cNvSpPr/>
            <p:nvPr/>
          </p:nvSpPr>
          <p:spPr>
            <a:xfrm>
              <a:off x="816180" y="445821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xagon 15">
              <a:extLst>
                <a:ext uri="{FF2B5EF4-FFF2-40B4-BE49-F238E27FC236}">
                  <a16:creationId xmlns:a16="http://schemas.microsoft.com/office/drawing/2014/main" id="{AC7A7321-C26C-7884-1CEF-11791ED196C3}"/>
                </a:ext>
              </a:extLst>
            </p:cNvPr>
            <p:cNvSpPr/>
            <p:nvPr/>
          </p:nvSpPr>
          <p:spPr>
            <a:xfrm>
              <a:off x="816180" y="669732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a:extLst>
              <a:ext uri="{FF2B5EF4-FFF2-40B4-BE49-F238E27FC236}">
                <a16:creationId xmlns:a16="http://schemas.microsoft.com/office/drawing/2014/main" id="{D78C4A6C-7403-7F8A-C7AE-0E220DF5B549}"/>
              </a:ext>
            </a:extLst>
          </p:cNvPr>
          <p:cNvSpPr txBox="1"/>
          <p:nvPr/>
        </p:nvSpPr>
        <p:spPr>
          <a:xfrm>
            <a:off x="3566666" y="2661607"/>
            <a:ext cx="8249478" cy="3539430"/>
          </a:xfrm>
          <a:prstGeom prst="rect">
            <a:avLst/>
          </a:prstGeom>
          <a:noFill/>
        </p:spPr>
        <p:txBody>
          <a:bodyPr wrap="square" rtlCol="0">
            <a:spAutoFit/>
          </a:bodyPr>
          <a:lstStyle/>
          <a:p>
            <a:r>
              <a:rPr lang="en-GB" sz="3200" dirty="0"/>
              <a:t>Please don’t hesitate to contact me if anything comes to mind.</a:t>
            </a:r>
          </a:p>
          <a:p>
            <a:endParaRPr lang="en-GB" sz="3200" dirty="0">
              <a:cs typeface="Arial" panose="020B0604020202020204" pitchFamily="34" charset="0"/>
            </a:endParaRPr>
          </a:p>
          <a:p>
            <a:r>
              <a:rPr lang="en-GB" sz="3200" dirty="0">
                <a:cs typeface="Arial" panose="020B0604020202020204" pitchFamily="34" charset="0"/>
              </a:rPr>
              <a:t>More information about the venue and activities  can be found on Bassenfell’s webpage:</a:t>
            </a:r>
          </a:p>
          <a:p>
            <a:endParaRPr lang="en-GB" sz="3200" dirty="0">
              <a:cs typeface="Arial" panose="020B0604020202020204" pitchFamily="34" charset="0"/>
            </a:endParaRPr>
          </a:p>
          <a:p>
            <a:r>
              <a:rPr lang="en-US" sz="3200" dirty="0"/>
              <a:t>https://</a:t>
            </a:r>
            <a:r>
              <a:rPr lang="en-US" sz="3200" dirty="0" err="1"/>
              <a:t>www.bassenfell.org.uk</a:t>
            </a:r>
            <a:r>
              <a:rPr lang="en-US" sz="3200" dirty="0"/>
              <a:t>/</a:t>
            </a:r>
            <a:endParaRPr lang="en-GB" sz="3200" dirty="0">
              <a:cs typeface="Arial" panose="020B0604020202020204" pitchFamily="34" charset="0"/>
            </a:endParaRPr>
          </a:p>
        </p:txBody>
      </p:sp>
      <p:sp>
        <p:nvSpPr>
          <p:cNvPr id="4" name="TextBox 3">
            <a:extLst>
              <a:ext uri="{FF2B5EF4-FFF2-40B4-BE49-F238E27FC236}">
                <a16:creationId xmlns:a16="http://schemas.microsoft.com/office/drawing/2014/main" id="{3F846CA3-EC1F-A84D-2A0D-C4B09AAE3126}"/>
              </a:ext>
            </a:extLst>
          </p:cNvPr>
          <p:cNvSpPr txBox="1"/>
          <p:nvPr/>
        </p:nvSpPr>
        <p:spPr>
          <a:xfrm>
            <a:off x="4628048" y="1128062"/>
            <a:ext cx="7563952" cy="769441"/>
          </a:xfrm>
          <a:prstGeom prst="rect">
            <a:avLst/>
          </a:prstGeom>
          <a:noFill/>
        </p:spPr>
        <p:txBody>
          <a:bodyPr wrap="square" rtlCol="0">
            <a:spAutoFit/>
          </a:bodyPr>
          <a:lstStyle/>
          <a:p>
            <a:pPr algn="ctr"/>
            <a:r>
              <a:rPr lang="en-GB" sz="4400" dirty="0">
                <a:latin typeface="Arial Black" panose="020B0A04020102020204" pitchFamily="34" charset="0"/>
              </a:rPr>
              <a:t>Any question?</a:t>
            </a:r>
          </a:p>
        </p:txBody>
      </p:sp>
    </p:spTree>
    <p:extLst>
      <p:ext uri="{BB962C8B-B14F-4D97-AF65-F5344CB8AC3E}">
        <p14:creationId xmlns:p14="http://schemas.microsoft.com/office/powerpoint/2010/main" val="24398698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654BD-018C-69FC-73EF-50F299652281}"/>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A8E0F958-3F76-4779-1B1B-0AAB099A8D0F}"/>
              </a:ext>
            </a:extLst>
          </p:cNvPr>
          <p:cNvSpPr txBox="1"/>
          <p:nvPr/>
        </p:nvSpPr>
        <p:spPr>
          <a:xfrm>
            <a:off x="5920108" y="48149"/>
            <a:ext cx="6271892" cy="923330"/>
          </a:xfrm>
          <a:prstGeom prst="rect">
            <a:avLst/>
          </a:prstGeom>
          <a:noFill/>
        </p:spPr>
        <p:txBody>
          <a:bodyPr wrap="square" rtlCol="0">
            <a:spAutoFit/>
          </a:bodyPr>
          <a:lstStyle/>
          <a:p>
            <a:pPr algn="ctr"/>
            <a:r>
              <a:rPr lang="en-GB" sz="5400" dirty="0">
                <a:latin typeface="Arial Black" panose="020B0A04020102020204" pitchFamily="34" charset="0"/>
              </a:rPr>
              <a:t>Where?</a:t>
            </a:r>
          </a:p>
        </p:txBody>
      </p:sp>
      <p:sp>
        <p:nvSpPr>
          <p:cNvPr id="20" name="TextBox 19">
            <a:extLst>
              <a:ext uri="{FF2B5EF4-FFF2-40B4-BE49-F238E27FC236}">
                <a16:creationId xmlns:a16="http://schemas.microsoft.com/office/drawing/2014/main" id="{7B6264AC-704E-C778-4364-D5692578E2ED}"/>
              </a:ext>
            </a:extLst>
          </p:cNvPr>
          <p:cNvSpPr txBox="1"/>
          <p:nvPr/>
        </p:nvSpPr>
        <p:spPr>
          <a:xfrm>
            <a:off x="5920107" y="971479"/>
            <a:ext cx="6271891" cy="523220"/>
          </a:xfrm>
          <a:prstGeom prst="rect">
            <a:avLst/>
          </a:prstGeom>
          <a:noFill/>
        </p:spPr>
        <p:txBody>
          <a:bodyPr wrap="square" rtlCol="0">
            <a:spAutoFit/>
          </a:bodyPr>
          <a:lstStyle/>
          <a:p>
            <a:pPr algn="ctr"/>
            <a:r>
              <a:rPr lang="en-GB" sz="2800" b="1" u="sng" dirty="0">
                <a:latin typeface="Arial" panose="020B0604020202020204" pitchFamily="34" charset="0"/>
                <a:cs typeface="Arial" panose="020B0604020202020204" pitchFamily="34" charset="0"/>
              </a:rPr>
              <a:t>Bassenfell Manor Christian Centre.</a:t>
            </a:r>
          </a:p>
        </p:txBody>
      </p:sp>
      <p:sp>
        <p:nvSpPr>
          <p:cNvPr id="21" name="Content Placeholder 2">
            <a:extLst>
              <a:ext uri="{FF2B5EF4-FFF2-40B4-BE49-F238E27FC236}">
                <a16:creationId xmlns:a16="http://schemas.microsoft.com/office/drawing/2014/main" id="{70CF750D-4269-CB60-A2BD-F40575A0E59B}"/>
              </a:ext>
            </a:extLst>
          </p:cNvPr>
          <p:cNvSpPr>
            <a:spLocks noGrp="1"/>
          </p:cNvSpPr>
          <p:nvPr>
            <p:ph idx="1"/>
          </p:nvPr>
        </p:nvSpPr>
        <p:spPr>
          <a:xfrm>
            <a:off x="6012874" y="1718885"/>
            <a:ext cx="6179126" cy="4495800"/>
          </a:xfrm>
        </p:spPr>
        <p:txBody>
          <a:bodyPr>
            <a:noAutofit/>
          </a:bodyPr>
          <a:lstStyle/>
          <a:p>
            <a:pPr marL="0" indent="0">
              <a:buNone/>
            </a:pPr>
            <a:r>
              <a:rPr lang="en-US" sz="2400" dirty="0"/>
              <a:t>Bassenfell Manor, near Bassenthwaite Lake in the Lake District, hosts school groups, youth groups, church groups and holidays.</a:t>
            </a:r>
          </a:p>
          <a:p>
            <a:pPr marL="0" indent="0">
              <a:buNone/>
            </a:pPr>
            <a:endParaRPr lang="en-US" sz="2400" dirty="0"/>
          </a:p>
          <a:p>
            <a:pPr marL="0" indent="0">
              <a:buNone/>
            </a:pPr>
            <a:r>
              <a:rPr lang="en-US" sz="2400" dirty="0"/>
              <a:t>It is situated in an acre of grounds with adventure play equipment and access to its own woodland, which is used for various bush craft and environmental activities.</a:t>
            </a:r>
          </a:p>
          <a:p>
            <a:pPr marL="0" indent="0">
              <a:buNone/>
            </a:pPr>
            <a:endParaRPr lang="en-US" sz="2400" dirty="0"/>
          </a:p>
          <a:p>
            <a:pPr marL="0" indent="0">
              <a:buNone/>
            </a:pPr>
            <a:r>
              <a:rPr lang="en-US" sz="2400" dirty="0"/>
              <a:t>During the week it will be for the </a:t>
            </a:r>
            <a:r>
              <a:rPr lang="en-US" sz="2400" b="1" dirty="0"/>
              <a:t>exclusive use of St. Margaret’s School</a:t>
            </a:r>
            <a:r>
              <a:rPr lang="en-US" sz="2400" dirty="0"/>
              <a:t> and Bassenfell staff will supervise all day time activities.</a:t>
            </a:r>
            <a:endParaRPr lang="en-GB" sz="2400" dirty="0"/>
          </a:p>
        </p:txBody>
      </p:sp>
      <p:pic>
        <p:nvPicPr>
          <p:cNvPr id="2" name="Picture 1" descr="Hiring the Manor: Group Accommodation - Bassenfell Manor Christian Centre">
            <a:extLst>
              <a:ext uri="{FF2B5EF4-FFF2-40B4-BE49-F238E27FC236}">
                <a16:creationId xmlns:a16="http://schemas.microsoft.com/office/drawing/2014/main" id="{31BDF7D6-AF54-386D-FB5E-1C6492A50149}"/>
              </a:ext>
            </a:extLst>
          </p:cNvPr>
          <p:cNvPicPr>
            <a:picLocks noChangeAspect="1"/>
          </p:cNvPicPr>
          <p:nvPr/>
        </p:nvPicPr>
        <p:blipFill>
          <a:blip r:embed="rId2"/>
          <a:stretch>
            <a:fillRect/>
          </a:stretch>
        </p:blipFill>
        <p:spPr>
          <a:xfrm>
            <a:off x="195167" y="566530"/>
            <a:ext cx="5724940" cy="5724940"/>
          </a:xfrm>
          <a:custGeom>
            <a:avLst/>
            <a:gdLst>
              <a:gd name="csX0" fmla="*/ 0 w 5724940"/>
              <a:gd name="csY0" fmla="*/ 0 h 5724940"/>
              <a:gd name="csX1" fmla="*/ 750603 w 5724940"/>
              <a:gd name="csY1" fmla="*/ 0 h 5724940"/>
              <a:gd name="csX2" fmla="*/ 1272209 w 5724940"/>
              <a:gd name="csY2" fmla="*/ 0 h 5724940"/>
              <a:gd name="csX3" fmla="*/ 1908313 w 5724940"/>
              <a:gd name="csY3" fmla="*/ 0 h 5724940"/>
              <a:gd name="csX4" fmla="*/ 2601667 w 5724940"/>
              <a:gd name="csY4" fmla="*/ 0 h 5724940"/>
              <a:gd name="csX5" fmla="*/ 3066023 w 5724940"/>
              <a:gd name="csY5" fmla="*/ 0 h 5724940"/>
              <a:gd name="csX6" fmla="*/ 3530380 w 5724940"/>
              <a:gd name="csY6" fmla="*/ 0 h 5724940"/>
              <a:gd name="csX7" fmla="*/ 4280983 w 5724940"/>
              <a:gd name="csY7" fmla="*/ 0 h 5724940"/>
              <a:gd name="csX8" fmla="*/ 4917087 w 5724940"/>
              <a:gd name="csY8" fmla="*/ 0 h 5724940"/>
              <a:gd name="csX9" fmla="*/ 5724940 w 5724940"/>
              <a:gd name="csY9" fmla="*/ 0 h 5724940"/>
              <a:gd name="csX10" fmla="*/ 5724940 w 5724940"/>
              <a:gd name="csY10" fmla="*/ 636104 h 5724940"/>
              <a:gd name="csX11" fmla="*/ 5724940 w 5724940"/>
              <a:gd name="csY11" fmla="*/ 1329458 h 5724940"/>
              <a:gd name="csX12" fmla="*/ 5724940 w 5724940"/>
              <a:gd name="csY12" fmla="*/ 1851064 h 5724940"/>
              <a:gd name="csX13" fmla="*/ 5724940 w 5724940"/>
              <a:gd name="csY13" fmla="*/ 2487168 h 5724940"/>
              <a:gd name="csX14" fmla="*/ 5724940 w 5724940"/>
              <a:gd name="csY14" fmla="*/ 2951525 h 5724940"/>
              <a:gd name="csX15" fmla="*/ 5724940 w 5724940"/>
              <a:gd name="csY15" fmla="*/ 3702128 h 5724940"/>
              <a:gd name="csX16" fmla="*/ 5724940 w 5724940"/>
              <a:gd name="csY16" fmla="*/ 4338232 h 5724940"/>
              <a:gd name="csX17" fmla="*/ 5724940 w 5724940"/>
              <a:gd name="csY17" fmla="*/ 5088836 h 5724940"/>
              <a:gd name="csX18" fmla="*/ 5724940 w 5724940"/>
              <a:gd name="csY18" fmla="*/ 5724940 h 5724940"/>
              <a:gd name="csX19" fmla="*/ 5203334 w 5724940"/>
              <a:gd name="csY19" fmla="*/ 5724940 h 5724940"/>
              <a:gd name="csX20" fmla="*/ 4452731 w 5724940"/>
              <a:gd name="csY20" fmla="*/ 5724940 h 5724940"/>
              <a:gd name="csX21" fmla="*/ 3816627 w 5724940"/>
              <a:gd name="csY21" fmla="*/ 5724940 h 5724940"/>
              <a:gd name="csX22" fmla="*/ 3352270 w 5724940"/>
              <a:gd name="csY22" fmla="*/ 5724940 h 5724940"/>
              <a:gd name="csX23" fmla="*/ 2716166 w 5724940"/>
              <a:gd name="csY23" fmla="*/ 5724940 h 5724940"/>
              <a:gd name="csX24" fmla="*/ 2137311 w 5724940"/>
              <a:gd name="csY24" fmla="*/ 5724940 h 5724940"/>
              <a:gd name="csX25" fmla="*/ 1558456 w 5724940"/>
              <a:gd name="csY25" fmla="*/ 5724940 h 5724940"/>
              <a:gd name="csX26" fmla="*/ 979601 w 5724940"/>
              <a:gd name="csY26" fmla="*/ 5724940 h 5724940"/>
              <a:gd name="csX27" fmla="*/ 0 w 5724940"/>
              <a:gd name="csY27" fmla="*/ 5724940 h 5724940"/>
              <a:gd name="csX28" fmla="*/ 0 w 5724940"/>
              <a:gd name="csY28" fmla="*/ 5031586 h 5724940"/>
              <a:gd name="csX29" fmla="*/ 0 w 5724940"/>
              <a:gd name="csY29" fmla="*/ 4452731 h 5724940"/>
              <a:gd name="csX30" fmla="*/ 0 w 5724940"/>
              <a:gd name="csY30" fmla="*/ 3988375 h 5724940"/>
              <a:gd name="csX31" fmla="*/ 0 w 5724940"/>
              <a:gd name="csY31" fmla="*/ 3409520 h 5724940"/>
              <a:gd name="csX32" fmla="*/ 0 w 5724940"/>
              <a:gd name="csY32" fmla="*/ 2716166 h 5724940"/>
              <a:gd name="csX33" fmla="*/ 0 w 5724940"/>
              <a:gd name="csY33" fmla="*/ 1965563 h 5724940"/>
              <a:gd name="csX34" fmla="*/ 0 w 5724940"/>
              <a:gd name="csY34" fmla="*/ 1501206 h 5724940"/>
              <a:gd name="csX35" fmla="*/ 0 w 5724940"/>
              <a:gd name="csY35" fmla="*/ 1036850 h 5724940"/>
              <a:gd name="csX36" fmla="*/ 0 w 5724940"/>
              <a:gd name="csY36" fmla="*/ 0 h 57249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5724940" h="5724940" fill="none" extrusionOk="0">
                <a:moveTo>
                  <a:pt x="0" y="0"/>
                </a:moveTo>
                <a:cubicBezTo>
                  <a:pt x="180002" y="-19403"/>
                  <a:pt x="585913" y="-2781"/>
                  <a:pt x="750603" y="0"/>
                </a:cubicBezTo>
                <a:cubicBezTo>
                  <a:pt x="915293" y="2781"/>
                  <a:pt x="1098254" y="-25268"/>
                  <a:pt x="1272209" y="0"/>
                </a:cubicBezTo>
                <a:cubicBezTo>
                  <a:pt x="1446164" y="25268"/>
                  <a:pt x="1691126" y="11620"/>
                  <a:pt x="1908313" y="0"/>
                </a:cubicBezTo>
                <a:cubicBezTo>
                  <a:pt x="2125500" y="-11620"/>
                  <a:pt x="2453532" y="-31305"/>
                  <a:pt x="2601667" y="0"/>
                </a:cubicBezTo>
                <a:cubicBezTo>
                  <a:pt x="2749802" y="31305"/>
                  <a:pt x="2843688" y="-11161"/>
                  <a:pt x="3066023" y="0"/>
                </a:cubicBezTo>
                <a:cubicBezTo>
                  <a:pt x="3288358" y="11161"/>
                  <a:pt x="3422335" y="-21297"/>
                  <a:pt x="3530380" y="0"/>
                </a:cubicBezTo>
                <a:cubicBezTo>
                  <a:pt x="3638425" y="21297"/>
                  <a:pt x="4050916" y="22959"/>
                  <a:pt x="4280983" y="0"/>
                </a:cubicBezTo>
                <a:cubicBezTo>
                  <a:pt x="4511050" y="-22959"/>
                  <a:pt x="4656155" y="-22836"/>
                  <a:pt x="4917087" y="0"/>
                </a:cubicBezTo>
                <a:cubicBezTo>
                  <a:pt x="5178019" y="22836"/>
                  <a:pt x="5407701" y="-11349"/>
                  <a:pt x="5724940" y="0"/>
                </a:cubicBezTo>
                <a:cubicBezTo>
                  <a:pt x="5736954" y="230280"/>
                  <a:pt x="5726308" y="407248"/>
                  <a:pt x="5724940" y="636104"/>
                </a:cubicBezTo>
                <a:cubicBezTo>
                  <a:pt x="5723572" y="864960"/>
                  <a:pt x="5736512" y="1126675"/>
                  <a:pt x="5724940" y="1329458"/>
                </a:cubicBezTo>
                <a:cubicBezTo>
                  <a:pt x="5713368" y="1532241"/>
                  <a:pt x="5702614" y="1685005"/>
                  <a:pt x="5724940" y="1851064"/>
                </a:cubicBezTo>
                <a:cubicBezTo>
                  <a:pt x="5747266" y="2017123"/>
                  <a:pt x="5733395" y="2337211"/>
                  <a:pt x="5724940" y="2487168"/>
                </a:cubicBezTo>
                <a:cubicBezTo>
                  <a:pt x="5716485" y="2637125"/>
                  <a:pt x="5712998" y="2760136"/>
                  <a:pt x="5724940" y="2951525"/>
                </a:cubicBezTo>
                <a:cubicBezTo>
                  <a:pt x="5736882" y="3142914"/>
                  <a:pt x="5719138" y="3476198"/>
                  <a:pt x="5724940" y="3702128"/>
                </a:cubicBezTo>
                <a:cubicBezTo>
                  <a:pt x="5730742" y="3928058"/>
                  <a:pt x="5715738" y="4067656"/>
                  <a:pt x="5724940" y="4338232"/>
                </a:cubicBezTo>
                <a:cubicBezTo>
                  <a:pt x="5734142" y="4608808"/>
                  <a:pt x="5705677" y="4821742"/>
                  <a:pt x="5724940" y="5088836"/>
                </a:cubicBezTo>
                <a:cubicBezTo>
                  <a:pt x="5744203" y="5355930"/>
                  <a:pt x="5718472" y="5479451"/>
                  <a:pt x="5724940" y="5724940"/>
                </a:cubicBezTo>
                <a:cubicBezTo>
                  <a:pt x="5521411" y="5730393"/>
                  <a:pt x="5433392" y="5704138"/>
                  <a:pt x="5203334" y="5724940"/>
                </a:cubicBezTo>
                <a:cubicBezTo>
                  <a:pt x="4973276" y="5745742"/>
                  <a:pt x="4782997" y="5704841"/>
                  <a:pt x="4452731" y="5724940"/>
                </a:cubicBezTo>
                <a:cubicBezTo>
                  <a:pt x="4122465" y="5745039"/>
                  <a:pt x="3996877" y="5729644"/>
                  <a:pt x="3816627" y="5724940"/>
                </a:cubicBezTo>
                <a:cubicBezTo>
                  <a:pt x="3636377" y="5720236"/>
                  <a:pt x="3543923" y="5715780"/>
                  <a:pt x="3352270" y="5724940"/>
                </a:cubicBezTo>
                <a:cubicBezTo>
                  <a:pt x="3160617" y="5734100"/>
                  <a:pt x="2934253" y="5728660"/>
                  <a:pt x="2716166" y="5724940"/>
                </a:cubicBezTo>
                <a:cubicBezTo>
                  <a:pt x="2498079" y="5721220"/>
                  <a:pt x="2327825" y="5740356"/>
                  <a:pt x="2137311" y="5724940"/>
                </a:cubicBezTo>
                <a:cubicBezTo>
                  <a:pt x="1946798" y="5709524"/>
                  <a:pt x="1839807" y="5751559"/>
                  <a:pt x="1558456" y="5724940"/>
                </a:cubicBezTo>
                <a:cubicBezTo>
                  <a:pt x="1277105" y="5698321"/>
                  <a:pt x="1160669" y="5733430"/>
                  <a:pt x="979601" y="5724940"/>
                </a:cubicBezTo>
                <a:cubicBezTo>
                  <a:pt x="798533" y="5716450"/>
                  <a:pt x="255741" y="5697751"/>
                  <a:pt x="0" y="5724940"/>
                </a:cubicBezTo>
                <a:cubicBezTo>
                  <a:pt x="-5641" y="5560921"/>
                  <a:pt x="-8568" y="5346203"/>
                  <a:pt x="0" y="5031586"/>
                </a:cubicBezTo>
                <a:cubicBezTo>
                  <a:pt x="8568" y="4716969"/>
                  <a:pt x="20497" y="4632628"/>
                  <a:pt x="0" y="4452731"/>
                </a:cubicBezTo>
                <a:cubicBezTo>
                  <a:pt x="-20497" y="4272834"/>
                  <a:pt x="-11740" y="4129350"/>
                  <a:pt x="0" y="3988375"/>
                </a:cubicBezTo>
                <a:cubicBezTo>
                  <a:pt x="11740" y="3847400"/>
                  <a:pt x="-15811" y="3531828"/>
                  <a:pt x="0" y="3409520"/>
                </a:cubicBezTo>
                <a:cubicBezTo>
                  <a:pt x="15811" y="3287213"/>
                  <a:pt x="24469" y="2916338"/>
                  <a:pt x="0" y="2716166"/>
                </a:cubicBezTo>
                <a:cubicBezTo>
                  <a:pt x="-24469" y="2515994"/>
                  <a:pt x="-36292" y="2289146"/>
                  <a:pt x="0" y="1965563"/>
                </a:cubicBezTo>
                <a:cubicBezTo>
                  <a:pt x="36292" y="1641980"/>
                  <a:pt x="16358" y="1696731"/>
                  <a:pt x="0" y="1501206"/>
                </a:cubicBezTo>
                <a:cubicBezTo>
                  <a:pt x="-16358" y="1305681"/>
                  <a:pt x="8556" y="1157056"/>
                  <a:pt x="0" y="1036850"/>
                </a:cubicBezTo>
                <a:cubicBezTo>
                  <a:pt x="-8556" y="916644"/>
                  <a:pt x="-39266" y="374544"/>
                  <a:pt x="0" y="0"/>
                </a:cubicBezTo>
                <a:close/>
              </a:path>
              <a:path w="5724940" h="5724940" stroke="0" extrusionOk="0">
                <a:moveTo>
                  <a:pt x="0" y="0"/>
                </a:moveTo>
                <a:cubicBezTo>
                  <a:pt x="135279" y="-18510"/>
                  <a:pt x="321197" y="1694"/>
                  <a:pt x="578855" y="0"/>
                </a:cubicBezTo>
                <a:cubicBezTo>
                  <a:pt x="836513" y="-1694"/>
                  <a:pt x="938563" y="9112"/>
                  <a:pt x="1043211" y="0"/>
                </a:cubicBezTo>
                <a:cubicBezTo>
                  <a:pt x="1147859" y="-9112"/>
                  <a:pt x="1570500" y="16059"/>
                  <a:pt x="1793815" y="0"/>
                </a:cubicBezTo>
                <a:cubicBezTo>
                  <a:pt x="2017130" y="-16059"/>
                  <a:pt x="2139691" y="9938"/>
                  <a:pt x="2372670" y="0"/>
                </a:cubicBezTo>
                <a:cubicBezTo>
                  <a:pt x="2605649" y="-9938"/>
                  <a:pt x="2759860" y="16204"/>
                  <a:pt x="2951525" y="0"/>
                </a:cubicBezTo>
                <a:cubicBezTo>
                  <a:pt x="3143190" y="-16204"/>
                  <a:pt x="3542621" y="15840"/>
                  <a:pt x="3702128" y="0"/>
                </a:cubicBezTo>
                <a:cubicBezTo>
                  <a:pt x="3861635" y="-15840"/>
                  <a:pt x="3965975" y="-25736"/>
                  <a:pt x="4223734" y="0"/>
                </a:cubicBezTo>
                <a:cubicBezTo>
                  <a:pt x="4481493" y="25736"/>
                  <a:pt x="4610029" y="10792"/>
                  <a:pt x="4974337" y="0"/>
                </a:cubicBezTo>
                <a:cubicBezTo>
                  <a:pt x="5338645" y="-10792"/>
                  <a:pt x="5382524" y="19312"/>
                  <a:pt x="5724940" y="0"/>
                </a:cubicBezTo>
                <a:cubicBezTo>
                  <a:pt x="5720998" y="214574"/>
                  <a:pt x="5722453" y="442922"/>
                  <a:pt x="5724940" y="636104"/>
                </a:cubicBezTo>
                <a:cubicBezTo>
                  <a:pt x="5727427" y="829286"/>
                  <a:pt x="5707655" y="1023250"/>
                  <a:pt x="5724940" y="1272209"/>
                </a:cubicBezTo>
                <a:cubicBezTo>
                  <a:pt x="5742225" y="1521169"/>
                  <a:pt x="5713849" y="1654533"/>
                  <a:pt x="5724940" y="1965563"/>
                </a:cubicBezTo>
                <a:cubicBezTo>
                  <a:pt x="5736031" y="2276593"/>
                  <a:pt x="5713931" y="2197958"/>
                  <a:pt x="5724940" y="2429919"/>
                </a:cubicBezTo>
                <a:cubicBezTo>
                  <a:pt x="5735949" y="2661880"/>
                  <a:pt x="5746608" y="2922970"/>
                  <a:pt x="5724940" y="3066023"/>
                </a:cubicBezTo>
                <a:cubicBezTo>
                  <a:pt x="5703272" y="3209076"/>
                  <a:pt x="5722442" y="3419062"/>
                  <a:pt x="5724940" y="3702128"/>
                </a:cubicBezTo>
                <a:cubicBezTo>
                  <a:pt x="5727438" y="3985195"/>
                  <a:pt x="5735080" y="4050292"/>
                  <a:pt x="5724940" y="4338232"/>
                </a:cubicBezTo>
                <a:cubicBezTo>
                  <a:pt x="5714800" y="4626172"/>
                  <a:pt x="5714734" y="4804892"/>
                  <a:pt x="5724940" y="5031586"/>
                </a:cubicBezTo>
                <a:cubicBezTo>
                  <a:pt x="5735146" y="5258280"/>
                  <a:pt x="5714544" y="5570980"/>
                  <a:pt x="5724940" y="5724940"/>
                </a:cubicBezTo>
                <a:cubicBezTo>
                  <a:pt x="5492485" y="5738586"/>
                  <a:pt x="5195164" y="5705856"/>
                  <a:pt x="5031586" y="5724940"/>
                </a:cubicBezTo>
                <a:cubicBezTo>
                  <a:pt x="4868008" y="5744024"/>
                  <a:pt x="4745720" y="5749271"/>
                  <a:pt x="4509981" y="5724940"/>
                </a:cubicBezTo>
                <a:cubicBezTo>
                  <a:pt x="4274243" y="5700609"/>
                  <a:pt x="3947879" y="5706016"/>
                  <a:pt x="3759377" y="5724940"/>
                </a:cubicBezTo>
                <a:cubicBezTo>
                  <a:pt x="3570875" y="5743864"/>
                  <a:pt x="3349388" y="5727455"/>
                  <a:pt x="3123273" y="5724940"/>
                </a:cubicBezTo>
                <a:cubicBezTo>
                  <a:pt x="2897158" y="5722425"/>
                  <a:pt x="2747076" y="5723060"/>
                  <a:pt x="2601667" y="5724940"/>
                </a:cubicBezTo>
                <a:cubicBezTo>
                  <a:pt x="2456258" y="5726820"/>
                  <a:pt x="2209919" y="5707535"/>
                  <a:pt x="1965563" y="5724940"/>
                </a:cubicBezTo>
                <a:cubicBezTo>
                  <a:pt x="1721207" y="5742345"/>
                  <a:pt x="1695582" y="5707052"/>
                  <a:pt x="1501206" y="5724940"/>
                </a:cubicBezTo>
                <a:cubicBezTo>
                  <a:pt x="1306830" y="5742828"/>
                  <a:pt x="1168339" y="5705763"/>
                  <a:pt x="1036850" y="5724940"/>
                </a:cubicBezTo>
                <a:cubicBezTo>
                  <a:pt x="905361" y="5744117"/>
                  <a:pt x="474258" y="5690785"/>
                  <a:pt x="0" y="5724940"/>
                </a:cubicBezTo>
                <a:cubicBezTo>
                  <a:pt x="-7391" y="5541935"/>
                  <a:pt x="15340" y="5334641"/>
                  <a:pt x="0" y="5203334"/>
                </a:cubicBezTo>
                <a:cubicBezTo>
                  <a:pt x="-15340" y="5072027"/>
                  <a:pt x="-31968" y="4619431"/>
                  <a:pt x="0" y="4452731"/>
                </a:cubicBezTo>
                <a:cubicBezTo>
                  <a:pt x="31968" y="4286031"/>
                  <a:pt x="16362" y="4072989"/>
                  <a:pt x="0" y="3873876"/>
                </a:cubicBezTo>
                <a:cubicBezTo>
                  <a:pt x="-16362" y="3674763"/>
                  <a:pt x="9263" y="3607042"/>
                  <a:pt x="0" y="3409520"/>
                </a:cubicBezTo>
                <a:cubicBezTo>
                  <a:pt x="-9263" y="3211998"/>
                  <a:pt x="-30448" y="2894822"/>
                  <a:pt x="0" y="2716166"/>
                </a:cubicBezTo>
                <a:cubicBezTo>
                  <a:pt x="30448" y="2537510"/>
                  <a:pt x="-24152" y="2406398"/>
                  <a:pt x="0" y="2194560"/>
                </a:cubicBezTo>
                <a:cubicBezTo>
                  <a:pt x="24152" y="1982722"/>
                  <a:pt x="-25306" y="1683811"/>
                  <a:pt x="0" y="1501206"/>
                </a:cubicBezTo>
                <a:cubicBezTo>
                  <a:pt x="25306" y="1318601"/>
                  <a:pt x="7394" y="1088276"/>
                  <a:pt x="0" y="750603"/>
                </a:cubicBezTo>
                <a:cubicBezTo>
                  <a:pt x="-7394" y="412930"/>
                  <a:pt x="27800" y="283489"/>
                  <a:pt x="0" y="0"/>
                </a:cubicBezTo>
                <a:close/>
              </a:path>
            </a:pathLst>
          </a:custGeom>
          <a:ln>
            <a:solidFill>
              <a:schemeClr val="accent1">
                <a:shade val="15000"/>
              </a:schemeClr>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pic>
    </p:spTree>
    <p:extLst>
      <p:ext uri="{BB962C8B-B14F-4D97-AF65-F5344CB8AC3E}">
        <p14:creationId xmlns:p14="http://schemas.microsoft.com/office/powerpoint/2010/main" val="3069917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BC6E8-3C0F-34F3-1E0C-0D6D95E38F6B}"/>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6B6B8F20-FB33-BF80-8D0B-E3477809A64A}"/>
              </a:ext>
            </a:extLst>
          </p:cNvPr>
          <p:cNvSpPr txBox="1"/>
          <p:nvPr/>
        </p:nvSpPr>
        <p:spPr>
          <a:xfrm>
            <a:off x="4628048" y="48149"/>
            <a:ext cx="7563952" cy="923330"/>
          </a:xfrm>
          <a:prstGeom prst="rect">
            <a:avLst/>
          </a:prstGeom>
          <a:noFill/>
        </p:spPr>
        <p:txBody>
          <a:bodyPr wrap="square" rtlCol="0">
            <a:spAutoFit/>
          </a:bodyPr>
          <a:lstStyle/>
          <a:p>
            <a:pPr algn="ctr"/>
            <a:r>
              <a:rPr lang="en-GB" sz="5400" dirty="0">
                <a:latin typeface="Arial Black" panose="020B0A04020102020204" pitchFamily="34" charset="0"/>
              </a:rPr>
              <a:t>When?</a:t>
            </a:r>
          </a:p>
        </p:txBody>
      </p:sp>
      <p:grpSp>
        <p:nvGrpSpPr>
          <p:cNvPr id="19" name="Group 18">
            <a:extLst>
              <a:ext uri="{FF2B5EF4-FFF2-40B4-BE49-F238E27FC236}">
                <a16:creationId xmlns:a16="http://schemas.microsoft.com/office/drawing/2014/main" id="{9114D1D0-D1D1-FADD-6D0C-7951531AE790}"/>
              </a:ext>
            </a:extLst>
          </p:cNvPr>
          <p:cNvGrpSpPr/>
          <p:nvPr/>
        </p:nvGrpSpPr>
        <p:grpSpPr>
          <a:xfrm>
            <a:off x="-855783" y="-1128346"/>
            <a:ext cx="5500972" cy="9988575"/>
            <a:chOff x="-855783" y="-1128346"/>
            <a:chExt cx="5500972" cy="9988575"/>
          </a:xfrm>
          <a:blipFill>
            <a:blip r:embed="rId2"/>
            <a:stretch>
              <a:fillRect/>
            </a:stretch>
          </a:blipFill>
        </p:grpSpPr>
        <p:sp>
          <p:nvSpPr>
            <p:cNvPr id="3" name="Hexagon 2">
              <a:extLst>
                <a:ext uri="{FF2B5EF4-FFF2-40B4-BE49-F238E27FC236}">
                  <a16:creationId xmlns:a16="http://schemas.microsoft.com/office/drawing/2014/main" id="{BBAD3BB6-9B74-1816-BB09-A0807D85BD88}"/>
                </a:ext>
              </a:extLst>
            </p:cNvPr>
            <p:cNvSpPr/>
            <p:nvPr/>
          </p:nvSpPr>
          <p:spPr>
            <a:xfrm>
              <a:off x="-85578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C754D7F6-4CED-0819-BF88-15DD3797C4BD}"/>
                </a:ext>
              </a:extLst>
            </p:cNvPr>
            <p:cNvSpPr/>
            <p:nvPr/>
          </p:nvSpPr>
          <p:spPr>
            <a:xfrm>
              <a:off x="816180" y="221910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7" name="Hexagon 6">
              <a:extLst>
                <a:ext uri="{FF2B5EF4-FFF2-40B4-BE49-F238E27FC236}">
                  <a16:creationId xmlns:a16="http://schemas.microsoft.com/office/drawing/2014/main" id="{DA4B52AD-7F1E-28D4-91FF-480E5417E9A7}"/>
                </a:ext>
              </a:extLst>
            </p:cNvPr>
            <p:cNvSpPr/>
            <p:nvPr/>
          </p:nvSpPr>
          <p:spPr>
            <a:xfrm>
              <a:off x="816180" y="-19997"/>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a:extLst>
                <a:ext uri="{FF2B5EF4-FFF2-40B4-BE49-F238E27FC236}">
                  <a16:creationId xmlns:a16="http://schemas.microsoft.com/office/drawing/2014/main" id="{8AE30D8B-BABA-8D8D-10B4-7164781F2B41}"/>
                </a:ext>
              </a:extLst>
            </p:cNvPr>
            <p:cNvSpPr/>
            <p:nvPr/>
          </p:nvSpPr>
          <p:spPr>
            <a:xfrm>
              <a:off x="-855783" y="111076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 name="Hexagon 8">
              <a:extLst>
                <a:ext uri="{FF2B5EF4-FFF2-40B4-BE49-F238E27FC236}">
                  <a16:creationId xmlns:a16="http://schemas.microsoft.com/office/drawing/2014/main" id="{4F12B5E9-7382-81DB-8100-271102CF174C}"/>
                </a:ext>
              </a:extLst>
            </p:cNvPr>
            <p:cNvSpPr/>
            <p:nvPr/>
          </p:nvSpPr>
          <p:spPr>
            <a:xfrm>
              <a:off x="-855783" y="334986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0" name="Hexagon 9">
              <a:extLst>
                <a:ext uri="{FF2B5EF4-FFF2-40B4-BE49-F238E27FC236}">
                  <a16:creationId xmlns:a16="http://schemas.microsoft.com/office/drawing/2014/main" id="{EC2973BA-6FE6-CF20-FDC5-F3DBDD522DCA}"/>
                </a:ext>
              </a:extLst>
            </p:cNvPr>
            <p:cNvSpPr/>
            <p:nvPr/>
          </p:nvSpPr>
          <p:spPr>
            <a:xfrm>
              <a:off x="-855783" y="558897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1" name="Hexagon 10">
              <a:extLst>
                <a:ext uri="{FF2B5EF4-FFF2-40B4-BE49-F238E27FC236}">
                  <a16:creationId xmlns:a16="http://schemas.microsoft.com/office/drawing/2014/main" id="{F013E564-2317-1371-7A62-2252AF9F001D}"/>
                </a:ext>
              </a:extLst>
            </p:cNvPr>
            <p:cNvSpPr/>
            <p:nvPr/>
          </p:nvSpPr>
          <p:spPr>
            <a:xfrm>
              <a:off x="248814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D8DB87CB-A642-1026-1544-CD45C897A050}"/>
                </a:ext>
              </a:extLst>
            </p:cNvPr>
            <p:cNvSpPr/>
            <p:nvPr/>
          </p:nvSpPr>
          <p:spPr>
            <a:xfrm>
              <a:off x="816180" y="445821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Hexagon 15">
              <a:extLst>
                <a:ext uri="{FF2B5EF4-FFF2-40B4-BE49-F238E27FC236}">
                  <a16:creationId xmlns:a16="http://schemas.microsoft.com/office/drawing/2014/main" id="{3E233BD9-00AC-1184-2E3C-4A2DD596C363}"/>
                </a:ext>
              </a:extLst>
            </p:cNvPr>
            <p:cNvSpPr/>
            <p:nvPr/>
          </p:nvSpPr>
          <p:spPr>
            <a:xfrm>
              <a:off x="816180" y="669732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a:extLst>
              <a:ext uri="{FF2B5EF4-FFF2-40B4-BE49-F238E27FC236}">
                <a16:creationId xmlns:a16="http://schemas.microsoft.com/office/drawing/2014/main" id="{B1BC54F2-DDDF-4F73-A473-4C375A4AF159}"/>
              </a:ext>
            </a:extLst>
          </p:cNvPr>
          <p:cNvSpPr txBox="1"/>
          <p:nvPr/>
        </p:nvSpPr>
        <p:spPr>
          <a:xfrm>
            <a:off x="3145368" y="1181259"/>
            <a:ext cx="8768337" cy="584775"/>
          </a:xfrm>
          <a:prstGeom prst="rect">
            <a:avLst/>
          </a:prstGeom>
          <a:noFill/>
        </p:spPr>
        <p:txBody>
          <a:bodyPr wrap="square" rtlCol="0">
            <a:spAutoFit/>
          </a:bodyPr>
          <a:lstStyle/>
          <a:p>
            <a:r>
              <a:rPr lang="en-GB" sz="3200" b="1" u="sng" dirty="0">
                <a:latin typeface="Arial" panose="020B0604020202020204" pitchFamily="34" charset="0"/>
                <a:cs typeface="Arial" panose="020B0604020202020204" pitchFamily="34" charset="0"/>
              </a:rPr>
              <a:t>Week beginning 12</a:t>
            </a:r>
            <a:r>
              <a:rPr lang="en-GB" sz="3200" b="1" u="sng" baseline="30000" dirty="0">
                <a:latin typeface="Arial" panose="020B0604020202020204" pitchFamily="34" charset="0"/>
                <a:cs typeface="Arial" panose="020B0604020202020204" pitchFamily="34" charset="0"/>
              </a:rPr>
              <a:t>th</a:t>
            </a:r>
            <a:r>
              <a:rPr lang="en-GB" sz="3200" b="1" u="sng" dirty="0">
                <a:latin typeface="Arial" panose="020B0604020202020204" pitchFamily="34" charset="0"/>
                <a:cs typeface="Arial" panose="020B0604020202020204" pitchFamily="34" charset="0"/>
              </a:rPr>
              <a:t> October 2026.</a:t>
            </a:r>
          </a:p>
        </p:txBody>
      </p:sp>
      <p:sp>
        <p:nvSpPr>
          <p:cNvPr id="2" name="TextBox 1">
            <a:extLst>
              <a:ext uri="{FF2B5EF4-FFF2-40B4-BE49-F238E27FC236}">
                <a16:creationId xmlns:a16="http://schemas.microsoft.com/office/drawing/2014/main" id="{8287D918-40FD-712A-4AF0-F7BED687850F}"/>
              </a:ext>
            </a:extLst>
          </p:cNvPr>
          <p:cNvSpPr txBox="1"/>
          <p:nvPr/>
        </p:nvSpPr>
        <p:spPr>
          <a:xfrm>
            <a:off x="3498574" y="2142911"/>
            <a:ext cx="8249478" cy="1384995"/>
          </a:xfrm>
          <a:prstGeom prst="rect">
            <a:avLst/>
          </a:prstGeom>
          <a:noFill/>
        </p:spPr>
        <p:txBody>
          <a:bodyPr wrap="square" rtlCol="0">
            <a:spAutoFit/>
          </a:bodyPr>
          <a:lstStyle/>
          <a:p>
            <a:r>
              <a:rPr lang="en-GB" sz="2800" dirty="0">
                <a:cs typeface="Arial" panose="020B0604020202020204" pitchFamily="34" charset="0"/>
              </a:rPr>
              <a:t>Class 1 – Monday to Wednesday.</a:t>
            </a:r>
          </a:p>
          <a:p>
            <a:endParaRPr lang="en-GB" sz="2800" dirty="0">
              <a:cs typeface="Arial" panose="020B0604020202020204" pitchFamily="34" charset="0"/>
            </a:endParaRPr>
          </a:p>
          <a:p>
            <a:r>
              <a:rPr lang="en-GB" sz="2800" dirty="0">
                <a:cs typeface="Arial" panose="020B0604020202020204" pitchFamily="34" charset="0"/>
              </a:rPr>
              <a:t>Class 2 – Wednesday to Friday.</a:t>
            </a:r>
          </a:p>
        </p:txBody>
      </p:sp>
      <p:sp>
        <p:nvSpPr>
          <p:cNvPr id="5" name="TextBox 4">
            <a:extLst>
              <a:ext uri="{FF2B5EF4-FFF2-40B4-BE49-F238E27FC236}">
                <a16:creationId xmlns:a16="http://schemas.microsoft.com/office/drawing/2014/main" id="{BACE0C8C-F3F2-4ADF-C5D6-C650C06100B9}"/>
              </a:ext>
            </a:extLst>
          </p:cNvPr>
          <p:cNvSpPr txBox="1"/>
          <p:nvPr/>
        </p:nvSpPr>
        <p:spPr>
          <a:xfrm>
            <a:off x="3404797" y="3954268"/>
            <a:ext cx="8249478" cy="2246769"/>
          </a:xfrm>
          <a:prstGeom prst="rect">
            <a:avLst/>
          </a:prstGeom>
          <a:noFill/>
        </p:spPr>
        <p:txBody>
          <a:bodyPr wrap="square" rtlCol="0">
            <a:spAutoFit/>
          </a:bodyPr>
          <a:lstStyle/>
          <a:p>
            <a:r>
              <a:rPr lang="en-GB" sz="2800" dirty="0">
                <a:cs typeface="Arial" panose="020B0604020202020204" pitchFamily="34" charset="0"/>
              </a:rPr>
              <a:t>Hosting 60 children results in Bassenfell running at capacity. </a:t>
            </a:r>
          </a:p>
          <a:p>
            <a:endParaRPr lang="en-GB" sz="2800" dirty="0">
              <a:cs typeface="Arial" panose="020B0604020202020204" pitchFamily="34" charset="0"/>
            </a:endParaRPr>
          </a:p>
          <a:p>
            <a:r>
              <a:rPr lang="en-GB" sz="2800" dirty="0">
                <a:cs typeface="Arial" panose="020B0604020202020204" pitchFamily="34" charset="0"/>
              </a:rPr>
              <a:t>Splitting the week ensured </a:t>
            </a:r>
            <a:r>
              <a:rPr lang="en-GB" sz="2800" b="1" dirty="0">
                <a:cs typeface="Arial" panose="020B0604020202020204" pitchFamily="34" charset="0"/>
              </a:rPr>
              <a:t>smooth activity transition</a:t>
            </a:r>
            <a:r>
              <a:rPr lang="en-GB" sz="2800" dirty="0">
                <a:cs typeface="Arial" panose="020B0604020202020204" pitchFamily="34" charset="0"/>
              </a:rPr>
              <a:t>, and allowed classes to </a:t>
            </a:r>
            <a:r>
              <a:rPr lang="en-GB" sz="2800" b="1" dirty="0">
                <a:cs typeface="Arial" panose="020B0604020202020204" pitchFamily="34" charset="0"/>
              </a:rPr>
              <a:t>bond more meaningfully.</a:t>
            </a:r>
          </a:p>
        </p:txBody>
      </p:sp>
    </p:spTree>
    <p:extLst>
      <p:ext uri="{BB962C8B-B14F-4D97-AF65-F5344CB8AC3E}">
        <p14:creationId xmlns:p14="http://schemas.microsoft.com/office/powerpoint/2010/main" val="5598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D432B0-B4D8-483A-8D0E-CBA320459387}"/>
              </a:ext>
            </a:extLst>
          </p:cNvPr>
          <p:cNvSpPr txBox="1"/>
          <p:nvPr/>
        </p:nvSpPr>
        <p:spPr>
          <a:xfrm>
            <a:off x="0" y="0"/>
            <a:ext cx="6489586" cy="769441"/>
          </a:xfrm>
          <a:prstGeom prst="rect">
            <a:avLst/>
          </a:prstGeom>
          <a:noFill/>
        </p:spPr>
        <p:txBody>
          <a:bodyPr wrap="square" rtlCol="0">
            <a:spAutoFit/>
          </a:bodyPr>
          <a:lstStyle/>
          <a:p>
            <a:pPr algn="ctr"/>
            <a:r>
              <a:rPr lang="en-GB" sz="4400" dirty="0">
                <a:latin typeface="Arial Black" panose="020B0A04020102020204" pitchFamily="34" charset="0"/>
              </a:rPr>
              <a:t>Accommodation</a:t>
            </a:r>
          </a:p>
        </p:txBody>
      </p:sp>
      <p:pic>
        <p:nvPicPr>
          <p:cNvPr id="7" name="Picture 6" descr="Hiring the Manor: Group Accommodation - Bassenfell Manor Christian Centre">
            <a:extLst>
              <a:ext uri="{FF2B5EF4-FFF2-40B4-BE49-F238E27FC236}">
                <a16:creationId xmlns:a16="http://schemas.microsoft.com/office/drawing/2014/main" id="{9D50938D-371D-62E0-F919-61DC8B07A967}"/>
              </a:ext>
            </a:extLst>
          </p:cNvPr>
          <p:cNvPicPr>
            <a:picLocks noChangeAspect="1"/>
          </p:cNvPicPr>
          <p:nvPr/>
        </p:nvPicPr>
        <p:blipFill>
          <a:blip r:embed="rId2"/>
          <a:stretch>
            <a:fillRect/>
          </a:stretch>
        </p:blipFill>
        <p:spPr>
          <a:xfrm>
            <a:off x="148560" y="769442"/>
            <a:ext cx="2971286" cy="2971286"/>
          </a:xfrm>
          <a:custGeom>
            <a:avLst/>
            <a:gdLst>
              <a:gd name="csX0" fmla="*/ 0 w 2971286"/>
              <a:gd name="csY0" fmla="*/ 495224 h 2971286"/>
              <a:gd name="csX1" fmla="*/ 495224 w 2971286"/>
              <a:gd name="csY1" fmla="*/ 0 h 2971286"/>
              <a:gd name="csX2" fmla="*/ 1115887 w 2971286"/>
              <a:gd name="csY2" fmla="*/ 0 h 2971286"/>
              <a:gd name="csX3" fmla="*/ 1776166 w 2971286"/>
              <a:gd name="csY3" fmla="*/ 0 h 2971286"/>
              <a:gd name="csX4" fmla="*/ 2476062 w 2971286"/>
              <a:gd name="csY4" fmla="*/ 0 h 2971286"/>
              <a:gd name="csX5" fmla="*/ 2971286 w 2971286"/>
              <a:gd name="csY5" fmla="*/ 495224 h 2971286"/>
              <a:gd name="csX6" fmla="*/ 2971286 w 2971286"/>
              <a:gd name="csY6" fmla="*/ 1155503 h 2971286"/>
              <a:gd name="csX7" fmla="*/ 2971286 w 2971286"/>
              <a:gd name="csY7" fmla="*/ 1815783 h 2971286"/>
              <a:gd name="csX8" fmla="*/ 2971286 w 2971286"/>
              <a:gd name="csY8" fmla="*/ 2476062 h 2971286"/>
              <a:gd name="csX9" fmla="*/ 2476062 w 2971286"/>
              <a:gd name="csY9" fmla="*/ 2971286 h 2971286"/>
              <a:gd name="csX10" fmla="*/ 1835591 w 2971286"/>
              <a:gd name="csY10" fmla="*/ 2971286 h 2971286"/>
              <a:gd name="csX11" fmla="*/ 1234737 w 2971286"/>
              <a:gd name="csY11" fmla="*/ 2971286 h 2971286"/>
              <a:gd name="csX12" fmla="*/ 495224 w 2971286"/>
              <a:gd name="csY12" fmla="*/ 2971286 h 2971286"/>
              <a:gd name="csX13" fmla="*/ 0 w 2971286"/>
              <a:gd name="csY13" fmla="*/ 2476062 h 2971286"/>
              <a:gd name="csX14" fmla="*/ 0 w 2971286"/>
              <a:gd name="csY14" fmla="*/ 1815783 h 2971286"/>
              <a:gd name="csX15" fmla="*/ 0 w 2971286"/>
              <a:gd name="csY15" fmla="*/ 1135695 h 2971286"/>
              <a:gd name="csX16" fmla="*/ 0 w 2971286"/>
              <a:gd name="csY16" fmla="*/ 495224 h 297128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71286" h="2971286" fill="none" extrusionOk="0">
                <a:moveTo>
                  <a:pt x="0" y="495224"/>
                </a:moveTo>
                <a:cubicBezTo>
                  <a:pt x="-24494" y="265516"/>
                  <a:pt x="236426" y="10928"/>
                  <a:pt x="495224" y="0"/>
                </a:cubicBezTo>
                <a:cubicBezTo>
                  <a:pt x="654798" y="30237"/>
                  <a:pt x="966429" y="10029"/>
                  <a:pt x="1115887" y="0"/>
                </a:cubicBezTo>
                <a:cubicBezTo>
                  <a:pt x="1265345" y="-10029"/>
                  <a:pt x="1502190" y="22097"/>
                  <a:pt x="1776166" y="0"/>
                </a:cubicBezTo>
                <a:cubicBezTo>
                  <a:pt x="2050142" y="-22097"/>
                  <a:pt x="2313427" y="20174"/>
                  <a:pt x="2476062" y="0"/>
                </a:cubicBezTo>
                <a:cubicBezTo>
                  <a:pt x="2748843" y="-19523"/>
                  <a:pt x="3002307" y="228188"/>
                  <a:pt x="2971286" y="495224"/>
                </a:cubicBezTo>
                <a:cubicBezTo>
                  <a:pt x="2968634" y="681450"/>
                  <a:pt x="2996771" y="973096"/>
                  <a:pt x="2971286" y="1155503"/>
                </a:cubicBezTo>
                <a:cubicBezTo>
                  <a:pt x="2945801" y="1337910"/>
                  <a:pt x="2997428" y="1522710"/>
                  <a:pt x="2971286" y="1815783"/>
                </a:cubicBezTo>
                <a:cubicBezTo>
                  <a:pt x="2945144" y="2108856"/>
                  <a:pt x="2988422" y="2161316"/>
                  <a:pt x="2971286" y="2476062"/>
                </a:cubicBezTo>
                <a:cubicBezTo>
                  <a:pt x="2968776" y="2697480"/>
                  <a:pt x="2797285" y="3001348"/>
                  <a:pt x="2476062" y="2971286"/>
                </a:cubicBezTo>
                <a:cubicBezTo>
                  <a:pt x="2181155" y="2968442"/>
                  <a:pt x="2036019" y="2995315"/>
                  <a:pt x="1835591" y="2971286"/>
                </a:cubicBezTo>
                <a:cubicBezTo>
                  <a:pt x="1635163" y="2947257"/>
                  <a:pt x="1392357" y="2949777"/>
                  <a:pt x="1234737" y="2971286"/>
                </a:cubicBezTo>
                <a:cubicBezTo>
                  <a:pt x="1077117" y="2992795"/>
                  <a:pt x="647771" y="2997177"/>
                  <a:pt x="495224" y="2971286"/>
                </a:cubicBezTo>
                <a:cubicBezTo>
                  <a:pt x="266516" y="3012826"/>
                  <a:pt x="6531" y="2745662"/>
                  <a:pt x="0" y="2476062"/>
                </a:cubicBezTo>
                <a:cubicBezTo>
                  <a:pt x="28701" y="2207568"/>
                  <a:pt x="-570" y="1996851"/>
                  <a:pt x="0" y="1815783"/>
                </a:cubicBezTo>
                <a:cubicBezTo>
                  <a:pt x="570" y="1634715"/>
                  <a:pt x="2980" y="1275808"/>
                  <a:pt x="0" y="1135695"/>
                </a:cubicBezTo>
                <a:cubicBezTo>
                  <a:pt x="-2980" y="995582"/>
                  <a:pt x="2362" y="715288"/>
                  <a:pt x="0" y="495224"/>
                </a:cubicBezTo>
                <a:close/>
              </a:path>
              <a:path w="2971286" h="2971286" stroke="0" extrusionOk="0">
                <a:moveTo>
                  <a:pt x="0" y="495224"/>
                </a:moveTo>
                <a:cubicBezTo>
                  <a:pt x="-44021" y="194566"/>
                  <a:pt x="208397" y="5000"/>
                  <a:pt x="495224" y="0"/>
                </a:cubicBezTo>
                <a:cubicBezTo>
                  <a:pt x="689485" y="-5829"/>
                  <a:pt x="928189" y="-27729"/>
                  <a:pt x="1195120" y="0"/>
                </a:cubicBezTo>
                <a:cubicBezTo>
                  <a:pt x="1462051" y="27729"/>
                  <a:pt x="1705620" y="-9653"/>
                  <a:pt x="1835591" y="0"/>
                </a:cubicBezTo>
                <a:cubicBezTo>
                  <a:pt x="1965562" y="9653"/>
                  <a:pt x="2277813" y="-19800"/>
                  <a:pt x="2476062" y="0"/>
                </a:cubicBezTo>
                <a:cubicBezTo>
                  <a:pt x="2734603" y="-48199"/>
                  <a:pt x="2988360" y="158536"/>
                  <a:pt x="2971286" y="495224"/>
                </a:cubicBezTo>
                <a:cubicBezTo>
                  <a:pt x="2967570" y="640053"/>
                  <a:pt x="2976923" y="883421"/>
                  <a:pt x="2971286" y="1115887"/>
                </a:cubicBezTo>
                <a:cubicBezTo>
                  <a:pt x="2965649" y="1348353"/>
                  <a:pt x="3001619" y="1464529"/>
                  <a:pt x="2971286" y="1736549"/>
                </a:cubicBezTo>
                <a:cubicBezTo>
                  <a:pt x="2940953" y="2008569"/>
                  <a:pt x="2992031" y="2120985"/>
                  <a:pt x="2971286" y="2476062"/>
                </a:cubicBezTo>
                <a:cubicBezTo>
                  <a:pt x="2979953" y="2751651"/>
                  <a:pt x="2737057" y="2969263"/>
                  <a:pt x="2476062" y="2971286"/>
                </a:cubicBezTo>
                <a:cubicBezTo>
                  <a:pt x="2215417" y="2962734"/>
                  <a:pt x="2015940" y="2990132"/>
                  <a:pt x="1815783" y="2971286"/>
                </a:cubicBezTo>
                <a:cubicBezTo>
                  <a:pt x="1615626" y="2952440"/>
                  <a:pt x="1386023" y="2963857"/>
                  <a:pt x="1175312" y="2971286"/>
                </a:cubicBezTo>
                <a:cubicBezTo>
                  <a:pt x="964601" y="2978715"/>
                  <a:pt x="813352" y="3003187"/>
                  <a:pt x="495224" y="2971286"/>
                </a:cubicBezTo>
                <a:cubicBezTo>
                  <a:pt x="233792" y="2956298"/>
                  <a:pt x="-52058" y="2729443"/>
                  <a:pt x="0" y="2476062"/>
                </a:cubicBezTo>
                <a:cubicBezTo>
                  <a:pt x="-11911" y="2255360"/>
                  <a:pt x="-30060" y="2121991"/>
                  <a:pt x="0" y="1815783"/>
                </a:cubicBezTo>
                <a:cubicBezTo>
                  <a:pt x="30060" y="1509575"/>
                  <a:pt x="-34410" y="1419463"/>
                  <a:pt x="0" y="1115887"/>
                </a:cubicBezTo>
                <a:cubicBezTo>
                  <a:pt x="34410" y="812311"/>
                  <a:pt x="386" y="721510"/>
                  <a:pt x="0" y="495224"/>
                </a:cubicBezTo>
                <a:close/>
              </a:path>
            </a:pathLst>
          </a:custGeom>
          <a:ln>
            <a:solidFill>
              <a:schemeClr val="accent1">
                <a:shade val="15000"/>
              </a:schemeClr>
            </a:solidFill>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pic>
      <p:pic>
        <p:nvPicPr>
          <p:cNvPr id="8" name="Picture 7" descr="Accommodation - Bassenfell Manor Christian Centre">
            <a:extLst>
              <a:ext uri="{FF2B5EF4-FFF2-40B4-BE49-F238E27FC236}">
                <a16:creationId xmlns:a16="http://schemas.microsoft.com/office/drawing/2014/main" id="{E77B4E58-58A0-67CD-599E-38FFDEFA7DAE}"/>
              </a:ext>
            </a:extLst>
          </p:cNvPr>
          <p:cNvPicPr>
            <a:picLocks noChangeAspect="1"/>
          </p:cNvPicPr>
          <p:nvPr/>
        </p:nvPicPr>
        <p:blipFill>
          <a:blip r:embed="rId3"/>
          <a:srcRect l="9722" t="16270" r="6548" b="5160"/>
          <a:stretch>
            <a:fillRect/>
          </a:stretch>
        </p:blipFill>
        <p:spPr>
          <a:xfrm>
            <a:off x="3268406" y="743725"/>
            <a:ext cx="3221182" cy="3022720"/>
          </a:xfrm>
          <a:custGeom>
            <a:avLst/>
            <a:gdLst>
              <a:gd name="csX0" fmla="*/ 0 w 3221182"/>
              <a:gd name="csY0" fmla="*/ 503797 h 3022720"/>
              <a:gd name="csX1" fmla="*/ 503797 w 3221182"/>
              <a:gd name="csY1" fmla="*/ 0 h 3022720"/>
              <a:gd name="csX2" fmla="*/ 1079330 w 3221182"/>
              <a:gd name="csY2" fmla="*/ 0 h 3022720"/>
              <a:gd name="csX3" fmla="*/ 1588455 w 3221182"/>
              <a:gd name="csY3" fmla="*/ 0 h 3022720"/>
              <a:gd name="csX4" fmla="*/ 2141852 w 3221182"/>
              <a:gd name="csY4" fmla="*/ 0 h 3022720"/>
              <a:gd name="csX5" fmla="*/ 2717385 w 3221182"/>
              <a:gd name="csY5" fmla="*/ 0 h 3022720"/>
              <a:gd name="csX6" fmla="*/ 3221182 w 3221182"/>
              <a:gd name="csY6" fmla="*/ 503797 h 3022720"/>
              <a:gd name="csX7" fmla="*/ 3221182 w 3221182"/>
              <a:gd name="csY7" fmla="*/ 1215808 h 3022720"/>
              <a:gd name="csX8" fmla="*/ 3221182 w 3221182"/>
              <a:gd name="csY8" fmla="*/ 1907668 h 3022720"/>
              <a:gd name="csX9" fmla="*/ 3221182 w 3221182"/>
              <a:gd name="csY9" fmla="*/ 2518923 h 3022720"/>
              <a:gd name="csX10" fmla="*/ 2717385 w 3221182"/>
              <a:gd name="csY10" fmla="*/ 3022720 h 3022720"/>
              <a:gd name="csX11" fmla="*/ 2163988 w 3221182"/>
              <a:gd name="csY11" fmla="*/ 3022720 h 3022720"/>
              <a:gd name="csX12" fmla="*/ 1654863 w 3221182"/>
              <a:gd name="csY12" fmla="*/ 3022720 h 3022720"/>
              <a:gd name="csX13" fmla="*/ 1167873 w 3221182"/>
              <a:gd name="csY13" fmla="*/ 3022720 h 3022720"/>
              <a:gd name="csX14" fmla="*/ 503797 w 3221182"/>
              <a:gd name="csY14" fmla="*/ 3022720 h 3022720"/>
              <a:gd name="csX15" fmla="*/ 0 w 3221182"/>
              <a:gd name="csY15" fmla="*/ 2518923 h 3022720"/>
              <a:gd name="csX16" fmla="*/ 0 w 3221182"/>
              <a:gd name="csY16" fmla="*/ 1827063 h 3022720"/>
              <a:gd name="csX17" fmla="*/ 0 w 3221182"/>
              <a:gd name="csY17" fmla="*/ 1195657 h 3022720"/>
              <a:gd name="csX18" fmla="*/ 0 w 3221182"/>
              <a:gd name="csY18" fmla="*/ 503797 h 30227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221182" h="3022720" fill="none" extrusionOk="0">
                <a:moveTo>
                  <a:pt x="0" y="503797"/>
                </a:moveTo>
                <a:cubicBezTo>
                  <a:pt x="-24229" y="226556"/>
                  <a:pt x="229669" y="-7411"/>
                  <a:pt x="503797" y="0"/>
                </a:cubicBezTo>
                <a:cubicBezTo>
                  <a:pt x="789751" y="-13545"/>
                  <a:pt x="860968" y="-6930"/>
                  <a:pt x="1079330" y="0"/>
                </a:cubicBezTo>
                <a:cubicBezTo>
                  <a:pt x="1297692" y="6930"/>
                  <a:pt x="1453953" y="24362"/>
                  <a:pt x="1588455" y="0"/>
                </a:cubicBezTo>
                <a:cubicBezTo>
                  <a:pt x="1722958" y="-24362"/>
                  <a:pt x="1873326" y="12524"/>
                  <a:pt x="2141852" y="0"/>
                </a:cubicBezTo>
                <a:cubicBezTo>
                  <a:pt x="2410378" y="-12524"/>
                  <a:pt x="2592242" y="-10435"/>
                  <a:pt x="2717385" y="0"/>
                </a:cubicBezTo>
                <a:cubicBezTo>
                  <a:pt x="3007501" y="-36529"/>
                  <a:pt x="3256527" y="263775"/>
                  <a:pt x="3221182" y="503797"/>
                </a:cubicBezTo>
                <a:cubicBezTo>
                  <a:pt x="3196547" y="810032"/>
                  <a:pt x="3254055" y="1023846"/>
                  <a:pt x="3221182" y="1215808"/>
                </a:cubicBezTo>
                <a:cubicBezTo>
                  <a:pt x="3188309" y="1407770"/>
                  <a:pt x="3201368" y="1669274"/>
                  <a:pt x="3221182" y="1907668"/>
                </a:cubicBezTo>
                <a:cubicBezTo>
                  <a:pt x="3240996" y="2146062"/>
                  <a:pt x="3242142" y="2257682"/>
                  <a:pt x="3221182" y="2518923"/>
                </a:cubicBezTo>
                <a:cubicBezTo>
                  <a:pt x="3205056" y="2847437"/>
                  <a:pt x="2986115" y="2992776"/>
                  <a:pt x="2717385" y="3022720"/>
                </a:cubicBezTo>
                <a:cubicBezTo>
                  <a:pt x="2451504" y="3022568"/>
                  <a:pt x="2367070" y="3013128"/>
                  <a:pt x="2163988" y="3022720"/>
                </a:cubicBezTo>
                <a:cubicBezTo>
                  <a:pt x="1960906" y="3032312"/>
                  <a:pt x="1874936" y="3042886"/>
                  <a:pt x="1654863" y="3022720"/>
                </a:cubicBezTo>
                <a:cubicBezTo>
                  <a:pt x="1434790" y="3002554"/>
                  <a:pt x="1406481" y="3030799"/>
                  <a:pt x="1167873" y="3022720"/>
                </a:cubicBezTo>
                <a:cubicBezTo>
                  <a:pt x="929265" y="3014642"/>
                  <a:pt x="717501" y="3044048"/>
                  <a:pt x="503797" y="3022720"/>
                </a:cubicBezTo>
                <a:cubicBezTo>
                  <a:pt x="222356" y="3034703"/>
                  <a:pt x="62699" y="2815146"/>
                  <a:pt x="0" y="2518923"/>
                </a:cubicBezTo>
                <a:cubicBezTo>
                  <a:pt x="15159" y="2205319"/>
                  <a:pt x="-2187" y="2123234"/>
                  <a:pt x="0" y="1827063"/>
                </a:cubicBezTo>
                <a:cubicBezTo>
                  <a:pt x="2187" y="1530892"/>
                  <a:pt x="-25435" y="1345478"/>
                  <a:pt x="0" y="1195657"/>
                </a:cubicBezTo>
                <a:cubicBezTo>
                  <a:pt x="25435" y="1045836"/>
                  <a:pt x="-8987" y="755292"/>
                  <a:pt x="0" y="503797"/>
                </a:cubicBezTo>
                <a:close/>
              </a:path>
              <a:path w="3221182" h="3022720" stroke="0" extrusionOk="0">
                <a:moveTo>
                  <a:pt x="0" y="503797"/>
                </a:moveTo>
                <a:cubicBezTo>
                  <a:pt x="-18982" y="213849"/>
                  <a:pt x="174770" y="19062"/>
                  <a:pt x="503797" y="0"/>
                </a:cubicBezTo>
                <a:cubicBezTo>
                  <a:pt x="762431" y="17330"/>
                  <a:pt x="925029" y="17869"/>
                  <a:pt x="1101466" y="0"/>
                </a:cubicBezTo>
                <a:cubicBezTo>
                  <a:pt x="1277903" y="-17869"/>
                  <a:pt x="1389048" y="-6763"/>
                  <a:pt x="1632727" y="0"/>
                </a:cubicBezTo>
                <a:cubicBezTo>
                  <a:pt x="1876406" y="6763"/>
                  <a:pt x="2038146" y="13834"/>
                  <a:pt x="2141852" y="0"/>
                </a:cubicBezTo>
                <a:cubicBezTo>
                  <a:pt x="2245558" y="-13834"/>
                  <a:pt x="2474457" y="28665"/>
                  <a:pt x="2717385" y="0"/>
                </a:cubicBezTo>
                <a:cubicBezTo>
                  <a:pt x="3018207" y="-46477"/>
                  <a:pt x="3166730" y="217220"/>
                  <a:pt x="3221182" y="503797"/>
                </a:cubicBezTo>
                <a:cubicBezTo>
                  <a:pt x="3222495" y="673003"/>
                  <a:pt x="3215514" y="1039362"/>
                  <a:pt x="3221182" y="1175506"/>
                </a:cubicBezTo>
                <a:cubicBezTo>
                  <a:pt x="3226850" y="1311650"/>
                  <a:pt x="3246931" y="1618752"/>
                  <a:pt x="3221182" y="1887517"/>
                </a:cubicBezTo>
                <a:cubicBezTo>
                  <a:pt x="3195433" y="2156282"/>
                  <a:pt x="3197094" y="2234025"/>
                  <a:pt x="3221182" y="2518923"/>
                </a:cubicBezTo>
                <a:cubicBezTo>
                  <a:pt x="3192827" y="2795540"/>
                  <a:pt x="3004460" y="2998488"/>
                  <a:pt x="2717385" y="3022720"/>
                </a:cubicBezTo>
                <a:cubicBezTo>
                  <a:pt x="2589956" y="3002388"/>
                  <a:pt x="2348627" y="3043152"/>
                  <a:pt x="2141852" y="3022720"/>
                </a:cubicBezTo>
                <a:cubicBezTo>
                  <a:pt x="1935077" y="3002288"/>
                  <a:pt x="1802327" y="3012863"/>
                  <a:pt x="1544183" y="3022720"/>
                </a:cubicBezTo>
                <a:cubicBezTo>
                  <a:pt x="1286039" y="3032577"/>
                  <a:pt x="864632" y="2993698"/>
                  <a:pt x="503797" y="3022720"/>
                </a:cubicBezTo>
                <a:cubicBezTo>
                  <a:pt x="211481" y="3025032"/>
                  <a:pt x="-20781" y="2782824"/>
                  <a:pt x="0" y="2518923"/>
                </a:cubicBezTo>
                <a:cubicBezTo>
                  <a:pt x="25244" y="2377942"/>
                  <a:pt x="-10291" y="2095779"/>
                  <a:pt x="0" y="1827063"/>
                </a:cubicBezTo>
                <a:cubicBezTo>
                  <a:pt x="10291" y="1558347"/>
                  <a:pt x="20518" y="1487953"/>
                  <a:pt x="0" y="1155354"/>
                </a:cubicBezTo>
                <a:cubicBezTo>
                  <a:pt x="-20518" y="822755"/>
                  <a:pt x="10122" y="756900"/>
                  <a:pt x="0" y="503797"/>
                </a:cubicBezTo>
                <a:close/>
              </a:path>
            </a:pathLst>
          </a:custGeom>
          <a:ln>
            <a:solidFill>
              <a:schemeClr val="accent1">
                <a:shade val="15000"/>
              </a:schemeClr>
            </a:solidFill>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pic>
      <p:sp>
        <p:nvSpPr>
          <p:cNvPr id="9" name="TextBox 8">
            <a:extLst>
              <a:ext uri="{FF2B5EF4-FFF2-40B4-BE49-F238E27FC236}">
                <a16:creationId xmlns:a16="http://schemas.microsoft.com/office/drawing/2014/main" id="{FE4B9870-7205-85AB-C545-B92BDF563EC4}"/>
              </a:ext>
            </a:extLst>
          </p:cNvPr>
          <p:cNvSpPr txBox="1"/>
          <p:nvPr/>
        </p:nvSpPr>
        <p:spPr>
          <a:xfrm>
            <a:off x="6638142" y="193166"/>
            <a:ext cx="5405292" cy="3785652"/>
          </a:xfrm>
          <a:prstGeom prst="rect">
            <a:avLst/>
          </a:prstGeom>
          <a:noFill/>
        </p:spPr>
        <p:txBody>
          <a:bodyPr wrap="square" rtlCol="0">
            <a:spAutoFit/>
          </a:bodyPr>
          <a:lstStyle/>
          <a:p>
            <a:r>
              <a:rPr lang="en-GB" sz="2400" dirty="0"/>
              <a:t>Rooms range from 2-6 people and all beds are either single or bunks.</a:t>
            </a:r>
          </a:p>
          <a:p>
            <a:endParaRPr lang="en-GB" sz="2400" dirty="0"/>
          </a:p>
          <a:p>
            <a:r>
              <a:rPr lang="en-GB" sz="2400" dirty="0"/>
              <a:t>All rooms have either en-suite or private bathrooms.</a:t>
            </a:r>
          </a:p>
          <a:p>
            <a:endParaRPr lang="en-GB" sz="2400" dirty="0"/>
          </a:p>
          <a:p>
            <a:r>
              <a:rPr lang="en-GB" sz="2400" dirty="0"/>
              <a:t>Children are required to provide sleeping bags/pillow cases. Pillows are provided by the centre. </a:t>
            </a:r>
            <a:r>
              <a:rPr lang="en-GB" sz="2400" b="1" dirty="0"/>
              <a:t>A full kit list will be provided nearer the time</a:t>
            </a:r>
            <a:r>
              <a:rPr lang="en-GB" sz="2400" dirty="0"/>
              <a:t>.</a:t>
            </a:r>
            <a:endParaRPr lang="en-GB" sz="2400" b="1" dirty="0"/>
          </a:p>
        </p:txBody>
      </p:sp>
      <p:pic>
        <p:nvPicPr>
          <p:cNvPr id="10" name="Picture 9" descr="Accommodation - Bassenfell Manor Christian Centre">
            <a:extLst>
              <a:ext uri="{FF2B5EF4-FFF2-40B4-BE49-F238E27FC236}">
                <a16:creationId xmlns:a16="http://schemas.microsoft.com/office/drawing/2014/main" id="{E735EAD2-16AC-61B6-29D8-F2D8233FCFDB}"/>
              </a:ext>
            </a:extLst>
          </p:cNvPr>
          <p:cNvPicPr>
            <a:picLocks noChangeAspect="1"/>
          </p:cNvPicPr>
          <p:nvPr/>
        </p:nvPicPr>
        <p:blipFill>
          <a:blip r:embed="rId4"/>
          <a:stretch>
            <a:fillRect/>
          </a:stretch>
        </p:blipFill>
        <p:spPr>
          <a:xfrm>
            <a:off x="148560" y="3952421"/>
            <a:ext cx="2971286" cy="2729346"/>
          </a:xfrm>
          <a:custGeom>
            <a:avLst/>
            <a:gdLst>
              <a:gd name="csX0" fmla="*/ 0 w 2971286"/>
              <a:gd name="csY0" fmla="*/ 454900 h 2729346"/>
              <a:gd name="csX1" fmla="*/ 454900 w 2971286"/>
              <a:gd name="csY1" fmla="*/ 0 h 2729346"/>
              <a:gd name="csX2" fmla="*/ 1100832 w 2971286"/>
              <a:gd name="csY2" fmla="*/ 0 h 2729346"/>
              <a:gd name="csX3" fmla="*/ 1787994 w 2971286"/>
              <a:gd name="csY3" fmla="*/ 0 h 2729346"/>
              <a:gd name="csX4" fmla="*/ 2516386 w 2971286"/>
              <a:gd name="csY4" fmla="*/ 0 h 2729346"/>
              <a:gd name="csX5" fmla="*/ 2971286 w 2971286"/>
              <a:gd name="csY5" fmla="*/ 454900 h 2729346"/>
              <a:gd name="csX6" fmla="*/ 2971286 w 2971286"/>
              <a:gd name="csY6" fmla="*/ 1061415 h 2729346"/>
              <a:gd name="csX7" fmla="*/ 2971286 w 2971286"/>
              <a:gd name="csY7" fmla="*/ 1667931 h 2729346"/>
              <a:gd name="csX8" fmla="*/ 2971286 w 2971286"/>
              <a:gd name="csY8" fmla="*/ 2274446 h 2729346"/>
              <a:gd name="csX9" fmla="*/ 2516386 w 2971286"/>
              <a:gd name="csY9" fmla="*/ 2729346 h 2729346"/>
              <a:gd name="csX10" fmla="*/ 1849839 w 2971286"/>
              <a:gd name="csY10" fmla="*/ 2729346 h 2729346"/>
              <a:gd name="csX11" fmla="*/ 1224521 w 2971286"/>
              <a:gd name="csY11" fmla="*/ 2729346 h 2729346"/>
              <a:gd name="csX12" fmla="*/ 454900 w 2971286"/>
              <a:gd name="csY12" fmla="*/ 2729346 h 2729346"/>
              <a:gd name="csX13" fmla="*/ 0 w 2971286"/>
              <a:gd name="csY13" fmla="*/ 2274446 h 2729346"/>
              <a:gd name="csX14" fmla="*/ 0 w 2971286"/>
              <a:gd name="csY14" fmla="*/ 1667931 h 2729346"/>
              <a:gd name="csX15" fmla="*/ 0 w 2971286"/>
              <a:gd name="csY15" fmla="*/ 1043220 h 2729346"/>
              <a:gd name="csX16" fmla="*/ 0 w 2971286"/>
              <a:gd name="csY16" fmla="*/ 454900 h 2729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71286" h="2729346" fill="none" extrusionOk="0">
                <a:moveTo>
                  <a:pt x="0" y="454900"/>
                </a:moveTo>
                <a:cubicBezTo>
                  <a:pt x="-17366" y="234716"/>
                  <a:pt x="235568" y="23706"/>
                  <a:pt x="454900" y="0"/>
                </a:cubicBezTo>
                <a:cubicBezTo>
                  <a:pt x="703888" y="22824"/>
                  <a:pt x="902557" y="-22707"/>
                  <a:pt x="1100832" y="0"/>
                </a:cubicBezTo>
                <a:cubicBezTo>
                  <a:pt x="1299107" y="22707"/>
                  <a:pt x="1600442" y="-20926"/>
                  <a:pt x="1787994" y="0"/>
                </a:cubicBezTo>
                <a:cubicBezTo>
                  <a:pt x="1975546" y="20926"/>
                  <a:pt x="2220657" y="9158"/>
                  <a:pt x="2516386" y="0"/>
                </a:cubicBezTo>
                <a:cubicBezTo>
                  <a:pt x="2767005" y="-16585"/>
                  <a:pt x="2993085" y="208211"/>
                  <a:pt x="2971286" y="454900"/>
                </a:cubicBezTo>
                <a:cubicBezTo>
                  <a:pt x="2969677" y="709680"/>
                  <a:pt x="2992612" y="874743"/>
                  <a:pt x="2971286" y="1061415"/>
                </a:cubicBezTo>
                <a:cubicBezTo>
                  <a:pt x="2949960" y="1248087"/>
                  <a:pt x="2953056" y="1420196"/>
                  <a:pt x="2971286" y="1667931"/>
                </a:cubicBezTo>
                <a:cubicBezTo>
                  <a:pt x="2989516" y="1915666"/>
                  <a:pt x="2994885" y="2061152"/>
                  <a:pt x="2971286" y="2274446"/>
                </a:cubicBezTo>
                <a:cubicBezTo>
                  <a:pt x="2969370" y="2485922"/>
                  <a:pt x="2805886" y="2753454"/>
                  <a:pt x="2516386" y="2729346"/>
                </a:cubicBezTo>
                <a:cubicBezTo>
                  <a:pt x="2356848" y="2711377"/>
                  <a:pt x="2053881" y="2758266"/>
                  <a:pt x="1849839" y="2729346"/>
                </a:cubicBezTo>
                <a:cubicBezTo>
                  <a:pt x="1645797" y="2700426"/>
                  <a:pt x="1482456" y="2722441"/>
                  <a:pt x="1224521" y="2729346"/>
                </a:cubicBezTo>
                <a:cubicBezTo>
                  <a:pt x="966586" y="2736251"/>
                  <a:pt x="776490" y="2735281"/>
                  <a:pt x="454900" y="2729346"/>
                </a:cubicBezTo>
                <a:cubicBezTo>
                  <a:pt x="217599" y="2742266"/>
                  <a:pt x="27673" y="2509134"/>
                  <a:pt x="0" y="2274446"/>
                </a:cubicBezTo>
                <a:cubicBezTo>
                  <a:pt x="-13415" y="2095773"/>
                  <a:pt x="-22996" y="1952553"/>
                  <a:pt x="0" y="1667931"/>
                </a:cubicBezTo>
                <a:cubicBezTo>
                  <a:pt x="22996" y="1383310"/>
                  <a:pt x="13961" y="1199529"/>
                  <a:pt x="0" y="1043220"/>
                </a:cubicBezTo>
                <a:cubicBezTo>
                  <a:pt x="-13961" y="886911"/>
                  <a:pt x="2419" y="726586"/>
                  <a:pt x="0" y="454900"/>
                </a:cubicBezTo>
                <a:close/>
              </a:path>
              <a:path w="2971286" h="2729346" stroke="0" extrusionOk="0">
                <a:moveTo>
                  <a:pt x="0" y="454900"/>
                </a:moveTo>
                <a:cubicBezTo>
                  <a:pt x="-41656" y="177972"/>
                  <a:pt x="146590" y="21422"/>
                  <a:pt x="454900" y="0"/>
                </a:cubicBezTo>
                <a:cubicBezTo>
                  <a:pt x="629164" y="-18681"/>
                  <a:pt x="1023802" y="34856"/>
                  <a:pt x="1183292" y="0"/>
                </a:cubicBezTo>
                <a:cubicBezTo>
                  <a:pt x="1342782" y="-34856"/>
                  <a:pt x="1669484" y="31789"/>
                  <a:pt x="1849839" y="0"/>
                </a:cubicBezTo>
                <a:cubicBezTo>
                  <a:pt x="2030194" y="-31789"/>
                  <a:pt x="2274775" y="-27366"/>
                  <a:pt x="2516386" y="0"/>
                </a:cubicBezTo>
                <a:cubicBezTo>
                  <a:pt x="2752473" y="-48786"/>
                  <a:pt x="2976172" y="185586"/>
                  <a:pt x="2971286" y="454900"/>
                </a:cubicBezTo>
                <a:cubicBezTo>
                  <a:pt x="2978081" y="590248"/>
                  <a:pt x="2989557" y="863146"/>
                  <a:pt x="2971286" y="1025024"/>
                </a:cubicBezTo>
                <a:cubicBezTo>
                  <a:pt x="2953015" y="1186902"/>
                  <a:pt x="2970047" y="1472963"/>
                  <a:pt x="2971286" y="1595149"/>
                </a:cubicBezTo>
                <a:cubicBezTo>
                  <a:pt x="2972525" y="1717335"/>
                  <a:pt x="2989080" y="1941006"/>
                  <a:pt x="2971286" y="2274446"/>
                </a:cubicBezTo>
                <a:cubicBezTo>
                  <a:pt x="2983080" y="2528516"/>
                  <a:pt x="2719421" y="2721550"/>
                  <a:pt x="2516386" y="2729346"/>
                </a:cubicBezTo>
                <a:cubicBezTo>
                  <a:pt x="2332474" y="2733717"/>
                  <a:pt x="2104857" y="2705986"/>
                  <a:pt x="1829224" y="2729346"/>
                </a:cubicBezTo>
                <a:cubicBezTo>
                  <a:pt x="1553591" y="2752706"/>
                  <a:pt x="1401893" y="2710706"/>
                  <a:pt x="1162677" y="2729346"/>
                </a:cubicBezTo>
                <a:cubicBezTo>
                  <a:pt x="923461" y="2747986"/>
                  <a:pt x="668738" y="2755076"/>
                  <a:pt x="454900" y="2729346"/>
                </a:cubicBezTo>
                <a:cubicBezTo>
                  <a:pt x="209977" y="2721512"/>
                  <a:pt x="-46565" y="2507679"/>
                  <a:pt x="0" y="2274446"/>
                </a:cubicBezTo>
                <a:cubicBezTo>
                  <a:pt x="27637" y="2085806"/>
                  <a:pt x="-14853" y="1948920"/>
                  <a:pt x="0" y="1667931"/>
                </a:cubicBezTo>
                <a:cubicBezTo>
                  <a:pt x="14853" y="1386943"/>
                  <a:pt x="-7135" y="1262646"/>
                  <a:pt x="0" y="1025024"/>
                </a:cubicBezTo>
                <a:cubicBezTo>
                  <a:pt x="7135" y="787402"/>
                  <a:pt x="13629" y="610666"/>
                  <a:pt x="0" y="454900"/>
                </a:cubicBezTo>
                <a:close/>
              </a:path>
            </a:pathLst>
          </a:custGeom>
          <a:ln>
            <a:solidFill>
              <a:schemeClr val="tx1"/>
            </a:solidFill>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pic>
      <p:pic>
        <p:nvPicPr>
          <p:cNvPr id="11" name="Picture 10" descr="Accommodation - Bassenfell Manor Christian Centre">
            <a:extLst>
              <a:ext uri="{FF2B5EF4-FFF2-40B4-BE49-F238E27FC236}">
                <a16:creationId xmlns:a16="http://schemas.microsoft.com/office/drawing/2014/main" id="{81B5A479-7F2E-C03A-3581-5520D259705B}"/>
              </a:ext>
            </a:extLst>
          </p:cNvPr>
          <p:cNvPicPr>
            <a:picLocks noChangeAspect="1"/>
          </p:cNvPicPr>
          <p:nvPr/>
        </p:nvPicPr>
        <p:blipFill>
          <a:blip r:embed="rId5"/>
          <a:srcRect b="5586"/>
          <a:stretch>
            <a:fillRect/>
          </a:stretch>
        </p:blipFill>
        <p:spPr>
          <a:xfrm>
            <a:off x="3268405" y="3952421"/>
            <a:ext cx="3221181" cy="2729346"/>
          </a:xfrm>
          <a:custGeom>
            <a:avLst/>
            <a:gdLst>
              <a:gd name="csX0" fmla="*/ 0 w 3221181"/>
              <a:gd name="csY0" fmla="*/ 454900 h 2729346"/>
              <a:gd name="csX1" fmla="*/ 454900 w 3221181"/>
              <a:gd name="csY1" fmla="*/ 0 h 2729346"/>
              <a:gd name="csX2" fmla="*/ 1055859 w 3221181"/>
              <a:gd name="csY2" fmla="*/ 0 h 2729346"/>
              <a:gd name="csX3" fmla="*/ 1587477 w 3221181"/>
              <a:gd name="csY3" fmla="*/ 0 h 2729346"/>
              <a:gd name="csX4" fmla="*/ 2165322 w 3221181"/>
              <a:gd name="csY4" fmla="*/ 0 h 2729346"/>
              <a:gd name="csX5" fmla="*/ 2766281 w 3221181"/>
              <a:gd name="csY5" fmla="*/ 0 h 2729346"/>
              <a:gd name="csX6" fmla="*/ 3221181 w 3221181"/>
              <a:gd name="csY6" fmla="*/ 454900 h 2729346"/>
              <a:gd name="csX7" fmla="*/ 3221181 w 3221181"/>
              <a:gd name="csY7" fmla="*/ 1097806 h 2729346"/>
              <a:gd name="csX8" fmla="*/ 3221181 w 3221181"/>
              <a:gd name="csY8" fmla="*/ 1722517 h 2729346"/>
              <a:gd name="csX9" fmla="*/ 3221181 w 3221181"/>
              <a:gd name="csY9" fmla="*/ 2274446 h 2729346"/>
              <a:gd name="csX10" fmla="*/ 2766281 w 3221181"/>
              <a:gd name="csY10" fmla="*/ 2729346 h 2729346"/>
              <a:gd name="csX11" fmla="*/ 2188436 w 3221181"/>
              <a:gd name="csY11" fmla="*/ 2729346 h 2729346"/>
              <a:gd name="csX12" fmla="*/ 1656818 w 3221181"/>
              <a:gd name="csY12" fmla="*/ 2729346 h 2729346"/>
              <a:gd name="csX13" fmla="*/ 1148314 w 3221181"/>
              <a:gd name="csY13" fmla="*/ 2729346 h 2729346"/>
              <a:gd name="csX14" fmla="*/ 454900 w 3221181"/>
              <a:gd name="csY14" fmla="*/ 2729346 h 2729346"/>
              <a:gd name="csX15" fmla="*/ 0 w 3221181"/>
              <a:gd name="csY15" fmla="*/ 2274446 h 2729346"/>
              <a:gd name="csX16" fmla="*/ 0 w 3221181"/>
              <a:gd name="csY16" fmla="*/ 1649735 h 2729346"/>
              <a:gd name="csX17" fmla="*/ 0 w 3221181"/>
              <a:gd name="csY17" fmla="*/ 1079611 h 2729346"/>
              <a:gd name="csX18" fmla="*/ 0 w 3221181"/>
              <a:gd name="csY18" fmla="*/ 454900 h 2729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3221181" h="2729346" fill="none" extrusionOk="0">
                <a:moveTo>
                  <a:pt x="0" y="454900"/>
                </a:moveTo>
                <a:cubicBezTo>
                  <a:pt x="-21025" y="204532"/>
                  <a:pt x="214946" y="-20334"/>
                  <a:pt x="454900" y="0"/>
                </a:cubicBezTo>
                <a:cubicBezTo>
                  <a:pt x="668849" y="-12370"/>
                  <a:pt x="877209" y="6701"/>
                  <a:pt x="1055859" y="0"/>
                </a:cubicBezTo>
                <a:cubicBezTo>
                  <a:pt x="1234509" y="-6701"/>
                  <a:pt x="1328000" y="18224"/>
                  <a:pt x="1587477" y="0"/>
                </a:cubicBezTo>
                <a:cubicBezTo>
                  <a:pt x="1846954" y="-18224"/>
                  <a:pt x="1995780" y="6597"/>
                  <a:pt x="2165322" y="0"/>
                </a:cubicBezTo>
                <a:cubicBezTo>
                  <a:pt x="2334865" y="-6597"/>
                  <a:pt x="2580988" y="-22892"/>
                  <a:pt x="2766281" y="0"/>
                </a:cubicBezTo>
                <a:cubicBezTo>
                  <a:pt x="3023787" y="-19290"/>
                  <a:pt x="3230375" y="213607"/>
                  <a:pt x="3221181" y="454900"/>
                </a:cubicBezTo>
                <a:cubicBezTo>
                  <a:pt x="3250124" y="610140"/>
                  <a:pt x="3199360" y="917603"/>
                  <a:pt x="3221181" y="1097806"/>
                </a:cubicBezTo>
                <a:cubicBezTo>
                  <a:pt x="3243002" y="1278009"/>
                  <a:pt x="3233948" y="1510279"/>
                  <a:pt x="3221181" y="1722517"/>
                </a:cubicBezTo>
                <a:cubicBezTo>
                  <a:pt x="3208414" y="1934755"/>
                  <a:pt x="3226666" y="2128244"/>
                  <a:pt x="3221181" y="2274446"/>
                </a:cubicBezTo>
                <a:cubicBezTo>
                  <a:pt x="3205616" y="2574205"/>
                  <a:pt x="3014446" y="2719683"/>
                  <a:pt x="2766281" y="2729346"/>
                </a:cubicBezTo>
                <a:cubicBezTo>
                  <a:pt x="2516366" y="2715333"/>
                  <a:pt x="2401828" y="2753263"/>
                  <a:pt x="2188436" y="2729346"/>
                </a:cubicBezTo>
                <a:cubicBezTo>
                  <a:pt x="1975045" y="2705429"/>
                  <a:pt x="1913648" y="2735129"/>
                  <a:pt x="1656818" y="2729346"/>
                </a:cubicBezTo>
                <a:cubicBezTo>
                  <a:pt x="1399988" y="2723563"/>
                  <a:pt x="1287229" y="2730927"/>
                  <a:pt x="1148314" y="2729346"/>
                </a:cubicBezTo>
                <a:cubicBezTo>
                  <a:pt x="1009399" y="2727765"/>
                  <a:pt x="733964" y="2717158"/>
                  <a:pt x="454900" y="2729346"/>
                </a:cubicBezTo>
                <a:cubicBezTo>
                  <a:pt x="194835" y="2762391"/>
                  <a:pt x="34533" y="2535585"/>
                  <a:pt x="0" y="2274446"/>
                </a:cubicBezTo>
                <a:cubicBezTo>
                  <a:pt x="14376" y="2134612"/>
                  <a:pt x="23009" y="1848957"/>
                  <a:pt x="0" y="1649735"/>
                </a:cubicBezTo>
                <a:cubicBezTo>
                  <a:pt x="-23009" y="1450513"/>
                  <a:pt x="-12580" y="1307071"/>
                  <a:pt x="0" y="1079611"/>
                </a:cubicBezTo>
                <a:cubicBezTo>
                  <a:pt x="12580" y="852151"/>
                  <a:pt x="-12230" y="700120"/>
                  <a:pt x="0" y="454900"/>
                </a:cubicBezTo>
                <a:close/>
              </a:path>
              <a:path w="3221181" h="2729346" stroke="0" extrusionOk="0">
                <a:moveTo>
                  <a:pt x="0" y="454900"/>
                </a:moveTo>
                <a:cubicBezTo>
                  <a:pt x="-41656" y="177972"/>
                  <a:pt x="146590" y="21422"/>
                  <a:pt x="454900" y="0"/>
                </a:cubicBezTo>
                <a:cubicBezTo>
                  <a:pt x="664360" y="24330"/>
                  <a:pt x="945355" y="-4441"/>
                  <a:pt x="1078973" y="0"/>
                </a:cubicBezTo>
                <a:cubicBezTo>
                  <a:pt x="1212591" y="4441"/>
                  <a:pt x="1509060" y="-22945"/>
                  <a:pt x="1633704" y="0"/>
                </a:cubicBezTo>
                <a:cubicBezTo>
                  <a:pt x="1758348" y="22945"/>
                  <a:pt x="1903737" y="1707"/>
                  <a:pt x="2165322" y="0"/>
                </a:cubicBezTo>
                <a:cubicBezTo>
                  <a:pt x="2426907" y="-1707"/>
                  <a:pt x="2619193" y="20532"/>
                  <a:pt x="2766281" y="0"/>
                </a:cubicBezTo>
                <a:cubicBezTo>
                  <a:pt x="3038091" y="-42345"/>
                  <a:pt x="3169913" y="195815"/>
                  <a:pt x="3221181" y="454900"/>
                </a:cubicBezTo>
                <a:cubicBezTo>
                  <a:pt x="3241836" y="715251"/>
                  <a:pt x="3244426" y="917467"/>
                  <a:pt x="3221181" y="1061415"/>
                </a:cubicBezTo>
                <a:cubicBezTo>
                  <a:pt x="3197936" y="1205364"/>
                  <a:pt x="3207228" y="1518691"/>
                  <a:pt x="3221181" y="1704322"/>
                </a:cubicBezTo>
                <a:cubicBezTo>
                  <a:pt x="3235134" y="1889953"/>
                  <a:pt x="3237508" y="2010302"/>
                  <a:pt x="3221181" y="2274446"/>
                </a:cubicBezTo>
                <a:cubicBezTo>
                  <a:pt x="3181633" y="2523418"/>
                  <a:pt x="3020827" y="2720265"/>
                  <a:pt x="2766281" y="2729346"/>
                </a:cubicBezTo>
                <a:cubicBezTo>
                  <a:pt x="2516383" y="2715511"/>
                  <a:pt x="2438069" y="2742414"/>
                  <a:pt x="2165322" y="2729346"/>
                </a:cubicBezTo>
                <a:cubicBezTo>
                  <a:pt x="1892575" y="2716278"/>
                  <a:pt x="1848473" y="2752911"/>
                  <a:pt x="1541249" y="2729346"/>
                </a:cubicBezTo>
                <a:cubicBezTo>
                  <a:pt x="1234025" y="2705781"/>
                  <a:pt x="966648" y="2675369"/>
                  <a:pt x="454900" y="2729346"/>
                </a:cubicBezTo>
                <a:cubicBezTo>
                  <a:pt x="144335" y="2739089"/>
                  <a:pt x="-15221" y="2515178"/>
                  <a:pt x="0" y="2274446"/>
                </a:cubicBezTo>
                <a:cubicBezTo>
                  <a:pt x="-5547" y="2126098"/>
                  <a:pt x="-12371" y="1906572"/>
                  <a:pt x="0" y="1649735"/>
                </a:cubicBezTo>
                <a:cubicBezTo>
                  <a:pt x="12371" y="1392898"/>
                  <a:pt x="18896" y="1300420"/>
                  <a:pt x="0" y="1043220"/>
                </a:cubicBezTo>
                <a:cubicBezTo>
                  <a:pt x="-18896" y="786021"/>
                  <a:pt x="13419" y="592479"/>
                  <a:pt x="0" y="454900"/>
                </a:cubicBezTo>
                <a:close/>
              </a:path>
            </a:pathLst>
          </a:custGeom>
          <a:ln>
            <a:solidFill>
              <a:schemeClr val="tx1"/>
            </a:solidFill>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pic>
      <p:sp>
        <p:nvSpPr>
          <p:cNvPr id="14" name="TextBox 13">
            <a:extLst>
              <a:ext uri="{FF2B5EF4-FFF2-40B4-BE49-F238E27FC236}">
                <a16:creationId xmlns:a16="http://schemas.microsoft.com/office/drawing/2014/main" id="{303FC41E-B058-1E70-42A5-B71CB957F6F3}"/>
              </a:ext>
            </a:extLst>
          </p:cNvPr>
          <p:cNvSpPr txBox="1"/>
          <p:nvPr/>
        </p:nvSpPr>
        <p:spPr>
          <a:xfrm>
            <a:off x="6638142" y="4322644"/>
            <a:ext cx="5405292" cy="2308324"/>
          </a:xfrm>
          <a:custGeom>
            <a:avLst/>
            <a:gdLst>
              <a:gd name="csX0" fmla="*/ 0 w 5405292"/>
              <a:gd name="csY0" fmla="*/ 0 h 2308324"/>
              <a:gd name="csX1" fmla="*/ 621609 w 5405292"/>
              <a:gd name="csY1" fmla="*/ 0 h 2308324"/>
              <a:gd name="csX2" fmla="*/ 1135111 w 5405292"/>
              <a:gd name="csY2" fmla="*/ 0 h 2308324"/>
              <a:gd name="csX3" fmla="*/ 1918879 w 5405292"/>
              <a:gd name="csY3" fmla="*/ 0 h 2308324"/>
              <a:gd name="csX4" fmla="*/ 2540487 w 5405292"/>
              <a:gd name="csY4" fmla="*/ 0 h 2308324"/>
              <a:gd name="csX5" fmla="*/ 3162096 w 5405292"/>
              <a:gd name="csY5" fmla="*/ 0 h 2308324"/>
              <a:gd name="csX6" fmla="*/ 3945863 w 5405292"/>
              <a:gd name="csY6" fmla="*/ 0 h 2308324"/>
              <a:gd name="csX7" fmla="*/ 4513419 w 5405292"/>
              <a:gd name="csY7" fmla="*/ 0 h 2308324"/>
              <a:gd name="csX8" fmla="*/ 5405292 w 5405292"/>
              <a:gd name="csY8" fmla="*/ 0 h 2308324"/>
              <a:gd name="csX9" fmla="*/ 5405292 w 5405292"/>
              <a:gd name="csY9" fmla="*/ 623247 h 2308324"/>
              <a:gd name="csX10" fmla="*/ 5405292 w 5405292"/>
              <a:gd name="csY10" fmla="*/ 1154162 h 2308324"/>
              <a:gd name="csX11" fmla="*/ 5405292 w 5405292"/>
              <a:gd name="csY11" fmla="*/ 1731243 h 2308324"/>
              <a:gd name="csX12" fmla="*/ 5405292 w 5405292"/>
              <a:gd name="csY12" fmla="*/ 2308324 h 2308324"/>
              <a:gd name="csX13" fmla="*/ 4891789 w 5405292"/>
              <a:gd name="csY13" fmla="*/ 2308324 h 2308324"/>
              <a:gd name="csX14" fmla="*/ 4108022 w 5405292"/>
              <a:gd name="csY14" fmla="*/ 2308324 h 2308324"/>
              <a:gd name="csX15" fmla="*/ 3540466 w 5405292"/>
              <a:gd name="csY15" fmla="*/ 2308324 h 2308324"/>
              <a:gd name="csX16" fmla="*/ 2864805 w 5405292"/>
              <a:gd name="csY16" fmla="*/ 2308324 h 2308324"/>
              <a:gd name="csX17" fmla="*/ 2081037 w 5405292"/>
              <a:gd name="csY17" fmla="*/ 2308324 h 2308324"/>
              <a:gd name="csX18" fmla="*/ 1405376 w 5405292"/>
              <a:gd name="csY18" fmla="*/ 2308324 h 2308324"/>
              <a:gd name="csX19" fmla="*/ 891873 w 5405292"/>
              <a:gd name="csY19" fmla="*/ 2308324 h 2308324"/>
              <a:gd name="csX20" fmla="*/ 0 w 5405292"/>
              <a:gd name="csY20" fmla="*/ 2308324 h 2308324"/>
              <a:gd name="csX21" fmla="*/ 0 w 5405292"/>
              <a:gd name="csY21" fmla="*/ 1685077 h 2308324"/>
              <a:gd name="csX22" fmla="*/ 0 w 5405292"/>
              <a:gd name="csY22" fmla="*/ 1061829 h 2308324"/>
              <a:gd name="csX23" fmla="*/ 0 w 5405292"/>
              <a:gd name="csY23" fmla="*/ 0 h 230832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Lst>
            <a:rect l="l" t="t" r="r" b="b"/>
            <a:pathLst>
              <a:path w="5405292" h="2308324" extrusionOk="0">
                <a:moveTo>
                  <a:pt x="0" y="0"/>
                </a:moveTo>
                <a:cubicBezTo>
                  <a:pt x="297014" y="30296"/>
                  <a:pt x="351268" y="15495"/>
                  <a:pt x="621609" y="0"/>
                </a:cubicBezTo>
                <a:cubicBezTo>
                  <a:pt x="891950" y="-15495"/>
                  <a:pt x="1011810" y="-22495"/>
                  <a:pt x="1135111" y="0"/>
                </a:cubicBezTo>
                <a:cubicBezTo>
                  <a:pt x="1258412" y="22495"/>
                  <a:pt x="1536981" y="30141"/>
                  <a:pt x="1918879" y="0"/>
                </a:cubicBezTo>
                <a:cubicBezTo>
                  <a:pt x="2300777" y="-30141"/>
                  <a:pt x="2363471" y="29236"/>
                  <a:pt x="2540487" y="0"/>
                </a:cubicBezTo>
                <a:cubicBezTo>
                  <a:pt x="2717503" y="-29236"/>
                  <a:pt x="2857587" y="18102"/>
                  <a:pt x="3162096" y="0"/>
                </a:cubicBezTo>
                <a:cubicBezTo>
                  <a:pt x="3466605" y="-18102"/>
                  <a:pt x="3748179" y="-10496"/>
                  <a:pt x="3945863" y="0"/>
                </a:cubicBezTo>
                <a:cubicBezTo>
                  <a:pt x="4143547" y="10496"/>
                  <a:pt x="4362625" y="10584"/>
                  <a:pt x="4513419" y="0"/>
                </a:cubicBezTo>
                <a:cubicBezTo>
                  <a:pt x="4664213" y="-10584"/>
                  <a:pt x="5041125" y="42533"/>
                  <a:pt x="5405292" y="0"/>
                </a:cubicBezTo>
                <a:cubicBezTo>
                  <a:pt x="5427528" y="300366"/>
                  <a:pt x="5405264" y="407459"/>
                  <a:pt x="5405292" y="623247"/>
                </a:cubicBezTo>
                <a:cubicBezTo>
                  <a:pt x="5405320" y="839035"/>
                  <a:pt x="5418439" y="1039505"/>
                  <a:pt x="5405292" y="1154162"/>
                </a:cubicBezTo>
                <a:cubicBezTo>
                  <a:pt x="5392145" y="1268819"/>
                  <a:pt x="5399102" y="1502913"/>
                  <a:pt x="5405292" y="1731243"/>
                </a:cubicBezTo>
                <a:cubicBezTo>
                  <a:pt x="5411482" y="1959573"/>
                  <a:pt x="5432574" y="2182865"/>
                  <a:pt x="5405292" y="2308324"/>
                </a:cubicBezTo>
                <a:cubicBezTo>
                  <a:pt x="5254359" y="2292620"/>
                  <a:pt x="5128200" y="2326154"/>
                  <a:pt x="4891789" y="2308324"/>
                </a:cubicBezTo>
                <a:cubicBezTo>
                  <a:pt x="4655378" y="2290494"/>
                  <a:pt x="4400701" y="2315841"/>
                  <a:pt x="4108022" y="2308324"/>
                </a:cubicBezTo>
                <a:cubicBezTo>
                  <a:pt x="3815343" y="2300807"/>
                  <a:pt x="3762399" y="2299577"/>
                  <a:pt x="3540466" y="2308324"/>
                </a:cubicBezTo>
                <a:cubicBezTo>
                  <a:pt x="3318533" y="2317071"/>
                  <a:pt x="3140281" y="2337837"/>
                  <a:pt x="2864805" y="2308324"/>
                </a:cubicBezTo>
                <a:cubicBezTo>
                  <a:pt x="2589329" y="2278811"/>
                  <a:pt x="2243992" y="2294289"/>
                  <a:pt x="2081037" y="2308324"/>
                </a:cubicBezTo>
                <a:cubicBezTo>
                  <a:pt x="1918082" y="2322359"/>
                  <a:pt x="1620784" y="2292015"/>
                  <a:pt x="1405376" y="2308324"/>
                </a:cubicBezTo>
                <a:cubicBezTo>
                  <a:pt x="1189968" y="2324633"/>
                  <a:pt x="1085015" y="2296920"/>
                  <a:pt x="891873" y="2308324"/>
                </a:cubicBezTo>
                <a:cubicBezTo>
                  <a:pt x="698731" y="2319728"/>
                  <a:pt x="314210" y="2344479"/>
                  <a:pt x="0" y="2308324"/>
                </a:cubicBezTo>
                <a:cubicBezTo>
                  <a:pt x="13611" y="2178820"/>
                  <a:pt x="22668" y="1840819"/>
                  <a:pt x="0" y="1685077"/>
                </a:cubicBezTo>
                <a:cubicBezTo>
                  <a:pt x="-22668" y="1529335"/>
                  <a:pt x="-14694" y="1285021"/>
                  <a:pt x="0" y="1061829"/>
                </a:cubicBezTo>
                <a:cubicBezTo>
                  <a:pt x="14694" y="838637"/>
                  <a:pt x="-7632" y="391494"/>
                  <a:pt x="0" y="0"/>
                </a:cubicBezTo>
                <a:close/>
              </a:path>
            </a:pathLst>
          </a:custGeom>
          <a:noFill/>
          <a:ln w="25400">
            <a:solidFill>
              <a:schemeClr val="tx1"/>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txBody>
          <a:bodyPr wrap="square">
            <a:spAutoFit/>
          </a:bodyPr>
          <a:lstStyle/>
          <a:p>
            <a:r>
              <a:rPr lang="en-GB" sz="2400" dirty="0"/>
              <a:t>We ask children who they would be comfortable sharing a room with. Everyone will be with at least 1 friend.</a:t>
            </a:r>
          </a:p>
          <a:p>
            <a:endParaRPr lang="en-GB" sz="2400" dirty="0"/>
          </a:p>
          <a:p>
            <a:r>
              <a:rPr lang="en-GB" sz="2400" dirty="0"/>
              <a:t>St Margaret’s staff have their rooms close by should anyone need us.</a:t>
            </a:r>
          </a:p>
        </p:txBody>
      </p:sp>
    </p:spTree>
    <p:extLst>
      <p:ext uri="{BB962C8B-B14F-4D97-AF65-F5344CB8AC3E}">
        <p14:creationId xmlns:p14="http://schemas.microsoft.com/office/powerpoint/2010/main" val="130136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B9BE51E-0104-00CD-A9B2-AFF35AB11FA9}"/>
              </a:ext>
            </a:extLst>
          </p:cNvPr>
          <p:cNvSpPr txBox="1"/>
          <p:nvPr/>
        </p:nvSpPr>
        <p:spPr>
          <a:xfrm>
            <a:off x="-1" y="0"/>
            <a:ext cx="6096001" cy="769441"/>
          </a:xfrm>
          <a:prstGeom prst="rect">
            <a:avLst/>
          </a:prstGeom>
          <a:noFill/>
        </p:spPr>
        <p:txBody>
          <a:bodyPr wrap="square" rtlCol="0">
            <a:spAutoFit/>
          </a:bodyPr>
          <a:lstStyle/>
          <a:p>
            <a:pPr algn="ctr"/>
            <a:r>
              <a:rPr lang="en-GB" sz="4400" dirty="0">
                <a:latin typeface="Arial Black" panose="020B0A04020102020204" pitchFamily="34" charset="0"/>
              </a:rPr>
              <a:t>Facilities</a:t>
            </a:r>
          </a:p>
        </p:txBody>
      </p:sp>
      <p:pic>
        <p:nvPicPr>
          <p:cNvPr id="3" name="Picture 2" descr="Bassenfell Holidays - What to Expect - Bassenfell Manor Christian Centre">
            <a:extLst>
              <a:ext uri="{FF2B5EF4-FFF2-40B4-BE49-F238E27FC236}">
                <a16:creationId xmlns:a16="http://schemas.microsoft.com/office/drawing/2014/main" id="{B0ED7293-5C0E-A366-813E-3E1EC6F4738C}"/>
              </a:ext>
            </a:extLst>
          </p:cNvPr>
          <p:cNvPicPr>
            <a:picLocks noChangeAspect="1"/>
          </p:cNvPicPr>
          <p:nvPr/>
        </p:nvPicPr>
        <p:blipFill>
          <a:blip r:embed="rId2"/>
          <a:stretch>
            <a:fillRect/>
          </a:stretch>
        </p:blipFill>
        <p:spPr>
          <a:xfrm>
            <a:off x="191792" y="769441"/>
            <a:ext cx="2941697" cy="2897397"/>
          </a:xfrm>
          <a:custGeom>
            <a:avLst/>
            <a:gdLst>
              <a:gd name="csX0" fmla="*/ 0 w 2941697"/>
              <a:gd name="csY0" fmla="*/ 482909 h 2897397"/>
              <a:gd name="csX1" fmla="*/ 482909 w 2941697"/>
              <a:gd name="csY1" fmla="*/ 0 h 2897397"/>
              <a:gd name="csX2" fmla="*/ 1121777 w 2941697"/>
              <a:gd name="csY2" fmla="*/ 0 h 2897397"/>
              <a:gd name="csX3" fmla="*/ 1721127 w 2941697"/>
              <a:gd name="csY3" fmla="*/ 0 h 2897397"/>
              <a:gd name="csX4" fmla="*/ 2458788 w 2941697"/>
              <a:gd name="csY4" fmla="*/ 0 h 2897397"/>
              <a:gd name="csX5" fmla="*/ 2941697 w 2941697"/>
              <a:gd name="csY5" fmla="*/ 482909 h 2897397"/>
              <a:gd name="csX6" fmla="*/ 2941697 w 2941697"/>
              <a:gd name="csY6" fmla="*/ 1165400 h 2897397"/>
              <a:gd name="csX7" fmla="*/ 2941697 w 2941697"/>
              <a:gd name="csY7" fmla="*/ 1770628 h 2897397"/>
              <a:gd name="csX8" fmla="*/ 2941697 w 2941697"/>
              <a:gd name="csY8" fmla="*/ 2414488 h 2897397"/>
              <a:gd name="csX9" fmla="*/ 2458788 w 2941697"/>
              <a:gd name="csY9" fmla="*/ 2897397 h 2897397"/>
              <a:gd name="csX10" fmla="*/ 1819920 w 2941697"/>
              <a:gd name="csY10" fmla="*/ 2897397 h 2897397"/>
              <a:gd name="csX11" fmla="*/ 1121777 w 2941697"/>
              <a:gd name="csY11" fmla="*/ 2897397 h 2897397"/>
              <a:gd name="csX12" fmla="*/ 482909 w 2941697"/>
              <a:gd name="csY12" fmla="*/ 2897397 h 2897397"/>
              <a:gd name="csX13" fmla="*/ 0 w 2941697"/>
              <a:gd name="csY13" fmla="*/ 2414488 h 2897397"/>
              <a:gd name="csX14" fmla="*/ 0 w 2941697"/>
              <a:gd name="csY14" fmla="*/ 1789944 h 2897397"/>
              <a:gd name="csX15" fmla="*/ 0 w 2941697"/>
              <a:gd name="csY15" fmla="*/ 1107453 h 2897397"/>
              <a:gd name="csX16" fmla="*/ 0 w 2941697"/>
              <a:gd name="csY16" fmla="*/ 482909 h 28973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41697" h="2897397" fill="none" extrusionOk="0">
                <a:moveTo>
                  <a:pt x="0" y="482909"/>
                </a:moveTo>
                <a:cubicBezTo>
                  <a:pt x="-18521" y="176459"/>
                  <a:pt x="258201" y="2777"/>
                  <a:pt x="482909" y="0"/>
                </a:cubicBezTo>
                <a:cubicBezTo>
                  <a:pt x="651374" y="18711"/>
                  <a:pt x="862425" y="18710"/>
                  <a:pt x="1121777" y="0"/>
                </a:cubicBezTo>
                <a:cubicBezTo>
                  <a:pt x="1381129" y="-18710"/>
                  <a:pt x="1457007" y="-25241"/>
                  <a:pt x="1721127" y="0"/>
                </a:cubicBezTo>
                <a:cubicBezTo>
                  <a:pt x="1985247" y="25241"/>
                  <a:pt x="2187074" y="-36701"/>
                  <a:pt x="2458788" y="0"/>
                </a:cubicBezTo>
                <a:cubicBezTo>
                  <a:pt x="2705596" y="48338"/>
                  <a:pt x="2979089" y="208598"/>
                  <a:pt x="2941697" y="482909"/>
                </a:cubicBezTo>
                <a:cubicBezTo>
                  <a:pt x="2928093" y="660530"/>
                  <a:pt x="2933411" y="947534"/>
                  <a:pt x="2941697" y="1165400"/>
                </a:cubicBezTo>
                <a:cubicBezTo>
                  <a:pt x="2949983" y="1383266"/>
                  <a:pt x="2934615" y="1569079"/>
                  <a:pt x="2941697" y="1770628"/>
                </a:cubicBezTo>
                <a:cubicBezTo>
                  <a:pt x="2948779" y="1972177"/>
                  <a:pt x="2969865" y="2230563"/>
                  <a:pt x="2941697" y="2414488"/>
                </a:cubicBezTo>
                <a:cubicBezTo>
                  <a:pt x="2891196" y="2683253"/>
                  <a:pt x="2704724" y="2840766"/>
                  <a:pt x="2458788" y="2897397"/>
                </a:cubicBezTo>
                <a:cubicBezTo>
                  <a:pt x="2159552" y="2913606"/>
                  <a:pt x="2055126" y="2912775"/>
                  <a:pt x="1819920" y="2897397"/>
                </a:cubicBezTo>
                <a:cubicBezTo>
                  <a:pt x="1584714" y="2882019"/>
                  <a:pt x="1332070" y="2908925"/>
                  <a:pt x="1121777" y="2897397"/>
                </a:cubicBezTo>
                <a:cubicBezTo>
                  <a:pt x="911484" y="2885869"/>
                  <a:pt x="737440" y="2909055"/>
                  <a:pt x="482909" y="2897397"/>
                </a:cubicBezTo>
                <a:cubicBezTo>
                  <a:pt x="229483" y="2896603"/>
                  <a:pt x="-44517" y="2645003"/>
                  <a:pt x="0" y="2414488"/>
                </a:cubicBezTo>
                <a:cubicBezTo>
                  <a:pt x="28876" y="2184485"/>
                  <a:pt x="-24184" y="1923207"/>
                  <a:pt x="0" y="1789944"/>
                </a:cubicBezTo>
                <a:cubicBezTo>
                  <a:pt x="24184" y="1656681"/>
                  <a:pt x="-8639" y="1421308"/>
                  <a:pt x="0" y="1107453"/>
                </a:cubicBezTo>
                <a:cubicBezTo>
                  <a:pt x="8639" y="793598"/>
                  <a:pt x="10198" y="615644"/>
                  <a:pt x="0" y="482909"/>
                </a:cubicBezTo>
                <a:close/>
              </a:path>
              <a:path w="2941697" h="2897397" stroke="0" extrusionOk="0">
                <a:moveTo>
                  <a:pt x="0" y="482909"/>
                </a:moveTo>
                <a:cubicBezTo>
                  <a:pt x="42730" y="173900"/>
                  <a:pt x="220925" y="55294"/>
                  <a:pt x="482909" y="0"/>
                </a:cubicBezTo>
                <a:cubicBezTo>
                  <a:pt x="696214" y="-24465"/>
                  <a:pt x="878800" y="-17342"/>
                  <a:pt x="1121777" y="0"/>
                </a:cubicBezTo>
                <a:cubicBezTo>
                  <a:pt x="1364754" y="17342"/>
                  <a:pt x="1469868" y="13080"/>
                  <a:pt x="1760644" y="0"/>
                </a:cubicBezTo>
                <a:cubicBezTo>
                  <a:pt x="2051420" y="-13080"/>
                  <a:pt x="2293644" y="20002"/>
                  <a:pt x="2458788" y="0"/>
                </a:cubicBezTo>
                <a:cubicBezTo>
                  <a:pt x="2734464" y="-1438"/>
                  <a:pt x="2970338" y="233412"/>
                  <a:pt x="2941697" y="482909"/>
                </a:cubicBezTo>
                <a:cubicBezTo>
                  <a:pt x="2912422" y="612369"/>
                  <a:pt x="2964259" y="793534"/>
                  <a:pt x="2941697" y="1068821"/>
                </a:cubicBezTo>
                <a:cubicBezTo>
                  <a:pt x="2919135" y="1344108"/>
                  <a:pt x="2936408" y="1381854"/>
                  <a:pt x="2941697" y="1654734"/>
                </a:cubicBezTo>
                <a:cubicBezTo>
                  <a:pt x="2946986" y="1927614"/>
                  <a:pt x="2975674" y="2219096"/>
                  <a:pt x="2941697" y="2414488"/>
                </a:cubicBezTo>
                <a:cubicBezTo>
                  <a:pt x="2952458" y="2696967"/>
                  <a:pt x="2729452" y="2911326"/>
                  <a:pt x="2458788" y="2897397"/>
                </a:cubicBezTo>
                <a:cubicBezTo>
                  <a:pt x="2315812" y="2902013"/>
                  <a:pt x="1961037" y="2874383"/>
                  <a:pt x="1819920" y="2897397"/>
                </a:cubicBezTo>
                <a:cubicBezTo>
                  <a:pt x="1678803" y="2920411"/>
                  <a:pt x="1421763" y="2900539"/>
                  <a:pt x="1141535" y="2897397"/>
                </a:cubicBezTo>
                <a:cubicBezTo>
                  <a:pt x="861307" y="2894255"/>
                  <a:pt x="643134" y="2929247"/>
                  <a:pt x="482909" y="2897397"/>
                </a:cubicBezTo>
                <a:cubicBezTo>
                  <a:pt x="165823" y="2904471"/>
                  <a:pt x="-15818" y="2680896"/>
                  <a:pt x="0" y="2414488"/>
                </a:cubicBezTo>
                <a:cubicBezTo>
                  <a:pt x="-109" y="2142639"/>
                  <a:pt x="-25234" y="2053448"/>
                  <a:pt x="0" y="1770628"/>
                </a:cubicBezTo>
                <a:cubicBezTo>
                  <a:pt x="25234" y="1487808"/>
                  <a:pt x="-19089" y="1372782"/>
                  <a:pt x="0" y="1184716"/>
                </a:cubicBezTo>
                <a:cubicBezTo>
                  <a:pt x="19089" y="996650"/>
                  <a:pt x="14024" y="795002"/>
                  <a:pt x="0" y="482909"/>
                </a:cubicBezTo>
                <a:close/>
              </a:path>
            </a:pathLst>
          </a:custGeom>
          <a:ln>
            <a:solidFill>
              <a:schemeClr val="tx1"/>
            </a:solidFill>
            <a:extLst>
              <a:ext uri="{C807C97D-BFC1-408E-A445-0C87EB9F89A2}">
                <ask:lineSketchStyleProps xmlns:ask="http://schemas.microsoft.com/office/drawing/2018/sketchyshapes" xmlns="" sd="2846074279">
                  <a:prstGeom prst="roundRect">
                    <a:avLst/>
                  </a:prstGeom>
                  <ask:type>
                    <ask:lineSketchFreehand/>
                  </ask:type>
                </ask:lineSketchStyleProps>
              </a:ext>
            </a:extLst>
          </a:ln>
        </p:spPr>
      </p:pic>
      <p:pic>
        <p:nvPicPr>
          <p:cNvPr id="8" name="Picture 7" descr="Dining Room - Bassenfell Manor Christian Centre">
            <a:extLst>
              <a:ext uri="{FF2B5EF4-FFF2-40B4-BE49-F238E27FC236}">
                <a16:creationId xmlns:a16="http://schemas.microsoft.com/office/drawing/2014/main" id="{95AE2E58-D932-156F-CB5D-688FD3657D6A}"/>
              </a:ext>
            </a:extLst>
          </p:cNvPr>
          <p:cNvPicPr>
            <a:picLocks noChangeAspect="1"/>
          </p:cNvPicPr>
          <p:nvPr/>
        </p:nvPicPr>
        <p:blipFill>
          <a:blip r:embed="rId3"/>
          <a:srcRect l="13627" r="5371"/>
          <a:stretch>
            <a:fillRect/>
          </a:stretch>
        </p:blipFill>
        <p:spPr>
          <a:xfrm>
            <a:off x="191792" y="3814391"/>
            <a:ext cx="2941697" cy="2897397"/>
          </a:xfrm>
          <a:custGeom>
            <a:avLst/>
            <a:gdLst>
              <a:gd name="csX0" fmla="*/ 0 w 2941697"/>
              <a:gd name="csY0" fmla="*/ 482909 h 2897397"/>
              <a:gd name="csX1" fmla="*/ 482909 w 2941697"/>
              <a:gd name="csY1" fmla="*/ 0 h 2897397"/>
              <a:gd name="csX2" fmla="*/ 1161294 w 2941697"/>
              <a:gd name="csY2" fmla="*/ 0 h 2897397"/>
              <a:gd name="csX3" fmla="*/ 1819920 w 2941697"/>
              <a:gd name="csY3" fmla="*/ 0 h 2897397"/>
              <a:gd name="csX4" fmla="*/ 2458788 w 2941697"/>
              <a:gd name="csY4" fmla="*/ 0 h 2897397"/>
              <a:gd name="csX5" fmla="*/ 2941697 w 2941697"/>
              <a:gd name="csY5" fmla="*/ 482909 h 2897397"/>
              <a:gd name="csX6" fmla="*/ 2941697 w 2941697"/>
              <a:gd name="csY6" fmla="*/ 1088137 h 2897397"/>
              <a:gd name="csX7" fmla="*/ 2941697 w 2941697"/>
              <a:gd name="csY7" fmla="*/ 1770628 h 2897397"/>
              <a:gd name="csX8" fmla="*/ 2941697 w 2941697"/>
              <a:gd name="csY8" fmla="*/ 2414488 h 2897397"/>
              <a:gd name="csX9" fmla="*/ 2458788 w 2941697"/>
              <a:gd name="csY9" fmla="*/ 2897397 h 2897397"/>
              <a:gd name="csX10" fmla="*/ 1800162 w 2941697"/>
              <a:gd name="csY10" fmla="*/ 2897397 h 2897397"/>
              <a:gd name="csX11" fmla="*/ 1121777 w 2941697"/>
              <a:gd name="csY11" fmla="*/ 2897397 h 2897397"/>
              <a:gd name="csX12" fmla="*/ 482909 w 2941697"/>
              <a:gd name="csY12" fmla="*/ 2897397 h 2897397"/>
              <a:gd name="csX13" fmla="*/ 0 w 2941697"/>
              <a:gd name="csY13" fmla="*/ 2414488 h 2897397"/>
              <a:gd name="csX14" fmla="*/ 0 w 2941697"/>
              <a:gd name="csY14" fmla="*/ 1789944 h 2897397"/>
              <a:gd name="csX15" fmla="*/ 0 w 2941697"/>
              <a:gd name="csY15" fmla="*/ 1184716 h 2897397"/>
              <a:gd name="csX16" fmla="*/ 0 w 2941697"/>
              <a:gd name="csY16" fmla="*/ 482909 h 28973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941697" h="2897397" fill="none" extrusionOk="0">
                <a:moveTo>
                  <a:pt x="0" y="482909"/>
                </a:moveTo>
                <a:cubicBezTo>
                  <a:pt x="41919" y="238895"/>
                  <a:pt x="184489" y="12754"/>
                  <a:pt x="482909" y="0"/>
                </a:cubicBezTo>
                <a:cubicBezTo>
                  <a:pt x="770901" y="29717"/>
                  <a:pt x="833265" y="-359"/>
                  <a:pt x="1161294" y="0"/>
                </a:cubicBezTo>
                <a:cubicBezTo>
                  <a:pt x="1489324" y="359"/>
                  <a:pt x="1581099" y="-6557"/>
                  <a:pt x="1819920" y="0"/>
                </a:cubicBezTo>
                <a:cubicBezTo>
                  <a:pt x="2058741" y="6557"/>
                  <a:pt x="2243462" y="-2787"/>
                  <a:pt x="2458788" y="0"/>
                </a:cubicBezTo>
                <a:cubicBezTo>
                  <a:pt x="2715419" y="-25760"/>
                  <a:pt x="2951288" y="236618"/>
                  <a:pt x="2941697" y="482909"/>
                </a:cubicBezTo>
                <a:cubicBezTo>
                  <a:pt x="2921257" y="707207"/>
                  <a:pt x="2968110" y="931981"/>
                  <a:pt x="2941697" y="1088137"/>
                </a:cubicBezTo>
                <a:cubicBezTo>
                  <a:pt x="2915284" y="1244293"/>
                  <a:pt x="2973449" y="1612665"/>
                  <a:pt x="2941697" y="1770628"/>
                </a:cubicBezTo>
                <a:cubicBezTo>
                  <a:pt x="2909945" y="1928591"/>
                  <a:pt x="2934510" y="2273512"/>
                  <a:pt x="2941697" y="2414488"/>
                </a:cubicBezTo>
                <a:cubicBezTo>
                  <a:pt x="2934711" y="2703940"/>
                  <a:pt x="2723053" y="2908393"/>
                  <a:pt x="2458788" y="2897397"/>
                </a:cubicBezTo>
                <a:cubicBezTo>
                  <a:pt x="2231909" y="2930006"/>
                  <a:pt x="1962867" y="2908733"/>
                  <a:pt x="1800162" y="2897397"/>
                </a:cubicBezTo>
                <a:cubicBezTo>
                  <a:pt x="1637457" y="2886061"/>
                  <a:pt x="1432000" y="2871673"/>
                  <a:pt x="1121777" y="2897397"/>
                </a:cubicBezTo>
                <a:cubicBezTo>
                  <a:pt x="811555" y="2923121"/>
                  <a:pt x="738946" y="2893204"/>
                  <a:pt x="482909" y="2897397"/>
                </a:cubicBezTo>
                <a:cubicBezTo>
                  <a:pt x="212526" y="2938487"/>
                  <a:pt x="-9432" y="2674283"/>
                  <a:pt x="0" y="2414488"/>
                </a:cubicBezTo>
                <a:cubicBezTo>
                  <a:pt x="26087" y="2151635"/>
                  <a:pt x="-5763" y="1932596"/>
                  <a:pt x="0" y="1789944"/>
                </a:cubicBezTo>
                <a:cubicBezTo>
                  <a:pt x="5763" y="1647292"/>
                  <a:pt x="29660" y="1399337"/>
                  <a:pt x="0" y="1184716"/>
                </a:cubicBezTo>
                <a:cubicBezTo>
                  <a:pt x="-29660" y="970095"/>
                  <a:pt x="10239" y="782113"/>
                  <a:pt x="0" y="482909"/>
                </a:cubicBezTo>
                <a:close/>
              </a:path>
              <a:path w="2941697" h="2897397" stroke="0" extrusionOk="0">
                <a:moveTo>
                  <a:pt x="0" y="482909"/>
                </a:moveTo>
                <a:cubicBezTo>
                  <a:pt x="-12280" y="237206"/>
                  <a:pt x="263455" y="-31954"/>
                  <a:pt x="482909" y="0"/>
                </a:cubicBezTo>
                <a:cubicBezTo>
                  <a:pt x="700690" y="3932"/>
                  <a:pt x="869899" y="18446"/>
                  <a:pt x="1161294" y="0"/>
                </a:cubicBezTo>
                <a:cubicBezTo>
                  <a:pt x="1452689" y="-18446"/>
                  <a:pt x="1607861" y="26793"/>
                  <a:pt x="1819920" y="0"/>
                </a:cubicBezTo>
                <a:cubicBezTo>
                  <a:pt x="2031979" y="-26793"/>
                  <a:pt x="2191395" y="-23553"/>
                  <a:pt x="2458788" y="0"/>
                </a:cubicBezTo>
                <a:cubicBezTo>
                  <a:pt x="2739827" y="31165"/>
                  <a:pt x="2915250" y="207110"/>
                  <a:pt x="2941697" y="482909"/>
                </a:cubicBezTo>
                <a:cubicBezTo>
                  <a:pt x="2964974" y="757037"/>
                  <a:pt x="2933511" y="908177"/>
                  <a:pt x="2941697" y="1146084"/>
                </a:cubicBezTo>
                <a:cubicBezTo>
                  <a:pt x="2949883" y="1383992"/>
                  <a:pt x="2953102" y="1465235"/>
                  <a:pt x="2941697" y="1731997"/>
                </a:cubicBezTo>
                <a:cubicBezTo>
                  <a:pt x="2930292" y="1998759"/>
                  <a:pt x="2970513" y="2162196"/>
                  <a:pt x="2941697" y="2414488"/>
                </a:cubicBezTo>
                <a:cubicBezTo>
                  <a:pt x="2887030" y="2697029"/>
                  <a:pt x="2731926" y="2844335"/>
                  <a:pt x="2458788" y="2897397"/>
                </a:cubicBezTo>
                <a:cubicBezTo>
                  <a:pt x="2274671" y="2915321"/>
                  <a:pt x="2065580" y="2921700"/>
                  <a:pt x="1819920" y="2897397"/>
                </a:cubicBezTo>
                <a:cubicBezTo>
                  <a:pt x="1574260" y="2873094"/>
                  <a:pt x="1469697" y="2873086"/>
                  <a:pt x="1141535" y="2897397"/>
                </a:cubicBezTo>
                <a:cubicBezTo>
                  <a:pt x="813373" y="2921708"/>
                  <a:pt x="709695" y="2884729"/>
                  <a:pt x="482909" y="2897397"/>
                </a:cubicBezTo>
                <a:cubicBezTo>
                  <a:pt x="187759" y="2939860"/>
                  <a:pt x="-10182" y="2683602"/>
                  <a:pt x="0" y="2414488"/>
                </a:cubicBezTo>
                <a:cubicBezTo>
                  <a:pt x="2035" y="2104812"/>
                  <a:pt x="-17635" y="1918001"/>
                  <a:pt x="0" y="1770628"/>
                </a:cubicBezTo>
                <a:cubicBezTo>
                  <a:pt x="17635" y="1623255"/>
                  <a:pt x="13954" y="1438601"/>
                  <a:pt x="0" y="1165400"/>
                </a:cubicBezTo>
                <a:cubicBezTo>
                  <a:pt x="-13954" y="892199"/>
                  <a:pt x="-10890" y="819798"/>
                  <a:pt x="0" y="482909"/>
                </a:cubicBezTo>
                <a:close/>
              </a:path>
            </a:pathLst>
          </a:custGeom>
          <a:ln>
            <a:solidFill>
              <a:schemeClr val="tx1"/>
            </a:solidFill>
            <a:extLst>
              <a:ext uri="{C807C97D-BFC1-408E-A445-0C87EB9F89A2}">
                <ask:lineSketchStyleProps xmlns:ask="http://schemas.microsoft.com/office/drawing/2018/sketchyshapes" xmlns="" sd="2842418190">
                  <a:prstGeom prst="roundRect">
                    <a:avLst/>
                  </a:prstGeom>
                  <ask:type>
                    <ask:lineSketchFreehand/>
                  </ask:type>
                </ask:lineSketchStyleProps>
              </a:ext>
            </a:extLst>
          </a:ln>
        </p:spPr>
      </p:pic>
      <p:pic>
        <p:nvPicPr>
          <p:cNvPr id="10" name="Picture 9" descr="Games Room - Bassenfell Manor Christian Centre">
            <a:extLst>
              <a:ext uri="{FF2B5EF4-FFF2-40B4-BE49-F238E27FC236}">
                <a16:creationId xmlns:a16="http://schemas.microsoft.com/office/drawing/2014/main" id="{94C9DA7B-D51F-9D68-E7E5-1B6F3D0E31CA}"/>
              </a:ext>
            </a:extLst>
          </p:cNvPr>
          <p:cNvPicPr>
            <a:picLocks noChangeAspect="1"/>
          </p:cNvPicPr>
          <p:nvPr/>
        </p:nvPicPr>
        <p:blipFill>
          <a:blip r:embed="rId4"/>
          <a:stretch>
            <a:fillRect/>
          </a:stretch>
        </p:blipFill>
        <p:spPr>
          <a:xfrm>
            <a:off x="3354056" y="769440"/>
            <a:ext cx="2897397" cy="2897397"/>
          </a:xfrm>
          <a:custGeom>
            <a:avLst/>
            <a:gdLst>
              <a:gd name="csX0" fmla="*/ 0 w 2897397"/>
              <a:gd name="csY0" fmla="*/ 482909 h 2897397"/>
              <a:gd name="csX1" fmla="*/ 482909 w 2897397"/>
              <a:gd name="csY1" fmla="*/ 0 h 2897397"/>
              <a:gd name="csX2" fmla="*/ 1126769 w 2897397"/>
              <a:gd name="csY2" fmla="*/ 0 h 2897397"/>
              <a:gd name="csX3" fmla="*/ 1712681 w 2897397"/>
              <a:gd name="csY3" fmla="*/ 0 h 2897397"/>
              <a:gd name="csX4" fmla="*/ 2414488 w 2897397"/>
              <a:gd name="csY4" fmla="*/ 0 h 2897397"/>
              <a:gd name="csX5" fmla="*/ 2897397 w 2897397"/>
              <a:gd name="csY5" fmla="*/ 482909 h 2897397"/>
              <a:gd name="csX6" fmla="*/ 2897397 w 2897397"/>
              <a:gd name="csY6" fmla="*/ 1165400 h 2897397"/>
              <a:gd name="csX7" fmla="*/ 2897397 w 2897397"/>
              <a:gd name="csY7" fmla="*/ 1847891 h 2897397"/>
              <a:gd name="csX8" fmla="*/ 2897397 w 2897397"/>
              <a:gd name="csY8" fmla="*/ 2414488 h 2897397"/>
              <a:gd name="csX9" fmla="*/ 2414488 w 2897397"/>
              <a:gd name="csY9" fmla="*/ 2897397 h 2897397"/>
              <a:gd name="csX10" fmla="*/ 1751313 w 2897397"/>
              <a:gd name="csY10" fmla="*/ 2897397 h 2897397"/>
              <a:gd name="csX11" fmla="*/ 1126769 w 2897397"/>
              <a:gd name="csY11" fmla="*/ 2897397 h 2897397"/>
              <a:gd name="csX12" fmla="*/ 482909 w 2897397"/>
              <a:gd name="csY12" fmla="*/ 2897397 h 2897397"/>
              <a:gd name="csX13" fmla="*/ 0 w 2897397"/>
              <a:gd name="csY13" fmla="*/ 2414488 h 2897397"/>
              <a:gd name="csX14" fmla="*/ 0 w 2897397"/>
              <a:gd name="csY14" fmla="*/ 1809260 h 2897397"/>
              <a:gd name="csX15" fmla="*/ 0 w 2897397"/>
              <a:gd name="csY15" fmla="*/ 1184716 h 2897397"/>
              <a:gd name="csX16" fmla="*/ 0 w 2897397"/>
              <a:gd name="csY16" fmla="*/ 482909 h 28973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97397" h="2897397" fill="none" extrusionOk="0">
                <a:moveTo>
                  <a:pt x="0" y="482909"/>
                </a:moveTo>
                <a:cubicBezTo>
                  <a:pt x="-39314" y="167409"/>
                  <a:pt x="249633" y="20409"/>
                  <a:pt x="482909" y="0"/>
                </a:cubicBezTo>
                <a:cubicBezTo>
                  <a:pt x="692753" y="-14610"/>
                  <a:pt x="945369" y="-28106"/>
                  <a:pt x="1126769" y="0"/>
                </a:cubicBezTo>
                <a:cubicBezTo>
                  <a:pt x="1308169" y="28106"/>
                  <a:pt x="1590751" y="-28817"/>
                  <a:pt x="1712681" y="0"/>
                </a:cubicBezTo>
                <a:cubicBezTo>
                  <a:pt x="1834611" y="28817"/>
                  <a:pt x="2184362" y="-32245"/>
                  <a:pt x="2414488" y="0"/>
                </a:cubicBezTo>
                <a:cubicBezTo>
                  <a:pt x="2669354" y="18273"/>
                  <a:pt x="2892808" y="223435"/>
                  <a:pt x="2897397" y="482909"/>
                </a:cubicBezTo>
                <a:cubicBezTo>
                  <a:pt x="2885469" y="806700"/>
                  <a:pt x="2887950" y="1014709"/>
                  <a:pt x="2897397" y="1165400"/>
                </a:cubicBezTo>
                <a:cubicBezTo>
                  <a:pt x="2906844" y="1316091"/>
                  <a:pt x="2876932" y="1544433"/>
                  <a:pt x="2897397" y="1847891"/>
                </a:cubicBezTo>
                <a:cubicBezTo>
                  <a:pt x="2917862" y="2151349"/>
                  <a:pt x="2882232" y="2198824"/>
                  <a:pt x="2897397" y="2414488"/>
                </a:cubicBezTo>
                <a:cubicBezTo>
                  <a:pt x="2872424" y="2702693"/>
                  <a:pt x="2723816" y="2894222"/>
                  <a:pt x="2414488" y="2897397"/>
                </a:cubicBezTo>
                <a:cubicBezTo>
                  <a:pt x="2230484" y="2927770"/>
                  <a:pt x="2002138" y="2924434"/>
                  <a:pt x="1751313" y="2897397"/>
                </a:cubicBezTo>
                <a:cubicBezTo>
                  <a:pt x="1500489" y="2870360"/>
                  <a:pt x="1333418" y="2917563"/>
                  <a:pt x="1126769" y="2897397"/>
                </a:cubicBezTo>
                <a:cubicBezTo>
                  <a:pt x="920120" y="2877231"/>
                  <a:pt x="725468" y="2921243"/>
                  <a:pt x="482909" y="2897397"/>
                </a:cubicBezTo>
                <a:cubicBezTo>
                  <a:pt x="199377" y="2896804"/>
                  <a:pt x="52402" y="2645216"/>
                  <a:pt x="0" y="2414488"/>
                </a:cubicBezTo>
                <a:cubicBezTo>
                  <a:pt x="16960" y="2128108"/>
                  <a:pt x="13226" y="1974413"/>
                  <a:pt x="0" y="1809260"/>
                </a:cubicBezTo>
                <a:cubicBezTo>
                  <a:pt x="-13226" y="1644107"/>
                  <a:pt x="5465" y="1447324"/>
                  <a:pt x="0" y="1184716"/>
                </a:cubicBezTo>
                <a:cubicBezTo>
                  <a:pt x="-5465" y="922108"/>
                  <a:pt x="31794" y="646847"/>
                  <a:pt x="0" y="482909"/>
                </a:cubicBezTo>
                <a:close/>
              </a:path>
              <a:path w="2897397" h="2897397" stroke="0" extrusionOk="0">
                <a:moveTo>
                  <a:pt x="0" y="482909"/>
                </a:moveTo>
                <a:cubicBezTo>
                  <a:pt x="-32291" y="160098"/>
                  <a:pt x="201036" y="-42567"/>
                  <a:pt x="482909" y="0"/>
                </a:cubicBezTo>
                <a:cubicBezTo>
                  <a:pt x="758608" y="-5441"/>
                  <a:pt x="931203" y="16540"/>
                  <a:pt x="1146084" y="0"/>
                </a:cubicBezTo>
                <a:cubicBezTo>
                  <a:pt x="1360966" y="-16540"/>
                  <a:pt x="1547686" y="-26804"/>
                  <a:pt x="1809260" y="0"/>
                </a:cubicBezTo>
                <a:cubicBezTo>
                  <a:pt x="2070834" y="26804"/>
                  <a:pt x="2147834" y="874"/>
                  <a:pt x="2414488" y="0"/>
                </a:cubicBezTo>
                <a:cubicBezTo>
                  <a:pt x="2682751" y="-45355"/>
                  <a:pt x="2858238" y="221568"/>
                  <a:pt x="2897397" y="482909"/>
                </a:cubicBezTo>
                <a:cubicBezTo>
                  <a:pt x="2869607" y="780084"/>
                  <a:pt x="2879877" y="901469"/>
                  <a:pt x="2897397" y="1165400"/>
                </a:cubicBezTo>
                <a:cubicBezTo>
                  <a:pt x="2914917" y="1429331"/>
                  <a:pt x="2897024" y="1562803"/>
                  <a:pt x="2897397" y="1847891"/>
                </a:cubicBezTo>
                <a:cubicBezTo>
                  <a:pt x="2897770" y="2132979"/>
                  <a:pt x="2901510" y="2159530"/>
                  <a:pt x="2897397" y="2414488"/>
                </a:cubicBezTo>
                <a:cubicBezTo>
                  <a:pt x="2895508" y="2717926"/>
                  <a:pt x="2633444" y="2895988"/>
                  <a:pt x="2414488" y="2897397"/>
                </a:cubicBezTo>
                <a:cubicBezTo>
                  <a:pt x="2205092" y="2921733"/>
                  <a:pt x="1970059" y="2892960"/>
                  <a:pt x="1828576" y="2897397"/>
                </a:cubicBezTo>
                <a:cubicBezTo>
                  <a:pt x="1687093" y="2901834"/>
                  <a:pt x="1431736" y="2869300"/>
                  <a:pt x="1146084" y="2897397"/>
                </a:cubicBezTo>
                <a:cubicBezTo>
                  <a:pt x="860432" y="2925494"/>
                  <a:pt x="653291" y="2867094"/>
                  <a:pt x="482909" y="2897397"/>
                </a:cubicBezTo>
                <a:cubicBezTo>
                  <a:pt x="166006" y="2929166"/>
                  <a:pt x="-9534" y="2698785"/>
                  <a:pt x="0" y="2414488"/>
                </a:cubicBezTo>
                <a:cubicBezTo>
                  <a:pt x="-21955" y="2263148"/>
                  <a:pt x="3230" y="2047526"/>
                  <a:pt x="0" y="1751313"/>
                </a:cubicBezTo>
                <a:cubicBezTo>
                  <a:pt x="-3230" y="1455100"/>
                  <a:pt x="10356" y="1268124"/>
                  <a:pt x="0" y="1068821"/>
                </a:cubicBezTo>
                <a:cubicBezTo>
                  <a:pt x="-10356" y="869518"/>
                  <a:pt x="14927" y="618993"/>
                  <a:pt x="0" y="482909"/>
                </a:cubicBezTo>
                <a:close/>
              </a:path>
            </a:pathLst>
          </a:custGeom>
          <a:ln>
            <a:solidFill>
              <a:schemeClr val="tx1"/>
            </a:solidFill>
            <a:extLst>
              <a:ext uri="{C807C97D-BFC1-408E-A445-0C87EB9F89A2}">
                <ask:lineSketchStyleProps xmlns:ask="http://schemas.microsoft.com/office/drawing/2018/sketchyshapes" xmlns="" sd="626053808">
                  <a:prstGeom prst="roundRect">
                    <a:avLst/>
                  </a:prstGeom>
                  <ask:type>
                    <ask:lineSketchFreehand/>
                  </ask:type>
                </ask:lineSketchStyleProps>
              </a:ext>
            </a:extLst>
          </a:ln>
        </p:spPr>
      </p:pic>
      <p:pic>
        <p:nvPicPr>
          <p:cNvPr id="11" name="Picture 10" descr="Hiring the Manor: Group Accommodation - Bassenfell Manor Christian Centre">
            <a:extLst>
              <a:ext uri="{FF2B5EF4-FFF2-40B4-BE49-F238E27FC236}">
                <a16:creationId xmlns:a16="http://schemas.microsoft.com/office/drawing/2014/main" id="{A4C6FED1-7C79-E49A-4099-A79FF8621BD4}"/>
              </a:ext>
            </a:extLst>
          </p:cNvPr>
          <p:cNvPicPr>
            <a:picLocks noChangeAspect="1"/>
          </p:cNvPicPr>
          <p:nvPr/>
        </p:nvPicPr>
        <p:blipFill>
          <a:blip r:embed="rId5"/>
          <a:stretch>
            <a:fillRect/>
          </a:stretch>
        </p:blipFill>
        <p:spPr>
          <a:xfrm>
            <a:off x="3354056" y="3814391"/>
            <a:ext cx="2897397" cy="2897397"/>
          </a:xfrm>
          <a:custGeom>
            <a:avLst/>
            <a:gdLst>
              <a:gd name="csX0" fmla="*/ 0 w 2897397"/>
              <a:gd name="csY0" fmla="*/ 482909 h 2897397"/>
              <a:gd name="csX1" fmla="*/ 482909 w 2897397"/>
              <a:gd name="csY1" fmla="*/ 0 h 2897397"/>
              <a:gd name="csX2" fmla="*/ 1088137 w 2897397"/>
              <a:gd name="csY2" fmla="*/ 0 h 2897397"/>
              <a:gd name="csX3" fmla="*/ 1731997 w 2897397"/>
              <a:gd name="csY3" fmla="*/ 0 h 2897397"/>
              <a:gd name="csX4" fmla="*/ 2414488 w 2897397"/>
              <a:gd name="csY4" fmla="*/ 0 h 2897397"/>
              <a:gd name="csX5" fmla="*/ 2897397 w 2897397"/>
              <a:gd name="csY5" fmla="*/ 482909 h 2897397"/>
              <a:gd name="csX6" fmla="*/ 2897397 w 2897397"/>
              <a:gd name="csY6" fmla="*/ 1126769 h 2897397"/>
              <a:gd name="csX7" fmla="*/ 2897397 w 2897397"/>
              <a:gd name="csY7" fmla="*/ 1770628 h 2897397"/>
              <a:gd name="csX8" fmla="*/ 2897397 w 2897397"/>
              <a:gd name="csY8" fmla="*/ 2414488 h 2897397"/>
              <a:gd name="csX9" fmla="*/ 2414488 w 2897397"/>
              <a:gd name="csY9" fmla="*/ 2897397 h 2897397"/>
              <a:gd name="csX10" fmla="*/ 1789944 w 2897397"/>
              <a:gd name="csY10" fmla="*/ 2897397 h 2897397"/>
              <a:gd name="csX11" fmla="*/ 1204032 w 2897397"/>
              <a:gd name="csY11" fmla="*/ 2897397 h 2897397"/>
              <a:gd name="csX12" fmla="*/ 482909 w 2897397"/>
              <a:gd name="csY12" fmla="*/ 2897397 h 2897397"/>
              <a:gd name="csX13" fmla="*/ 0 w 2897397"/>
              <a:gd name="csY13" fmla="*/ 2414488 h 2897397"/>
              <a:gd name="csX14" fmla="*/ 0 w 2897397"/>
              <a:gd name="csY14" fmla="*/ 1770628 h 2897397"/>
              <a:gd name="csX15" fmla="*/ 0 w 2897397"/>
              <a:gd name="csY15" fmla="*/ 1107453 h 2897397"/>
              <a:gd name="csX16" fmla="*/ 0 w 2897397"/>
              <a:gd name="csY16" fmla="*/ 482909 h 28973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97397" h="2897397" fill="none" extrusionOk="0">
                <a:moveTo>
                  <a:pt x="0" y="482909"/>
                </a:moveTo>
                <a:cubicBezTo>
                  <a:pt x="-23136" y="257575"/>
                  <a:pt x="236060" y="14753"/>
                  <a:pt x="482909" y="0"/>
                </a:cubicBezTo>
                <a:cubicBezTo>
                  <a:pt x="639895" y="-18739"/>
                  <a:pt x="938499" y="-7861"/>
                  <a:pt x="1088137" y="0"/>
                </a:cubicBezTo>
                <a:cubicBezTo>
                  <a:pt x="1237775" y="7861"/>
                  <a:pt x="1528118" y="29006"/>
                  <a:pt x="1731997" y="0"/>
                </a:cubicBezTo>
                <a:cubicBezTo>
                  <a:pt x="1935876" y="-29006"/>
                  <a:pt x="2185943" y="-15493"/>
                  <a:pt x="2414488" y="0"/>
                </a:cubicBezTo>
                <a:cubicBezTo>
                  <a:pt x="2680724" y="-12586"/>
                  <a:pt x="2927046" y="222388"/>
                  <a:pt x="2897397" y="482909"/>
                </a:cubicBezTo>
                <a:cubicBezTo>
                  <a:pt x="2880726" y="760661"/>
                  <a:pt x="2874954" y="967780"/>
                  <a:pt x="2897397" y="1126769"/>
                </a:cubicBezTo>
                <a:cubicBezTo>
                  <a:pt x="2919840" y="1285758"/>
                  <a:pt x="2908402" y="1479321"/>
                  <a:pt x="2897397" y="1770628"/>
                </a:cubicBezTo>
                <a:cubicBezTo>
                  <a:pt x="2886392" y="2061935"/>
                  <a:pt x="2879243" y="2280017"/>
                  <a:pt x="2897397" y="2414488"/>
                </a:cubicBezTo>
                <a:cubicBezTo>
                  <a:pt x="2896293" y="2658274"/>
                  <a:pt x="2722484" y="2923411"/>
                  <a:pt x="2414488" y="2897397"/>
                </a:cubicBezTo>
                <a:cubicBezTo>
                  <a:pt x="2286403" y="2914119"/>
                  <a:pt x="1926873" y="2903365"/>
                  <a:pt x="1789944" y="2897397"/>
                </a:cubicBezTo>
                <a:cubicBezTo>
                  <a:pt x="1653015" y="2891429"/>
                  <a:pt x="1435642" y="2921477"/>
                  <a:pt x="1204032" y="2897397"/>
                </a:cubicBezTo>
                <a:cubicBezTo>
                  <a:pt x="972422" y="2873317"/>
                  <a:pt x="653231" y="2886744"/>
                  <a:pt x="482909" y="2897397"/>
                </a:cubicBezTo>
                <a:cubicBezTo>
                  <a:pt x="252803" y="2931333"/>
                  <a:pt x="47112" y="2653022"/>
                  <a:pt x="0" y="2414488"/>
                </a:cubicBezTo>
                <a:cubicBezTo>
                  <a:pt x="-25418" y="2277248"/>
                  <a:pt x="11561" y="2023615"/>
                  <a:pt x="0" y="1770628"/>
                </a:cubicBezTo>
                <a:cubicBezTo>
                  <a:pt x="-11561" y="1517641"/>
                  <a:pt x="15605" y="1379946"/>
                  <a:pt x="0" y="1107453"/>
                </a:cubicBezTo>
                <a:cubicBezTo>
                  <a:pt x="-15605" y="834960"/>
                  <a:pt x="-25421" y="651463"/>
                  <a:pt x="0" y="482909"/>
                </a:cubicBezTo>
                <a:close/>
              </a:path>
              <a:path w="2897397" h="2897397" stroke="0" extrusionOk="0">
                <a:moveTo>
                  <a:pt x="0" y="482909"/>
                </a:moveTo>
                <a:cubicBezTo>
                  <a:pt x="-47333" y="187010"/>
                  <a:pt x="194786" y="8039"/>
                  <a:pt x="482909" y="0"/>
                </a:cubicBezTo>
                <a:cubicBezTo>
                  <a:pt x="801478" y="14878"/>
                  <a:pt x="896582" y="-10714"/>
                  <a:pt x="1165400" y="0"/>
                </a:cubicBezTo>
                <a:cubicBezTo>
                  <a:pt x="1434218" y="10714"/>
                  <a:pt x="1586153" y="29550"/>
                  <a:pt x="1789944" y="0"/>
                </a:cubicBezTo>
                <a:cubicBezTo>
                  <a:pt x="1993735" y="-29550"/>
                  <a:pt x="2112270" y="-20686"/>
                  <a:pt x="2414488" y="0"/>
                </a:cubicBezTo>
                <a:cubicBezTo>
                  <a:pt x="2673166" y="-25847"/>
                  <a:pt x="2905736" y="185347"/>
                  <a:pt x="2897397" y="482909"/>
                </a:cubicBezTo>
                <a:cubicBezTo>
                  <a:pt x="2892980" y="679640"/>
                  <a:pt x="2920233" y="847211"/>
                  <a:pt x="2897397" y="1088137"/>
                </a:cubicBezTo>
                <a:cubicBezTo>
                  <a:pt x="2874561" y="1329063"/>
                  <a:pt x="2892674" y="1447255"/>
                  <a:pt x="2897397" y="1693365"/>
                </a:cubicBezTo>
                <a:cubicBezTo>
                  <a:pt x="2902120" y="1939475"/>
                  <a:pt x="2908781" y="2206430"/>
                  <a:pt x="2897397" y="2414488"/>
                </a:cubicBezTo>
                <a:cubicBezTo>
                  <a:pt x="2930353" y="2689115"/>
                  <a:pt x="2645084" y="2891557"/>
                  <a:pt x="2414488" y="2897397"/>
                </a:cubicBezTo>
                <a:cubicBezTo>
                  <a:pt x="2170599" y="2909049"/>
                  <a:pt x="2049566" y="2870662"/>
                  <a:pt x="1770628" y="2897397"/>
                </a:cubicBezTo>
                <a:cubicBezTo>
                  <a:pt x="1491690" y="2924132"/>
                  <a:pt x="1407661" y="2895891"/>
                  <a:pt x="1146084" y="2897397"/>
                </a:cubicBezTo>
                <a:cubicBezTo>
                  <a:pt x="884507" y="2898903"/>
                  <a:pt x="760100" y="2867902"/>
                  <a:pt x="482909" y="2897397"/>
                </a:cubicBezTo>
                <a:cubicBezTo>
                  <a:pt x="249873" y="2855602"/>
                  <a:pt x="-30264" y="2669492"/>
                  <a:pt x="0" y="2414488"/>
                </a:cubicBezTo>
                <a:cubicBezTo>
                  <a:pt x="-17844" y="2108116"/>
                  <a:pt x="-8460" y="2075177"/>
                  <a:pt x="0" y="1770628"/>
                </a:cubicBezTo>
                <a:cubicBezTo>
                  <a:pt x="8460" y="1466079"/>
                  <a:pt x="32030" y="1374624"/>
                  <a:pt x="0" y="1088137"/>
                </a:cubicBezTo>
                <a:cubicBezTo>
                  <a:pt x="-32030" y="801650"/>
                  <a:pt x="-24958" y="782022"/>
                  <a:pt x="0" y="482909"/>
                </a:cubicBezTo>
                <a:close/>
              </a:path>
            </a:pathLst>
          </a:custGeom>
          <a:ln>
            <a:solidFill>
              <a:schemeClr val="tx1"/>
            </a:solidFill>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pic>
      <p:sp>
        <p:nvSpPr>
          <p:cNvPr id="12" name="TextBox 11">
            <a:extLst>
              <a:ext uri="{FF2B5EF4-FFF2-40B4-BE49-F238E27FC236}">
                <a16:creationId xmlns:a16="http://schemas.microsoft.com/office/drawing/2014/main" id="{CB7B6E16-FC6D-6F3B-A915-30BAF5A32259}"/>
              </a:ext>
            </a:extLst>
          </p:cNvPr>
          <p:cNvSpPr txBox="1"/>
          <p:nvPr/>
        </p:nvSpPr>
        <p:spPr>
          <a:xfrm>
            <a:off x="6472020" y="117693"/>
            <a:ext cx="5571420" cy="6740307"/>
          </a:xfrm>
          <a:prstGeom prst="rect">
            <a:avLst/>
          </a:prstGeom>
          <a:noFill/>
        </p:spPr>
        <p:txBody>
          <a:bodyPr wrap="square" rtlCol="0">
            <a:spAutoFit/>
          </a:bodyPr>
          <a:lstStyle/>
          <a:p>
            <a:r>
              <a:rPr lang="en-GB" sz="2400" dirty="0"/>
              <a:t>Children will have plenty of space to relax, play and enjoy time together.</a:t>
            </a:r>
          </a:p>
          <a:p>
            <a:endParaRPr lang="en-GB" sz="2400" b="1" dirty="0"/>
          </a:p>
          <a:p>
            <a:r>
              <a:rPr lang="en-GB" sz="2400" b="1" dirty="0"/>
              <a:t>The common room </a:t>
            </a:r>
            <a:r>
              <a:rPr lang="en-GB" sz="2400" dirty="0"/>
              <a:t>is used for morning reflections and is ideal for movie nights on an evening.</a:t>
            </a:r>
          </a:p>
          <a:p>
            <a:endParaRPr lang="en-GB" sz="2400" b="1" dirty="0"/>
          </a:p>
          <a:p>
            <a:r>
              <a:rPr lang="en-GB" sz="2400" b="1" dirty="0"/>
              <a:t>Large dining room </a:t>
            </a:r>
            <a:r>
              <a:rPr lang="en-GB" sz="2400" dirty="0"/>
              <a:t>with views over the lake.</a:t>
            </a:r>
          </a:p>
          <a:p>
            <a:endParaRPr lang="en-GB" sz="2400" b="1" dirty="0"/>
          </a:p>
          <a:p>
            <a:r>
              <a:rPr lang="en-GB" sz="2400" b="1" dirty="0"/>
              <a:t>A games room </a:t>
            </a:r>
            <a:r>
              <a:rPr lang="en-GB" sz="2400" dirty="0"/>
              <a:t>for relaxing and free time (if the children aren’t outside!)</a:t>
            </a:r>
          </a:p>
          <a:p>
            <a:endParaRPr lang="en-GB" sz="2400" b="1" dirty="0"/>
          </a:p>
          <a:p>
            <a:r>
              <a:rPr lang="en-GB" sz="2400" b="1" dirty="0"/>
              <a:t>Large outdoor areas </a:t>
            </a:r>
            <a:r>
              <a:rPr lang="en-GB" sz="2400" dirty="0"/>
              <a:t>with a playing field and play equipment.</a:t>
            </a:r>
          </a:p>
          <a:p>
            <a:endParaRPr lang="en-GB" sz="2400" dirty="0"/>
          </a:p>
          <a:p>
            <a:r>
              <a:rPr lang="en-GB" sz="2400" dirty="0"/>
              <a:t>All spaces are for our exclusive use during the week.</a:t>
            </a:r>
          </a:p>
        </p:txBody>
      </p:sp>
    </p:spTree>
    <p:extLst>
      <p:ext uri="{BB962C8B-B14F-4D97-AF65-F5344CB8AC3E}">
        <p14:creationId xmlns:p14="http://schemas.microsoft.com/office/powerpoint/2010/main" val="3635542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C8474-594E-0D20-4C64-7060975DE78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63DF5C-A288-24CC-C341-871B56FCF304}"/>
              </a:ext>
            </a:extLst>
          </p:cNvPr>
          <p:cNvSpPr txBox="1"/>
          <p:nvPr/>
        </p:nvSpPr>
        <p:spPr>
          <a:xfrm>
            <a:off x="-1" y="0"/>
            <a:ext cx="6096001" cy="769441"/>
          </a:xfrm>
          <a:prstGeom prst="rect">
            <a:avLst/>
          </a:prstGeom>
          <a:noFill/>
        </p:spPr>
        <p:txBody>
          <a:bodyPr wrap="square" rtlCol="0">
            <a:spAutoFit/>
          </a:bodyPr>
          <a:lstStyle/>
          <a:p>
            <a:pPr algn="ctr"/>
            <a:r>
              <a:rPr lang="en-GB" sz="4400" dirty="0">
                <a:latin typeface="Arial Black" panose="020B0A04020102020204" pitchFamily="34" charset="0"/>
              </a:rPr>
              <a:t>Day time activities</a:t>
            </a:r>
          </a:p>
        </p:txBody>
      </p:sp>
      <p:sp>
        <p:nvSpPr>
          <p:cNvPr id="12" name="TextBox 11">
            <a:extLst>
              <a:ext uri="{FF2B5EF4-FFF2-40B4-BE49-F238E27FC236}">
                <a16:creationId xmlns:a16="http://schemas.microsoft.com/office/drawing/2014/main" id="{94D12541-7248-78E6-57C1-7B77E68B4B99}"/>
              </a:ext>
            </a:extLst>
          </p:cNvPr>
          <p:cNvSpPr txBox="1"/>
          <p:nvPr/>
        </p:nvSpPr>
        <p:spPr>
          <a:xfrm>
            <a:off x="6294381" y="181957"/>
            <a:ext cx="5571420" cy="6494085"/>
          </a:xfrm>
          <a:prstGeom prst="rect">
            <a:avLst/>
          </a:prstGeom>
          <a:noFill/>
        </p:spPr>
        <p:txBody>
          <a:bodyPr wrap="square" rtlCol="0">
            <a:spAutoFit/>
          </a:bodyPr>
          <a:lstStyle/>
          <a:p>
            <a:r>
              <a:rPr lang="en-GB" sz="2600" b="1" dirty="0"/>
              <a:t>Crate stacking</a:t>
            </a:r>
          </a:p>
          <a:p>
            <a:endParaRPr lang="en-GB" sz="2600" dirty="0"/>
          </a:p>
          <a:p>
            <a:r>
              <a:rPr lang="en-GB" sz="2600" b="1" dirty="0"/>
              <a:t>Tree climbing</a:t>
            </a:r>
          </a:p>
          <a:p>
            <a:endParaRPr lang="en-GB" sz="2600" dirty="0"/>
          </a:p>
          <a:p>
            <a:r>
              <a:rPr lang="en-GB" sz="2600" b="1" dirty="0"/>
              <a:t>Bush craft </a:t>
            </a:r>
            <a:r>
              <a:rPr lang="en-GB" sz="2600" dirty="0"/>
              <a:t>(fire safety, break making and shelter construction)</a:t>
            </a:r>
          </a:p>
          <a:p>
            <a:endParaRPr lang="en-GB" sz="2600" b="1" dirty="0"/>
          </a:p>
          <a:p>
            <a:r>
              <a:rPr lang="en-GB" sz="2600" b="1" dirty="0"/>
              <a:t>Archery</a:t>
            </a:r>
            <a:r>
              <a:rPr lang="en-GB" sz="2600" dirty="0"/>
              <a:t> – A new addition this year, after having listened to the feedback last year.</a:t>
            </a:r>
          </a:p>
          <a:p>
            <a:endParaRPr lang="en-GB" sz="2600" dirty="0"/>
          </a:p>
          <a:p>
            <a:r>
              <a:rPr lang="en-GB" sz="2600" dirty="0"/>
              <a:t>Children will be in groups of approximately 8- 10. Bassenfell staff will run the activities, and St. Margaret’s staff will always stay with their allocated group.</a:t>
            </a:r>
          </a:p>
        </p:txBody>
      </p:sp>
      <p:pic>
        <p:nvPicPr>
          <p:cNvPr id="4" name="Picture 3">
            <a:extLst>
              <a:ext uri="{FF2B5EF4-FFF2-40B4-BE49-F238E27FC236}">
                <a16:creationId xmlns:a16="http://schemas.microsoft.com/office/drawing/2014/main" id="{A0E5E66A-E167-782F-E8F9-8CD22C1C1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47" y="729630"/>
            <a:ext cx="2798928" cy="2833842"/>
          </a:xfrm>
          <a:custGeom>
            <a:avLst/>
            <a:gdLst>
              <a:gd name="csX0" fmla="*/ 0 w 2798928"/>
              <a:gd name="csY0" fmla="*/ 466497 h 2833842"/>
              <a:gd name="csX1" fmla="*/ 466497 w 2798928"/>
              <a:gd name="csY1" fmla="*/ 0 h 2833842"/>
              <a:gd name="csX2" fmla="*/ 1088475 w 2798928"/>
              <a:gd name="csY2" fmla="*/ 0 h 2833842"/>
              <a:gd name="csX3" fmla="*/ 1654475 w 2798928"/>
              <a:gd name="csY3" fmla="*/ 0 h 2833842"/>
              <a:gd name="csX4" fmla="*/ 2332431 w 2798928"/>
              <a:gd name="csY4" fmla="*/ 0 h 2833842"/>
              <a:gd name="csX5" fmla="*/ 2798928 w 2798928"/>
              <a:gd name="csY5" fmla="*/ 466497 h 2833842"/>
              <a:gd name="csX6" fmla="*/ 2798928 w 2798928"/>
              <a:gd name="csY6" fmla="*/ 1138130 h 2833842"/>
              <a:gd name="csX7" fmla="*/ 2798928 w 2798928"/>
              <a:gd name="csY7" fmla="*/ 1809763 h 2833842"/>
              <a:gd name="csX8" fmla="*/ 2798928 w 2798928"/>
              <a:gd name="csY8" fmla="*/ 2367345 h 2833842"/>
              <a:gd name="csX9" fmla="*/ 2332431 w 2798928"/>
              <a:gd name="csY9" fmla="*/ 2833842 h 2833842"/>
              <a:gd name="csX10" fmla="*/ 1691794 w 2798928"/>
              <a:gd name="csY10" fmla="*/ 2833842 h 2833842"/>
              <a:gd name="csX11" fmla="*/ 1088475 w 2798928"/>
              <a:gd name="csY11" fmla="*/ 2833842 h 2833842"/>
              <a:gd name="csX12" fmla="*/ 466497 w 2798928"/>
              <a:gd name="csY12" fmla="*/ 2833842 h 2833842"/>
              <a:gd name="csX13" fmla="*/ 0 w 2798928"/>
              <a:gd name="csY13" fmla="*/ 2367345 h 2833842"/>
              <a:gd name="csX14" fmla="*/ 0 w 2798928"/>
              <a:gd name="csY14" fmla="*/ 1771746 h 2833842"/>
              <a:gd name="csX15" fmla="*/ 0 w 2798928"/>
              <a:gd name="csY15" fmla="*/ 1157138 h 2833842"/>
              <a:gd name="csX16" fmla="*/ 0 w 2798928"/>
              <a:gd name="csY16" fmla="*/ 466497 h 28338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798928" h="2833842" fill="none" extrusionOk="0">
                <a:moveTo>
                  <a:pt x="0" y="466497"/>
                </a:moveTo>
                <a:cubicBezTo>
                  <a:pt x="-10560" y="195751"/>
                  <a:pt x="245297" y="22247"/>
                  <a:pt x="466497" y="0"/>
                </a:cubicBezTo>
                <a:cubicBezTo>
                  <a:pt x="751088" y="-17506"/>
                  <a:pt x="792573" y="-7831"/>
                  <a:pt x="1088475" y="0"/>
                </a:cubicBezTo>
                <a:cubicBezTo>
                  <a:pt x="1384377" y="7831"/>
                  <a:pt x="1481257" y="-8429"/>
                  <a:pt x="1654475" y="0"/>
                </a:cubicBezTo>
                <a:cubicBezTo>
                  <a:pt x="1827693" y="8429"/>
                  <a:pt x="2140265" y="11768"/>
                  <a:pt x="2332431" y="0"/>
                </a:cubicBezTo>
                <a:cubicBezTo>
                  <a:pt x="2564523" y="39438"/>
                  <a:pt x="2786541" y="228372"/>
                  <a:pt x="2798928" y="466497"/>
                </a:cubicBezTo>
                <a:cubicBezTo>
                  <a:pt x="2805458" y="610250"/>
                  <a:pt x="2826980" y="818497"/>
                  <a:pt x="2798928" y="1138130"/>
                </a:cubicBezTo>
                <a:cubicBezTo>
                  <a:pt x="2770876" y="1457763"/>
                  <a:pt x="2798506" y="1539250"/>
                  <a:pt x="2798928" y="1809763"/>
                </a:cubicBezTo>
                <a:cubicBezTo>
                  <a:pt x="2799350" y="2080276"/>
                  <a:pt x="2775818" y="2107438"/>
                  <a:pt x="2798928" y="2367345"/>
                </a:cubicBezTo>
                <a:cubicBezTo>
                  <a:pt x="2791173" y="2631661"/>
                  <a:pt x="2606099" y="2832648"/>
                  <a:pt x="2332431" y="2833842"/>
                </a:cubicBezTo>
                <a:cubicBezTo>
                  <a:pt x="2193649" y="2807754"/>
                  <a:pt x="1868563" y="2849690"/>
                  <a:pt x="1691794" y="2833842"/>
                </a:cubicBezTo>
                <a:cubicBezTo>
                  <a:pt x="1515025" y="2817994"/>
                  <a:pt x="1309576" y="2812899"/>
                  <a:pt x="1088475" y="2833842"/>
                </a:cubicBezTo>
                <a:cubicBezTo>
                  <a:pt x="867374" y="2854785"/>
                  <a:pt x="680909" y="2857661"/>
                  <a:pt x="466497" y="2833842"/>
                </a:cubicBezTo>
                <a:cubicBezTo>
                  <a:pt x="190357" y="2833190"/>
                  <a:pt x="23124" y="2609109"/>
                  <a:pt x="0" y="2367345"/>
                </a:cubicBezTo>
                <a:cubicBezTo>
                  <a:pt x="22985" y="2125955"/>
                  <a:pt x="13200" y="1910760"/>
                  <a:pt x="0" y="1771746"/>
                </a:cubicBezTo>
                <a:cubicBezTo>
                  <a:pt x="-13200" y="1632732"/>
                  <a:pt x="29566" y="1291687"/>
                  <a:pt x="0" y="1157138"/>
                </a:cubicBezTo>
                <a:cubicBezTo>
                  <a:pt x="-29566" y="1022589"/>
                  <a:pt x="22307" y="740440"/>
                  <a:pt x="0" y="466497"/>
                </a:cubicBezTo>
                <a:close/>
              </a:path>
              <a:path w="2798928" h="2833842" stroke="0" extrusionOk="0">
                <a:moveTo>
                  <a:pt x="0" y="466497"/>
                </a:moveTo>
                <a:cubicBezTo>
                  <a:pt x="-30314" y="156186"/>
                  <a:pt x="190403" y="-51786"/>
                  <a:pt x="466497" y="0"/>
                </a:cubicBezTo>
                <a:cubicBezTo>
                  <a:pt x="745771" y="29198"/>
                  <a:pt x="816534" y="22536"/>
                  <a:pt x="1107134" y="0"/>
                </a:cubicBezTo>
                <a:cubicBezTo>
                  <a:pt x="1397734" y="-22536"/>
                  <a:pt x="1610555" y="-18644"/>
                  <a:pt x="1747772" y="0"/>
                </a:cubicBezTo>
                <a:cubicBezTo>
                  <a:pt x="1884989" y="18644"/>
                  <a:pt x="2157229" y="-20358"/>
                  <a:pt x="2332431" y="0"/>
                </a:cubicBezTo>
                <a:cubicBezTo>
                  <a:pt x="2592275" y="-64099"/>
                  <a:pt x="2750120" y="215541"/>
                  <a:pt x="2798928" y="466497"/>
                </a:cubicBezTo>
                <a:cubicBezTo>
                  <a:pt x="2769411" y="604151"/>
                  <a:pt x="2768086" y="806830"/>
                  <a:pt x="2798928" y="1138130"/>
                </a:cubicBezTo>
                <a:cubicBezTo>
                  <a:pt x="2829770" y="1469430"/>
                  <a:pt x="2830276" y="1651293"/>
                  <a:pt x="2798928" y="1809763"/>
                </a:cubicBezTo>
                <a:cubicBezTo>
                  <a:pt x="2767580" y="1968233"/>
                  <a:pt x="2778933" y="2094014"/>
                  <a:pt x="2798928" y="2367345"/>
                </a:cubicBezTo>
                <a:cubicBezTo>
                  <a:pt x="2796546" y="2671307"/>
                  <a:pt x="2544083" y="2832485"/>
                  <a:pt x="2332431" y="2833842"/>
                </a:cubicBezTo>
                <a:cubicBezTo>
                  <a:pt x="2113795" y="2815109"/>
                  <a:pt x="1938699" y="2811063"/>
                  <a:pt x="1766431" y="2833842"/>
                </a:cubicBezTo>
                <a:cubicBezTo>
                  <a:pt x="1594163" y="2856621"/>
                  <a:pt x="1314772" y="2833918"/>
                  <a:pt x="1107134" y="2833842"/>
                </a:cubicBezTo>
                <a:cubicBezTo>
                  <a:pt x="899496" y="2833766"/>
                  <a:pt x="709598" y="2855472"/>
                  <a:pt x="466497" y="2833842"/>
                </a:cubicBezTo>
                <a:cubicBezTo>
                  <a:pt x="199194" y="2839958"/>
                  <a:pt x="-4037" y="2632434"/>
                  <a:pt x="0" y="2367345"/>
                </a:cubicBezTo>
                <a:cubicBezTo>
                  <a:pt x="-31633" y="2207700"/>
                  <a:pt x="3714" y="1904659"/>
                  <a:pt x="0" y="1714721"/>
                </a:cubicBezTo>
                <a:cubicBezTo>
                  <a:pt x="-3714" y="1524783"/>
                  <a:pt x="17717" y="1241044"/>
                  <a:pt x="0" y="1043088"/>
                </a:cubicBezTo>
                <a:cubicBezTo>
                  <a:pt x="-17717" y="845132"/>
                  <a:pt x="22664" y="733046"/>
                  <a:pt x="0" y="466497"/>
                </a:cubicBezTo>
                <a:close/>
              </a:path>
            </a:pathLst>
          </a:custGeom>
          <a:ln>
            <a:solidFill>
              <a:schemeClr val="tx1"/>
            </a:solidFill>
            <a:extLst>
              <a:ext uri="{C807C97D-BFC1-408E-A445-0C87EB9F89A2}">
                <ask:lineSketchStyleProps xmlns:ask="http://schemas.microsoft.com/office/drawing/2018/sketchyshapes" xmlns="" sd="626053808">
                  <a:prstGeom prst="roundRect">
                    <a:avLst/>
                  </a:prstGeom>
                  <ask:type>
                    <ask:lineSketchFreehand/>
                  </ask:type>
                </ask:lineSketchStyleProps>
              </a:ext>
            </a:extLst>
          </a:ln>
        </p:spPr>
      </p:pic>
      <p:pic>
        <p:nvPicPr>
          <p:cNvPr id="6" name="Picture 5">
            <a:extLst>
              <a:ext uri="{FF2B5EF4-FFF2-40B4-BE49-F238E27FC236}">
                <a16:creationId xmlns:a16="http://schemas.microsoft.com/office/drawing/2014/main" id="{1DE6A8A4-46F6-CAAE-A339-32D707319AD0}"/>
              </a:ext>
            </a:extLst>
          </p:cNvPr>
          <p:cNvPicPr>
            <a:picLocks noChangeAspect="1"/>
          </p:cNvPicPr>
          <p:nvPr/>
        </p:nvPicPr>
        <p:blipFill>
          <a:blip r:embed="rId3">
            <a:extLst>
              <a:ext uri="{28A0092B-C50C-407E-A947-70E740481C1C}">
                <a14:useLocalDpi xmlns:a14="http://schemas.microsoft.com/office/drawing/2010/main" val="0"/>
              </a:ext>
            </a:extLst>
          </a:blip>
          <a:srcRect b="4034"/>
          <a:stretch>
            <a:fillRect/>
          </a:stretch>
        </p:blipFill>
        <p:spPr>
          <a:xfrm>
            <a:off x="3193359" y="729630"/>
            <a:ext cx="2798928" cy="2833841"/>
          </a:xfrm>
          <a:custGeom>
            <a:avLst/>
            <a:gdLst>
              <a:gd name="csX0" fmla="*/ 0 w 2798928"/>
              <a:gd name="csY0" fmla="*/ 466497 h 2833841"/>
              <a:gd name="csX1" fmla="*/ 466497 w 2798928"/>
              <a:gd name="csY1" fmla="*/ 0 h 2833841"/>
              <a:gd name="csX2" fmla="*/ 1069816 w 2798928"/>
              <a:gd name="csY2" fmla="*/ 0 h 2833841"/>
              <a:gd name="csX3" fmla="*/ 1635816 w 2798928"/>
              <a:gd name="csY3" fmla="*/ 0 h 2833841"/>
              <a:gd name="csX4" fmla="*/ 2332431 w 2798928"/>
              <a:gd name="csY4" fmla="*/ 0 h 2833841"/>
              <a:gd name="csX5" fmla="*/ 2798928 w 2798928"/>
              <a:gd name="csY5" fmla="*/ 466497 h 2833841"/>
              <a:gd name="csX6" fmla="*/ 2798928 w 2798928"/>
              <a:gd name="csY6" fmla="*/ 1138130 h 2833841"/>
              <a:gd name="csX7" fmla="*/ 2798928 w 2798928"/>
              <a:gd name="csY7" fmla="*/ 1733728 h 2833841"/>
              <a:gd name="csX8" fmla="*/ 2798928 w 2798928"/>
              <a:gd name="csY8" fmla="*/ 2367344 h 2833841"/>
              <a:gd name="csX9" fmla="*/ 2332431 w 2798928"/>
              <a:gd name="csY9" fmla="*/ 2833841 h 2833841"/>
              <a:gd name="csX10" fmla="*/ 1729112 w 2798928"/>
              <a:gd name="csY10" fmla="*/ 2833841 h 2833841"/>
              <a:gd name="csX11" fmla="*/ 1069816 w 2798928"/>
              <a:gd name="csY11" fmla="*/ 2833841 h 2833841"/>
              <a:gd name="csX12" fmla="*/ 466497 w 2798928"/>
              <a:gd name="csY12" fmla="*/ 2833841 h 2833841"/>
              <a:gd name="csX13" fmla="*/ 0 w 2798928"/>
              <a:gd name="csY13" fmla="*/ 2367344 h 2833841"/>
              <a:gd name="csX14" fmla="*/ 0 w 2798928"/>
              <a:gd name="csY14" fmla="*/ 1752737 h 2833841"/>
              <a:gd name="csX15" fmla="*/ 0 w 2798928"/>
              <a:gd name="csY15" fmla="*/ 1081104 h 2833841"/>
              <a:gd name="csX16" fmla="*/ 0 w 2798928"/>
              <a:gd name="csY16" fmla="*/ 466497 h 28338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798928" h="2833841" fill="none" extrusionOk="0">
                <a:moveTo>
                  <a:pt x="0" y="466497"/>
                </a:moveTo>
                <a:cubicBezTo>
                  <a:pt x="-7284" y="193225"/>
                  <a:pt x="228040" y="1268"/>
                  <a:pt x="466497" y="0"/>
                </a:cubicBezTo>
                <a:cubicBezTo>
                  <a:pt x="696375" y="8329"/>
                  <a:pt x="928189" y="-19947"/>
                  <a:pt x="1069816" y="0"/>
                </a:cubicBezTo>
                <a:cubicBezTo>
                  <a:pt x="1211443" y="19947"/>
                  <a:pt x="1419108" y="1842"/>
                  <a:pt x="1635816" y="0"/>
                </a:cubicBezTo>
                <a:cubicBezTo>
                  <a:pt x="1852524" y="-1842"/>
                  <a:pt x="2186414" y="15139"/>
                  <a:pt x="2332431" y="0"/>
                </a:cubicBezTo>
                <a:cubicBezTo>
                  <a:pt x="2579292" y="26187"/>
                  <a:pt x="2854031" y="197647"/>
                  <a:pt x="2798928" y="466497"/>
                </a:cubicBezTo>
                <a:cubicBezTo>
                  <a:pt x="2821900" y="681015"/>
                  <a:pt x="2827482" y="938631"/>
                  <a:pt x="2798928" y="1138130"/>
                </a:cubicBezTo>
                <a:cubicBezTo>
                  <a:pt x="2770374" y="1337629"/>
                  <a:pt x="2827598" y="1490660"/>
                  <a:pt x="2798928" y="1733728"/>
                </a:cubicBezTo>
                <a:cubicBezTo>
                  <a:pt x="2770258" y="1976796"/>
                  <a:pt x="2783917" y="2063915"/>
                  <a:pt x="2798928" y="2367344"/>
                </a:cubicBezTo>
                <a:cubicBezTo>
                  <a:pt x="2790294" y="2625336"/>
                  <a:pt x="2570292" y="2779907"/>
                  <a:pt x="2332431" y="2833841"/>
                </a:cubicBezTo>
                <a:cubicBezTo>
                  <a:pt x="2170680" y="2836601"/>
                  <a:pt x="2017254" y="2862213"/>
                  <a:pt x="1729112" y="2833841"/>
                </a:cubicBezTo>
                <a:cubicBezTo>
                  <a:pt x="1440970" y="2805469"/>
                  <a:pt x="1398154" y="2864157"/>
                  <a:pt x="1069816" y="2833841"/>
                </a:cubicBezTo>
                <a:cubicBezTo>
                  <a:pt x="741478" y="2803525"/>
                  <a:pt x="700327" y="2838518"/>
                  <a:pt x="466497" y="2833841"/>
                </a:cubicBezTo>
                <a:cubicBezTo>
                  <a:pt x="263214" y="2830589"/>
                  <a:pt x="-49839" y="2584469"/>
                  <a:pt x="0" y="2367344"/>
                </a:cubicBezTo>
                <a:cubicBezTo>
                  <a:pt x="-10161" y="2200896"/>
                  <a:pt x="11285" y="2028471"/>
                  <a:pt x="0" y="1752737"/>
                </a:cubicBezTo>
                <a:cubicBezTo>
                  <a:pt x="-11285" y="1477003"/>
                  <a:pt x="5206" y="1372402"/>
                  <a:pt x="0" y="1081104"/>
                </a:cubicBezTo>
                <a:cubicBezTo>
                  <a:pt x="-5206" y="789806"/>
                  <a:pt x="1689" y="697804"/>
                  <a:pt x="0" y="466497"/>
                </a:cubicBezTo>
                <a:close/>
              </a:path>
              <a:path w="2798928" h="2833841" stroke="0" extrusionOk="0">
                <a:moveTo>
                  <a:pt x="0" y="466497"/>
                </a:moveTo>
                <a:cubicBezTo>
                  <a:pt x="34758" y="174444"/>
                  <a:pt x="213224" y="51163"/>
                  <a:pt x="466497" y="0"/>
                </a:cubicBezTo>
                <a:cubicBezTo>
                  <a:pt x="752486" y="14643"/>
                  <a:pt x="790157" y="21279"/>
                  <a:pt x="1069816" y="0"/>
                </a:cubicBezTo>
                <a:cubicBezTo>
                  <a:pt x="1349475" y="-21279"/>
                  <a:pt x="1396929" y="10985"/>
                  <a:pt x="1673134" y="0"/>
                </a:cubicBezTo>
                <a:cubicBezTo>
                  <a:pt x="1949339" y="-10985"/>
                  <a:pt x="2139921" y="-17132"/>
                  <a:pt x="2332431" y="0"/>
                </a:cubicBezTo>
                <a:cubicBezTo>
                  <a:pt x="2653371" y="-10147"/>
                  <a:pt x="2811736" y="216552"/>
                  <a:pt x="2798928" y="466497"/>
                </a:cubicBezTo>
                <a:cubicBezTo>
                  <a:pt x="2770910" y="597696"/>
                  <a:pt x="2819664" y="841218"/>
                  <a:pt x="2798928" y="1043087"/>
                </a:cubicBezTo>
                <a:cubicBezTo>
                  <a:pt x="2778193" y="1244956"/>
                  <a:pt x="2826364" y="1485903"/>
                  <a:pt x="2798928" y="1619678"/>
                </a:cubicBezTo>
                <a:cubicBezTo>
                  <a:pt x="2771492" y="1753453"/>
                  <a:pt x="2774103" y="2024045"/>
                  <a:pt x="2798928" y="2367344"/>
                </a:cubicBezTo>
                <a:cubicBezTo>
                  <a:pt x="2813808" y="2646797"/>
                  <a:pt x="2605293" y="2887367"/>
                  <a:pt x="2332431" y="2833841"/>
                </a:cubicBezTo>
                <a:cubicBezTo>
                  <a:pt x="2098842" y="2854032"/>
                  <a:pt x="1987891" y="2852298"/>
                  <a:pt x="1729112" y="2833841"/>
                </a:cubicBezTo>
                <a:cubicBezTo>
                  <a:pt x="1470333" y="2815384"/>
                  <a:pt x="1281483" y="2814100"/>
                  <a:pt x="1088475" y="2833841"/>
                </a:cubicBezTo>
                <a:cubicBezTo>
                  <a:pt x="895467" y="2853582"/>
                  <a:pt x="605064" y="2813088"/>
                  <a:pt x="466497" y="2833841"/>
                </a:cubicBezTo>
                <a:cubicBezTo>
                  <a:pt x="146416" y="2842608"/>
                  <a:pt x="-49692" y="2624055"/>
                  <a:pt x="0" y="2367344"/>
                </a:cubicBezTo>
                <a:cubicBezTo>
                  <a:pt x="-27836" y="2182621"/>
                  <a:pt x="17069" y="1915357"/>
                  <a:pt x="0" y="1733728"/>
                </a:cubicBezTo>
                <a:cubicBezTo>
                  <a:pt x="-17069" y="1552099"/>
                  <a:pt x="-12653" y="1336769"/>
                  <a:pt x="0" y="1157138"/>
                </a:cubicBezTo>
                <a:cubicBezTo>
                  <a:pt x="12653" y="977507"/>
                  <a:pt x="17141" y="677946"/>
                  <a:pt x="0" y="466497"/>
                </a:cubicBezTo>
                <a:close/>
              </a:path>
            </a:pathLst>
          </a:custGeom>
          <a:ln>
            <a:solidFill>
              <a:schemeClr val="tx1"/>
            </a:solidFill>
            <a:extLst>
              <a:ext uri="{C807C97D-BFC1-408E-A445-0C87EB9F89A2}">
                <ask:lineSketchStyleProps xmlns:ask="http://schemas.microsoft.com/office/drawing/2018/sketchyshapes" xmlns="" sd="2846074279">
                  <a:prstGeom prst="roundRect">
                    <a:avLst/>
                  </a:prstGeom>
                  <ask:type>
                    <ask:lineSketchFreehand/>
                  </ask:type>
                </ask:lineSketchStyleProps>
              </a:ext>
            </a:extLst>
          </a:ln>
        </p:spPr>
      </p:pic>
      <p:pic>
        <p:nvPicPr>
          <p:cNvPr id="8" name="Picture 7">
            <a:extLst>
              <a:ext uri="{FF2B5EF4-FFF2-40B4-BE49-F238E27FC236}">
                <a16:creationId xmlns:a16="http://schemas.microsoft.com/office/drawing/2014/main" id="{050323C8-332D-23C9-16EE-81D0F0EE08E8}"/>
              </a:ext>
            </a:extLst>
          </p:cNvPr>
          <p:cNvPicPr>
            <a:picLocks noChangeAspect="1"/>
          </p:cNvPicPr>
          <p:nvPr/>
        </p:nvPicPr>
        <p:blipFill>
          <a:blip r:embed="rId4">
            <a:extLst>
              <a:ext uri="{28A0092B-C50C-407E-A947-70E740481C1C}">
                <a14:useLocalDpi xmlns:a14="http://schemas.microsoft.com/office/drawing/2010/main" val="0"/>
              </a:ext>
            </a:extLst>
          </a:blip>
          <a:srcRect l="14305"/>
          <a:stretch>
            <a:fillRect/>
          </a:stretch>
        </p:blipFill>
        <p:spPr>
          <a:xfrm>
            <a:off x="148560" y="3676029"/>
            <a:ext cx="2888404" cy="2833841"/>
          </a:xfrm>
          <a:custGeom>
            <a:avLst/>
            <a:gdLst>
              <a:gd name="csX0" fmla="*/ 0 w 2888404"/>
              <a:gd name="csY0" fmla="*/ 472316 h 2833841"/>
              <a:gd name="csX1" fmla="*/ 472316 w 2888404"/>
              <a:gd name="csY1" fmla="*/ 0 h 2833841"/>
              <a:gd name="csX2" fmla="*/ 1081365 w 2888404"/>
              <a:gd name="csY2" fmla="*/ 0 h 2833841"/>
              <a:gd name="csX3" fmla="*/ 1729289 w 2888404"/>
              <a:gd name="csY3" fmla="*/ 0 h 2833841"/>
              <a:gd name="csX4" fmla="*/ 2416088 w 2888404"/>
              <a:gd name="csY4" fmla="*/ 0 h 2833841"/>
              <a:gd name="csX5" fmla="*/ 2888404 w 2888404"/>
              <a:gd name="csY5" fmla="*/ 472316 h 2833841"/>
              <a:gd name="csX6" fmla="*/ 2888404 w 2888404"/>
              <a:gd name="csY6" fmla="*/ 1102052 h 2833841"/>
              <a:gd name="csX7" fmla="*/ 2888404 w 2888404"/>
              <a:gd name="csY7" fmla="*/ 1731789 h 2833841"/>
              <a:gd name="csX8" fmla="*/ 2888404 w 2888404"/>
              <a:gd name="csY8" fmla="*/ 2361525 h 2833841"/>
              <a:gd name="csX9" fmla="*/ 2416088 w 2888404"/>
              <a:gd name="csY9" fmla="*/ 2833841 h 2833841"/>
              <a:gd name="csX10" fmla="*/ 1787602 w 2888404"/>
              <a:gd name="csY10" fmla="*/ 2833841 h 2833841"/>
              <a:gd name="csX11" fmla="*/ 1197991 w 2888404"/>
              <a:gd name="csY11" fmla="*/ 2833841 h 2833841"/>
              <a:gd name="csX12" fmla="*/ 472316 w 2888404"/>
              <a:gd name="csY12" fmla="*/ 2833841 h 2833841"/>
              <a:gd name="csX13" fmla="*/ 0 w 2888404"/>
              <a:gd name="csY13" fmla="*/ 2361525 h 2833841"/>
              <a:gd name="csX14" fmla="*/ 0 w 2888404"/>
              <a:gd name="csY14" fmla="*/ 1731789 h 2833841"/>
              <a:gd name="csX15" fmla="*/ 0 w 2888404"/>
              <a:gd name="csY15" fmla="*/ 1083160 h 2833841"/>
              <a:gd name="csX16" fmla="*/ 0 w 2888404"/>
              <a:gd name="csY16" fmla="*/ 472316 h 28338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888404" h="2833841" fill="none" extrusionOk="0">
                <a:moveTo>
                  <a:pt x="0" y="472316"/>
                </a:moveTo>
                <a:cubicBezTo>
                  <a:pt x="-22992" y="252574"/>
                  <a:pt x="225891" y="10721"/>
                  <a:pt x="472316" y="0"/>
                </a:cubicBezTo>
                <a:cubicBezTo>
                  <a:pt x="755958" y="-11201"/>
                  <a:pt x="900469" y="5836"/>
                  <a:pt x="1081365" y="0"/>
                </a:cubicBezTo>
                <a:cubicBezTo>
                  <a:pt x="1262261" y="-5836"/>
                  <a:pt x="1592199" y="4096"/>
                  <a:pt x="1729289" y="0"/>
                </a:cubicBezTo>
                <a:cubicBezTo>
                  <a:pt x="1866379" y="-4096"/>
                  <a:pt x="2156748" y="-16763"/>
                  <a:pt x="2416088" y="0"/>
                </a:cubicBezTo>
                <a:cubicBezTo>
                  <a:pt x="2674597" y="-63223"/>
                  <a:pt x="2920750" y="218208"/>
                  <a:pt x="2888404" y="472316"/>
                </a:cubicBezTo>
                <a:cubicBezTo>
                  <a:pt x="2875344" y="786674"/>
                  <a:pt x="2863622" y="895833"/>
                  <a:pt x="2888404" y="1102052"/>
                </a:cubicBezTo>
                <a:cubicBezTo>
                  <a:pt x="2913186" y="1308271"/>
                  <a:pt x="2886749" y="1579997"/>
                  <a:pt x="2888404" y="1731789"/>
                </a:cubicBezTo>
                <a:cubicBezTo>
                  <a:pt x="2890059" y="1883581"/>
                  <a:pt x="2869696" y="2107153"/>
                  <a:pt x="2888404" y="2361525"/>
                </a:cubicBezTo>
                <a:cubicBezTo>
                  <a:pt x="2887676" y="2607281"/>
                  <a:pt x="2724173" y="2863597"/>
                  <a:pt x="2416088" y="2833841"/>
                </a:cubicBezTo>
                <a:cubicBezTo>
                  <a:pt x="2153184" y="2805930"/>
                  <a:pt x="1958698" y="2807451"/>
                  <a:pt x="1787602" y="2833841"/>
                </a:cubicBezTo>
                <a:cubicBezTo>
                  <a:pt x="1616506" y="2860231"/>
                  <a:pt x="1437460" y="2835006"/>
                  <a:pt x="1197991" y="2833841"/>
                </a:cubicBezTo>
                <a:cubicBezTo>
                  <a:pt x="958522" y="2832676"/>
                  <a:pt x="679310" y="2799128"/>
                  <a:pt x="472316" y="2833841"/>
                </a:cubicBezTo>
                <a:cubicBezTo>
                  <a:pt x="251864" y="2871304"/>
                  <a:pt x="16262" y="2612655"/>
                  <a:pt x="0" y="2361525"/>
                </a:cubicBezTo>
                <a:cubicBezTo>
                  <a:pt x="-20944" y="2112781"/>
                  <a:pt x="-22253" y="1933379"/>
                  <a:pt x="0" y="1731789"/>
                </a:cubicBezTo>
                <a:cubicBezTo>
                  <a:pt x="22253" y="1530199"/>
                  <a:pt x="14772" y="1302867"/>
                  <a:pt x="0" y="1083160"/>
                </a:cubicBezTo>
                <a:cubicBezTo>
                  <a:pt x="-14772" y="863453"/>
                  <a:pt x="-20801" y="700597"/>
                  <a:pt x="0" y="472316"/>
                </a:cubicBezTo>
                <a:close/>
              </a:path>
              <a:path w="2888404" h="2833841" stroke="0" extrusionOk="0">
                <a:moveTo>
                  <a:pt x="0" y="472316"/>
                </a:moveTo>
                <a:cubicBezTo>
                  <a:pt x="-32283" y="191550"/>
                  <a:pt x="157338" y="20314"/>
                  <a:pt x="472316" y="0"/>
                </a:cubicBezTo>
                <a:cubicBezTo>
                  <a:pt x="770505" y="2464"/>
                  <a:pt x="882732" y="21251"/>
                  <a:pt x="1159115" y="0"/>
                </a:cubicBezTo>
                <a:cubicBezTo>
                  <a:pt x="1435498" y="-21251"/>
                  <a:pt x="1643244" y="-5379"/>
                  <a:pt x="1787602" y="0"/>
                </a:cubicBezTo>
                <a:cubicBezTo>
                  <a:pt x="1931960" y="5379"/>
                  <a:pt x="2233037" y="-28036"/>
                  <a:pt x="2416088" y="0"/>
                </a:cubicBezTo>
                <a:cubicBezTo>
                  <a:pt x="2660189" y="-53958"/>
                  <a:pt x="2901455" y="163169"/>
                  <a:pt x="2888404" y="472316"/>
                </a:cubicBezTo>
                <a:cubicBezTo>
                  <a:pt x="2889175" y="740943"/>
                  <a:pt x="2876607" y="816072"/>
                  <a:pt x="2888404" y="1064268"/>
                </a:cubicBezTo>
                <a:cubicBezTo>
                  <a:pt x="2900201" y="1312464"/>
                  <a:pt x="2895694" y="1522876"/>
                  <a:pt x="2888404" y="1656220"/>
                </a:cubicBezTo>
                <a:cubicBezTo>
                  <a:pt x="2881114" y="1789564"/>
                  <a:pt x="2854441" y="2020668"/>
                  <a:pt x="2888404" y="2361525"/>
                </a:cubicBezTo>
                <a:cubicBezTo>
                  <a:pt x="2948134" y="2636739"/>
                  <a:pt x="2649518" y="2829406"/>
                  <a:pt x="2416088" y="2833841"/>
                </a:cubicBezTo>
                <a:cubicBezTo>
                  <a:pt x="2188004" y="2832437"/>
                  <a:pt x="1913574" y="2844077"/>
                  <a:pt x="1768164" y="2833841"/>
                </a:cubicBezTo>
                <a:cubicBezTo>
                  <a:pt x="1622754" y="2823605"/>
                  <a:pt x="1387484" y="2825547"/>
                  <a:pt x="1139678" y="2833841"/>
                </a:cubicBezTo>
                <a:cubicBezTo>
                  <a:pt x="891872" y="2842135"/>
                  <a:pt x="699481" y="2822248"/>
                  <a:pt x="472316" y="2833841"/>
                </a:cubicBezTo>
                <a:cubicBezTo>
                  <a:pt x="229616" y="2811305"/>
                  <a:pt x="-45706" y="2604709"/>
                  <a:pt x="0" y="2361525"/>
                </a:cubicBezTo>
                <a:cubicBezTo>
                  <a:pt x="-11674" y="2170536"/>
                  <a:pt x="-19791" y="1991917"/>
                  <a:pt x="0" y="1731789"/>
                </a:cubicBezTo>
                <a:cubicBezTo>
                  <a:pt x="19791" y="1471661"/>
                  <a:pt x="-24363" y="1344230"/>
                  <a:pt x="0" y="1064268"/>
                </a:cubicBezTo>
                <a:cubicBezTo>
                  <a:pt x="24363" y="784306"/>
                  <a:pt x="8094" y="733818"/>
                  <a:pt x="0" y="472316"/>
                </a:cubicBezTo>
                <a:close/>
              </a:path>
            </a:pathLst>
          </a:custGeom>
          <a:ln>
            <a:solidFill>
              <a:schemeClr val="tx1"/>
            </a:solidFill>
            <a:extLst>
              <a:ext uri="{C807C97D-BFC1-408E-A445-0C87EB9F89A2}">
                <ask:lineSketchStyleProps xmlns:ask="http://schemas.microsoft.com/office/drawing/2018/sketchyshapes" xmlns="" sd="1219033472">
                  <a:prstGeom prst="roundRect">
                    <a:avLst/>
                  </a:prstGeom>
                  <ask:type>
                    <ask:lineSketchFreehand/>
                  </ask:type>
                </ask:lineSketchStyleProps>
              </a:ext>
            </a:extLst>
          </a:ln>
        </p:spPr>
      </p:pic>
      <p:pic>
        <p:nvPicPr>
          <p:cNvPr id="10" name="Picture 9">
            <a:extLst>
              <a:ext uri="{FF2B5EF4-FFF2-40B4-BE49-F238E27FC236}">
                <a16:creationId xmlns:a16="http://schemas.microsoft.com/office/drawing/2014/main" id="{26DA7ADA-B724-D6E7-5A3D-DC7B8CDD7F36}"/>
              </a:ext>
            </a:extLst>
          </p:cNvPr>
          <p:cNvPicPr>
            <a:picLocks noChangeAspect="1"/>
          </p:cNvPicPr>
          <p:nvPr/>
        </p:nvPicPr>
        <p:blipFill>
          <a:blip r:embed="rId5">
            <a:extLst>
              <a:ext uri="{28A0092B-C50C-407E-A947-70E740481C1C}">
                <a14:useLocalDpi xmlns:a14="http://schemas.microsoft.com/office/drawing/2010/main" val="0"/>
              </a:ext>
            </a:extLst>
          </a:blip>
          <a:srcRect r="21650"/>
          <a:stretch>
            <a:fillRect/>
          </a:stretch>
        </p:blipFill>
        <p:spPr>
          <a:xfrm>
            <a:off x="3235345" y="3684495"/>
            <a:ext cx="2798928" cy="2833841"/>
          </a:xfrm>
          <a:custGeom>
            <a:avLst/>
            <a:gdLst>
              <a:gd name="csX0" fmla="*/ 0 w 2798928"/>
              <a:gd name="csY0" fmla="*/ 466497 h 2833841"/>
              <a:gd name="csX1" fmla="*/ 466497 w 2798928"/>
              <a:gd name="csY1" fmla="*/ 0 h 2833841"/>
              <a:gd name="csX2" fmla="*/ 1107134 w 2798928"/>
              <a:gd name="csY2" fmla="*/ 0 h 2833841"/>
              <a:gd name="csX3" fmla="*/ 1729112 w 2798928"/>
              <a:gd name="csY3" fmla="*/ 0 h 2833841"/>
              <a:gd name="csX4" fmla="*/ 2332431 w 2798928"/>
              <a:gd name="csY4" fmla="*/ 0 h 2833841"/>
              <a:gd name="csX5" fmla="*/ 2798928 w 2798928"/>
              <a:gd name="csY5" fmla="*/ 466497 h 2833841"/>
              <a:gd name="csX6" fmla="*/ 2798928 w 2798928"/>
              <a:gd name="csY6" fmla="*/ 1062096 h 2833841"/>
              <a:gd name="csX7" fmla="*/ 2798928 w 2798928"/>
              <a:gd name="csY7" fmla="*/ 1733728 h 2833841"/>
              <a:gd name="csX8" fmla="*/ 2798928 w 2798928"/>
              <a:gd name="csY8" fmla="*/ 2367344 h 2833841"/>
              <a:gd name="csX9" fmla="*/ 2332431 w 2798928"/>
              <a:gd name="csY9" fmla="*/ 2833841 h 2833841"/>
              <a:gd name="csX10" fmla="*/ 1710453 w 2798928"/>
              <a:gd name="csY10" fmla="*/ 2833841 h 2833841"/>
              <a:gd name="csX11" fmla="*/ 1069816 w 2798928"/>
              <a:gd name="csY11" fmla="*/ 2833841 h 2833841"/>
              <a:gd name="csX12" fmla="*/ 466497 w 2798928"/>
              <a:gd name="csY12" fmla="*/ 2833841 h 2833841"/>
              <a:gd name="csX13" fmla="*/ 0 w 2798928"/>
              <a:gd name="csY13" fmla="*/ 2367344 h 2833841"/>
              <a:gd name="csX14" fmla="*/ 0 w 2798928"/>
              <a:gd name="csY14" fmla="*/ 1752737 h 2833841"/>
              <a:gd name="csX15" fmla="*/ 0 w 2798928"/>
              <a:gd name="csY15" fmla="*/ 1157138 h 2833841"/>
              <a:gd name="csX16" fmla="*/ 0 w 2798928"/>
              <a:gd name="csY16" fmla="*/ 466497 h 283384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2798928" h="2833841" fill="none" extrusionOk="0">
                <a:moveTo>
                  <a:pt x="0" y="466497"/>
                </a:moveTo>
                <a:cubicBezTo>
                  <a:pt x="28957" y="224532"/>
                  <a:pt x="200515" y="3355"/>
                  <a:pt x="466497" y="0"/>
                </a:cubicBezTo>
                <a:cubicBezTo>
                  <a:pt x="643543" y="10627"/>
                  <a:pt x="787084" y="-11070"/>
                  <a:pt x="1107134" y="0"/>
                </a:cubicBezTo>
                <a:cubicBezTo>
                  <a:pt x="1427184" y="11070"/>
                  <a:pt x="1596662" y="9806"/>
                  <a:pt x="1729112" y="0"/>
                </a:cubicBezTo>
                <a:cubicBezTo>
                  <a:pt x="1861562" y="-9806"/>
                  <a:pt x="2200002" y="-8092"/>
                  <a:pt x="2332431" y="0"/>
                </a:cubicBezTo>
                <a:cubicBezTo>
                  <a:pt x="2576219" y="-35422"/>
                  <a:pt x="2808243" y="228683"/>
                  <a:pt x="2798928" y="466497"/>
                </a:cubicBezTo>
                <a:cubicBezTo>
                  <a:pt x="2797864" y="732242"/>
                  <a:pt x="2809016" y="785833"/>
                  <a:pt x="2798928" y="1062096"/>
                </a:cubicBezTo>
                <a:cubicBezTo>
                  <a:pt x="2788840" y="1338359"/>
                  <a:pt x="2807667" y="1419135"/>
                  <a:pt x="2798928" y="1733728"/>
                </a:cubicBezTo>
                <a:cubicBezTo>
                  <a:pt x="2790189" y="2048321"/>
                  <a:pt x="2798410" y="2179833"/>
                  <a:pt x="2798928" y="2367344"/>
                </a:cubicBezTo>
                <a:cubicBezTo>
                  <a:pt x="2789808" y="2654679"/>
                  <a:pt x="2577121" y="2892255"/>
                  <a:pt x="2332431" y="2833841"/>
                </a:cubicBezTo>
                <a:cubicBezTo>
                  <a:pt x="2167916" y="2858275"/>
                  <a:pt x="1946477" y="2827705"/>
                  <a:pt x="1710453" y="2833841"/>
                </a:cubicBezTo>
                <a:cubicBezTo>
                  <a:pt x="1474429" y="2839977"/>
                  <a:pt x="1216505" y="2835291"/>
                  <a:pt x="1069816" y="2833841"/>
                </a:cubicBezTo>
                <a:cubicBezTo>
                  <a:pt x="923127" y="2832391"/>
                  <a:pt x="608078" y="2839815"/>
                  <a:pt x="466497" y="2833841"/>
                </a:cubicBezTo>
                <a:cubicBezTo>
                  <a:pt x="206704" y="2857898"/>
                  <a:pt x="-50996" y="2587637"/>
                  <a:pt x="0" y="2367344"/>
                </a:cubicBezTo>
                <a:cubicBezTo>
                  <a:pt x="9870" y="2089335"/>
                  <a:pt x="26326" y="1970392"/>
                  <a:pt x="0" y="1752737"/>
                </a:cubicBezTo>
                <a:cubicBezTo>
                  <a:pt x="-26326" y="1535082"/>
                  <a:pt x="28490" y="1407538"/>
                  <a:pt x="0" y="1157138"/>
                </a:cubicBezTo>
                <a:cubicBezTo>
                  <a:pt x="-28490" y="906738"/>
                  <a:pt x="12948" y="727150"/>
                  <a:pt x="0" y="466497"/>
                </a:cubicBezTo>
                <a:close/>
              </a:path>
              <a:path w="2798928" h="2833841" stroke="0" extrusionOk="0">
                <a:moveTo>
                  <a:pt x="0" y="466497"/>
                </a:moveTo>
                <a:cubicBezTo>
                  <a:pt x="-30896" y="261690"/>
                  <a:pt x="257813" y="-33107"/>
                  <a:pt x="466497" y="0"/>
                </a:cubicBezTo>
                <a:cubicBezTo>
                  <a:pt x="607778" y="2079"/>
                  <a:pt x="842202" y="7616"/>
                  <a:pt x="1107134" y="0"/>
                </a:cubicBezTo>
                <a:cubicBezTo>
                  <a:pt x="1372066" y="-7616"/>
                  <a:pt x="1474972" y="-1665"/>
                  <a:pt x="1729112" y="0"/>
                </a:cubicBezTo>
                <a:cubicBezTo>
                  <a:pt x="1983252" y="1665"/>
                  <a:pt x="2185571" y="-10138"/>
                  <a:pt x="2332431" y="0"/>
                </a:cubicBezTo>
                <a:cubicBezTo>
                  <a:pt x="2607726" y="38381"/>
                  <a:pt x="2768846" y="198512"/>
                  <a:pt x="2798928" y="466497"/>
                </a:cubicBezTo>
                <a:cubicBezTo>
                  <a:pt x="2796385" y="677222"/>
                  <a:pt x="2782680" y="890861"/>
                  <a:pt x="2798928" y="1119121"/>
                </a:cubicBezTo>
                <a:cubicBezTo>
                  <a:pt x="2815176" y="1347381"/>
                  <a:pt x="2792189" y="1498684"/>
                  <a:pt x="2798928" y="1695711"/>
                </a:cubicBezTo>
                <a:cubicBezTo>
                  <a:pt x="2805668" y="1892738"/>
                  <a:pt x="2804543" y="2054467"/>
                  <a:pt x="2798928" y="2367344"/>
                </a:cubicBezTo>
                <a:cubicBezTo>
                  <a:pt x="2743314" y="2641096"/>
                  <a:pt x="2595079" y="2792532"/>
                  <a:pt x="2332431" y="2833841"/>
                </a:cubicBezTo>
                <a:cubicBezTo>
                  <a:pt x="2106858" y="2814593"/>
                  <a:pt x="1981358" y="2848925"/>
                  <a:pt x="1729112" y="2833841"/>
                </a:cubicBezTo>
                <a:cubicBezTo>
                  <a:pt x="1476866" y="2818757"/>
                  <a:pt x="1221455" y="2839834"/>
                  <a:pt x="1088475" y="2833841"/>
                </a:cubicBezTo>
                <a:cubicBezTo>
                  <a:pt x="955495" y="2827848"/>
                  <a:pt x="698072" y="2862859"/>
                  <a:pt x="466497" y="2833841"/>
                </a:cubicBezTo>
                <a:cubicBezTo>
                  <a:pt x="204562" y="2840254"/>
                  <a:pt x="-53181" y="2637574"/>
                  <a:pt x="0" y="2367344"/>
                </a:cubicBezTo>
                <a:cubicBezTo>
                  <a:pt x="26282" y="2068824"/>
                  <a:pt x="-5912" y="1879041"/>
                  <a:pt x="0" y="1733728"/>
                </a:cubicBezTo>
                <a:cubicBezTo>
                  <a:pt x="5912" y="1588415"/>
                  <a:pt x="-2061" y="1363720"/>
                  <a:pt x="0" y="1138130"/>
                </a:cubicBezTo>
                <a:cubicBezTo>
                  <a:pt x="2061" y="912540"/>
                  <a:pt x="-16740" y="601886"/>
                  <a:pt x="0" y="466497"/>
                </a:cubicBezTo>
                <a:close/>
              </a:path>
            </a:pathLst>
          </a:custGeom>
          <a:ln>
            <a:solidFill>
              <a:schemeClr val="tx1"/>
            </a:solidFill>
            <a:extLst>
              <a:ext uri="{C807C97D-BFC1-408E-A445-0C87EB9F89A2}">
                <ask:lineSketchStyleProps xmlns:ask="http://schemas.microsoft.com/office/drawing/2018/sketchyshapes" xmlns="" sd="2842418190">
                  <a:prstGeom prst="roundRect">
                    <a:avLst/>
                  </a:prstGeom>
                  <ask:type>
                    <ask:lineSketchFreehand/>
                  </ask:type>
                </ask:lineSketchStyleProps>
              </a:ext>
            </a:extLst>
          </a:ln>
        </p:spPr>
      </p:pic>
    </p:spTree>
    <p:extLst>
      <p:ext uri="{BB962C8B-B14F-4D97-AF65-F5344CB8AC3E}">
        <p14:creationId xmlns:p14="http://schemas.microsoft.com/office/powerpoint/2010/main" val="161936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DD15E-9426-4BD7-117C-9FD38DE9162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E354EC6-A87E-EC10-27C8-1A69DE09C28C}"/>
              </a:ext>
            </a:extLst>
          </p:cNvPr>
          <p:cNvSpPr txBox="1"/>
          <p:nvPr/>
        </p:nvSpPr>
        <p:spPr>
          <a:xfrm>
            <a:off x="4579611" y="56367"/>
            <a:ext cx="7612389" cy="769441"/>
          </a:xfrm>
          <a:prstGeom prst="rect">
            <a:avLst/>
          </a:prstGeom>
          <a:noFill/>
        </p:spPr>
        <p:txBody>
          <a:bodyPr wrap="square" rtlCol="0">
            <a:spAutoFit/>
          </a:bodyPr>
          <a:lstStyle/>
          <a:p>
            <a:pPr algn="ctr"/>
            <a:r>
              <a:rPr lang="en-GB" sz="4400" dirty="0">
                <a:latin typeface="Arial Black" panose="020B0A04020102020204" pitchFamily="34" charset="0"/>
              </a:rPr>
              <a:t>Benefits</a:t>
            </a:r>
          </a:p>
        </p:txBody>
      </p:sp>
      <p:sp>
        <p:nvSpPr>
          <p:cNvPr id="12" name="TextBox 11">
            <a:extLst>
              <a:ext uri="{FF2B5EF4-FFF2-40B4-BE49-F238E27FC236}">
                <a16:creationId xmlns:a16="http://schemas.microsoft.com/office/drawing/2014/main" id="{5D4EC643-F4F7-DC07-E606-E6F853ED2E4B}"/>
              </a:ext>
            </a:extLst>
          </p:cNvPr>
          <p:cNvSpPr txBox="1"/>
          <p:nvPr/>
        </p:nvSpPr>
        <p:spPr>
          <a:xfrm>
            <a:off x="4370911" y="825808"/>
            <a:ext cx="7821089" cy="954107"/>
          </a:xfrm>
          <a:prstGeom prst="rect">
            <a:avLst/>
          </a:prstGeom>
          <a:noFill/>
        </p:spPr>
        <p:txBody>
          <a:bodyPr wrap="square" rtlCol="0">
            <a:spAutoFit/>
          </a:bodyPr>
          <a:lstStyle/>
          <a:p>
            <a:pPr algn="ctr"/>
            <a:r>
              <a:rPr lang="en-GB" sz="2800" b="1" dirty="0"/>
              <a:t>We understand that, for many, this may be their first evening spent away from home.</a:t>
            </a:r>
          </a:p>
        </p:txBody>
      </p:sp>
      <p:grpSp>
        <p:nvGrpSpPr>
          <p:cNvPr id="4" name="Group 3">
            <a:extLst>
              <a:ext uri="{FF2B5EF4-FFF2-40B4-BE49-F238E27FC236}">
                <a16:creationId xmlns:a16="http://schemas.microsoft.com/office/drawing/2014/main" id="{9373FF49-1330-EA44-D908-EF0D19451FC1}"/>
              </a:ext>
            </a:extLst>
          </p:cNvPr>
          <p:cNvGrpSpPr/>
          <p:nvPr/>
        </p:nvGrpSpPr>
        <p:grpSpPr>
          <a:xfrm>
            <a:off x="-855783" y="-1128346"/>
            <a:ext cx="5500972" cy="9988575"/>
            <a:chOff x="-855783" y="-1128346"/>
            <a:chExt cx="5500972" cy="9988575"/>
          </a:xfrm>
          <a:blipFill>
            <a:blip r:embed="rId2"/>
            <a:stretch>
              <a:fillRect/>
            </a:stretch>
          </a:blipFill>
        </p:grpSpPr>
        <p:sp>
          <p:nvSpPr>
            <p:cNvPr id="5" name="Hexagon 4">
              <a:extLst>
                <a:ext uri="{FF2B5EF4-FFF2-40B4-BE49-F238E27FC236}">
                  <a16:creationId xmlns:a16="http://schemas.microsoft.com/office/drawing/2014/main" id="{AEEA5836-D38B-CD6D-EFC3-B0DE1E638D9D}"/>
                </a:ext>
              </a:extLst>
            </p:cNvPr>
            <p:cNvSpPr/>
            <p:nvPr/>
          </p:nvSpPr>
          <p:spPr>
            <a:xfrm>
              <a:off x="-85578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758227A9-4726-C176-6296-A4EF01BED7AD}"/>
                </a:ext>
              </a:extLst>
            </p:cNvPr>
            <p:cNvSpPr/>
            <p:nvPr/>
          </p:nvSpPr>
          <p:spPr>
            <a:xfrm>
              <a:off x="816180" y="221910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7" name="Hexagon 6">
              <a:extLst>
                <a:ext uri="{FF2B5EF4-FFF2-40B4-BE49-F238E27FC236}">
                  <a16:creationId xmlns:a16="http://schemas.microsoft.com/office/drawing/2014/main" id="{E3C9C950-5D75-D03C-2EE8-F7221616DBC8}"/>
                </a:ext>
              </a:extLst>
            </p:cNvPr>
            <p:cNvSpPr/>
            <p:nvPr/>
          </p:nvSpPr>
          <p:spPr>
            <a:xfrm>
              <a:off x="816180" y="-19997"/>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a:extLst>
                <a:ext uri="{FF2B5EF4-FFF2-40B4-BE49-F238E27FC236}">
                  <a16:creationId xmlns:a16="http://schemas.microsoft.com/office/drawing/2014/main" id="{EE1E830B-6E32-BB87-8599-F1731C8B9CE6}"/>
                </a:ext>
              </a:extLst>
            </p:cNvPr>
            <p:cNvSpPr/>
            <p:nvPr/>
          </p:nvSpPr>
          <p:spPr>
            <a:xfrm>
              <a:off x="-855783" y="111076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 name="Hexagon 8">
              <a:extLst>
                <a:ext uri="{FF2B5EF4-FFF2-40B4-BE49-F238E27FC236}">
                  <a16:creationId xmlns:a16="http://schemas.microsoft.com/office/drawing/2014/main" id="{857A37D5-E560-374A-20D8-996D84BBB117}"/>
                </a:ext>
              </a:extLst>
            </p:cNvPr>
            <p:cNvSpPr/>
            <p:nvPr/>
          </p:nvSpPr>
          <p:spPr>
            <a:xfrm>
              <a:off x="-855783" y="334986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0" name="Hexagon 9">
              <a:extLst>
                <a:ext uri="{FF2B5EF4-FFF2-40B4-BE49-F238E27FC236}">
                  <a16:creationId xmlns:a16="http://schemas.microsoft.com/office/drawing/2014/main" id="{3862470E-AA63-CBB9-FFF1-5C8541953A99}"/>
                </a:ext>
              </a:extLst>
            </p:cNvPr>
            <p:cNvSpPr/>
            <p:nvPr/>
          </p:nvSpPr>
          <p:spPr>
            <a:xfrm>
              <a:off x="-855783" y="558897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1" name="Hexagon 10">
              <a:extLst>
                <a:ext uri="{FF2B5EF4-FFF2-40B4-BE49-F238E27FC236}">
                  <a16:creationId xmlns:a16="http://schemas.microsoft.com/office/drawing/2014/main" id="{BED682EC-9248-AC58-DB83-80A6518EA03F}"/>
                </a:ext>
              </a:extLst>
            </p:cNvPr>
            <p:cNvSpPr/>
            <p:nvPr/>
          </p:nvSpPr>
          <p:spPr>
            <a:xfrm>
              <a:off x="248814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D6786FDF-B583-126F-AD75-AFB254758367}"/>
                </a:ext>
              </a:extLst>
            </p:cNvPr>
            <p:cNvSpPr/>
            <p:nvPr/>
          </p:nvSpPr>
          <p:spPr>
            <a:xfrm>
              <a:off x="816180" y="445821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E030630C-9B12-91F0-1C60-6A0697046116}"/>
                </a:ext>
              </a:extLst>
            </p:cNvPr>
            <p:cNvSpPr/>
            <p:nvPr/>
          </p:nvSpPr>
          <p:spPr>
            <a:xfrm>
              <a:off x="816180" y="669732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a:extLst>
              <a:ext uri="{FF2B5EF4-FFF2-40B4-BE49-F238E27FC236}">
                <a16:creationId xmlns:a16="http://schemas.microsoft.com/office/drawing/2014/main" id="{332E6B05-2C20-F508-71E3-CAB05036E6F8}"/>
              </a:ext>
            </a:extLst>
          </p:cNvPr>
          <p:cNvSpPr txBox="1"/>
          <p:nvPr/>
        </p:nvSpPr>
        <p:spPr>
          <a:xfrm>
            <a:off x="3139270" y="2010521"/>
            <a:ext cx="8236550" cy="4524315"/>
          </a:xfrm>
          <a:prstGeom prst="rect">
            <a:avLst/>
          </a:prstGeom>
          <a:noFill/>
        </p:spPr>
        <p:txBody>
          <a:bodyPr wrap="square" rtlCol="0">
            <a:spAutoFit/>
          </a:bodyPr>
          <a:lstStyle/>
          <a:p>
            <a:r>
              <a:rPr lang="en-GB" sz="2400" b="1" u="sng" dirty="0"/>
              <a:t>This is what we’ve seen in the past:</a:t>
            </a:r>
          </a:p>
          <a:p>
            <a:endParaRPr lang="en-GB" sz="2400" dirty="0"/>
          </a:p>
          <a:p>
            <a:r>
              <a:rPr lang="en-GB" sz="2400" dirty="0"/>
              <a:t>Develop self-awareness and strengthen social skills.</a:t>
            </a:r>
          </a:p>
          <a:p>
            <a:endParaRPr lang="en-GB" sz="2400" dirty="0"/>
          </a:p>
          <a:p>
            <a:r>
              <a:rPr lang="en-GB" sz="2400" dirty="0"/>
              <a:t>Grow in confidence by taking on new challenges.</a:t>
            </a:r>
          </a:p>
          <a:p>
            <a:endParaRPr lang="en-GB" sz="2400" dirty="0"/>
          </a:p>
          <a:p>
            <a:r>
              <a:rPr lang="en-GB" sz="2400" dirty="0"/>
              <a:t>Build independence and personal responsibility.</a:t>
            </a:r>
          </a:p>
          <a:p>
            <a:endParaRPr lang="en-GB" sz="2400" dirty="0"/>
          </a:p>
          <a:p>
            <a:r>
              <a:rPr lang="en-GB" sz="2400" dirty="0"/>
              <a:t>Strengthen teamwork through cooperation, trust and mutual support.</a:t>
            </a:r>
          </a:p>
          <a:p>
            <a:endParaRPr lang="en-GB" sz="2400" dirty="0"/>
          </a:p>
          <a:p>
            <a:r>
              <a:rPr lang="en-GB" sz="2400" dirty="0"/>
              <a:t>Experience awe and wonder in nature and take time to reflect.</a:t>
            </a:r>
          </a:p>
        </p:txBody>
      </p:sp>
    </p:spTree>
    <p:extLst>
      <p:ext uri="{BB962C8B-B14F-4D97-AF65-F5344CB8AC3E}">
        <p14:creationId xmlns:p14="http://schemas.microsoft.com/office/powerpoint/2010/main" val="1829045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A3F50-F7C7-61C3-D41A-CC22B93B5D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3842DA-804A-4BB0-7441-05AFA2E4963F}"/>
              </a:ext>
            </a:extLst>
          </p:cNvPr>
          <p:cNvSpPr txBox="1"/>
          <p:nvPr/>
        </p:nvSpPr>
        <p:spPr>
          <a:xfrm>
            <a:off x="4579611" y="56367"/>
            <a:ext cx="7612389" cy="1169551"/>
          </a:xfrm>
          <a:prstGeom prst="rect">
            <a:avLst/>
          </a:prstGeom>
          <a:noFill/>
        </p:spPr>
        <p:txBody>
          <a:bodyPr wrap="square" rtlCol="0">
            <a:spAutoFit/>
          </a:bodyPr>
          <a:lstStyle/>
          <a:p>
            <a:pPr algn="ctr"/>
            <a:r>
              <a:rPr lang="en-GB" sz="4400" dirty="0">
                <a:latin typeface="Arial Black" panose="020B0A04020102020204" pitchFamily="34" charset="0"/>
              </a:rPr>
              <a:t>Evening activities</a:t>
            </a:r>
          </a:p>
          <a:p>
            <a:pPr algn="ctr"/>
            <a:r>
              <a:rPr lang="en-GB" sz="2600" dirty="0">
                <a:cs typeface="Arial" panose="020B0604020202020204" pitchFamily="34" charset="0"/>
              </a:rPr>
              <a:t>Ran by St Margaret’s staff</a:t>
            </a:r>
          </a:p>
        </p:txBody>
      </p:sp>
      <p:grpSp>
        <p:nvGrpSpPr>
          <p:cNvPr id="4" name="Group 3">
            <a:extLst>
              <a:ext uri="{FF2B5EF4-FFF2-40B4-BE49-F238E27FC236}">
                <a16:creationId xmlns:a16="http://schemas.microsoft.com/office/drawing/2014/main" id="{B40E5F76-C9CB-288D-58AD-F091D7A70C1F}"/>
              </a:ext>
            </a:extLst>
          </p:cNvPr>
          <p:cNvGrpSpPr/>
          <p:nvPr/>
        </p:nvGrpSpPr>
        <p:grpSpPr>
          <a:xfrm>
            <a:off x="-855783" y="-1128346"/>
            <a:ext cx="5500972" cy="9988575"/>
            <a:chOff x="-855783" y="-1128346"/>
            <a:chExt cx="5500972" cy="9988575"/>
          </a:xfrm>
          <a:blipFill>
            <a:blip r:embed="rId2"/>
            <a:stretch>
              <a:fillRect/>
            </a:stretch>
          </a:blipFill>
        </p:grpSpPr>
        <p:sp>
          <p:nvSpPr>
            <p:cNvPr id="5" name="Hexagon 4">
              <a:extLst>
                <a:ext uri="{FF2B5EF4-FFF2-40B4-BE49-F238E27FC236}">
                  <a16:creationId xmlns:a16="http://schemas.microsoft.com/office/drawing/2014/main" id="{9CFBE5CC-CDF4-7F43-FED8-090A07E33BEE}"/>
                </a:ext>
              </a:extLst>
            </p:cNvPr>
            <p:cNvSpPr/>
            <p:nvPr/>
          </p:nvSpPr>
          <p:spPr>
            <a:xfrm>
              <a:off x="-85578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A16F86CB-9947-2548-70B5-FD724C75222E}"/>
                </a:ext>
              </a:extLst>
            </p:cNvPr>
            <p:cNvSpPr/>
            <p:nvPr/>
          </p:nvSpPr>
          <p:spPr>
            <a:xfrm>
              <a:off x="816180" y="221910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7" name="Hexagon 6">
              <a:extLst>
                <a:ext uri="{FF2B5EF4-FFF2-40B4-BE49-F238E27FC236}">
                  <a16:creationId xmlns:a16="http://schemas.microsoft.com/office/drawing/2014/main" id="{4008DA05-7A31-B37D-8C8E-1087ED090974}"/>
                </a:ext>
              </a:extLst>
            </p:cNvPr>
            <p:cNvSpPr/>
            <p:nvPr/>
          </p:nvSpPr>
          <p:spPr>
            <a:xfrm>
              <a:off x="816180" y="-19997"/>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a:extLst>
                <a:ext uri="{FF2B5EF4-FFF2-40B4-BE49-F238E27FC236}">
                  <a16:creationId xmlns:a16="http://schemas.microsoft.com/office/drawing/2014/main" id="{42C3A546-E43F-C0A9-2C33-D9C2BE72B040}"/>
                </a:ext>
              </a:extLst>
            </p:cNvPr>
            <p:cNvSpPr/>
            <p:nvPr/>
          </p:nvSpPr>
          <p:spPr>
            <a:xfrm>
              <a:off x="-855783" y="111076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 name="Hexagon 8">
              <a:extLst>
                <a:ext uri="{FF2B5EF4-FFF2-40B4-BE49-F238E27FC236}">
                  <a16:creationId xmlns:a16="http://schemas.microsoft.com/office/drawing/2014/main" id="{1CE401A0-5F9C-82F3-918E-F92EAA755F18}"/>
                </a:ext>
              </a:extLst>
            </p:cNvPr>
            <p:cNvSpPr/>
            <p:nvPr/>
          </p:nvSpPr>
          <p:spPr>
            <a:xfrm>
              <a:off x="-855783" y="334986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0" name="Hexagon 9">
              <a:extLst>
                <a:ext uri="{FF2B5EF4-FFF2-40B4-BE49-F238E27FC236}">
                  <a16:creationId xmlns:a16="http://schemas.microsoft.com/office/drawing/2014/main" id="{4C247A6C-66DC-FD3F-E6D0-614A68D8BD79}"/>
                </a:ext>
              </a:extLst>
            </p:cNvPr>
            <p:cNvSpPr/>
            <p:nvPr/>
          </p:nvSpPr>
          <p:spPr>
            <a:xfrm>
              <a:off x="-855783" y="558897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1" name="Hexagon 10">
              <a:extLst>
                <a:ext uri="{FF2B5EF4-FFF2-40B4-BE49-F238E27FC236}">
                  <a16:creationId xmlns:a16="http://schemas.microsoft.com/office/drawing/2014/main" id="{D30E5490-217C-58EA-0183-2829956F8DDE}"/>
                </a:ext>
              </a:extLst>
            </p:cNvPr>
            <p:cNvSpPr/>
            <p:nvPr/>
          </p:nvSpPr>
          <p:spPr>
            <a:xfrm>
              <a:off x="248814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7422B0D7-D3DD-6CB6-D116-95A84200746D}"/>
                </a:ext>
              </a:extLst>
            </p:cNvPr>
            <p:cNvSpPr/>
            <p:nvPr/>
          </p:nvSpPr>
          <p:spPr>
            <a:xfrm>
              <a:off x="816180" y="445821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CE50C489-F5BD-6F76-37BA-E51CA0A0AE36}"/>
                </a:ext>
              </a:extLst>
            </p:cNvPr>
            <p:cNvSpPr/>
            <p:nvPr/>
          </p:nvSpPr>
          <p:spPr>
            <a:xfrm>
              <a:off x="816180" y="669732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725E5153-B99C-81B6-ABE9-36CF37C0FD11}"/>
              </a:ext>
            </a:extLst>
          </p:cNvPr>
          <p:cNvSpPr txBox="1"/>
          <p:nvPr/>
        </p:nvSpPr>
        <p:spPr>
          <a:xfrm>
            <a:off x="3126342" y="1519694"/>
            <a:ext cx="8249478" cy="5724644"/>
          </a:xfrm>
          <a:prstGeom prst="rect">
            <a:avLst/>
          </a:prstGeom>
          <a:noFill/>
        </p:spPr>
        <p:txBody>
          <a:bodyPr wrap="square" rtlCol="0">
            <a:spAutoFit/>
          </a:bodyPr>
          <a:lstStyle/>
          <a:p>
            <a:r>
              <a:rPr lang="en-GB" sz="2600" b="1" dirty="0">
                <a:cs typeface="Arial" panose="020B0604020202020204" pitchFamily="34" charset="0"/>
              </a:rPr>
              <a:t>Quiz night</a:t>
            </a:r>
            <a:br>
              <a:rPr lang="en-GB" sz="2600" dirty="0">
                <a:cs typeface="Arial" panose="020B0604020202020204" pitchFamily="34" charset="0"/>
              </a:rPr>
            </a:br>
            <a:br>
              <a:rPr lang="en-GB" sz="2600" dirty="0">
                <a:cs typeface="Arial" panose="020B0604020202020204" pitchFamily="34" charset="0"/>
              </a:rPr>
            </a:br>
            <a:r>
              <a:rPr lang="en-GB" sz="2600" b="1" dirty="0">
                <a:cs typeface="Arial" panose="020B0604020202020204" pitchFamily="34" charset="0"/>
              </a:rPr>
              <a:t>Film and hot chocolate night </a:t>
            </a:r>
            <a:r>
              <a:rPr lang="en-GB" sz="2600" dirty="0">
                <a:cs typeface="Arial" panose="020B0604020202020204" pitchFamily="34" charset="0"/>
              </a:rPr>
              <a:t>(more often than not, the children appreciate a chance to relax after busy days!)</a:t>
            </a:r>
          </a:p>
          <a:p>
            <a:endParaRPr lang="en-GB" sz="2600" dirty="0">
              <a:cs typeface="Arial" panose="020B0604020202020204" pitchFamily="34" charset="0"/>
            </a:endParaRPr>
          </a:p>
          <a:p>
            <a:r>
              <a:rPr lang="en-GB" sz="2600" b="1" dirty="0">
                <a:cs typeface="Arial" panose="020B0604020202020204" pitchFamily="34" charset="0"/>
              </a:rPr>
              <a:t>Outdoor play </a:t>
            </a:r>
            <a:r>
              <a:rPr lang="en-GB" sz="2600" dirty="0">
                <a:cs typeface="Arial" panose="020B0604020202020204" pitchFamily="34" charset="0"/>
              </a:rPr>
              <a:t>(either in the open spaces or adventure play equipment)</a:t>
            </a:r>
            <a:endParaRPr lang="en-GB" sz="2600" b="1" dirty="0">
              <a:cs typeface="Arial" panose="020B0604020202020204" pitchFamily="34" charset="0"/>
            </a:endParaRPr>
          </a:p>
          <a:p>
            <a:endParaRPr lang="en-GB" sz="2600" dirty="0">
              <a:cs typeface="Arial" panose="020B0604020202020204" pitchFamily="34" charset="0"/>
            </a:endParaRPr>
          </a:p>
          <a:p>
            <a:r>
              <a:rPr lang="en-GB" sz="2600" b="1" dirty="0">
                <a:cs typeface="Arial" panose="020B0604020202020204" pitchFamily="34" charset="0"/>
              </a:rPr>
              <a:t>Games room</a:t>
            </a:r>
          </a:p>
          <a:p>
            <a:endParaRPr lang="en-GB" sz="2600" dirty="0">
              <a:cs typeface="Arial" panose="020B0604020202020204" pitchFamily="34" charset="0"/>
            </a:endParaRPr>
          </a:p>
          <a:p>
            <a:r>
              <a:rPr lang="en-GB" sz="2600" b="1" dirty="0">
                <a:cs typeface="Arial" panose="020B0604020202020204" pitchFamily="34" charset="0"/>
              </a:rPr>
              <a:t>Indoor games, puzzles and jigsaws</a:t>
            </a:r>
          </a:p>
          <a:p>
            <a:endParaRPr lang="en-GB" sz="2600" dirty="0">
              <a:cs typeface="Arial" panose="020B0604020202020204" pitchFamily="34" charset="0"/>
            </a:endParaRPr>
          </a:p>
          <a:p>
            <a:r>
              <a:rPr lang="en-GB" sz="2600" b="1" dirty="0">
                <a:cs typeface="Arial" panose="020B0604020202020204" pitchFamily="34" charset="0"/>
              </a:rPr>
              <a:t>Relaxing with a book</a:t>
            </a:r>
          </a:p>
          <a:p>
            <a:endParaRPr lang="en-GB" sz="2800" dirty="0">
              <a:cs typeface="Arial" panose="020B0604020202020204" pitchFamily="34" charset="0"/>
            </a:endParaRPr>
          </a:p>
        </p:txBody>
      </p:sp>
    </p:spTree>
    <p:extLst>
      <p:ext uri="{BB962C8B-B14F-4D97-AF65-F5344CB8AC3E}">
        <p14:creationId xmlns:p14="http://schemas.microsoft.com/office/powerpoint/2010/main" val="957756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46DC7A-908D-F462-49FA-C6F17FBA229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AF9C2CE-AFF0-5DB1-D644-6EE2B7E19733}"/>
              </a:ext>
            </a:extLst>
          </p:cNvPr>
          <p:cNvSpPr txBox="1"/>
          <p:nvPr/>
        </p:nvSpPr>
        <p:spPr>
          <a:xfrm>
            <a:off x="4579611" y="56367"/>
            <a:ext cx="7612389" cy="1107996"/>
          </a:xfrm>
          <a:prstGeom prst="rect">
            <a:avLst/>
          </a:prstGeom>
          <a:noFill/>
        </p:spPr>
        <p:txBody>
          <a:bodyPr wrap="square" rtlCol="0">
            <a:spAutoFit/>
          </a:bodyPr>
          <a:lstStyle/>
          <a:p>
            <a:pPr algn="ctr"/>
            <a:r>
              <a:rPr lang="en-GB" sz="4000" dirty="0">
                <a:latin typeface="Arial Black" panose="020B0A04020102020204" pitchFamily="34" charset="0"/>
              </a:rPr>
              <a:t>Common questions</a:t>
            </a:r>
          </a:p>
          <a:p>
            <a:pPr algn="ctr"/>
            <a:r>
              <a:rPr lang="en-GB" sz="2600" dirty="0">
                <a:cs typeface="Arial" panose="020B0604020202020204" pitchFamily="34" charset="0"/>
              </a:rPr>
              <a:t>(anything else – just let me know)</a:t>
            </a:r>
          </a:p>
        </p:txBody>
      </p:sp>
      <p:grpSp>
        <p:nvGrpSpPr>
          <p:cNvPr id="4" name="Group 3">
            <a:extLst>
              <a:ext uri="{FF2B5EF4-FFF2-40B4-BE49-F238E27FC236}">
                <a16:creationId xmlns:a16="http://schemas.microsoft.com/office/drawing/2014/main" id="{8951E32F-0235-3BF8-A61D-E843887E907A}"/>
              </a:ext>
            </a:extLst>
          </p:cNvPr>
          <p:cNvGrpSpPr/>
          <p:nvPr/>
        </p:nvGrpSpPr>
        <p:grpSpPr>
          <a:xfrm>
            <a:off x="-855783" y="-1128346"/>
            <a:ext cx="5500972" cy="9988575"/>
            <a:chOff x="-855783" y="-1128346"/>
            <a:chExt cx="5500972" cy="9988575"/>
          </a:xfrm>
          <a:blipFill>
            <a:blip r:embed="rId2"/>
            <a:stretch>
              <a:fillRect/>
            </a:stretch>
          </a:blipFill>
        </p:grpSpPr>
        <p:sp>
          <p:nvSpPr>
            <p:cNvPr id="5" name="Hexagon 4">
              <a:extLst>
                <a:ext uri="{FF2B5EF4-FFF2-40B4-BE49-F238E27FC236}">
                  <a16:creationId xmlns:a16="http://schemas.microsoft.com/office/drawing/2014/main" id="{084C0267-12AB-7C9D-5120-A9B93DF1FB3B}"/>
                </a:ext>
              </a:extLst>
            </p:cNvPr>
            <p:cNvSpPr/>
            <p:nvPr/>
          </p:nvSpPr>
          <p:spPr>
            <a:xfrm>
              <a:off x="-85578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Hexagon 5">
              <a:extLst>
                <a:ext uri="{FF2B5EF4-FFF2-40B4-BE49-F238E27FC236}">
                  <a16:creationId xmlns:a16="http://schemas.microsoft.com/office/drawing/2014/main" id="{3C27F232-DE8B-44C3-6134-DCFE3F7C1AA3}"/>
                </a:ext>
              </a:extLst>
            </p:cNvPr>
            <p:cNvSpPr/>
            <p:nvPr/>
          </p:nvSpPr>
          <p:spPr>
            <a:xfrm>
              <a:off x="816180" y="221910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7" name="Hexagon 6">
              <a:extLst>
                <a:ext uri="{FF2B5EF4-FFF2-40B4-BE49-F238E27FC236}">
                  <a16:creationId xmlns:a16="http://schemas.microsoft.com/office/drawing/2014/main" id="{3087B1CB-E266-668F-B181-7EF1C4680BED}"/>
                </a:ext>
              </a:extLst>
            </p:cNvPr>
            <p:cNvSpPr/>
            <p:nvPr/>
          </p:nvSpPr>
          <p:spPr>
            <a:xfrm>
              <a:off x="816180" y="-19997"/>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Hexagon 7">
              <a:extLst>
                <a:ext uri="{FF2B5EF4-FFF2-40B4-BE49-F238E27FC236}">
                  <a16:creationId xmlns:a16="http://schemas.microsoft.com/office/drawing/2014/main" id="{270D90EC-DBF8-7C36-E247-19567F0A5D5B}"/>
                </a:ext>
              </a:extLst>
            </p:cNvPr>
            <p:cNvSpPr/>
            <p:nvPr/>
          </p:nvSpPr>
          <p:spPr>
            <a:xfrm>
              <a:off x="-855783" y="111076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9" name="Hexagon 8">
              <a:extLst>
                <a:ext uri="{FF2B5EF4-FFF2-40B4-BE49-F238E27FC236}">
                  <a16:creationId xmlns:a16="http://schemas.microsoft.com/office/drawing/2014/main" id="{095C2E73-A967-8D2F-2735-0D5022A7DCE3}"/>
                </a:ext>
              </a:extLst>
            </p:cNvPr>
            <p:cNvSpPr/>
            <p:nvPr/>
          </p:nvSpPr>
          <p:spPr>
            <a:xfrm>
              <a:off x="-855783" y="3349868"/>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0" name="Hexagon 9">
              <a:extLst>
                <a:ext uri="{FF2B5EF4-FFF2-40B4-BE49-F238E27FC236}">
                  <a16:creationId xmlns:a16="http://schemas.microsoft.com/office/drawing/2014/main" id="{0E840BED-AA68-97CC-2912-CC9CA9DF36AE}"/>
                </a:ext>
              </a:extLst>
            </p:cNvPr>
            <p:cNvSpPr/>
            <p:nvPr/>
          </p:nvSpPr>
          <p:spPr>
            <a:xfrm>
              <a:off x="-855783" y="558897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   </a:t>
              </a:r>
            </a:p>
          </p:txBody>
        </p:sp>
        <p:sp>
          <p:nvSpPr>
            <p:cNvPr id="11" name="Hexagon 10">
              <a:extLst>
                <a:ext uri="{FF2B5EF4-FFF2-40B4-BE49-F238E27FC236}">
                  <a16:creationId xmlns:a16="http://schemas.microsoft.com/office/drawing/2014/main" id="{9C053EC7-752D-B1EC-E172-8BFA02229E9B}"/>
                </a:ext>
              </a:extLst>
            </p:cNvPr>
            <p:cNvSpPr/>
            <p:nvPr/>
          </p:nvSpPr>
          <p:spPr>
            <a:xfrm>
              <a:off x="2488143" y="-1128346"/>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9C6F9ED9-ACBC-AD99-12CB-32846A7E1370}"/>
                </a:ext>
              </a:extLst>
            </p:cNvPr>
            <p:cNvSpPr/>
            <p:nvPr/>
          </p:nvSpPr>
          <p:spPr>
            <a:xfrm>
              <a:off x="816180" y="4458215"/>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7B2C65F3-00AA-20F0-6838-9001649FEABD}"/>
                </a:ext>
              </a:extLst>
            </p:cNvPr>
            <p:cNvSpPr/>
            <p:nvPr/>
          </p:nvSpPr>
          <p:spPr>
            <a:xfrm>
              <a:off x="816180" y="6697321"/>
              <a:ext cx="2157046" cy="2162908"/>
            </a:xfrm>
            <a:prstGeom prst="hexagon">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2C65A33E-42DC-9771-F7ED-19BCD23E001F}"/>
              </a:ext>
            </a:extLst>
          </p:cNvPr>
          <p:cNvSpPr txBox="1"/>
          <p:nvPr/>
        </p:nvSpPr>
        <p:spPr>
          <a:xfrm>
            <a:off x="3126342" y="1168361"/>
            <a:ext cx="8910148" cy="5632311"/>
          </a:xfrm>
          <a:prstGeom prst="rect">
            <a:avLst/>
          </a:prstGeom>
          <a:noFill/>
        </p:spPr>
        <p:txBody>
          <a:bodyPr wrap="square" rtlCol="0">
            <a:spAutoFit/>
          </a:bodyPr>
          <a:lstStyle/>
          <a:p>
            <a:r>
              <a:rPr lang="en-GB" sz="2400" b="1" u="sng" dirty="0">
                <a:cs typeface="Arial" panose="020B0604020202020204" pitchFamily="34" charset="0"/>
              </a:rPr>
              <a:t>Food</a:t>
            </a:r>
          </a:p>
          <a:p>
            <a:br>
              <a:rPr lang="en-GB" sz="2400" b="1" dirty="0">
                <a:cs typeface="Arial" panose="020B0604020202020204" pitchFamily="34" charset="0"/>
              </a:rPr>
            </a:br>
            <a:r>
              <a:rPr lang="en-US" sz="2400" dirty="0"/>
              <a:t>Allergies can be catered for and the cook at Bassenfell is happy to discuss dietary requirements with parents.</a:t>
            </a:r>
          </a:p>
          <a:p>
            <a:endParaRPr lang="en-US" sz="2400" dirty="0"/>
          </a:p>
          <a:p>
            <a:r>
              <a:rPr lang="en-US" sz="2400" b="1" dirty="0">
                <a:cs typeface="Arial" panose="020B0604020202020204" pitchFamily="34" charset="0"/>
              </a:rPr>
              <a:t>Breakfast</a:t>
            </a:r>
            <a:r>
              <a:rPr lang="en-US" sz="2400" dirty="0">
                <a:cs typeface="Arial" panose="020B0604020202020204" pitchFamily="34" charset="0"/>
              </a:rPr>
              <a:t> is toast and cereals.</a:t>
            </a:r>
            <a:endParaRPr lang="en-GB" sz="2400" dirty="0">
              <a:cs typeface="Arial" panose="020B0604020202020204" pitchFamily="34" charset="0"/>
            </a:endParaRPr>
          </a:p>
          <a:p>
            <a:endParaRPr lang="en-GB" sz="2400" dirty="0">
              <a:cs typeface="Arial" panose="020B0604020202020204" pitchFamily="34" charset="0"/>
            </a:endParaRPr>
          </a:p>
          <a:p>
            <a:r>
              <a:rPr lang="en-GB" sz="2400" b="1" dirty="0">
                <a:cs typeface="Arial" panose="020B0604020202020204" pitchFamily="34" charset="0"/>
              </a:rPr>
              <a:t>Lunch</a:t>
            </a:r>
            <a:r>
              <a:rPr lang="en-GB" sz="2400" dirty="0">
                <a:cs typeface="Arial" panose="020B0604020202020204" pitchFamily="34" charset="0"/>
              </a:rPr>
              <a:t> for days 2 and 3 are packed lunch prepared by Bassenfell staff. These include a choice of sandwiches, fruit, cakes/flapjacks and crisps.</a:t>
            </a:r>
          </a:p>
          <a:p>
            <a:endParaRPr lang="en-GB" sz="2400" dirty="0">
              <a:cs typeface="Arial" panose="020B0604020202020204" pitchFamily="34" charset="0"/>
            </a:endParaRPr>
          </a:p>
          <a:p>
            <a:r>
              <a:rPr lang="en-GB" sz="2400" b="1" dirty="0">
                <a:cs typeface="Arial" panose="020B0604020202020204" pitchFamily="34" charset="0"/>
              </a:rPr>
              <a:t>A packed lunch from home is required for the first day.</a:t>
            </a:r>
          </a:p>
          <a:p>
            <a:endParaRPr lang="en-GB" sz="2400" b="1" dirty="0">
              <a:cs typeface="Arial" panose="020B0604020202020204" pitchFamily="34" charset="0"/>
            </a:endParaRPr>
          </a:p>
          <a:p>
            <a:r>
              <a:rPr lang="en-GB" sz="2400" b="1" dirty="0">
                <a:cs typeface="Arial" panose="020B0604020202020204" pitchFamily="34" charset="0"/>
              </a:rPr>
              <a:t>Evening meals </a:t>
            </a:r>
            <a:r>
              <a:rPr lang="en-GB" sz="2400" dirty="0">
                <a:cs typeface="Arial" panose="020B0604020202020204" pitchFamily="34" charset="0"/>
              </a:rPr>
              <a:t>are selected by the children prior to our visit. The majority vote is chosen, but no meal is repeated. If there are concerns regarding the selection, they can be raised with Bassenfell staff.</a:t>
            </a:r>
            <a:endParaRPr lang="en-US" sz="2400" dirty="0">
              <a:cs typeface="Arial" panose="020B0604020202020204" pitchFamily="34" charset="0"/>
            </a:endParaRPr>
          </a:p>
        </p:txBody>
      </p:sp>
    </p:spTree>
    <p:extLst>
      <p:ext uri="{BB962C8B-B14F-4D97-AF65-F5344CB8AC3E}">
        <p14:creationId xmlns:p14="http://schemas.microsoft.com/office/powerpoint/2010/main" val="3022389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8923FD44728146992211F316D9BD80" ma:contentTypeVersion="19" ma:contentTypeDescription="Create a new document." ma:contentTypeScope="" ma:versionID="87f70f42613e34841cc59231d4a351a8">
  <xsd:schema xmlns:xsd="http://www.w3.org/2001/XMLSchema" xmlns:xs="http://www.w3.org/2001/XMLSchema" xmlns:p="http://schemas.microsoft.com/office/2006/metadata/properties" xmlns:ns2="93ac14e1-fcf2-44ee-892b-8d9b7da09d51" xmlns:ns3="0342a077-56d8-4510-9059-a5ea6bd04c48" targetNamespace="http://schemas.microsoft.com/office/2006/metadata/properties" ma:root="true" ma:fieldsID="85bdd30daff65a00a477fa4db6b3e5f9" ns2:_="" ns3:_="">
    <xsd:import namespace="93ac14e1-fcf2-44ee-892b-8d9b7da09d51"/>
    <xsd:import namespace="0342a077-56d8-4510-9059-a5ea6bd04c4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ac14e1-fcf2-44ee-892b-8d9b7da09d51"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3cd6033-1155-4716-a861-0d913bc82f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342a077-56d8-4510-9059-a5ea6bd04c4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130de53-9258-4729-9fa5-ba4ed77279ae}" ma:internalName="TaxCatchAll" ma:showField="CatchAllData" ma:web="0342a077-56d8-4510-9059-a5ea6bd04c4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342a077-56d8-4510-9059-a5ea6bd04c48" xsi:nil="true"/>
    <lcf76f155ced4ddcb4097134ff3c332f xmlns="93ac14e1-fcf2-44ee-892b-8d9b7da09d51">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E7086F1-6E98-4B3F-B554-1EB6E0AAE3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ac14e1-fcf2-44ee-892b-8d9b7da09d51"/>
    <ds:schemaRef ds:uri="0342a077-56d8-4510-9059-a5ea6bd04c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82C536-40CD-463E-A471-D04621EE413B}">
  <ds:schemaRefs>
    <ds:schemaRef ds:uri="http://schemas.microsoft.com/office/2006/documentManagement/types"/>
    <ds:schemaRef ds:uri="93ac14e1-fcf2-44ee-892b-8d9b7da09d51"/>
    <ds:schemaRef ds:uri="0342a077-56d8-4510-9059-a5ea6bd04c48"/>
    <ds:schemaRef ds:uri="http://purl.org/dc/elements/1.1/"/>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988E33F-57A5-441F-B48F-15F31E2DF79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516</TotalTime>
  <Words>1086</Words>
  <Application>Microsoft Office PowerPoint</Application>
  <PresentationFormat>Widescreen</PresentationFormat>
  <Paragraphs>163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 Southwick [ Durham St Margaret's CofE Primary School ]</dc:creator>
  <cp:lastModifiedBy>klee@StMargaretsCE.internal</cp:lastModifiedBy>
  <cp:revision>70</cp:revision>
  <dcterms:created xsi:type="dcterms:W3CDTF">2024-07-04T17:08:52Z</dcterms:created>
  <dcterms:modified xsi:type="dcterms:W3CDTF">2026-05-18T14:22:47Z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0x0101001A8923FD44728146992211F316D9BD80</vt:lpwstr>
  </property>
  <property fmtid="{D5CDD505-2E9C-101B-9397-08002B2CF9AE}" pid="3" name="MediaServiceImageTags">
    <vt:lpwstr/>
  </property>
</Properties>
</file>