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8"/>
  </p:handoutMasterIdLst>
  <p:sldIdLst>
    <p:sldId id="256" r:id="rId5"/>
    <p:sldId id="270" r:id="rId6"/>
    <p:sldId id="272" r:id="rId7"/>
    <p:sldId id="257" r:id="rId8"/>
    <p:sldId id="267" r:id="rId9"/>
    <p:sldId id="258" r:id="rId10"/>
    <p:sldId id="266" r:id="rId11"/>
    <p:sldId id="259" r:id="rId12"/>
    <p:sldId id="280" r:id="rId13"/>
    <p:sldId id="281" r:id="rId14"/>
    <p:sldId id="278" r:id="rId15"/>
    <p:sldId id="260" r:id="rId16"/>
    <p:sldId id="271" r:id="rId17"/>
    <p:sldId id="276" r:id="rId18"/>
    <p:sldId id="277" r:id="rId19"/>
    <p:sldId id="279" r:id="rId20"/>
    <p:sldId id="262" r:id="rId21"/>
    <p:sldId id="263" r:id="rId22"/>
    <p:sldId id="275" r:id="rId23"/>
    <p:sldId id="269" r:id="rId24"/>
    <p:sldId id="265" r:id="rId25"/>
    <p:sldId id="268" r:id="rId26"/>
    <p:sldId id="264"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B0876-A116-AFD8-D5B0-61122E72984B}" v="762" dt="2020-09-27T10:53:20.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2"/>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147F035-FC81-4B8C-AE69-70AA77C41F25}" type="datetimeFigureOut">
              <a:rPr lang="en-GB" smtClean="0"/>
              <a:t>03/03/2026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D94C5F5-0247-4A99-8CBB-5E5720F25272}" type="slidenum">
              <a:rPr lang="en-GB" smtClean="0"/>
              <a:t>‹#›</a:t>
            </a:fld>
            <a:endParaRPr lang="en-GB"/>
          </a:p>
        </p:txBody>
      </p:sp>
    </p:spTree>
    <p:extLst>
      <p:ext uri="{BB962C8B-B14F-4D97-AF65-F5344CB8AC3E}">
        <p14:creationId xmlns:p14="http://schemas.microsoft.com/office/powerpoint/2010/main" val="33044991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72997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47843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22511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45121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5F6D04-E721-4FF2-B082-44A959F3ED0E}"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9771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5F6D04-E721-4FF2-B082-44A959F3ED0E}"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15435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5F6D04-E721-4FF2-B082-44A959F3ED0E}" type="datetimeFigureOut">
              <a:rPr lang="en-GB" smtClean="0"/>
              <a:t>03/03/2026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5650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5F6D04-E721-4FF2-B082-44A959F3ED0E}" type="datetimeFigureOut">
              <a:rPr lang="en-GB" smtClean="0"/>
              <a:t>03/03/2026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415236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F6D04-E721-4FF2-B082-44A959F3ED0E}" type="datetimeFigureOut">
              <a:rPr lang="en-GB" smtClean="0"/>
              <a:t>03/03/2026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69400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F6D04-E721-4FF2-B082-44A959F3ED0E}"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14889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F6D04-E721-4FF2-B082-44A959F3ED0E}"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29690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F6D04-E721-4FF2-B082-44A959F3ED0E}" type="datetimeFigureOut">
              <a:rPr lang="en-GB" smtClean="0"/>
              <a:t>03/03/2026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23903-8F14-4A13-837B-675C47CBCB94}" type="slidenum">
              <a:rPr lang="en-GB" smtClean="0"/>
              <a:t>‹#›</a:t>
            </a:fld>
            <a:endParaRPr lang="en-GB"/>
          </a:p>
        </p:txBody>
      </p:sp>
    </p:spTree>
    <p:extLst>
      <p:ext uri="{BB962C8B-B14F-4D97-AF65-F5344CB8AC3E}">
        <p14:creationId xmlns:p14="http://schemas.microsoft.com/office/powerpoint/2010/main" val="377596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966899"/>
            <a:ext cx="4220563" cy="301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0528" y="116632"/>
            <a:ext cx="9217024" cy="1754326"/>
          </a:xfrm>
          <a:prstGeom prst="rect">
            <a:avLst/>
          </a:prstGeom>
          <a:noFill/>
        </p:spPr>
        <p:txBody>
          <a:bodyPr wrap="square" rtlCol="0">
            <a:spAutoFit/>
          </a:bodyPr>
          <a:lstStyle/>
          <a:p>
            <a:pPr algn="ctr"/>
            <a:r>
              <a:rPr lang="en-GB" sz="3600" b="1" u="sng" dirty="0">
                <a:latin typeface="Letter-join Basic 2" panose="02000505000000020003" pitchFamily="50" charset="0"/>
              </a:rPr>
              <a:t>Welcome to Willow </a:t>
            </a:r>
            <a:r>
              <a:rPr lang="en-GB" sz="3600" b="1" u="sng" dirty="0" smtClean="0">
                <a:latin typeface="Letter-join Basic 2" panose="02000505000000020003" pitchFamily="50" charset="0"/>
              </a:rPr>
              <a:t>Class (Year 3) </a:t>
            </a:r>
          </a:p>
          <a:p>
            <a:pPr algn="ctr"/>
            <a:endParaRPr lang="en-GB" sz="3600" b="1" u="sng" dirty="0">
              <a:latin typeface="Letter-join Basic 2" panose="02000505000000020003" pitchFamily="50" charset="0"/>
            </a:endParaRPr>
          </a:p>
          <a:p>
            <a:pPr algn="ctr"/>
            <a:r>
              <a:rPr lang="en-GB" sz="3600" b="1" u="sng" dirty="0">
                <a:latin typeface="Letter-join Basic 2" panose="02000505000000020003" pitchFamily="50" charset="0"/>
              </a:rPr>
              <a:t>M</a:t>
            </a:r>
            <a:r>
              <a:rPr lang="en-GB" sz="3600" b="1" u="sng" dirty="0" smtClean="0">
                <a:latin typeface="Letter-join Basic 2" panose="02000505000000020003" pitchFamily="50" charset="0"/>
              </a:rPr>
              <a:t>eet </a:t>
            </a:r>
            <a:r>
              <a:rPr lang="en-GB" sz="3600" b="1" u="sng" dirty="0">
                <a:latin typeface="Letter-join Basic 2" panose="02000505000000020003" pitchFamily="50" charset="0"/>
              </a:rPr>
              <a:t>the </a:t>
            </a:r>
            <a:r>
              <a:rPr lang="en-GB" sz="3600" b="1" u="sng" dirty="0" smtClean="0">
                <a:latin typeface="Letter-join Basic 2" panose="02000505000000020003" pitchFamily="50" charset="0"/>
              </a:rPr>
              <a:t>Teachers </a:t>
            </a:r>
            <a:r>
              <a:rPr lang="en-GB" sz="3600" b="1" u="sng" dirty="0">
                <a:latin typeface="Letter-join Basic 2" panose="02000505000000020003" pitchFamily="50" charset="0"/>
              </a:rPr>
              <a:t>E</a:t>
            </a:r>
            <a:r>
              <a:rPr lang="en-GB" sz="3600" b="1" u="sng" dirty="0" smtClean="0">
                <a:latin typeface="Letter-join Basic 2" panose="02000505000000020003" pitchFamily="50" charset="0"/>
              </a:rPr>
              <a:t>vening 2025/2026</a:t>
            </a:r>
            <a:endParaRPr lang="en-GB" sz="3600" b="1" u="sng" dirty="0">
              <a:latin typeface="Letter-join Basic 2" panose="02000505000000020003" pitchFamily="50"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146404"/>
            <a:ext cx="3432795" cy="283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07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765" y="476672"/>
            <a:ext cx="8728469" cy="3232510"/>
          </a:xfrm>
          <a:prstGeom prst="rect">
            <a:avLst/>
          </a:prstGeom>
        </p:spPr>
      </p:pic>
    </p:spTree>
    <p:extLst>
      <p:ext uri="{BB962C8B-B14F-4D97-AF65-F5344CB8AC3E}">
        <p14:creationId xmlns:p14="http://schemas.microsoft.com/office/powerpoint/2010/main" val="302740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a:stretch/>
        </p:blipFill>
        <p:spPr>
          <a:xfrm>
            <a:off x="111121" y="836712"/>
            <a:ext cx="8925375" cy="4968552"/>
          </a:xfrm>
          <a:prstGeom prst="rect">
            <a:avLst/>
          </a:prstGeom>
        </p:spPr>
      </p:pic>
    </p:spTree>
    <p:extLst>
      <p:ext uri="{BB962C8B-B14F-4D97-AF65-F5344CB8AC3E}">
        <p14:creationId xmlns:p14="http://schemas.microsoft.com/office/powerpoint/2010/main" val="100068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404664"/>
            <a:ext cx="5256584" cy="769441"/>
          </a:xfrm>
          <a:prstGeom prst="rect">
            <a:avLst/>
          </a:prstGeom>
          <a:noFill/>
        </p:spPr>
        <p:txBody>
          <a:bodyPr wrap="square" rtlCol="0">
            <a:spAutoFit/>
          </a:bodyPr>
          <a:lstStyle/>
          <a:p>
            <a:pPr algn="ctr"/>
            <a:r>
              <a:rPr lang="en-GB" sz="4400" b="1" u="sng" dirty="0">
                <a:latin typeface="Letter-join Basic 2" panose="02000505000000020003" pitchFamily="50" charset="0"/>
              </a:rPr>
              <a:t>Key Information </a:t>
            </a:r>
          </a:p>
        </p:txBody>
      </p:sp>
      <p:sp>
        <p:nvSpPr>
          <p:cNvPr id="4" name="TextBox 3"/>
          <p:cNvSpPr txBox="1"/>
          <p:nvPr/>
        </p:nvSpPr>
        <p:spPr>
          <a:xfrm>
            <a:off x="539552" y="1560545"/>
            <a:ext cx="4032448" cy="1138773"/>
          </a:xfrm>
          <a:prstGeom prst="rect">
            <a:avLst/>
          </a:prstGeom>
          <a:noFill/>
        </p:spPr>
        <p:txBody>
          <a:bodyPr wrap="square" lIns="91440" tIns="45720" rIns="91440" bIns="45720" rtlCol="0" anchor="t">
            <a:spAutoFit/>
          </a:bodyPr>
          <a:lstStyle/>
          <a:p>
            <a:r>
              <a:rPr lang="en-GB" sz="2400" dirty="0" smtClean="0">
                <a:latin typeface="Letter-join Basic 2" panose="02000505000000020003" pitchFamily="50" charset="0"/>
              </a:rPr>
              <a:t>PE day is twice a week on a Wednesday and Thursday.</a:t>
            </a:r>
          </a:p>
          <a:p>
            <a:endParaRPr lang="en-GB" sz="2000" dirty="0">
              <a:latin typeface="Comic Sans MS"/>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733" y="1431851"/>
            <a:ext cx="1805186" cy="145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2780928"/>
            <a:ext cx="5544616" cy="1200329"/>
          </a:xfrm>
          <a:prstGeom prst="rect">
            <a:avLst/>
          </a:prstGeom>
          <a:noFill/>
        </p:spPr>
        <p:txBody>
          <a:bodyPr wrap="square" rtlCol="0">
            <a:spAutoFit/>
          </a:bodyPr>
          <a:lstStyle/>
          <a:p>
            <a:r>
              <a:rPr lang="en-GB" sz="2400" dirty="0">
                <a:latin typeface="Letter-join Basic 2" panose="02000505000000020003" pitchFamily="50" charset="0"/>
              </a:rPr>
              <a:t>Water bottles should be sent in to school every day. These need to be filled up in the morning BEFORE school has started.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376" y="3050624"/>
            <a:ext cx="1784251" cy="127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3588" y="4509120"/>
            <a:ext cx="5075367" cy="830997"/>
          </a:xfrm>
          <a:prstGeom prst="rect">
            <a:avLst/>
          </a:prstGeom>
          <a:noFill/>
        </p:spPr>
        <p:txBody>
          <a:bodyPr wrap="square" rtlCol="0">
            <a:spAutoFit/>
          </a:bodyPr>
          <a:lstStyle/>
          <a:p>
            <a:r>
              <a:rPr lang="en-GB" sz="2400" dirty="0">
                <a:latin typeface="Letter-join Basic 2" panose="02000505000000020003" pitchFamily="50" charset="0"/>
              </a:rPr>
              <a:t>Toast can be bought for </a:t>
            </a:r>
            <a:r>
              <a:rPr lang="en-GB" sz="2400" dirty="0" smtClean="0">
                <a:latin typeface="Letter-join Basic 2" panose="02000505000000020003" pitchFamily="50" charset="0"/>
              </a:rPr>
              <a:t>30p </a:t>
            </a:r>
            <a:r>
              <a:rPr lang="en-GB" sz="2400" dirty="0">
                <a:latin typeface="Letter-join Basic 2" panose="02000505000000020003" pitchFamily="50" charset="0"/>
              </a:rPr>
              <a:t>a day. This will be collected in class. </a:t>
            </a:r>
          </a:p>
        </p:txBody>
      </p:sp>
      <p:pic>
        <p:nvPicPr>
          <p:cNvPr id="7" name="Picture 6"/>
          <p:cNvPicPr>
            <a:picLocks noChangeAspect="1"/>
          </p:cNvPicPr>
          <p:nvPr/>
        </p:nvPicPr>
        <p:blipFill>
          <a:blip r:embed="rId4"/>
          <a:stretch>
            <a:fillRect/>
          </a:stretch>
        </p:blipFill>
        <p:spPr>
          <a:xfrm>
            <a:off x="6300192" y="4861151"/>
            <a:ext cx="1669727" cy="1111127"/>
          </a:xfrm>
          <a:prstGeom prst="rect">
            <a:avLst/>
          </a:prstGeom>
        </p:spPr>
      </p:pic>
    </p:spTree>
    <p:extLst>
      <p:ext uri="{BB962C8B-B14F-4D97-AF65-F5344CB8AC3E}">
        <p14:creationId xmlns:p14="http://schemas.microsoft.com/office/powerpoint/2010/main" val="3146179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5688632" cy="1446550"/>
          </a:xfrm>
          <a:prstGeom prst="rect">
            <a:avLst/>
          </a:prstGeom>
          <a:noFill/>
        </p:spPr>
        <p:txBody>
          <a:bodyPr wrap="square" lIns="91440" tIns="45720" rIns="91440" bIns="45720" rtlCol="0" anchor="t">
            <a:spAutoFit/>
          </a:bodyPr>
          <a:lstStyle/>
          <a:p>
            <a:pPr algn="ctr"/>
            <a:r>
              <a:rPr lang="en-GB" sz="4400" b="1" u="sng" dirty="0">
                <a:latin typeface="Letter-join Basic 2" panose="02000505000000020003" pitchFamily="50" charset="0"/>
              </a:rPr>
              <a:t>Homework in Willow Class</a:t>
            </a:r>
          </a:p>
        </p:txBody>
      </p:sp>
      <p:sp>
        <p:nvSpPr>
          <p:cNvPr id="3" name="TextBox 2"/>
          <p:cNvSpPr txBox="1"/>
          <p:nvPr/>
        </p:nvSpPr>
        <p:spPr>
          <a:xfrm>
            <a:off x="4200813" y="1968971"/>
            <a:ext cx="4932040" cy="2677656"/>
          </a:xfrm>
          <a:prstGeom prst="rect">
            <a:avLst/>
          </a:prstGeom>
          <a:noFill/>
        </p:spPr>
        <p:txBody>
          <a:bodyPr wrap="square" lIns="91440" tIns="45720" rIns="91440" bIns="45720" rtlCol="0" anchor="t">
            <a:spAutoFit/>
          </a:bodyPr>
          <a:lstStyle/>
          <a:p>
            <a:r>
              <a:rPr lang="en-GB" sz="2400" dirty="0">
                <a:latin typeface="Letter-join Basic 2" panose="02000505000000020003" pitchFamily="50" charset="0"/>
              </a:rPr>
              <a:t>Spellings will be given out </a:t>
            </a:r>
            <a:r>
              <a:rPr lang="en-GB" sz="2400" dirty="0" smtClean="0">
                <a:latin typeface="Letter-join Basic 2" panose="02000505000000020003" pitchFamily="50" charset="0"/>
              </a:rPr>
              <a:t>on a Monday and tests will be on a Monday.</a:t>
            </a:r>
            <a:endParaRPr lang="en-GB" sz="2400" dirty="0">
              <a:latin typeface="Letter-join Basic 2" panose="02000505000000020003" pitchFamily="50" charset="0"/>
            </a:endParaRPr>
          </a:p>
          <a:p>
            <a:endParaRPr lang="en-GB" sz="2400" dirty="0">
              <a:latin typeface="Comic Sans MS" panose="030F0702030302020204" pitchFamily="66" charset="0"/>
            </a:endParaRPr>
          </a:p>
          <a:p>
            <a:r>
              <a:rPr lang="en-GB" sz="2400" dirty="0">
                <a:latin typeface="Letter-join Basic 2" panose="02000505000000020003" pitchFamily="50" charset="0"/>
              </a:rPr>
              <a:t>Times table homework will be given out on a </a:t>
            </a:r>
            <a:r>
              <a:rPr lang="en-GB" sz="2400" dirty="0" smtClean="0">
                <a:latin typeface="Letter-join Basic 2" panose="02000505000000020003" pitchFamily="50" charset="0"/>
              </a:rPr>
              <a:t>Friday and we will have a weekly test on Fridays</a:t>
            </a:r>
            <a:r>
              <a:rPr lang="en-GB" sz="2400" dirty="0">
                <a:latin typeface="Comic Sans MS"/>
              </a:rPr>
              <a:t> </a:t>
            </a:r>
            <a:endParaRPr lang="en-GB" sz="2400" dirty="0">
              <a:latin typeface="Comic Sans MS" panose="030F0702030302020204" pitchFamily="66" charset="0"/>
            </a:endParaRPr>
          </a:p>
        </p:txBody>
      </p:sp>
      <p:sp>
        <p:nvSpPr>
          <p:cNvPr id="4" name="TextBox 3"/>
          <p:cNvSpPr txBox="1"/>
          <p:nvPr/>
        </p:nvSpPr>
        <p:spPr>
          <a:xfrm>
            <a:off x="4146553" y="4836392"/>
            <a:ext cx="5040560" cy="1938992"/>
          </a:xfrm>
          <a:prstGeom prst="rect">
            <a:avLst/>
          </a:prstGeom>
          <a:noFill/>
        </p:spPr>
        <p:txBody>
          <a:bodyPr wrap="square" lIns="91440" tIns="45720" rIns="91440" bIns="45720" rtlCol="0" anchor="t">
            <a:spAutoFit/>
          </a:bodyPr>
          <a:lstStyle/>
          <a:p>
            <a:r>
              <a:rPr lang="en-GB" sz="2400" dirty="0">
                <a:latin typeface="Letter-join Basic 2" panose="02000505000000020003" pitchFamily="50" charset="0"/>
              </a:rPr>
              <a:t>Please read with your child for at least 15  minutes EVERY DAY</a:t>
            </a:r>
            <a:r>
              <a:rPr lang="en-GB" sz="2400" dirty="0" smtClean="0">
                <a:latin typeface="Letter-join Basic 2" panose="02000505000000020003" pitchFamily="50" charset="0"/>
              </a:rPr>
              <a:t>.</a:t>
            </a:r>
          </a:p>
          <a:p>
            <a:r>
              <a:rPr lang="en-GB" sz="2400" dirty="0" smtClean="0">
                <a:latin typeface="Letter-join Basic 2" panose="02000505000000020003" pitchFamily="50" charset="0"/>
              </a:rPr>
              <a:t>Children can also log on to Reading plus at home to further their reading skills (x2/3 sessions per week</a:t>
            </a:r>
            <a:r>
              <a:rPr lang="en-GB" sz="2400" dirty="0">
                <a:latin typeface="Comic Sans MS" panose="030F0702030302020204" pitchFamily="66" charset="0"/>
              </a:rPr>
              <a:t>)</a:t>
            </a:r>
            <a:endParaRPr lang="en-GB" sz="2400" dirty="0" smtClean="0">
              <a:latin typeface="Letter-join Basic 2" panose="02000505000000020003" pitchFamily="50" charset="0"/>
            </a:endParaRPr>
          </a:p>
        </p:txBody>
      </p:sp>
      <p:pic>
        <p:nvPicPr>
          <p:cNvPr id="5" name="Picture 5" descr="A pencil and paper&#10;&#10;Description automatically generated">
            <a:extLst>
              <a:ext uri="{FF2B5EF4-FFF2-40B4-BE49-F238E27FC236}">
                <a16:creationId xmlns:a16="http://schemas.microsoft.com/office/drawing/2014/main" id="{156367C8-47EE-418F-856B-9095C7077025}"/>
              </a:ext>
            </a:extLst>
          </p:cNvPr>
          <p:cNvPicPr>
            <a:picLocks noChangeAspect="1"/>
          </p:cNvPicPr>
          <p:nvPr/>
        </p:nvPicPr>
        <p:blipFill>
          <a:blip r:embed="rId2"/>
          <a:stretch>
            <a:fillRect/>
          </a:stretch>
        </p:blipFill>
        <p:spPr>
          <a:xfrm>
            <a:off x="372864" y="1844824"/>
            <a:ext cx="2952471" cy="1433740"/>
          </a:xfrm>
          <a:prstGeom prst="rect">
            <a:avLst/>
          </a:prstGeom>
        </p:spPr>
      </p:pic>
      <p:pic>
        <p:nvPicPr>
          <p:cNvPr id="6" name="Picture 5"/>
          <p:cNvPicPr>
            <a:picLocks noChangeAspect="1"/>
          </p:cNvPicPr>
          <p:nvPr/>
        </p:nvPicPr>
        <p:blipFill>
          <a:blip r:embed="rId3"/>
          <a:stretch>
            <a:fillRect/>
          </a:stretch>
        </p:blipFill>
        <p:spPr>
          <a:xfrm>
            <a:off x="372585" y="3501008"/>
            <a:ext cx="2952750" cy="1552575"/>
          </a:xfrm>
          <a:prstGeom prst="rect">
            <a:avLst/>
          </a:prstGeom>
        </p:spPr>
      </p:pic>
      <p:pic>
        <p:nvPicPr>
          <p:cNvPr id="7" name="Picture 6"/>
          <p:cNvPicPr>
            <a:picLocks noChangeAspect="1"/>
          </p:cNvPicPr>
          <p:nvPr/>
        </p:nvPicPr>
        <p:blipFill>
          <a:blip r:embed="rId4"/>
          <a:stretch>
            <a:fillRect/>
          </a:stretch>
        </p:blipFill>
        <p:spPr>
          <a:xfrm>
            <a:off x="206176" y="5259669"/>
            <a:ext cx="2952750" cy="1552575"/>
          </a:xfrm>
          <a:prstGeom prst="rect">
            <a:avLst/>
          </a:prstGeom>
        </p:spPr>
      </p:pic>
    </p:spTree>
    <p:extLst>
      <p:ext uri="{BB962C8B-B14F-4D97-AF65-F5344CB8AC3E}">
        <p14:creationId xmlns:p14="http://schemas.microsoft.com/office/powerpoint/2010/main" val="257608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600" t="9800" r="14164" b="10401"/>
          <a:stretch/>
        </p:blipFill>
        <p:spPr>
          <a:xfrm>
            <a:off x="971600" y="764704"/>
            <a:ext cx="7166691" cy="4392488"/>
          </a:xfrm>
          <a:prstGeom prst="rect">
            <a:avLst/>
          </a:prstGeom>
        </p:spPr>
      </p:pic>
    </p:spTree>
    <p:extLst>
      <p:ext uri="{BB962C8B-B14F-4D97-AF65-F5344CB8AC3E}">
        <p14:creationId xmlns:p14="http://schemas.microsoft.com/office/powerpoint/2010/main" val="139742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505" t="9800" r="21251" b="8301"/>
          <a:stretch/>
        </p:blipFill>
        <p:spPr>
          <a:xfrm>
            <a:off x="467544" y="188640"/>
            <a:ext cx="8286459" cy="6336704"/>
          </a:xfrm>
          <a:prstGeom prst="rect">
            <a:avLst/>
          </a:prstGeom>
        </p:spPr>
      </p:pic>
    </p:spTree>
    <p:extLst>
      <p:ext uri="{BB962C8B-B14F-4D97-AF65-F5344CB8AC3E}">
        <p14:creationId xmlns:p14="http://schemas.microsoft.com/office/powerpoint/2010/main" val="155111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7437" y="1268760"/>
            <a:ext cx="4829125" cy="3649920"/>
          </a:xfrm>
          <a:prstGeom prst="rect">
            <a:avLst/>
          </a:prstGeom>
        </p:spPr>
      </p:pic>
    </p:spTree>
    <p:extLst>
      <p:ext uri="{BB962C8B-B14F-4D97-AF65-F5344CB8AC3E}">
        <p14:creationId xmlns:p14="http://schemas.microsoft.com/office/powerpoint/2010/main" val="2366418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5688632" cy="1446550"/>
          </a:xfrm>
          <a:prstGeom prst="rect">
            <a:avLst/>
          </a:prstGeom>
          <a:noFill/>
        </p:spPr>
        <p:txBody>
          <a:bodyPr wrap="square" rtlCol="0">
            <a:spAutoFit/>
          </a:bodyPr>
          <a:lstStyle/>
          <a:p>
            <a:pPr algn="ctr"/>
            <a:r>
              <a:rPr lang="en-GB" sz="4400" b="1" u="sng" dirty="0">
                <a:latin typeface="Letter-join Basic 2" panose="02000505000000020003" pitchFamily="50" charset="0"/>
              </a:rPr>
              <a:t>Reading in Willow Class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52" y="1870331"/>
            <a:ext cx="3549551" cy="4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11960" y="2132856"/>
            <a:ext cx="4932040" cy="1938992"/>
          </a:xfrm>
          <a:prstGeom prst="rect">
            <a:avLst/>
          </a:prstGeom>
          <a:noFill/>
        </p:spPr>
        <p:txBody>
          <a:bodyPr wrap="square" rtlCol="0">
            <a:spAutoFit/>
          </a:bodyPr>
          <a:lstStyle/>
          <a:p>
            <a:r>
              <a:rPr lang="en-GB" sz="2400" dirty="0">
                <a:latin typeface="Letter-join Basic 2" panose="02000505000000020003" pitchFamily="50" charset="0"/>
              </a:rPr>
              <a:t>Reading is taught in many different ways in school. We have whole class shared reading, guided reading and class novels. Reading is also taught through other curriculum subjects</a:t>
            </a:r>
            <a:r>
              <a:rPr lang="en-GB" sz="2400" dirty="0">
                <a:latin typeface="Comic Sans MS" panose="030F0702030302020204" pitchFamily="66" charset="0"/>
              </a:rPr>
              <a:t>. </a:t>
            </a:r>
          </a:p>
        </p:txBody>
      </p:sp>
      <p:sp>
        <p:nvSpPr>
          <p:cNvPr id="4" name="TextBox 3"/>
          <p:cNvSpPr txBox="1"/>
          <p:nvPr/>
        </p:nvSpPr>
        <p:spPr>
          <a:xfrm>
            <a:off x="4211960" y="4797152"/>
            <a:ext cx="4824536" cy="1938992"/>
          </a:xfrm>
          <a:prstGeom prst="rect">
            <a:avLst/>
          </a:prstGeom>
          <a:noFill/>
        </p:spPr>
        <p:txBody>
          <a:bodyPr wrap="square" lIns="91440" tIns="45720" rIns="91440" bIns="45720" rtlCol="0" anchor="t">
            <a:spAutoFit/>
          </a:bodyPr>
          <a:lstStyle/>
          <a:p>
            <a:r>
              <a:rPr lang="en-GB" sz="2400" dirty="0">
                <a:latin typeface="Letter-join Basic 2" panose="02000505000000020003" pitchFamily="50" charset="0"/>
              </a:rPr>
              <a:t>Please read with your child for at least 15  minutes EVERY DAY. </a:t>
            </a:r>
            <a:r>
              <a:rPr lang="en-GB" sz="2400" dirty="0" smtClean="0">
                <a:latin typeface="Letter-join Basic 2" panose="02000505000000020003" pitchFamily="50" charset="0"/>
              </a:rPr>
              <a:t>Complete at least two sessions of Reading Plus a week.</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68740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562" t="22400" r="18102" b="10401"/>
          <a:stretch/>
        </p:blipFill>
        <p:spPr>
          <a:xfrm>
            <a:off x="251520" y="620688"/>
            <a:ext cx="8591455" cy="5976664"/>
          </a:xfrm>
          <a:prstGeom prst="rect">
            <a:avLst/>
          </a:prstGeom>
        </p:spPr>
      </p:pic>
    </p:spTree>
    <p:extLst>
      <p:ext uri="{BB962C8B-B14F-4D97-AF65-F5344CB8AC3E}">
        <p14:creationId xmlns:p14="http://schemas.microsoft.com/office/powerpoint/2010/main" val="948160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62" t="21000" r="18888" b="10401"/>
          <a:stretch/>
        </p:blipFill>
        <p:spPr>
          <a:xfrm>
            <a:off x="467544" y="692696"/>
            <a:ext cx="8294146" cy="5976664"/>
          </a:xfrm>
          <a:prstGeom prst="rect">
            <a:avLst/>
          </a:prstGeom>
        </p:spPr>
      </p:pic>
    </p:spTree>
    <p:extLst>
      <p:ext uri="{BB962C8B-B14F-4D97-AF65-F5344CB8AC3E}">
        <p14:creationId xmlns:p14="http://schemas.microsoft.com/office/powerpoint/2010/main" val="91013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endParaRPr lang="en-US" sz="1600" dirty="0">
              <a:latin typeface="Comic Sans MS"/>
              <a:cs typeface="Calibri"/>
            </a:endParaRPr>
          </a:p>
          <a:p>
            <a:endParaRPr lang="en-GB" sz="1600" dirty="0">
              <a:latin typeface="Comic Sans MS"/>
              <a:cs typeface="Calibri"/>
            </a:endParaRPr>
          </a:p>
          <a:p>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endParaRPr lang="en-GB" sz="1600" u="sng" dirty="0">
              <a:latin typeface="Comic Sans MS"/>
              <a:cs typeface="Calibri"/>
            </a:endParaRPr>
          </a:p>
          <a:p>
            <a:endParaRPr lang="en-GB" sz="1600" dirty="0">
              <a:latin typeface="Comic Sans MS"/>
              <a:cs typeface="Calibri"/>
            </a:endParaRPr>
          </a:p>
          <a:p>
            <a:endParaRPr lang="en-GB" sz="1600" dirty="0">
              <a:latin typeface="Letter-join Basic 2" panose="02000505000000020003" pitchFamily="50" charset="0"/>
              <a:cs typeface="Calibri"/>
            </a:endParaRPr>
          </a:p>
          <a:p>
            <a:endParaRPr lang="en-GB" sz="1600" dirty="0">
              <a:latin typeface="Letter-join Basic 2" panose="02000505000000020003" pitchFamily="50" charset="0"/>
              <a:cs typeface="Calibri"/>
            </a:endParaRPr>
          </a:p>
          <a:p>
            <a:r>
              <a:rPr lang="en-GB" sz="2000" dirty="0">
                <a:latin typeface="Letter-join Basic 2" panose="02000505000000020003" pitchFamily="50" charset="0"/>
                <a:ea typeface="+mj-lt"/>
                <a:cs typeface="+mj-lt"/>
              </a:rPr>
              <a:t>We all work together</a:t>
            </a:r>
            <a:endParaRPr lang="en-GB" sz="2000" dirty="0">
              <a:latin typeface="Letter-join Basic 2" panose="02000505000000020003" pitchFamily="50" charset="0"/>
              <a:cs typeface="Calibri"/>
            </a:endParaRPr>
          </a:p>
          <a:p>
            <a:r>
              <a:rPr lang="en-GB" sz="2000" dirty="0">
                <a:latin typeface="Letter-join Basic 2" panose="02000505000000020003" pitchFamily="50" charset="0"/>
                <a:ea typeface="+mj-lt"/>
                <a:cs typeface="+mj-lt"/>
              </a:rPr>
              <a:t>to do our best to shine with God's love, </a:t>
            </a:r>
            <a:r>
              <a:rPr lang="en-GB" sz="2000" dirty="0" smtClean="0">
                <a:latin typeface="Letter-join Basic 2" panose="02000505000000020003" pitchFamily="50" charset="0"/>
                <a:ea typeface="+mj-lt"/>
                <a:cs typeface="+mj-lt"/>
              </a:rPr>
              <a:t>pride and </a:t>
            </a:r>
            <a:r>
              <a:rPr lang="en-GB" sz="2000" dirty="0">
                <a:latin typeface="Letter-join Basic 2" panose="02000505000000020003" pitchFamily="50" charset="0"/>
                <a:ea typeface="+mj-lt"/>
                <a:cs typeface="+mj-lt"/>
              </a:rPr>
              <a:t>success</a:t>
            </a:r>
            <a:endParaRPr lang="en-GB" sz="2000" dirty="0">
              <a:latin typeface="Letter-join Basic 2" panose="02000505000000020003" pitchFamily="50" charset="0"/>
              <a:cs typeface="Calibri"/>
            </a:endParaRPr>
          </a:p>
          <a:p>
            <a:r>
              <a:rPr lang="en-GB" sz="2000" dirty="0">
                <a:latin typeface="Letter-join Basic 2" panose="02000505000000020003" pitchFamily="50" charset="0"/>
                <a:ea typeface="+mj-lt"/>
                <a:cs typeface="+mj-lt"/>
              </a:rPr>
              <a:t>in a happy, peaceful and prayerful place where everyone tries to be kind, helpful and caring.</a:t>
            </a:r>
            <a:endParaRPr lang="en-GB" sz="2000" dirty="0">
              <a:latin typeface="Letter-join Basic 2" panose="02000505000000020003" pitchFamily="50" charset="0"/>
              <a:cs typeface="Calibri"/>
            </a:endParaRPr>
          </a:p>
          <a:p>
            <a:endParaRPr lang="en-GB" sz="2000" dirty="0">
              <a:latin typeface="Letter-join Basic 2" panose="02000505000000020003" pitchFamily="50" charset="0"/>
              <a:cs typeface="Calibri"/>
            </a:endParaRPr>
          </a:p>
          <a:p>
            <a:r>
              <a:rPr lang="en-GB" sz="2000" u="sng" dirty="0">
                <a:latin typeface="Letter-join Basic 2" panose="02000505000000020003" pitchFamily="50" charset="0"/>
                <a:ea typeface="+mj-lt"/>
                <a:cs typeface="+mj-lt"/>
              </a:rPr>
              <a:t>Vision</a:t>
            </a:r>
            <a:endParaRPr lang="en-GB" sz="2000" dirty="0">
              <a:latin typeface="Letter-join Basic 2" panose="02000505000000020003" pitchFamily="50" charset="0"/>
              <a:cs typeface="Calibri"/>
            </a:endParaRPr>
          </a:p>
          <a:p>
            <a:endParaRPr lang="en-GB" sz="2000" dirty="0">
              <a:latin typeface="Letter-join Basic 2" panose="02000505000000020003" pitchFamily="50" charset="0"/>
              <a:cs typeface="Calibri"/>
            </a:endParaRPr>
          </a:p>
          <a:p>
            <a:r>
              <a:rPr lang="en-GB" sz="2000" dirty="0">
                <a:latin typeface="Letter-join Basic 2" panose="02000505000000020003" pitchFamily="50" charset="0"/>
                <a:ea typeface="+mj-lt"/>
                <a:cs typeface="+mj-lt"/>
              </a:rPr>
              <a:t> By reflecting the principles of the Catholic Faith we at St. Maria Goretti aim to celebrate the uniqueness of each child and through high expectations enable all our children to reach their full potential and become happy, confident and successful individuals. </a:t>
            </a:r>
            <a:endParaRPr lang="en-GB" sz="2000" dirty="0">
              <a:latin typeface="Letter-join Basic 2" panose="02000505000000020003" pitchFamily="50" charset="0"/>
            </a:endParaRPr>
          </a:p>
          <a:p>
            <a:endParaRPr lang="en-GB" sz="2000" dirty="0">
              <a:cs typeface="Calibri"/>
            </a:endParaRPr>
          </a:p>
        </p:txBody>
      </p:sp>
      <p:sp>
        <p:nvSpPr>
          <p:cNvPr id="4" name="TextBox 3"/>
          <p:cNvSpPr txBox="1"/>
          <p:nvPr/>
        </p:nvSpPr>
        <p:spPr>
          <a:xfrm>
            <a:off x="755576" y="116632"/>
            <a:ext cx="7128792" cy="646331"/>
          </a:xfrm>
          <a:prstGeom prst="rect">
            <a:avLst/>
          </a:prstGeom>
          <a:noFill/>
        </p:spPr>
        <p:txBody>
          <a:bodyPr wrap="square" lIns="91440" tIns="45720" rIns="91440" bIns="45720" rtlCol="0" anchor="t">
            <a:spAutoFit/>
          </a:bodyPr>
          <a:lstStyle/>
          <a:p>
            <a:pPr algn="ctr"/>
            <a:r>
              <a:rPr lang="en-GB" sz="3600" b="1" u="sng" dirty="0">
                <a:latin typeface="Letter-join Basic 2" panose="02000505000000020003" pitchFamily="50" charset="0"/>
              </a:rPr>
              <a:t>Our School Mission Statement </a:t>
            </a:r>
          </a:p>
        </p:txBody>
      </p:sp>
      <p:pic>
        <p:nvPicPr>
          <p:cNvPr id="5" name="Picture 5" descr="A drawing of a cartoon character&#10;&#10;Description automatically generated">
            <a:extLst>
              <a:ext uri="{FF2B5EF4-FFF2-40B4-BE49-F238E27FC236}">
                <a16:creationId xmlns:a16="http://schemas.microsoft.com/office/drawing/2014/main" id="{378D8586-53AF-4629-B9CB-D50F364B8BE8}"/>
              </a:ext>
            </a:extLst>
          </p:cNvPr>
          <p:cNvPicPr>
            <a:picLocks noChangeAspect="1"/>
          </p:cNvPicPr>
          <p:nvPr/>
        </p:nvPicPr>
        <p:blipFill>
          <a:blip r:embed="rId2"/>
          <a:stretch>
            <a:fillRect/>
          </a:stretch>
        </p:blipFill>
        <p:spPr>
          <a:xfrm>
            <a:off x="7427982" y="897565"/>
            <a:ext cx="1538090" cy="1538090"/>
          </a:xfrm>
          <a:prstGeom prst="rect">
            <a:avLst/>
          </a:prstGeom>
        </p:spPr>
      </p:pic>
      <p:pic>
        <p:nvPicPr>
          <p:cNvPr id="6"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395536" y="884664"/>
            <a:ext cx="1550991" cy="1550991"/>
          </a:xfrm>
          <a:prstGeom prst="rect">
            <a:avLst/>
          </a:prstGeom>
        </p:spPr>
      </p:pic>
    </p:spTree>
    <p:extLst>
      <p:ext uri="{BB962C8B-B14F-4D97-AF65-F5344CB8AC3E}">
        <p14:creationId xmlns:p14="http://schemas.microsoft.com/office/powerpoint/2010/main" val="3236940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C7631-4097-418B-BFA5-64E0502E8638}"/>
              </a:ext>
            </a:extLst>
          </p:cNvPr>
          <p:cNvSpPr txBox="1"/>
          <p:nvPr/>
        </p:nvSpPr>
        <p:spPr>
          <a:xfrm>
            <a:off x="2746040" y="289655"/>
            <a:ext cx="325435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latin typeface="Letter-join Basic 2" panose="02000505000000020003" pitchFamily="50" charset="0"/>
                <a:cs typeface="Calibri"/>
              </a:rPr>
              <a:t>RE in Willow </a:t>
            </a:r>
            <a:r>
              <a:rPr lang="en-US" sz="4000" b="1" u="sng" dirty="0" smtClean="0">
                <a:latin typeface="Letter-join Basic 2" panose="02000505000000020003" pitchFamily="50" charset="0"/>
                <a:cs typeface="Calibri"/>
              </a:rPr>
              <a:t>Class</a:t>
            </a:r>
          </a:p>
          <a:p>
            <a:pPr algn="ctr"/>
            <a:endParaRPr lang="en-US" sz="4000" b="1" u="sng" dirty="0">
              <a:latin typeface="Comic Sans MS"/>
              <a:cs typeface="Calibri"/>
            </a:endParaRPr>
          </a:p>
        </p:txBody>
      </p:sp>
      <p:pic>
        <p:nvPicPr>
          <p:cNvPr id="4" name="Picture 3"/>
          <p:cNvPicPr>
            <a:picLocks noChangeAspect="1"/>
          </p:cNvPicPr>
          <p:nvPr/>
        </p:nvPicPr>
        <p:blipFill>
          <a:blip r:embed="rId2"/>
          <a:stretch>
            <a:fillRect/>
          </a:stretch>
        </p:blipFill>
        <p:spPr>
          <a:xfrm>
            <a:off x="251520" y="1556792"/>
            <a:ext cx="8809060" cy="4748038"/>
          </a:xfrm>
          <a:prstGeom prst="rect">
            <a:avLst/>
          </a:prstGeom>
        </p:spPr>
      </p:pic>
    </p:spTree>
    <p:extLst>
      <p:ext uri="{BB962C8B-B14F-4D97-AF65-F5344CB8AC3E}">
        <p14:creationId xmlns:p14="http://schemas.microsoft.com/office/powerpoint/2010/main" val="4015147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Letter-join Basic 2" panose="02000505000000020003" pitchFamily="50" charset="0"/>
              </a:rPr>
              <a:t>Rewards</a:t>
            </a:r>
          </a:p>
        </p:txBody>
      </p:sp>
      <p:sp>
        <p:nvSpPr>
          <p:cNvPr id="3" name="Content Placeholder 2"/>
          <p:cNvSpPr>
            <a:spLocks noGrp="1"/>
          </p:cNvSpPr>
          <p:nvPr>
            <p:ph idx="1"/>
          </p:nvPr>
        </p:nvSpPr>
        <p:spPr>
          <a:xfrm>
            <a:off x="539552" y="1097748"/>
            <a:ext cx="8229600" cy="4525963"/>
          </a:xfrm>
        </p:spPr>
        <p:txBody>
          <a:bodyPr/>
          <a:lstStyle/>
          <a:p>
            <a:pPr marL="0" indent="0" algn="ctr">
              <a:buNone/>
            </a:pPr>
            <a:r>
              <a:rPr lang="en-GB" dirty="0">
                <a:latin typeface="Letter-join Basic 2" panose="02000505000000020003" pitchFamily="50" charset="0"/>
              </a:rPr>
              <a:t> </a:t>
            </a:r>
          </a:p>
          <a:p>
            <a:pPr marL="0" indent="0" algn="ctr">
              <a:buNone/>
            </a:pPr>
            <a:r>
              <a:rPr lang="en-GB" sz="2800" dirty="0">
                <a:latin typeface="Letter-join Basic 2" panose="02000505000000020003" pitchFamily="50" charset="0"/>
              </a:rPr>
              <a:t>We love to reward children in this school  for putting effort into their work, being polite and helpful, having lovely manners and for being exceptionally behaved.</a:t>
            </a:r>
          </a:p>
          <a:p>
            <a:pPr marL="0" indent="0" algn="ctr">
              <a:buNone/>
            </a:pPr>
            <a:endParaRPr lang="en-GB" sz="2800" dirty="0">
              <a:latin typeface="Letter-join 2" pitchFamily="50" charset="0"/>
            </a:endParaRPr>
          </a:p>
          <a:p>
            <a:pPr marL="0" indent="0" algn="ctr">
              <a:buNone/>
            </a:pP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5230525"/>
            <a:ext cx="2473542" cy="139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26" y="5338234"/>
            <a:ext cx="2206199" cy="157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3645024"/>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710" y="3834242"/>
            <a:ext cx="1898373" cy="99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8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latin typeface="Letter-join Basic 2" panose="02000505000000020003" pitchFamily="50" charset="0"/>
              </a:rPr>
              <a:t>Attendance and punctuality</a:t>
            </a:r>
          </a:p>
        </p:txBody>
      </p:sp>
      <p:sp>
        <p:nvSpPr>
          <p:cNvPr id="3" name="Content Placeholder 2"/>
          <p:cNvSpPr>
            <a:spLocks noGrp="1"/>
          </p:cNvSpPr>
          <p:nvPr>
            <p:ph idx="1"/>
          </p:nvPr>
        </p:nvSpPr>
        <p:spPr>
          <a:xfrm>
            <a:off x="459200" y="849433"/>
            <a:ext cx="8229600" cy="4525963"/>
          </a:xfrm>
        </p:spPr>
        <p:txBody>
          <a:bodyPr>
            <a:normAutofit/>
          </a:bodyPr>
          <a:lstStyle/>
          <a:p>
            <a:pPr marL="0" indent="0">
              <a:buNone/>
            </a:pPr>
            <a:endParaRPr lang="en-GB" sz="2800" dirty="0">
              <a:latin typeface="Letter-join Basic 2" panose="02000505000000020003" pitchFamily="50" charset="0"/>
            </a:endParaRPr>
          </a:p>
          <a:p>
            <a:pPr marL="0" indent="0" algn="ctr">
              <a:buNone/>
            </a:pPr>
            <a:r>
              <a:rPr lang="en-GB" sz="2800" dirty="0">
                <a:latin typeface="Letter-join Basic 2" panose="02000505000000020003" pitchFamily="50" charset="0"/>
              </a:rPr>
              <a:t>School starts at </a:t>
            </a:r>
            <a:r>
              <a:rPr lang="en-GB" sz="2800" b="1" dirty="0" smtClean="0">
                <a:solidFill>
                  <a:srgbClr val="FF0000"/>
                </a:solidFill>
                <a:latin typeface="Letter-join Basic 2" panose="02000505000000020003" pitchFamily="50" charset="0"/>
              </a:rPr>
              <a:t>8:40am</a:t>
            </a:r>
            <a:endParaRPr lang="en-GB" sz="2800" dirty="0">
              <a:latin typeface="Letter-join Basic 2" panose="02000505000000020003" pitchFamily="50" charset="0"/>
            </a:endParaRPr>
          </a:p>
          <a:p>
            <a:pPr marL="0" indent="0" algn="ctr">
              <a:buNone/>
            </a:pPr>
            <a:r>
              <a:rPr lang="en-GB" sz="2800" dirty="0">
                <a:latin typeface="Letter-join Basic 2" panose="02000505000000020003" pitchFamily="50" charset="0"/>
              </a:rPr>
              <a:t>C</a:t>
            </a:r>
            <a:r>
              <a:rPr lang="en-GB" sz="2800" dirty="0" smtClean="0">
                <a:latin typeface="Letter-join Basic 2" panose="02000505000000020003" pitchFamily="50" charset="0"/>
              </a:rPr>
              <a:t>hildren </a:t>
            </a:r>
            <a:r>
              <a:rPr lang="en-GB" sz="2800" dirty="0">
                <a:latin typeface="Letter-join Basic 2" panose="02000505000000020003" pitchFamily="50" charset="0"/>
              </a:rPr>
              <a:t>can arrive </a:t>
            </a:r>
            <a:r>
              <a:rPr lang="en-GB" sz="2800" dirty="0" smtClean="0">
                <a:latin typeface="Letter-join Basic 2" panose="02000505000000020003" pitchFamily="50" charset="0"/>
              </a:rPr>
              <a:t>and the gates/doors open from </a:t>
            </a:r>
            <a:r>
              <a:rPr lang="en-GB" sz="2800" b="1" dirty="0" smtClean="0">
                <a:solidFill>
                  <a:srgbClr val="FF0000"/>
                </a:solidFill>
                <a:latin typeface="Letter-join Basic 2" panose="02000505000000020003" pitchFamily="50" charset="0"/>
              </a:rPr>
              <a:t>8:30am. </a:t>
            </a:r>
          </a:p>
          <a:p>
            <a:pPr marL="0" indent="0" algn="ctr">
              <a:buNone/>
            </a:pPr>
            <a:r>
              <a:rPr lang="en-GB" sz="2800" dirty="0" smtClean="0">
                <a:latin typeface="Letter-join Basic 2" panose="02000505000000020003" pitchFamily="50" charset="0"/>
              </a:rPr>
              <a:t>It </a:t>
            </a:r>
            <a:r>
              <a:rPr lang="en-GB" sz="2800" dirty="0">
                <a:latin typeface="Letter-join Basic 2" panose="02000505000000020003" pitchFamily="50" charset="0"/>
              </a:rPr>
              <a:t>is so important that children are </a:t>
            </a:r>
            <a:r>
              <a:rPr lang="en-GB" sz="2800" dirty="0" smtClean="0">
                <a:latin typeface="Letter-join Basic 2" panose="02000505000000020003" pitchFamily="50" charset="0"/>
              </a:rPr>
              <a:t>in </a:t>
            </a:r>
            <a:r>
              <a:rPr lang="en-GB" sz="2800" dirty="0">
                <a:latin typeface="Letter-join Basic 2" panose="02000505000000020003" pitchFamily="50" charset="0"/>
              </a:rPr>
              <a:t>school and on time every day. If they miss days or are late for school you will miss vital learning. I</a:t>
            </a:r>
            <a:r>
              <a:rPr lang="en-GB" sz="2800" dirty="0" smtClean="0">
                <a:latin typeface="Letter-join Basic 2" panose="02000505000000020003" pitchFamily="50" charset="0"/>
              </a:rPr>
              <a:t>f </a:t>
            </a:r>
            <a:r>
              <a:rPr lang="en-GB" sz="2800" dirty="0">
                <a:latin typeface="Letter-join Basic 2" panose="02000505000000020003" pitchFamily="50" charset="0"/>
              </a:rPr>
              <a:t>your child is ill please ring the office to inform them of why they are absent. Otherwise the absence will be unauthorised</a:t>
            </a:r>
            <a:r>
              <a:rPr lang="en-GB" sz="2800" dirty="0">
                <a:latin typeface="Comic Sans MS" panose="030F0702030302020204" pitchFamily="66" charset="0"/>
              </a:rPr>
              <a:t>.</a:t>
            </a:r>
          </a:p>
          <a:p>
            <a:pPr marL="0" indent="0" algn="ctr">
              <a:buNone/>
            </a:pPr>
            <a:endParaRPr lang="en-GB" dirty="0"/>
          </a:p>
          <a:p>
            <a:pPr marL="0" indent="0" algn="ctr">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418088"/>
            <a:ext cx="2736304" cy="110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454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04664"/>
            <a:ext cx="5760640" cy="769441"/>
          </a:xfrm>
          <a:prstGeom prst="rect">
            <a:avLst/>
          </a:prstGeom>
          <a:noFill/>
        </p:spPr>
        <p:txBody>
          <a:bodyPr wrap="square" rtlCol="0">
            <a:spAutoFit/>
          </a:bodyPr>
          <a:lstStyle/>
          <a:p>
            <a:pPr algn="ctr"/>
            <a:r>
              <a:rPr lang="en-GB" sz="4400" b="1" u="sng" dirty="0">
                <a:latin typeface="Letter-join Basic 2" panose="02000505000000020003" pitchFamily="50" charset="0"/>
              </a:rPr>
              <a:t>Class Communication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799"/>
            <a:ext cx="3240360"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07904" y="1433491"/>
            <a:ext cx="5364088" cy="4893647"/>
          </a:xfrm>
          <a:prstGeom prst="rect">
            <a:avLst/>
          </a:prstGeom>
          <a:noFill/>
        </p:spPr>
        <p:txBody>
          <a:bodyPr wrap="square" lIns="91440" tIns="45720" rIns="91440" bIns="45720" rtlCol="0" anchor="t">
            <a:spAutoFit/>
          </a:bodyPr>
          <a:lstStyle/>
          <a:p>
            <a:r>
              <a:rPr lang="en-GB" sz="2400" dirty="0">
                <a:latin typeface="Letter-join Basic 2" panose="02000505000000020003" pitchFamily="50" charset="0"/>
              </a:rPr>
              <a:t>Our main means of communicating with parents will be on Class </a:t>
            </a:r>
            <a:r>
              <a:rPr lang="en-GB" sz="2400" dirty="0" smtClean="0">
                <a:latin typeface="Letter-join Basic 2" panose="02000505000000020003" pitchFamily="50" charset="0"/>
              </a:rPr>
              <a:t>Dojo</a:t>
            </a:r>
            <a:r>
              <a:rPr lang="en-GB" sz="2400" dirty="0">
                <a:latin typeface="Letter-join Basic 2" panose="02000505000000020003" pitchFamily="50" charset="0"/>
              </a:rPr>
              <a:t>. </a:t>
            </a:r>
            <a:endParaRPr lang="en-GB" sz="2400" dirty="0" smtClean="0">
              <a:latin typeface="Letter-join Basic 2" panose="02000505000000020003" pitchFamily="50" charset="0"/>
            </a:endParaRPr>
          </a:p>
          <a:p>
            <a:endParaRPr lang="en-GB" sz="2400" dirty="0">
              <a:latin typeface="Letter-join Basic 2" panose="02000505000000020003" pitchFamily="50" charset="0"/>
            </a:endParaRPr>
          </a:p>
          <a:p>
            <a:r>
              <a:rPr lang="en-GB" sz="2400" dirty="0" smtClean="0">
                <a:latin typeface="Letter-join Basic 2" panose="02000505000000020003" pitchFamily="50" charset="0"/>
              </a:rPr>
              <a:t>Please </a:t>
            </a:r>
            <a:r>
              <a:rPr lang="en-GB" sz="2400" dirty="0">
                <a:latin typeface="Letter-join Basic 2" panose="02000505000000020003" pitchFamily="50" charset="0"/>
              </a:rPr>
              <a:t>check your </a:t>
            </a:r>
            <a:r>
              <a:rPr lang="en-GB" sz="2400" dirty="0" smtClean="0">
                <a:latin typeface="Letter-join Basic 2" panose="02000505000000020003" pitchFamily="50" charset="0"/>
              </a:rPr>
              <a:t>Dojo </a:t>
            </a:r>
            <a:r>
              <a:rPr lang="en-GB" sz="2400" dirty="0">
                <a:latin typeface="Letter-join Basic 2" panose="02000505000000020003" pitchFamily="50" charset="0"/>
              </a:rPr>
              <a:t>regularly. </a:t>
            </a:r>
            <a:endParaRPr lang="en-GB" sz="2400" dirty="0" smtClean="0">
              <a:latin typeface="Letter-join Basic 2" panose="02000505000000020003" pitchFamily="50" charset="0"/>
            </a:endParaRPr>
          </a:p>
          <a:p>
            <a:endParaRPr lang="en-GB" sz="2400" dirty="0">
              <a:latin typeface="Letter-join Basic 2" panose="02000505000000020003" pitchFamily="50" charset="0"/>
            </a:endParaRPr>
          </a:p>
          <a:p>
            <a:r>
              <a:rPr lang="en-GB" sz="2400" dirty="0" smtClean="0">
                <a:latin typeface="Letter-join Basic 2" panose="02000505000000020003" pitchFamily="50" charset="0"/>
              </a:rPr>
              <a:t>If </a:t>
            </a:r>
            <a:r>
              <a:rPr lang="en-GB" sz="2400" dirty="0">
                <a:latin typeface="Letter-join Basic 2" panose="02000505000000020003" pitchFamily="50" charset="0"/>
              </a:rPr>
              <a:t>you need to speak to either of us, please send us a message and we will try to reply as soon as possible. We will not </a:t>
            </a:r>
            <a:r>
              <a:rPr lang="en-GB" sz="2400" dirty="0" smtClean="0">
                <a:latin typeface="Letter-join Basic 2" panose="02000505000000020003" pitchFamily="50" charset="0"/>
              </a:rPr>
              <a:t>always reply </a:t>
            </a:r>
            <a:r>
              <a:rPr lang="en-GB" sz="2400" dirty="0">
                <a:latin typeface="Letter-join Basic 2" panose="02000505000000020003" pitchFamily="50" charset="0"/>
              </a:rPr>
              <a:t>to </a:t>
            </a:r>
            <a:r>
              <a:rPr lang="en-GB" sz="2400" dirty="0" smtClean="0">
                <a:latin typeface="Letter-join Basic 2" panose="02000505000000020003" pitchFamily="50" charset="0"/>
              </a:rPr>
              <a:t>Dojo </a:t>
            </a:r>
            <a:r>
              <a:rPr lang="en-GB" sz="2400" dirty="0">
                <a:latin typeface="Letter-join Basic 2" panose="02000505000000020003" pitchFamily="50" charset="0"/>
              </a:rPr>
              <a:t>messages after 6pm or at the weekend (unless they are urgent) </a:t>
            </a:r>
            <a:endParaRPr lang="en-GB" sz="2400" dirty="0" smtClean="0">
              <a:latin typeface="Letter-join Basic 2" panose="02000505000000020003" pitchFamily="50" charset="0"/>
            </a:endParaRPr>
          </a:p>
          <a:p>
            <a:endParaRPr lang="en-GB" sz="2400" dirty="0" smtClean="0">
              <a:latin typeface="Letter-join Basic 2" panose="02000505000000020003" pitchFamily="50" charset="0"/>
            </a:endParaRPr>
          </a:p>
          <a:p>
            <a:r>
              <a:rPr lang="en-GB" sz="2400" dirty="0" smtClean="0">
                <a:latin typeface="Letter-join Basic 2" panose="02000505000000020003" pitchFamily="50" charset="0"/>
              </a:rPr>
              <a:t>Please </a:t>
            </a:r>
            <a:r>
              <a:rPr lang="en-GB" sz="2400" dirty="0">
                <a:latin typeface="Letter-join Basic 2" panose="02000505000000020003" pitchFamily="50" charset="0"/>
              </a:rPr>
              <a:t>try and keep </a:t>
            </a:r>
            <a:r>
              <a:rPr lang="en-GB" sz="2400" dirty="0" smtClean="0">
                <a:latin typeface="Letter-join Basic 2" panose="02000505000000020003" pitchFamily="50" charset="0"/>
              </a:rPr>
              <a:t>Dojo </a:t>
            </a:r>
            <a:r>
              <a:rPr lang="en-GB" sz="2400" dirty="0">
                <a:latin typeface="Letter-join Basic 2" panose="02000505000000020003" pitchFamily="50" charset="0"/>
              </a:rPr>
              <a:t>a positive means of communication. </a:t>
            </a:r>
          </a:p>
        </p:txBody>
      </p:sp>
    </p:spTree>
    <p:extLst>
      <p:ext uri="{BB962C8B-B14F-4D97-AF65-F5344CB8AC3E}">
        <p14:creationId xmlns:p14="http://schemas.microsoft.com/office/powerpoint/2010/main" val="25434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708920"/>
            <a:ext cx="8458200" cy="1470025"/>
          </a:xfrm>
        </p:spPr>
        <p:txBody>
          <a:bodyPr vert="horz" lIns="91440" tIns="45720" rIns="91440" bIns="45720" rtlCol="0" anchor="ctr">
            <a:noAutofit/>
          </a:bodyPr>
          <a:lstStyle/>
          <a:p>
            <a:endParaRPr lang="en-US" sz="1600" dirty="0">
              <a:latin typeface="Comic Sans MS"/>
              <a:cs typeface="Calibri"/>
            </a:endParaRPr>
          </a:p>
          <a:p>
            <a:endParaRPr lang="en-GB" sz="1600" dirty="0">
              <a:latin typeface="Comic Sans MS"/>
              <a:cs typeface="Calibri"/>
            </a:endParaRPr>
          </a:p>
          <a:p>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smtClean="0">
                <a:latin typeface="Comic Sans MS"/>
                <a:ea typeface="+mj-lt"/>
                <a:cs typeface="+mj-lt"/>
              </a:rPr>
              <a:t/>
            </a:r>
            <a:br>
              <a:rPr lang="en-GB" sz="1600" u="sng" dirty="0" smtClean="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smtClean="0">
                <a:latin typeface="Comic Sans MS"/>
                <a:ea typeface="+mj-lt"/>
                <a:cs typeface="+mj-lt"/>
              </a:rPr>
              <a:t/>
            </a:r>
            <a:br>
              <a:rPr lang="en-GB" sz="1600" u="sng" dirty="0" smtClean="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smtClean="0">
                <a:latin typeface="Comic Sans MS"/>
                <a:ea typeface="+mj-lt"/>
                <a:cs typeface="+mj-lt"/>
              </a:rPr>
              <a:t/>
            </a:r>
            <a:br>
              <a:rPr lang="en-GB" sz="1600" u="sng" dirty="0" smtClean="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smtClean="0">
                <a:latin typeface="Comic Sans MS"/>
                <a:ea typeface="+mj-lt"/>
                <a:cs typeface="+mj-lt"/>
              </a:rPr>
              <a:t/>
            </a:r>
            <a:br>
              <a:rPr lang="en-GB" sz="1600" u="sng" dirty="0" smtClean="0">
                <a:latin typeface="Comic Sans MS"/>
                <a:ea typeface="+mj-lt"/>
                <a:cs typeface="+mj-lt"/>
              </a:rPr>
            </a:br>
            <a:r>
              <a:rPr lang="en-GB" sz="3600" u="sng" dirty="0" smtClean="0">
                <a:latin typeface="Comic Sans MS"/>
                <a:ea typeface="+mj-lt"/>
                <a:cs typeface="+mj-lt"/>
              </a:rPr>
              <a:t> </a:t>
            </a:r>
            <a:br>
              <a:rPr lang="en-GB" sz="3600" u="sng" dirty="0" smtClean="0">
                <a:latin typeface="Comic Sans MS"/>
                <a:ea typeface="+mj-lt"/>
                <a:cs typeface="+mj-lt"/>
              </a:rPr>
            </a:br>
            <a:r>
              <a:rPr lang="en-GB" sz="3600" dirty="0">
                <a:latin typeface="Comic Sans MS"/>
                <a:ea typeface="+mj-lt"/>
                <a:cs typeface="+mj-lt"/>
              </a:rPr>
              <a:t/>
            </a:r>
            <a:br>
              <a:rPr lang="en-GB" sz="3600" dirty="0">
                <a:latin typeface="Comic Sans MS"/>
                <a:ea typeface="+mj-lt"/>
                <a:cs typeface="+mj-lt"/>
              </a:rPr>
            </a:br>
            <a:r>
              <a:rPr lang="en-GB" sz="3600" dirty="0" smtClean="0">
                <a:latin typeface="Comic Sans MS"/>
                <a:ea typeface="+mj-lt"/>
                <a:cs typeface="+mj-lt"/>
              </a:rPr>
              <a:t>In Willow class, we want our children to be happy, creative, imaginative and develop into independent learners, who have a love and passion for all their learning. </a:t>
            </a: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endParaRPr lang="en-GB" sz="1600" u="sng"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endParaRPr lang="en-GB" sz="2000" dirty="0">
              <a:cs typeface="Calibri"/>
            </a:endParaRPr>
          </a:p>
        </p:txBody>
      </p:sp>
      <p:sp>
        <p:nvSpPr>
          <p:cNvPr id="3" name="Subtitle 2"/>
          <p:cNvSpPr>
            <a:spLocks noGrp="1"/>
          </p:cNvSpPr>
          <p:nvPr>
            <p:ph type="subTitle" idx="1"/>
          </p:nvPr>
        </p:nvSpPr>
        <p:spPr>
          <a:xfrm>
            <a:off x="1371600" y="5373216"/>
            <a:ext cx="6400800" cy="265584"/>
          </a:xfrm>
        </p:spPr>
        <p:txBody>
          <a:bodyPr>
            <a:normAutofit fontScale="40000" lnSpcReduction="20000"/>
          </a:bodyPr>
          <a:lstStyle/>
          <a:p>
            <a:r>
              <a:rPr lang="en-GB" dirty="0" smtClean="0"/>
              <a:t>n</a:t>
            </a:r>
            <a:endParaRPr lang="en-GB" dirty="0"/>
          </a:p>
        </p:txBody>
      </p:sp>
      <p:sp>
        <p:nvSpPr>
          <p:cNvPr id="4" name="TextBox 3"/>
          <p:cNvSpPr txBox="1"/>
          <p:nvPr/>
        </p:nvSpPr>
        <p:spPr>
          <a:xfrm>
            <a:off x="755576" y="116632"/>
            <a:ext cx="7128792"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smtClean="0">
                <a:ln>
                  <a:noFill/>
                </a:ln>
                <a:solidFill>
                  <a:prstClr val="black"/>
                </a:solidFill>
                <a:effectLst/>
                <a:uLnTx/>
                <a:uFillTx/>
                <a:latin typeface="Comic Sans MS"/>
                <a:ea typeface="+mn-ea"/>
                <a:cs typeface="+mn-cs"/>
              </a:rPr>
              <a:t>Our</a:t>
            </a:r>
            <a:r>
              <a:rPr kumimoji="0" lang="en-GB" sz="3600" b="1" i="0" u="sng" strike="noStrike" kern="1200" cap="none" spc="0" normalizeH="0" noProof="0" dirty="0" smtClean="0">
                <a:ln>
                  <a:noFill/>
                </a:ln>
                <a:solidFill>
                  <a:prstClr val="black"/>
                </a:solidFill>
                <a:effectLst/>
                <a:uLnTx/>
                <a:uFillTx/>
                <a:latin typeface="Comic Sans MS"/>
                <a:ea typeface="+mn-ea"/>
                <a:cs typeface="+mn-cs"/>
              </a:rPr>
              <a:t> Class Vision</a:t>
            </a:r>
            <a:endParaRPr kumimoji="0" lang="en-GB" sz="36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5" name="Picture 5" descr="A drawing of a cartoon character&#10;&#10;Description automatically generated">
            <a:extLst>
              <a:ext uri="{FF2B5EF4-FFF2-40B4-BE49-F238E27FC236}">
                <a16:creationId xmlns:a16="http://schemas.microsoft.com/office/drawing/2014/main" id="{378D8586-53AF-4629-B9CB-D50F364B8BE8}"/>
              </a:ext>
            </a:extLst>
          </p:cNvPr>
          <p:cNvPicPr>
            <a:picLocks noChangeAspect="1"/>
          </p:cNvPicPr>
          <p:nvPr/>
        </p:nvPicPr>
        <p:blipFill>
          <a:blip r:embed="rId2"/>
          <a:stretch>
            <a:fillRect/>
          </a:stretch>
        </p:blipFill>
        <p:spPr>
          <a:xfrm>
            <a:off x="6812805" y="170829"/>
            <a:ext cx="2143125" cy="2143125"/>
          </a:xfrm>
          <a:prstGeom prst="rect">
            <a:avLst/>
          </a:prstGeom>
        </p:spPr>
      </p:pic>
      <p:pic>
        <p:nvPicPr>
          <p:cNvPr id="6"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50140" y="170829"/>
            <a:ext cx="2143125" cy="2143125"/>
          </a:xfrm>
          <a:prstGeom prst="rect">
            <a:avLst/>
          </a:prstGeom>
        </p:spPr>
      </p:pic>
    </p:spTree>
    <p:extLst>
      <p:ext uri="{BB962C8B-B14F-4D97-AF65-F5344CB8AC3E}">
        <p14:creationId xmlns:p14="http://schemas.microsoft.com/office/powerpoint/2010/main" val="114534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492896"/>
            <a:ext cx="5832648" cy="1446550"/>
          </a:xfrm>
          <a:prstGeom prst="rect">
            <a:avLst/>
          </a:prstGeom>
          <a:noFill/>
        </p:spPr>
        <p:txBody>
          <a:bodyPr wrap="square" rtlCol="0">
            <a:spAutoFit/>
          </a:bodyPr>
          <a:lstStyle/>
          <a:p>
            <a:pPr algn="ctr"/>
            <a:r>
              <a:rPr lang="en-GB" sz="4400" b="1" dirty="0">
                <a:latin typeface="Letter-join Basic 2" panose="02000505000000020003" pitchFamily="50" charset="0"/>
              </a:rPr>
              <a:t>Year 3 – Our Willow Class team……</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957" y="2132647"/>
            <a:ext cx="1628699" cy="150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476672"/>
            <a:ext cx="7848872" cy="461665"/>
          </a:xfrm>
          <a:prstGeom prst="rect">
            <a:avLst/>
          </a:prstGeom>
          <a:noFill/>
        </p:spPr>
        <p:txBody>
          <a:bodyPr wrap="square" rtlCol="0">
            <a:spAutoFit/>
          </a:bodyPr>
          <a:lstStyle/>
          <a:p>
            <a:r>
              <a:rPr lang="en-GB" sz="2400" b="1" dirty="0" smtClean="0">
                <a:latin typeface="Letter-join Basic 2" panose="02000505000000020003" pitchFamily="50" charset="0"/>
              </a:rPr>
              <a:t>Mrs. </a:t>
            </a:r>
            <a:r>
              <a:rPr lang="en-GB" sz="2400" b="1" dirty="0">
                <a:latin typeface="Letter-join Basic 2" panose="02000505000000020003" pitchFamily="50" charset="0"/>
              </a:rPr>
              <a:t>Milne </a:t>
            </a:r>
            <a:r>
              <a:rPr lang="en-GB" sz="2400" dirty="0">
                <a:latin typeface="Letter-join Basic 2" panose="02000505000000020003" pitchFamily="50" charset="0"/>
              </a:rPr>
              <a:t>– </a:t>
            </a:r>
            <a:r>
              <a:rPr lang="en-GB" sz="2400" dirty="0" smtClean="0">
                <a:latin typeface="Letter-join Basic 2" panose="02000505000000020003" pitchFamily="50" charset="0"/>
              </a:rPr>
              <a:t>Monday, Tuesday and Wednesday AM</a:t>
            </a:r>
            <a:endParaRPr lang="en-GB" sz="2400" dirty="0">
              <a:latin typeface="Letter-join Basic 2" panose="02000505000000020003" pitchFamily="50" charset="0"/>
            </a:endParaRPr>
          </a:p>
        </p:txBody>
      </p:sp>
      <p:sp>
        <p:nvSpPr>
          <p:cNvPr id="5" name="TextBox 4"/>
          <p:cNvSpPr txBox="1"/>
          <p:nvPr/>
        </p:nvSpPr>
        <p:spPr>
          <a:xfrm>
            <a:off x="323528" y="1196752"/>
            <a:ext cx="7848872" cy="461665"/>
          </a:xfrm>
          <a:prstGeom prst="rect">
            <a:avLst/>
          </a:prstGeom>
          <a:noFill/>
        </p:spPr>
        <p:txBody>
          <a:bodyPr wrap="square" rtlCol="0">
            <a:spAutoFit/>
          </a:bodyPr>
          <a:lstStyle/>
          <a:p>
            <a:r>
              <a:rPr lang="en-GB" sz="2400" b="1" dirty="0" smtClean="0">
                <a:latin typeface="Letter-join Basic 2" panose="02000505000000020003" pitchFamily="50" charset="0"/>
              </a:rPr>
              <a:t>Mr. Birchall </a:t>
            </a:r>
            <a:r>
              <a:rPr lang="en-GB" sz="2400" dirty="0">
                <a:latin typeface="Letter-join Basic 2" panose="02000505000000020003" pitchFamily="50" charset="0"/>
              </a:rPr>
              <a:t>– </a:t>
            </a:r>
            <a:r>
              <a:rPr lang="en-GB" sz="2400" dirty="0" smtClean="0">
                <a:latin typeface="Letter-join Basic 2" panose="02000505000000020003" pitchFamily="50" charset="0"/>
              </a:rPr>
              <a:t>Wednesday PM, </a:t>
            </a:r>
            <a:r>
              <a:rPr lang="en-GB" sz="2400" dirty="0">
                <a:latin typeface="Letter-join Basic 2" panose="02000505000000020003" pitchFamily="50" charset="0"/>
              </a:rPr>
              <a:t>Thursday and Friday</a:t>
            </a:r>
          </a:p>
        </p:txBody>
      </p:sp>
      <p:sp>
        <p:nvSpPr>
          <p:cNvPr id="6" name="TextBox 5"/>
          <p:cNvSpPr txBox="1"/>
          <p:nvPr/>
        </p:nvSpPr>
        <p:spPr>
          <a:xfrm>
            <a:off x="467544" y="4142951"/>
            <a:ext cx="7992889" cy="830997"/>
          </a:xfrm>
          <a:prstGeom prst="rect">
            <a:avLst/>
          </a:prstGeom>
          <a:noFill/>
        </p:spPr>
        <p:txBody>
          <a:bodyPr wrap="square" lIns="91440" tIns="45720" rIns="91440" bIns="45720" rtlCol="0" anchor="t">
            <a:spAutoFit/>
          </a:bodyPr>
          <a:lstStyle/>
          <a:p>
            <a:endParaRPr lang="en-GB" sz="2400" dirty="0">
              <a:latin typeface="Letter-join Basic 2" panose="02000505000000020003" pitchFamily="50" charset="0"/>
            </a:endParaRPr>
          </a:p>
          <a:p>
            <a:r>
              <a:rPr lang="en-GB" sz="2400" dirty="0" smtClean="0">
                <a:latin typeface="Letter-join Basic 2" panose="02000505000000020003" pitchFamily="50" charset="0"/>
              </a:rPr>
              <a:t>Mrs</a:t>
            </a:r>
            <a:r>
              <a:rPr lang="en-GB" sz="2400" dirty="0">
                <a:latin typeface="Letter-join Basic 2" panose="02000505000000020003" pitchFamily="50" charset="0"/>
              </a:rPr>
              <a:t> </a:t>
            </a:r>
            <a:r>
              <a:rPr lang="en-GB" sz="2400" dirty="0" smtClean="0">
                <a:latin typeface="Letter-join Basic 2" panose="02000505000000020003" pitchFamily="50" charset="0"/>
              </a:rPr>
              <a:t>Patel and Mrs Singh (Teaching Assistants)- Every day </a:t>
            </a:r>
            <a:endParaRPr lang="en-GB" sz="2400" dirty="0">
              <a:latin typeface="Letter-join Basic 2" panose="02000505000000020003" pitchFamily="50" charset="0"/>
            </a:endParaRPr>
          </a:p>
        </p:txBody>
      </p:sp>
    </p:spTree>
    <p:extLst>
      <p:ext uri="{BB962C8B-B14F-4D97-AF65-F5344CB8AC3E}">
        <p14:creationId xmlns:p14="http://schemas.microsoft.com/office/powerpoint/2010/main" val="1672263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Letter-join Basic 2" panose="02000505000000020003" pitchFamily="50" charset="0"/>
              </a:rPr>
              <a:t>SMG Golden Behaviour Rules</a:t>
            </a:r>
          </a:p>
        </p:txBody>
      </p:sp>
      <p:sp>
        <p:nvSpPr>
          <p:cNvPr id="3" name="Content Placeholder 2"/>
          <p:cNvSpPr>
            <a:spLocks noGrp="1"/>
          </p:cNvSpPr>
          <p:nvPr>
            <p:ph idx="1"/>
          </p:nvPr>
        </p:nvSpPr>
        <p:spPr/>
        <p:txBody>
          <a:bodyPr>
            <a:normAutofit/>
          </a:bodyPr>
          <a:lstStyle/>
          <a:p>
            <a:pPr marL="0" indent="0" algn="ctr">
              <a:buNone/>
            </a:pPr>
            <a:r>
              <a:rPr lang="en-GB" sz="4000" dirty="0">
                <a:latin typeface="Letter-join Basic 2" panose="02000505000000020003" pitchFamily="50" charset="0"/>
              </a:rPr>
              <a:t>Is it caring?</a:t>
            </a:r>
          </a:p>
          <a:p>
            <a:pPr marL="0" indent="0" algn="ctr">
              <a:buNone/>
            </a:pPr>
            <a:r>
              <a:rPr lang="en-GB" sz="4000" dirty="0">
                <a:latin typeface="Letter-join Basic 2" panose="02000505000000020003" pitchFamily="50" charset="0"/>
              </a:rPr>
              <a:t>Is it Safe?</a:t>
            </a:r>
          </a:p>
          <a:p>
            <a:pPr marL="0" indent="0" algn="ctr">
              <a:buNone/>
            </a:pPr>
            <a:r>
              <a:rPr lang="en-GB" sz="4000" dirty="0">
                <a:latin typeface="Letter-join Basic 2" panose="02000505000000020003" pitchFamily="50" charset="0"/>
              </a:rPr>
              <a:t>Is it my best?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33056"/>
            <a:ext cx="475252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1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2084948"/>
            <a:ext cx="8712968" cy="1754326"/>
          </a:xfrm>
          <a:prstGeom prst="rect">
            <a:avLst/>
          </a:prstGeom>
          <a:noFill/>
        </p:spPr>
        <p:txBody>
          <a:bodyPr wrap="square" rtlCol="0">
            <a:spAutoFit/>
          </a:bodyPr>
          <a:lstStyle/>
          <a:p>
            <a:pPr algn="ctr"/>
            <a:r>
              <a:rPr lang="en-GB" sz="3600" b="1" dirty="0">
                <a:latin typeface="Comic Sans MS" panose="030F0702030302020204" pitchFamily="66" charset="0"/>
              </a:rPr>
              <a:t>https://www.smgprimary.co.uk</a:t>
            </a:r>
            <a:r>
              <a:rPr lang="en-GB" sz="3600" b="1" dirty="0" smtClean="0">
                <a:latin typeface="Comic Sans MS" panose="030F0702030302020204" pitchFamily="66" charset="0"/>
              </a:rPr>
              <a:t>/</a:t>
            </a:r>
          </a:p>
          <a:p>
            <a:pPr algn="ctr"/>
            <a:r>
              <a:rPr lang="en-GB" sz="3600" b="1" dirty="0" smtClean="0">
                <a:latin typeface="Comic Sans MS" panose="030F0702030302020204" pitchFamily="66" charset="0"/>
              </a:rPr>
              <a:t>willow-class/ </a:t>
            </a:r>
          </a:p>
          <a:p>
            <a:pPr algn="ctr"/>
            <a:endParaRPr lang="en-GB" sz="3600" b="1" dirty="0">
              <a:latin typeface="Comic Sans MS" panose="030F0702030302020204" pitchFamily="66" charset="0"/>
            </a:endParaRPr>
          </a:p>
        </p:txBody>
      </p:sp>
      <p:sp>
        <p:nvSpPr>
          <p:cNvPr id="3" name="TextBox 2"/>
          <p:cNvSpPr txBox="1"/>
          <p:nvPr/>
        </p:nvSpPr>
        <p:spPr>
          <a:xfrm>
            <a:off x="467544" y="476672"/>
            <a:ext cx="8352928" cy="830997"/>
          </a:xfrm>
          <a:prstGeom prst="rect">
            <a:avLst/>
          </a:prstGeom>
          <a:noFill/>
        </p:spPr>
        <p:txBody>
          <a:bodyPr wrap="square" rtlCol="0">
            <a:spAutoFit/>
          </a:bodyPr>
          <a:lstStyle/>
          <a:p>
            <a:r>
              <a:rPr lang="en-GB" sz="2400" dirty="0">
                <a:latin typeface="Letter-join Basic 2" panose="02000505000000020003" pitchFamily="50" charset="0"/>
              </a:rPr>
              <a:t>Our class </a:t>
            </a:r>
            <a:r>
              <a:rPr lang="en-GB" sz="2400" dirty="0" smtClean="0">
                <a:latin typeface="Letter-join Basic 2" panose="02000505000000020003" pitchFamily="50" charset="0"/>
              </a:rPr>
              <a:t>page, </a:t>
            </a:r>
            <a:r>
              <a:rPr lang="en-GB" sz="2400" dirty="0">
                <a:latin typeface="Letter-join Basic 2" panose="02000505000000020003" pitchFamily="50" charset="0"/>
              </a:rPr>
              <a:t>on the school website contains our curriculum overview for the year. It also contains up to date photos. </a:t>
            </a:r>
          </a:p>
        </p:txBody>
      </p:sp>
      <p:pic>
        <p:nvPicPr>
          <p:cNvPr id="4" name="Picture 3"/>
          <p:cNvPicPr>
            <a:picLocks noChangeAspect="1"/>
          </p:cNvPicPr>
          <p:nvPr/>
        </p:nvPicPr>
        <p:blipFill rotWithShape="1">
          <a:blip r:embed="rId2"/>
          <a:srcRect l="10631" t="3499" r="1170" b="14601"/>
          <a:stretch/>
        </p:blipFill>
        <p:spPr>
          <a:xfrm>
            <a:off x="1331640" y="3534319"/>
            <a:ext cx="7056784" cy="3121740"/>
          </a:xfrm>
          <a:prstGeom prst="rect">
            <a:avLst/>
          </a:prstGeom>
        </p:spPr>
      </p:pic>
    </p:spTree>
    <p:extLst>
      <p:ext uri="{BB962C8B-B14F-4D97-AF65-F5344CB8AC3E}">
        <p14:creationId xmlns:p14="http://schemas.microsoft.com/office/powerpoint/2010/main" val="414167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1224"/>
            <a:ext cx="4048125"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2856"/>
            <a:ext cx="3517900"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309862"/>
            <a:ext cx="116522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3275" t="19119" r="19615" b="11040"/>
          <a:stretch/>
        </p:blipFill>
        <p:spPr bwMode="auto">
          <a:xfrm>
            <a:off x="513620" y="3429000"/>
            <a:ext cx="3811956" cy="223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4653136"/>
            <a:ext cx="116522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54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0"/>
            <a:ext cx="6048672" cy="646331"/>
          </a:xfrm>
          <a:prstGeom prst="rect">
            <a:avLst/>
          </a:prstGeom>
          <a:noFill/>
        </p:spPr>
        <p:txBody>
          <a:bodyPr wrap="square" rtlCol="0">
            <a:spAutoFit/>
          </a:bodyPr>
          <a:lstStyle/>
          <a:p>
            <a:pPr algn="ctr"/>
            <a:r>
              <a:rPr lang="en-GB" sz="3600" b="1" u="sng" dirty="0">
                <a:latin typeface="Letter-join Basic 2" panose="02000505000000020003" pitchFamily="50" charset="0"/>
              </a:rPr>
              <a:t>Our Curriculum Overview</a:t>
            </a:r>
          </a:p>
        </p:txBody>
      </p:sp>
      <p:sp>
        <p:nvSpPr>
          <p:cNvPr id="4" name="Rectangle 1"/>
          <p:cNvSpPr>
            <a:spLocks noChangeArrowheads="1"/>
          </p:cNvSpPr>
          <p:nvPr/>
        </p:nvSpPr>
        <p:spPr bwMode="auto">
          <a:xfrm>
            <a:off x="881063" y="1573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20454" y="1124744"/>
            <a:ext cx="9123546" cy="5283186"/>
          </a:xfrm>
          <a:prstGeom prst="rect">
            <a:avLst/>
          </a:prstGeom>
        </p:spPr>
      </p:pic>
    </p:spTree>
    <p:extLst>
      <p:ext uri="{BB962C8B-B14F-4D97-AF65-F5344CB8AC3E}">
        <p14:creationId xmlns:p14="http://schemas.microsoft.com/office/powerpoint/2010/main" val="3088799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0688"/>
            <a:ext cx="8814290" cy="5008883"/>
          </a:xfrm>
          <a:prstGeom prst="rect">
            <a:avLst/>
          </a:prstGeom>
        </p:spPr>
      </p:pic>
    </p:spTree>
    <p:extLst>
      <p:ext uri="{BB962C8B-B14F-4D97-AF65-F5344CB8AC3E}">
        <p14:creationId xmlns:p14="http://schemas.microsoft.com/office/powerpoint/2010/main" val="166631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57C87-2F89-453E-8EEB-E9C203587D81}">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1bdd9bf8-020d-4964-b720-1ef7858a6916"/>
    <ds:schemaRef ds:uri="a0a8976a-7299-4835-8070-21fdeedc9cc0"/>
    <ds:schemaRef ds:uri="http://www.w3.org/XML/1998/namespace"/>
  </ds:schemaRefs>
</ds:datastoreItem>
</file>

<file path=customXml/itemProps2.xml><?xml version="1.0" encoding="utf-8"?>
<ds:datastoreItem xmlns:ds="http://schemas.openxmlformats.org/officeDocument/2006/customXml" ds:itemID="{7D30421F-0A23-454A-AD5D-355071B01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E8AFE2-47F5-47E0-8B7A-51CB5CF39E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1928</TotalTime>
  <Words>443</Words>
  <Application>Microsoft Office PowerPoint</Application>
  <PresentationFormat>On-screen Show (4:3)</PresentationFormat>
  <Paragraphs>67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Comic Sans MS</vt:lpstr>
      <vt:lpstr>Letter-join 2</vt:lpstr>
      <vt:lpstr>Letter-join Basic 2</vt:lpstr>
      <vt:lpstr>Office Theme</vt:lpstr>
      <vt:lpstr>PowerPoint Presentation</vt:lpstr>
      <vt:lpstr>             We all work together to do our best to shine with God's love, pride and success in a happy, peaceful and prayerful place where everyone tries to be kind, helpful and caring.  Vision   By reflecting the principles of the Catholic Faith we at St. Maria Goretti aim to celebrate the uniqueness of each child and through high expectations enable all our children to reach their full potential and become happy, confident and successful individuals.  </vt:lpstr>
      <vt:lpstr>               In Willow class, we want our children to be happy, creative, imaginative and develop into independent learners, who have a love and passion for all their learning.        </vt:lpstr>
      <vt:lpstr>PowerPoint Presentation</vt:lpstr>
      <vt:lpstr>SMG Golden Behaviour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Rewards</vt:lpstr>
      <vt:lpstr>Attendance and punctuality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Milne</dc:creator>
  <cp:lastModifiedBy>A Birchall</cp:lastModifiedBy>
  <cp:revision>318</cp:revision>
  <cp:lastPrinted>2019-09-19T08:12:46Z</cp:lastPrinted>
  <dcterms:created xsi:type="dcterms:W3CDTF">2019-09-12T11:12:38Z</dcterms:created>
  <dcterms:modified xsi:type="dcterms:W3CDTF">2026-03-03T11:32:10Z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