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95" r:id="rId3"/>
    <p:sldId id="274" r:id="rId4"/>
    <p:sldId id="276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7" r:id="rId14"/>
    <p:sldId id="286" r:id="rId15"/>
    <p:sldId id="292" r:id="rId16"/>
    <p:sldId id="293" r:id="rId17"/>
    <p:sldId id="294" r:id="rId18"/>
    <p:sldId id="290" r:id="rId19"/>
    <p:sldId id="291" r:id="rId20"/>
    <p:sldId id="289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3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F91082-9946-402B-B5F4-BA7C2D02925F}" type="datetimeFigureOut">
              <a:rPr lang="en-GB" smtClean="0"/>
              <a:t>28/10/2019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5EEB86B-4238-4131-855F-0D1A33E6EAC7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ounded Rectangle 6"/>
          <p:cNvSpPr/>
          <p:nvPr userDrawn="1"/>
        </p:nvSpPr>
        <p:spPr>
          <a:xfrm>
            <a:off x="35496" y="44624"/>
            <a:ext cx="9036496" cy="6785992"/>
          </a:xfrm>
          <a:prstGeom prst="roundRect">
            <a:avLst/>
          </a:prstGeom>
          <a:solidFill>
            <a:srgbClr val="FFFFFF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720" y="6472924"/>
            <a:ext cx="1780560" cy="313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287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17987" y="140110"/>
            <a:ext cx="8908026" cy="657778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244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 userDrawn="1"/>
        </p:nvSpPr>
        <p:spPr>
          <a:xfrm>
            <a:off x="53752" y="36004"/>
            <a:ext cx="9036496" cy="6785992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2630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42568" y="145026"/>
            <a:ext cx="8858865" cy="6567948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041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17987" y="140110"/>
            <a:ext cx="8908026" cy="657778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82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F2DB21-3906-4383-9BE7-E0511D57C595}" type="datetimeFigureOut">
              <a:rPr lang="en-GB" smtClean="0"/>
              <a:t>28/10/2019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B27902-4EA7-4817-A746-C6D5664F338A}" type="slidenum">
              <a:rPr lang="en-GB" smtClean="0"/>
              <a:t>‹#›</a:t>
            </a:fld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117987" y="140110"/>
            <a:ext cx="8908026" cy="657778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763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chemeClr val="accent6">
                <a:lumMod val="7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009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6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8.gif"/><Relationship Id="rId4" Type="http://schemas.openxmlformats.org/officeDocument/2006/relationships/image" Target="../media/image17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717331" y="504498"/>
            <a:ext cx="7418140" cy="907443"/>
          </a:xfrm>
        </p:spPr>
        <p:txBody>
          <a:bodyPr>
            <a:noAutofit/>
          </a:bodyPr>
          <a:lstStyle/>
          <a:p>
            <a:r>
              <a:rPr lang="en-US" sz="6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Spelling rules</a:t>
            </a:r>
            <a:br>
              <a:rPr lang="en-US" sz="6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endParaRPr lang="en-US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936" y="3724834"/>
            <a:ext cx="2826648" cy="2619361"/>
          </a:xfrm>
          <a:prstGeom prst="rect">
            <a:avLst/>
          </a:prstGeom>
        </p:spPr>
      </p:pic>
      <p:sp>
        <p:nvSpPr>
          <p:cNvPr id="2" name="Rounded Rectangular Callout 1"/>
          <p:cNvSpPr/>
          <p:nvPr/>
        </p:nvSpPr>
        <p:spPr>
          <a:xfrm>
            <a:off x="5069541" y="2164976"/>
            <a:ext cx="3644153" cy="1842248"/>
          </a:xfrm>
          <a:prstGeom prst="wedgeRoundRectCallout">
            <a:avLst>
              <a:gd name="adj1" fmla="val -54279"/>
              <a:gd name="adj2" fmla="val 94499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/>
              <a:t>The /ʌ/ sound spelt </a:t>
            </a:r>
            <a:r>
              <a:rPr lang="en-GB" sz="2000" dirty="0" err="1"/>
              <a:t>ou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580697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2876" y="5116087"/>
            <a:ext cx="3276601" cy="919401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4800" dirty="0" smtClean="0"/>
              <a:t>touch</a:t>
            </a:r>
            <a:endParaRPr lang="en-GB" sz="4800" dirty="0"/>
          </a:p>
        </p:txBody>
      </p:sp>
      <p:sp>
        <p:nvSpPr>
          <p:cNvPr id="3" name="Rounded Rectangle 2"/>
          <p:cNvSpPr/>
          <p:nvPr/>
        </p:nvSpPr>
        <p:spPr>
          <a:xfrm>
            <a:off x="6660232" y="2797631"/>
            <a:ext cx="2088232" cy="7200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Hide the word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6660232" y="3733735"/>
            <a:ext cx="2088232" cy="7200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Show the word</a:t>
            </a:r>
            <a:endParaRPr lang="en-GB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7259757" y="5251752"/>
            <a:ext cx="1368152" cy="648072"/>
          </a:xfrm>
          <a:prstGeom prst="actionButtonForwardNex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485" y="850003"/>
            <a:ext cx="3261992" cy="3603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496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2876" y="5116087"/>
            <a:ext cx="3276601" cy="919401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4800" dirty="0" smtClean="0"/>
              <a:t>double</a:t>
            </a:r>
            <a:endParaRPr lang="en-GB" sz="4800" dirty="0"/>
          </a:p>
        </p:txBody>
      </p:sp>
      <p:sp>
        <p:nvSpPr>
          <p:cNvPr id="3" name="Rounded Rectangle 2"/>
          <p:cNvSpPr/>
          <p:nvPr/>
        </p:nvSpPr>
        <p:spPr>
          <a:xfrm>
            <a:off x="6660232" y="2797631"/>
            <a:ext cx="2088232" cy="7200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Hide the word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6660232" y="3733735"/>
            <a:ext cx="2088232" cy="7200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Show the word</a:t>
            </a:r>
            <a:endParaRPr lang="en-GB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7259757" y="5251752"/>
            <a:ext cx="1368152" cy="648072"/>
          </a:xfrm>
          <a:prstGeom prst="actionButtonForwardNex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70" y="1099237"/>
            <a:ext cx="2958107" cy="319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990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2876" y="5116087"/>
            <a:ext cx="3276601" cy="919401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4800" dirty="0" smtClean="0"/>
              <a:t>trouble</a:t>
            </a:r>
            <a:endParaRPr lang="en-GB" sz="4800" dirty="0"/>
          </a:p>
        </p:txBody>
      </p:sp>
      <p:sp>
        <p:nvSpPr>
          <p:cNvPr id="3" name="Rounded Rectangle 2"/>
          <p:cNvSpPr/>
          <p:nvPr/>
        </p:nvSpPr>
        <p:spPr>
          <a:xfrm>
            <a:off x="6660232" y="2797631"/>
            <a:ext cx="2088232" cy="7200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Hide the word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6660232" y="3733735"/>
            <a:ext cx="2088232" cy="7200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Show the word</a:t>
            </a:r>
            <a:endParaRPr lang="en-GB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7259757" y="5251752"/>
            <a:ext cx="1368152" cy="648072"/>
          </a:xfrm>
          <a:prstGeom prst="actionButtonForwardNex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0272" y="767107"/>
            <a:ext cx="2781807" cy="3498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305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2876" y="5116087"/>
            <a:ext cx="3276601" cy="919401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4800" dirty="0" smtClean="0"/>
              <a:t>country</a:t>
            </a:r>
            <a:endParaRPr lang="en-GB" sz="4800" dirty="0"/>
          </a:p>
        </p:txBody>
      </p:sp>
      <p:sp>
        <p:nvSpPr>
          <p:cNvPr id="3" name="Rounded Rectangle 2"/>
          <p:cNvSpPr/>
          <p:nvPr/>
        </p:nvSpPr>
        <p:spPr>
          <a:xfrm>
            <a:off x="6660232" y="2797631"/>
            <a:ext cx="2088232" cy="7200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Hide the word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6660232" y="3733735"/>
            <a:ext cx="2088232" cy="7200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Show the word</a:t>
            </a:r>
            <a:endParaRPr lang="en-GB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7259757" y="5251752"/>
            <a:ext cx="1368152" cy="648072"/>
          </a:xfrm>
          <a:prstGeom prst="actionButtonForwardNex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786" y="1941854"/>
            <a:ext cx="3598779" cy="2511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182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2876" y="5116087"/>
            <a:ext cx="3276601" cy="919401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4800" dirty="0" smtClean="0"/>
              <a:t>couple</a:t>
            </a:r>
            <a:endParaRPr lang="en-GB" sz="4800" dirty="0"/>
          </a:p>
        </p:txBody>
      </p:sp>
      <p:sp>
        <p:nvSpPr>
          <p:cNvPr id="3" name="Rounded Rectangle 2"/>
          <p:cNvSpPr/>
          <p:nvPr/>
        </p:nvSpPr>
        <p:spPr>
          <a:xfrm>
            <a:off x="6660232" y="2797631"/>
            <a:ext cx="2088232" cy="7200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Hide the word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6660232" y="3733735"/>
            <a:ext cx="2088232" cy="7200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Show the word</a:t>
            </a:r>
            <a:endParaRPr lang="en-GB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7259757" y="5251752"/>
            <a:ext cx="1368152" cy="648072"/>
          </a:xfrm>
          <a:prstGeom prst="actionButtonForwardNex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5399" y="2158639"/>
            <a:ext cx="3221170" cy="1717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210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2876" y="5116087"/>
            <a:ext cx="3276601" cy="919401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4800" dirty="0" smtClean="0">
                <a:solidFill>
                  <a:prstClr val="black"/>
                </a:solidFill>
              </a:rPr>
              <a:t>rough</a:t>
            </a:r>
            <a:endParaRPr lang="en-GB" sz="4800" dirty="0">
              <a:solidFill>
                <a:prstClr val="black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660232" y="2797631"/>
            <a:ext cx="2088232" cy="7200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prstClr val="white"/>
                </a:solidFill>
              </a:rPr>
              <a:t>Hide the word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660232" y="3733735"/>
            <a:ext cx="2088232" cy="7200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prstClr val="white"/>
                </a:solidFill>
              </a:rPr>
              <a:t>Show the word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7259757" y="5251752"/>
            <a:ext cx="1368152" cy="648072"/>
          </a:xfrm>
          <a:prstGeom prst="actionButtonForwardNex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4158" y="1990660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332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2876" y="5116087"/>
            <a:ext cx="3276601" cy="919401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4800" dirty="0" smtClean="0">
                <a:solidFill>
                  <a:prstClr val="black"/>
                </a:solidFill>
              </a:rPr>
              <a:t>Courage </a:t>
            </a:r>
            <a:endParaRPr lang="en-GB" sz="4800" dirty="0">
              <a:solidFill>
                <a:prstClr val="black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660232" y="2797631"/>
            <a:ext cx="2088232" cy="7200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prstClr val="white"/>
                </a:solidFill>
              </a:rPr>
              <a:t>Hide the word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660232" y="3733735"/>
            <a:ext cx="2088232" cy="7200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prstClr val="white"/>
                </a:solidFill>
              </a:rPr>
              <a:t>Show the word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7259757" y="5251752"/>
            <a:ext cx="1368152" cy="648072"/>
          </a:xfrm>
          <a:prstGeom prst="actionButtonForwardNex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928" y="1950650"/>
            <a:ext cx="21336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6411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2876" y="5116087"/>
            <a:ext cx="3276601" cy="919401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4800" dirty="0" smtClean="0">
                <a:solidFill>
                  <a:prstClr val="black"/>
                </a:solidFill>
              </a:rPr>
              <a:t>tough </a:t>
            </a:r>
            <a:endParaRPr lang="en-GB" sz="4800" dirty="0">
              <a:solidFill>
                <a:prstClr val="black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660232" y="2797631"/>
            <a:ext cx="2088232" cy="7200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prstClr val="white"/>
                </a:solidFill>
              </a:rPr>
              <a:t>Hide the word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660232" y="3733735"/>
            <a:ext cx="2088232" cy="7200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prstClr val="white"/>
                </a:solidFill>
              </a:rPr>
              <a:t>Show the word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7259757" y="5251752"/>
            <a:ext cx="1368152" cy="648072"/>
          </a:xfrm>
          <a:prstGeom prst="actionButtonForwardNex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241" y="1774636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6916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766763"/>
            <a:ext cx="8982075" cy="532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730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3" y="433388"/>
            <a:ext cx="8791575" cy="599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080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Which words can you think of that have the u sound but are spelt </a:t>
            </a:r>
            <a:r>
              <a:rPr lang="en-GB" dirty="0" err="1" smtClean="0">
                <a:latin typeface="Comic Sans MS" panose="030F0702030302020204" pitchFamily="66" charset="0"/>
              </a:rPr>
              <a:t>ou</a:t>
            </a:r>
            <a:r>
              <a:rPr lang="en-GB" dirty="0" smtClean="0">
                <a:latin typeface="Comic Sans MS" panose="030F0702030302020204" pitchFamily="66" charset="0"/>
              </a:rPr>
              <a:t>. </a:t>
            </a:r>
            <a:br>
              <a:rPr lang="en-GB" dirty="0" smtClean="0">
                <a:latin typeface="Comic Sans MS" panose="030F0702030302020204" pitchFamily="66" charset="0"/>
              </a:rPr>
            </a:br>
            <a:r>
              <a:rPr lang="en-GB" dirty="0" smtClean="0">
                <a:latin typeface="Comic Sans MS" panose="030F0702030302020204" pitchFamily="66" charset="0"/>
              </a:rPr>
              <a:t>Write as many as you can on your board.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33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Let’s play a </a:t>
            </a:r>
            <a:r>
              <a:rPr lang="en-GB" dirty="0" smtClean="0"/>
              <a:t>few games to see if you can remember how to spell </a:t>
            </a:r>
            <a:r>
              <a:rPr lang="en-GB" smtClean="0"/>
              <a:t>these words. 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3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7687" y="3695901"/>
            <a:ext cx="2117497" cy="282897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7687" y="547967"/>
            <a:ext cx="2188219" cy="256112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729" y="547966"/>
            <a:ext cx="2188219" cy="25266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774" y="547967"/>
            <a:ext cx="2188219" cy="2526663"/>
          </a:xfrm>
          <a:prstGeom prst="rect">
            <a:avLst/>
          </a:prstGeom>
        </p:spPr>
      </p:pic>
      <p:sp>
        <p:nvSpPr>
          <p:cNvPr id="6" name="Rounded Rectangular Callout 5"/>
          <p:cNvSpPr/>
          <p:nvPr/>
        </p:nvSpPr>
        <p:spPr>
          <a:xfrm>
            <a:off x="736773" y="3695901"/>
            <a:ext cx="4257207" cy="1670578"/>
          </a:xfrm>
          <a:prstGeom prst="wedgeRoundRectCallout">
            <a:avLst>
              <a:gd name="adj1" fmla="val 100646"/>
              <a:gd name="adj2" fmla="val 44554"/>
              <a:gd name="adj3" fmla="val 16667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How did you do? </a:t>
            </a:r>
          </a:p>
          <a:p>
            <a:pPr algn="ctr"/>
            <a:r>
              <a:rPr lang="en-GB" sz="2400" dirty="0" smtClean="0"/>
              <a:t>Will you be able to remember how to spell these words that have </a:t>
            </a:r>
            <a:r>
              <a:rPr lang="en-GB" sz="2400" dirty="0" err="1" smtClean="0"/>
              <a:t>ou</a:t>
            </a:r>
            <a:r>
              <a:rPr lang="en-GB" sz="2400" dirty="0" smtClean="0"/>
              <a:t> for the /u/ sound?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75721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982" y="497396"/>
            <a:ext cx="6468036" cy="549783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38082" y="3375212"/>
            <a:ext cx="49754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latin typeface="Gabriola" panose="04040605051002020D02" pitchFamily="82" charset="0"/>
              </a:rPr>
              <a:t>The </a:t>
            </a:r>
            <a:r>
              <a:rPr lang="en-GB" sz="3600" dirty="0" smtClean="0">
                <a:latin typeface="Gabriola" panose="04040605051002020D02" pitchFamily="82" charset="0"/>
              </a:rPr>
              <a:t> </a:t>
            </a:r>
            <a:r>
              <a:rPr lang="en-GB" sz="3600" dirty="0">
                <a:latin typeface="Gabriola" panose="04040605051002020D02" pitchFamily="82" charset="0"/>
              </a:rPr>
              <a:t>/ʌ</a:t>
            </a:r>
            <a:r>
              <a:rPr lang="en-GB" sz="3600" dirty="0" smtClean="0">
                <a:latin typeface="Gabriola" panose="04040605051002020D02" pitchFamily="82" charset="0"/>
              </a:rPr>
              <a:t>/</a:t>
            </a:r>
            <a:r>
              <a:rPr lang="en-GB" sz="3600" b="1" dirty="0" smtClean="0">
                <a:latin typeface="Gabriola" panose="04040605051002020D02" pitchFamily="82" charset="0"/>
              </a:rPr>
              <a:t> </a:t>
            </a:r>
            <a:r>
              <a:rPr lang="en-GB" sz="3600" b="1" dirty="0">
                <a:latin typeface="Gabriola" panose="04040605051002020D02" pitchFamily="82" charset="0"/>
              </a:rPr>
              <a:t>sound </a:t>
            </a:r>
            <a:r>
              <a:rPr lang="en-GB" sz="3600" b="1" dirty="0" smtClean="0">
                <a:latin typeface="Gabriola" panose="04040605051002020D02" pitchFamily="82" charset="0"/>
              </a:rPr>
              <a:t> can sometimes be spelt </a:t>
            </a:r>
            <a:r>
              <a:rPr lang="en-GB" sz="3600" b="1" dirty="0" err="1" smtClean="0">
                <a:solidFill>
                  <a:srgbClr val="FF0000"/>
                </a:solidFill>
                <a:latin typeface="Gabriola" panose="04040605051002020D02" pitchFamily="82" charset="0"/>
              </a:rPr>
              <a:t>ou</a:t>
            </a:r>
            <a:r>
              <a:rPr lang="en-GB" sz="3600" b="1" dirty="0" smtClean="0">
                <a:latin typeface="Gabriola" panose="04040605051002020D02" pitchFamily="82" charset="0"/>
              </a:rPr>
              <a:t>.</a:t>
            </a:r>
            <a:endParaRPr lang="en-GB" sz="3600" b="1" dirty="0"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84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936" y="3724834"/>
            <a:ext cx="2826648" cy="2619361"/>
          </a:xfrm>
          <a:prstGeom prst="rect">
            <a:avLst/>
          </a:prstGeom>
        </p:spPr>
      </p:pic>
      <p:sp>
        <p:nvSpPr>
          <p:cNvPr id="3" name="Rounded Rectangular Callout 2"/>
          <p:cNvSpPr/>
          <p:nvPr/>
        </p:nvSpPr>
        <p:spPr>
          <a:xfrm>
            <a:off x="4573260" y="309282"/>
            <a:ext cx="4196865" cy="2696135"/>
          </a:xfrm>
          <a:prstGeom prst="wedgeRoundRectCallout">
            <a:avLst>
              <a:gd name="adj1" fmla="val -54279"/>
              <a:gd name="adj2" fmla="val 94499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000" dirty="0" smtClean="0"/>
              <a:t>There are not very many words with </a:t>
            </a:r>
            <a:r>
              <a:rPr lang="en-GB" sz="2000" dirty="0" err="1" smtClean="0">
                <a:solidFill>
                  <a:srgbClr val="FF0000"/>
                </a:solidFill>
              </a:rPr>
              <a:t>ou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smtClean="0"/>
              <a:t>for the /u/ sound.</a:t>
            </a:r>
          </a:p>
          <a:p>
            <a:r>
              <a:rPr lang="en-GB" sz="2000" dirty="0" smtClean="0"/>
              <a:t>Let’s look at some of them….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129392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304" y="654441"/>
            <a:ext cx="391309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young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475" y="1985989"/>
            <a:ext cx="2684281" cy="331972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4410" y="1425389"/>
            <a:ext cx="3261992" cy="360381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944294" y="5432630"/>
            <a:ext cx="18242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touch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23183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6825" y="654441"/>
            <a:ext cx="25683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double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825" y="1991865"/>
            <a:ext cx="2958107" cy="31987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6050" y="1692392"/>
            <a:ext cx="2781807" cy="349817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432613" y="5432630"/>
            <a:ext cx="263562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trouble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82112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2873" y="654441"/>
            <a:ext cx="23996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country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298" y="1681313"/>
            <a:ext cx="3598779" cy="251196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6569" y="3334296"/>
            <a:ext cx="3221170" cy="171795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816022" y="5432630"/>
            <a:ext cx="258226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couple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5065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982" y="497396"/>
            <a:ext cx="6468036" cy="549783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38081" y="3375212"/>
            <a:ext cx="513357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latin typeface="Gabriola" panose="04040605051002020D02" pitchFamily="82" charset="0"/>
              </a:rPr>
              <a:t>Time to practise writing these words. </a:t>
            </a:r>
          </a:p>
          <a:p>
            <a:pPr algn="ctr"/>
            <a:r>
              <a:rPr lang="en-GB" sz="3600" b="1" dirty="0" smtClean="0">
                <a:latin typeface="Gabriola" panose="04040605051002020D02" pitchFamily="82" charset="0"/>
              </a:rPr>
              <a:t>Are you ready?</a:t>
            </a:r>
            <a:endParaRPr lang="en-GB" sz="3600" b="1" dirty="0"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5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2876" y="5116087"/>
            <a:ext cx="3276601" cy="919401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4800" dirty="0" smtClean="0"/>
              <a:t>young</a:t>
            </a:r>
            <a:endParaRPr lang="en-GB" sz="4800" dirty="0"/>
          </a:p>
        </p:txBody>
      </p:sp>
      <p:sp>
        <p:nvSpPr>
          <p:cNvPr id="3" name="Rounded Rectangle 2"/>
          <p:cNvSpPr/>
          <p:nvPr/>
        </p:nvSpPr>
        <p:spPr>
          <a:xfrm>
            <a:off x="6660232" y="2797631"/>
            <a:ext cx="2088232" cy="7200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Hide the word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6660232" y="3733735"/>
            <a:ext cx="2088232" cy="7200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Show the word</a:t>
            </a:r>
            <a:endParaRPr lang="en-GB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7259757" y="5251752"/>
            <a:ext cx="1368152" cy="648072"/>
          </a:xfrm>
          <a:prstGeom prst="actionButtonForwardNex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035" y="1028045"/>
            <a:ext cx="2684281" cy="3319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87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2432</TotalTime>
  <Words>181</Words>
  <Application>Microsoft Office PowerPoint</Application>
  <PresentationFormat>On-screen Show (4:3)</PresentationFormat>
  <Paragraphs>44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Spelling rules </vt:lpstr>
      <vt:lpstr>Which words can you think of that have the u sound but are spelt ou.  Write as many as you can on your board.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Let’s play a few games to see if you can remember how to spell these words.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Jacqui Bannister</dc:creator>
  <cp:lastModifiedBy>L Milne</cp:lastModifiedBy>
  <cp:revision>35</cp:revision>
  <cp:lastPrinted>2018-09-27T10:47:33Z</cp:lastPrinted>
  <dcterms:created xsi:type="dcterms:W3CDTF">2014-02-25T12:56:16Z</dcterms:created>
  <dcterms:modified xsi:type="dcterms:W3CDTF">2019-10-28T12:26:41Z</dcterms:modified>
</cp:coreProperties>
</file>