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72" r:id="rId3"/>
    <p:sldId id="256" r:id="rId4"/>
    <p:sldId id="262" r:id="rId5"/>
    <p:sldId id="263" r:id="rId6"/>
    <p:sldId id="258" r:id="rId7"/>
    <p:sldId id="264" r:id="rId8"/>
    <p:sldId id="265" r:id="rId9"/>
    <p:sldId id="266" r:id="rId10"/>
    <p:sldId id="260" r:id="rId11"/>
    <p:sldId id="267" r:id="rId12"/>
    <p:sldId id="268" r:id="rId13"/>
    <p:sldId id="269" r:id="rId14"/>
    <p:sldId id="261" r:id="rId15"/>
    <p:sldId id="273" r:id="rId16"/>
    <p:sldId id="280" r:id="rId17"/>
    <p:sldId id="275" r:id="rId18"/>
    <p:sldId id="276" r:id="rId19"/>
    <p:sldId id="259" r:id="rId20"/>
    <p:sldId id="278" r:id="rId21"/>
    <p:sldId id="279" r:id="rId22"/>
    <p:sldId id="281" r:id="rId23"/>
    <p:sldId id="270" r:id="rId24"/>
    <p:sldId id="277" r:id="rId25"/>
    <p:sldId id="289" r:id="rId26"/>
    <p:sldId id="282" r:id="rId27"/>
    <p:sldId id="283" r:id="rId28"/>
    <p:sldId id="284" r:id="rId29"/>
    <p:sldId id="285" r:id="rId30"/>
    <p:sldId id="286" r:id="rId31"/>
    <p:sldId id="287" r:id="rId32"/>
    <p:sldId id="288" r:id="rId33"/>
    <p:sldId id="290" r:id="rId34"/>
    <p:sldId id="292" r:id="rId35"/>
    <p:sldId id="293"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6"/>
    <p:restoredTop sz="94655"/>
  </p:normalViewPr>
  <p:slideViewPr>
    <p:cSldViewPr snapToGrid="0" snapToObjects="1">
      <p:cViewPr varScale="1">
        <p:scale>
          <a:sx n="89" d="100"/>
          <a:sy n="89" d="100"/>
        </p:scale>
        <p:origin x="10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B53308-E53B-C24C-B6F8-B40F3DE9EAD3}"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15953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B53308-E53B-C24C-B6F8-B40F3DE9EAD3}"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165604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B53308-E53B-C24C-B6F8-B40F3DE9EAD3}"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176801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B53308-E53B-C24C-B6F8-B40F3DE9EAD3}"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131523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53308-E53B-C24C-B6F8-B40F3DE9EAD3}"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116822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B53308-E53B-C24C-B6F8-B40F3DE9EAD3}" type="datetimeFigureOut">
              <a:rPr lang="en-GB" smtClean="0"/>
              <a:t>14/06/2020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204135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B53308-E53B-C24C-B6F8-B40F3DE9EAD3}" type="datetimeFigureOut">
              <a:rPr lang="en-GB" smtClean="0"/>
              <a:t>14/06/2020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78910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B53308-E53B-C24C-B6F8-B40F3DE9EAD3}" type="datetimeFigureOut">
              <a:rPr lang="en-GB" smtClean="0"/>
              <a:t>14/06/2020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184668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53308-E53B-C24C-B6F8-B40F3DE9EAD3}" type="datetimeFigureOut">
              <a:rPr lang="en-GB" smtClean="0"/>
              <a:t>14/06/2020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182677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53308-E53B-C24C-B6F8-B40F3DE9EAD3}" type="datetimeFigureOut">
              <a:rPr lang="en-GB" smtClean="0"/>
              <a:t>14/06/2020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5116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53308-E53B-C24C-B6F8-B40F3DE9EAD3}" type="datetimeFigureOut">
              <a:rPr lang="en-GB" smtClean="0"/>
              <a:t>14/06/2020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BE865F-7134-C242-8F69-647F33E08E2D}" type="slidenum">
              <a:rPr lang="en-GB" smtClean="0"/>
              <a:t>‹#›</a:t>
            </a:fld>
            <a:endParaRPr lang="en-GB"/>
          </a:p>
        </p:txBody>
      </p:sp>
    </p:spTree>
    <p:extLst>
      <p:ext uri="{BB962C8B-B14F-4D97-AF65-F5344CB8AC3E}">
        <p14:creationId xmlns:p14="http://schemas.microsoft.com/office/powerpoint/2010/main" val="101244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53308-E53B-C24C-B6F8-B40F3DE9EAD3}" type="datetimeFigureOut">
              <a:rPr lang="en-GB" smtClean="0"/>
              <a:t>14/06/2020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E865F-7134-C242-8F69-647F33E08E2D}" type="slidenum">
              <a:rPr lang="en-GB" smtClean="0"/>
              <a:t>‹#›</a:t>
            </a:fld>
            <a:endParaRPr lang="en-GB"/>
          </a:p>
        </p:txBody>
      </p:sp>
    </p:spTree>
    <p:extLst>
      <p:ext uri="{BB962C8B-B14F-4D97-AF65-F5344CB8AC3E}">
        <p14:creationId xmlns:p14="http://schemas.microsoft.com/office/powerpoint/2010/main" val="210196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CD56-6B7C-EF4F-A334-679B56497069}"/>
              </a:ext>
            </a:extLst>
          </p:cNvPr>
          <p:cNvSpPr>
            <a:spLocks noGrp="1"/>
          </p:cNvSpPr>
          <p:nvPr>
            <p:ph type="title"/>
          </p:nvPr>
        </p:nvSpPr>
        <p:spPr>
          <a:xfrm>
            <a:off x="695325" y="1508918"/>
            <a:ext cx="10515600" cy="1325563"/>
          </a:xfrm>
        </p:spPr>
        <p:txBody>
          <a:bodyPr>
            <a:normAutofit/>
          </a:bodyPr>
          <a:lstStyle/>
          <a:p>
            <a:pPr algn="ctr"/>
            <a:r>
              <a:rPr lang="en-GB" sz="6000" dirty="0"/>
              <a:t>English Lessons</a:t>
            </a:r>
          </a:p>
        </p:txBody>
      </p:sp>
      <p:sp>
        <p:nvSpPr>
          <p:cNvPr id="3" name="Content Placeholder 2">
            <a:extLst>
              <a:ext uri="{FF2B5EF4-FFF2-40B4-BE49-F238E27FC236}">
                <a16:creationId xmlns:a16="http://schemas.microsoft.com/office/drawing/2014/main" id="{85FBB4CB-4489-6341-ADA9-1188DC9DB96A}"/>
              </a:ext>
            </a:extLst>
          </p:cNvPr>
          <p:cNvSpPr>
            <a:spLocks noGrp="1"/>
          </p:cNvSpPr>
          <p:nvPr>
            <p:ph idx="1"/>
          </p:nvPr>
        </p:nvSpPr>
        <p:spPr>
          <a:xfrm>
            <a:off x="838200" y="3300413"/>
            <a:ext cx="10515600" cy="2876550"/>
          </a:xfrm>
        </p:spPr>
        <p:txBody>
          <a:bodyPr>
            <a:normAutofit/>
          </a:bodyPr>
          <a:lstStyle/>
          <a:p>
            <a:pPr marL="0" indent="0" algn="ctr">
              <a:buNone/>
            </a:pPr>
            <a:r>
              <a:rPr lang="en-GB" dirty="0"/>
              <a:t>15.6.2020</a:t>
            </a:r>
          </a:p>
          <a:p>
            <a:pPr marL="0" indent="0" algn="ctr">
              <a:buNone/>
            </a:pPr>
            <a:endParaRPr lang="en-GB" dirty="0"/>
          </a:p>
          <a:p>
            <a:pPr marL="0" indent="0" algn="ctr">
              <a:buNone/>
            </a:pPr>
            <a:r>
              <a:rPr lang="en-GB" dirty="0"/>
              <a:t>This </a:t>
            </a:r>
            <a:r>
              <a:rPr lang="en-GB" dirty="0" err="1"/>
              <a:t>powerpoint</a:t>
            </a:r>
            <a:r>
              <a:rPr lang="en-GB" dirty="0"/>
              <a:t> includes:</a:t>
            </a:r>
          </a:p>
          <a:p>
            <a:pPr marL="0" indent="0" algn="ctr">
              <a:buNone/>
            </a:pPr>
            <a:r>
              <a:rPr lang="en-GB" dirty="0"/>
              <a:t>3 warm up activities</a:t>
            </a:r>
          </a:p>
          <a:p>
            <a:pPr marL="0" indent="0" algn="ctr">
              <a:buNone/>
            </a:pPr>
            <a:r>
              <a:rPr lang="en-GB" dirty="0"/>
              <a:t>3 English lessons</a:t>
            </a:r>
          </a:p>
        </p:txBody>
      </p:sp>
    </p:spTree>
    <p:extLst>
      <p:ext uri="{BB962C8B-B14F-4D97-AF65-F5344CB8AC3E}">
        <p14:creationId xmlns:p14="http://schemas.microsoft.com/office/powerpoint/2010/main" val="104320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8526"/>
            <a:ext cx="10515600" cy="4351338"/>
          </a:xfrm>
        </p:spPr>
        <p:txBody>
          <a:bodyPr/>
          <a:lstStyle/>
          <a:p>
            <a:pPr marL="0" indent="0">
              <a:buNone/>
            </a:pPr>
            <a:r>
              <a:rPr lang="en-GB" b="1" dirty="0"/>
              <a:t>Information:</a:t>
            </a:r>
          </a:p>
          <a:p>
            <a:pPr marL="0" indent="0">
              <a:buNone/>
            </a:pPr>
            <a:r>
              <a:rPr lang="en-GB" dirty="0"/>
              <a:t>This is a dog sled. It is used in cold parts of the world as a form of transportation. In the story, </a:t>
            </a:r>
            <a:r>
              <a:rPr lang="en-GB" dirty="0" err="1"/>
              <a:t>Starjik</a:t>
            </a:r>
            <a:r>
              <a:rPr lang="en-GB" dirty="0"/>
              <a:t> doesn’t use dogs to pull the sled, he uses wolves!</a:t>
            </a:r>
          </a:p>
        </p:txBody>
      </p:sp>
      <p:pic>
        <p:nvPicPr>
          <p:cNvPr id="4" name="Picture 3"/>
          <p:cNvPicPr>
            <a:picLocks noChangeAspect="1"/>
          </p:cNvPicPr>
          <p:nvPr/>
        </p:nvPicPr>
        <p:blipFill>
          <a:blip r:embed="rId2"/>
          <a:stretch>
            <a:fillRect/>
          </a:stretch>
        </p:blipFill>
        <p:spPr>
          <a:xfrm>
            <a:off x="4499809" y="2711450"/>
            <a:ext cx="5984049" cy="2747962"/>
          </a:xfrm>
          <a:prstGeom prst="rect">
            <a:avLst/>
          </a:prstGeom>
        </p:spPr>
      </p:pic>
      <p:sp>
        <p:nvSpPr>
          <p:cNvPr id="2" name="TextBox 1">
            <a:extLst>
              <a:ext uri="{FF2B5EF4-FFF2-40B4-BE49-F238E27FC236}">
                <a16:creationId xmlns:a16="http://schemas.microsoft.com/office/drawing/2014/main" id="{EFFB5975-2CDB-814D-BA38-8D289DD7EBC7}"/>
              </a:ext>
            </a:extLst>
          </p:cNvPr>
          <p:cNvSpPr txBox="1"/>
          <p:nvPr/>
        </p:nvSpPr>
        <p:spPr>
          <a:xfrm>
            <a:off x="8095336" y="5774808"/>
            <a:ext cx="3076483" cy="369332"/>
          </a:xfrm>
          <a:prstGeom prst="rect">
            <a:avLst/>
          </a:prstGeom>
          <a:noFill/>
        </p:spPr>
        <p:txBody>
          <a:bodyPr wrap="none" rtlCol="0">
            <a:spAutoFit/>
          </a:bodyPr>
          <a:lstStyle/>
          <a:p>
            <a:pPr algn="r">
              <a:spcBef>
                <a:spcPct val="50000"/>
              </a:spcBef>
            </a:pPr>
            <a:r>
              <a:rPr lang="cy-GB" altLang="x-none" b="1" dirty="0">
                <a:solidFill>
                  <a:srgbClr val="C00000"/>
                </a:solidFill>
                <a:effectLst>
                  <a:outerShdw blurRad="38100" dist="38100" dir="2700000" algn="tl">
                    <a:srgbClr val="C0C0C0"/>
                  </a:outerShdw>
                </a:effectLst>
                <a:latin typeface="Kristen ITC" charset="0"/>
              </a:rPr>
              <a:t>NOW LET’S READ ON...</a:t>
            </a:r>
          </a:p>
        </p:txBody>
      </p:sp>
    </p:spTree>
    <p:extLst>
      <p:ext uri="{BB962C8B-B14F-4D97-AF65-F5344CB8AC3E}">
        <p14:creationId xmlns:p14="http://schemas.microsoft.com/office/powerpoint/2010/main" val="20326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565620" y="1005682"/>
            <a:ext cx="10124661" cy="3539430"/>
          </a:xfrm>
          <a:prstGeom prst="rect">
            <a:avLst/>
          </a:prstGeom>
        </p:spPr>
        <p:txBody>
          <a:bodyPr wrap="square">
            <a:spAutoFit/>
          </a:bodyPr>
          <a:lstStyle/>
          <a:p>
            <a:pPr>
              <a:spcBef>
                <a:spcPct val="50000"/>
              </a:spcBef>
            </a:pPr>
            <a:r>
              <a:rPr lang="cy-GB" altLang="x-none" sz="3200" dirty="0"/>
              <a:t>Hissing over crisp white snow in the black of night came Starjik behind his hungry team. Their eyes were yellow and their fangs were white. When Starjik was in a village the people lay very still behind their shutters but always, in the morning, a child was gone. For Starjik was known in every pine-woods village as the child-taker, and those he took were never seen again.</a:t>
            </a:r>
            <a:endParaRPr lang="en-US" altLang="x-none" sz="3200" dirty="0"/>
          </a:p>
        </p:txBody>
      </p:sp>
    </p:spTree>
    <p:extLst>
      <p:ext uri="{BB962C8B-B14F-4D97-AF65-F5344CB8AC3E}">
        <p14:creationId xmlns:p14="http://schemas.microsoft.com/office/powerpoint/2010/main" val="183659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601110" y="978519"/>
            <a:ext cx="11304104" cy="4339650"/>
          </a:xfrm>
          <a:prstGeom prst="rect">
            <a:avLst/>
          </a:prstGeom>
        </p:spPr>
        <p:txBody>
          <a:bodyPr wrap="square">
            <a:spAutoFit/>
          </a:bodyPr>
          <a:lstStyle/>
          <a:p>
            <a:pPr>
              <a:spcBef>
                <a:spcPct val="50000"/>
              </a:spcBef>
            </a:pPr>
            <a:r>
              <a:rPr lang="cy-GB" altLang="x-none" sz="3600" dirty="0"/>
              <a:t>	</a:t>
            </a:r>
            <a:r>
              <a:rPr lang="cy-GB" altLang="x-none" sz="3200" dirty="0"/>
              <a:t>One night when an icy wind whined through the black trees, and powdery snow sifted under everybody’s doors, Starjik came to Ivan’s house, and when Ivan awoke in the morning his little brother was gone.</a:t>
            </a:r>
          </a:p>
          <a:p>
            <a:pPr>
              <a:spcBef>
                <a:spcPct val="50000"/>
              </a:spcBef>
            </a:pPr>
            <a:r>
              <a:rPr lang="cy-GB" altLang="x-none" sz="3200" dirty="0"/>
              <a:t>	All the village wept for the blacksmith and his wife, and for little Ivan who must now play alone. And little Ivan walked in Starjik’s sled-tracks to the end of the village and stood there a long time, gazing into the north.</a:t>
            </a:r>
            <a:endParaRPr lang="en-US" altLang="x-none" sz="3200" dirty="0"/>
          </a:p>
        </p:txBody>
      </p:sp>
    </p:spTree>
    <p:extLst>
      <p:ext uri="{BB962C8B-B14F-4D97-AF65-F5344CB8AC3E}">
        <p14:creationId xmlns:p14="http://schemas.microsoft.com/office/powerpoint/2010/main" val="140801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914399" y="516835"/>
            <a:ext cx="11085443" cy="6232475"/>
          </a:xfrm>
          <a:prstGeom prst="rect">
            <a:avLst/>
          </a:prstGeom>
        </p:spPr>
        <p:txBody>
          <a:bodyPr wrap="square">
            <a:spAutoFit/>
          </a:bodyPr>
          <a:lstStyle/>
          <a:p>
            <a:pPr>
              <a:spcBef>
                <a:spcPct val="50000"/>
              </a:spcBef>
            </a:pPr>
            <a:r>
              <a:rPr lang="cy-GB" altLang="x-none" sz="2400" dirty="0"/>
              <a:t>	That evening, at suppertime, while his mother and father were not looking, Ivan took some of the dark bread from the wooden board on the table, and slipped it into his pocket. Then he said, </a:t>
            </a:r>
          </a:p>
          <a:p>
            <a:pPr>
              <a:spcBef>
                <a:spcPct val="50000"/>
              </a:spcBef>
            </a:pPr>
            <a:r>
              <a:rPr lang="cy-GB" altLang="x-none" sz="2400" dirty="0"/>
              <a:t>“Mother, I am very tired. I will go to sleep now.” His mother lighted a candle for him and he carried the lottle flame into his room.</a:t>
            </a:r>
          </a:p>
          <a:p>
            <a:pPr>
              <a:spcBef>
                <a:spcPct val="50000"/>
              </a:spcBef>
            </a:pPr>
            <a:r>
              <a:rPr lang="cy-GB" altLang="x-none" sz="2400" dirty="0"/>
              <a:t>	For a long time he sat on his bed, listening to the small noises his parents made beyond the door of his room, and to the wind outside. The wind made a sad, lonely sound, and as he listened it seemed to Ivan that something was crying out there in the night; something small and frightened that touched his window and moved away along the wall. And he lifted a corner of the window-curtain and pressed his face to the cold glass and whispered,</a:t>
            </a:r>
          </a:p>
          <a:p>
            <a:pPr>
              <a:spcBef>
                <a:spcPct val="50000"/>
              </a:spcBef>
            </a:pPr>
            <a:r>
              <a:rPr lang="cy-GB" altLang="x-none" sz="2400" dirty="0"/>
              <a:t>“Wait, little brother. I will not leave you. I am coming.” His breath made a cloud on the glass, and there was only the wind. He let the curtain fall, blew put </a:t>
            </a:r>
            <a:r>
              <a:rPr lang="cy-GB" altLang="x-none" sz="2400"/>
              <a:t>the candle</a:t>
            </a:r>
            <a:r>
              <a:rPr lang="cy-GB" altLang="x-none" sz="2400" dirty="0"/>
              <a:t>, and climbed into bed without taking off his clothes. </a:t>
            </a:r>
          </a:p>
          <a:p>
            <a:pPr>
              <a:spcBef>
                <a:spcPct val="50000"/>
              </a:spcBef>
            </a:pPr>
            <a:r>
              <a:rPr lang="cy-GB" altLang="x-none" dirty="0"/>
              <a:t>	</a:t>
            </a:r>
            <a:endParaRPr lang="en-US" altLang="x-none" dirty="0"/>
          </a:p>
        </p:txBody>
      </p:sp>
    </p:spTree>
    <p:extLst>
      <p:ext uri="{BB962C8B-B14F-4D97-AF65-F5344CB8AC3E}">
        <p14:creationId xmlns:p14="http://schemas.microsoft.com/office/powerpoint/2010/main" val="198787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3862" y="392390"/>
            <a:ext cx="11025809" cy="5632311"/>
          </a:xfrm>
          <a:prstGeom prst="rect">
            <a:avLst/>
          </a:prstGeom>
        </p:spPr>
        <p:txBody>
          <a:bodyPr wrap="square">
            <a:spAutoFit/>
          </a:bodyPr>
          <a:lstStyle/>
          <a:p>
            <a:pPr algn="ctr"/>
            <a:r>
              <a:rPr lang="en-US" sz="3600" dirty="0">
                <a:ln w="0"/>
                <a:solidFill>
                  <a:schemeClr val="accent1">
                    <a:lumMod val="50000"/>
                  </a:schemeClr>
                </a:solidFill>
                <a:effectLst>
                  <a:outerShdw blurRad="38100" dist="19050" dir="2700000" algn="tl" rotWithShape="0">
                    <a:schemeClr val="dk1">
                      <a:alpha val="40000"/>
                    </a:schemeClr>
                  </a:outerShdw>
                </a:effectLst>
              </a:rPr>
              <a:t>Main Task 2: Answer these questions ….</a:t>
            </a:r>
          </a:p>
          <a:p>
            <a:pPr marL="742950" indent="-742950" algn="ctr">
              <a:buFont typeface="+mj-lt"/>
              <a:buAutoNum type="arabicPeriod"/>
            </a:pPr>
            <a:endParaRPr lang="en-US" sz="3600" dirty="0">
              <a:ln w="0"/>
              <a:solidFill>
                <a:schemeClr val="accent1">
                  <a:lumMod val="50000"/>
                </a:schemeClr>
              </a:solidFill>
              <a:effectLst>
                <a:outerShdw blurRad="38100" dist="19050" dir="2700000" algn="tl" rotWithShape="0">
                  <a:schemeClr val="dk1">
                    <a:alpha val="40000"/>
                  </a:schemeClr>
                </a:outerShdw>
              </a:effectLst>
            </a:endParaRPr>
          </a:p>
          <a:p>
            <a:pPr marL="742950" indent="-742950">
              <a:buFont typeface="+mj-lt"/>
              <a:buAutoNum type="arabicPeriod"/>
            </a:pPr>
            <a:r>
              <a:rPr lang="en-US" sz="3600" dirty="0">
                <a:ln w="0"/>
                <a:solidFill>
                  <a:schemeClr val="accent2">
                    <a:lumMod val="75000"/>
                  </a:schemeClr>
                </a:solidFill>
                <a:effectLst>
                  <a:outerShdw blurRad="38100" dist="19050" dir="2700000" algn="tl" rotWithShape="0">
                    <a:schemeClr val="dk1">
                      <a:alpha val="40000"/>
                    </a:schemeClr>
                  </a:outerShdw>
                </a:effectLst>
              </a:rPr>
              <a:t>Who is Ivan?</a:t>
            </a:r>
          </a:p>
          <a:p>
            <a:pPr marL="742950" indent="-742950">
              <a:buFont typeface="+mj-lt"/>
              <a:buAutoNum type="arabicPeriod"/>
            </a:pPr>
            <a:r>
              <a:rPr lang="en-US" sz="3600" dirty="0">
                <a:ln w="0"/>
                <a:solidFill>
                  <a:schemeClr val="accent2">
                    <a:lumMod val="75000"/>
                  </a:schemeClr>
                </a:solidFill>
                <a:effectLst>
                  <a:outerShdw blurRad="38100" dist="19050" dir="2700000" algn="tl" rotWithShape="0">
                    <a:schemeClr val="dk1">
                      <a:alpha val="40000"/>
                    </a:schemeClr>
                  </a:outerShdw>
                </a:effectLst>
              </a:rPr>
              <a:t>Where does he live?</a:t>
            </a:r>
          </a:p>
          <a:p>
            <a:pPr marL="742950" indent="-742950">
              <a:buFont typeface="+mj-lt"/>
              <a:buAutoNum type="arabicPeriod"/>
            </a:pPr>
            <a:r>
              <a:rPr lang="en-US" sz="3600" dirty="0">
                <a:ln w="0"/>
                <a:solidFill>
                  <a:schemeClr val="accent2">
                    <a:lumMod val="75000"/>
                  </a:schemeClr>
                </a:solidFill>
                <a:effectLst>
                  <a:outerShdw blurRad="38100" dist="19050" dir="2700000" algn="tl" rotWithShape="0">
                    <a:schemeClr val="dk1">
                      <a:alpha val="40000"/>
                    </a:schemeClr>
                  </a:outerShdw>
                </a:effectLst>
              </a:rPr>
              <a:t>What sort of person is Ivan?</a:t>
            </a:r>
          </a:p>
          <a:p>
            <a:pPr marL="742950" indent="-742950">
              <a:buFont typeface="+mj-lt"/>
              <a:buAutoNum type="arabicPeriod"/>
            </a:pPr>
            <a:r>
              <a:rPr lang="en-US" sz="3600" dirty="0">
                <a:ln w="0"/>
                <a:solidFill>
                  <a:schemeClr val="accent2">
                    <a:lumMod val="75000"/>
                  </a:schemeClr>
                </a:solidFill>
                <a:effectLst>
                  <a:outerShdw blurRad="38100" dist="19050" dir="2700000" algn="tl" rotWithShape="0">
                    <a:schemeClr val="dk1">
                      <a:alpha val="40000"/>
                    </a:schemeClr>
                  </a:outerShdw>
                </a:effectLst>
              </a:rPr>
              <a:t>Where is the story set?</a:t>
            </a:r>
          </a:p>
          <a:p>
            <a:pPr marL="742950" indent="-742950">
              <a:buFont typeface="+mj-lt"/>
              <a:buAutoNum type="arabicPeriod"/>
            </a:pPr>
            <a:r>
              <a:rPr lang="en-US" sz="3600" dirty="0">
                <a:ln w="0"/>
                <a:solidFill>
                  <a:schemeClr val="accent2">
                    <a:lumMod val="75000"/>
                  </a:schemeClr>
                </a:solidFill>
                <a:effectLst>
                  <a:outerShdw blurRad="38100" dist="19050" dir="2700000" algn="tl" rotWithShape="0">
                    <a:schemeClr val="dk1">
                      <a:alpha val="40000"/>
                    </a:schemeClr>
                  </a:outerShdw>
                </a:effectLst>
              </a:rPr>
              <a:t>Why does the village not like winter?</a:t>
            </a:r>
          </a:p>
          <a:p>
            <a:pPr marL="742950" indent="-742950">
              <a:buFont typeface="+mj-lt"/>
              <a:buAutoNum type="arabicPeriod"/>
            </a:pPr>
            <a:r>
              <a:rPr lang="en-US" sz="3600" dirty="0">
                <a:ln w="0"/>
                <a:solidFill>
                  <a:schemeClr val="accent2">
                    <a:lumMod val="75000"/>
                  </a:schemeClr>
                </a:solidFill>
                <a:effectLst>
                  <a:outerShdw blurRad="38100" dist="19050" dir="2700000" algn="tl" rotWithShape="0">
                    <a:schemeClr val="dk1">
                      <a:alpha val="40000"/>
                    </a:schemeClr>
                  </a:outerShdw>
                </a:effectLst>
              </a:rPr>
              <a:t>Who is </a:t>
            </a:r>
            <a:r>
              <a:rPr lang="en-US" sz="3600" dirty="0" err="1">
                <a:ln w="0"/>
                <a:solidFill>
                  <a:schemeClr val="accent2">
                    <a:lumMod val="75000"/>
                  </a:schemeClr>
                </a:solidFill>
                <a:effectLst>
                  <a:outerShdw blurRad="38100" dist="19050" dir="2700000" algn="tl" rotWithShape="0">
                    <a:schemeClr val="dk1">
                      <a:alpha val="40000"/>
                    </a:schemeClr>
                  </a:outerShdw>
                </a:effectLst>
              </a:rPr>
              <a:t>Starjik</a:t>
            </a:r>
            <a:r>
              <a:rPr lang="en-US" sz="3600" dirty="0">
                <a:ln w="0"/>
                <a:solidFill>
                  <a:schemeClr val="accent2">
                    <a:lumMod val="75000"/>
                  </a:schemeClr>
                </a:solidFill>
                <a:effectLst>
                  <a:outerShdw blurRad="38100" dist="19050" dir="2700000" algn="tl" rotWithShape="0">
                    <a:schemeClr val="dk1">
                      <a:alpha val="40000"/>
                    </a:schemeClr>
                  </a:outerShdw>
                </a:effectLst>
              </a:rPr>
              <a:t>?</a:t>
            </a:r>
          </a:p>
          <a:p>
            <a:pPr marL="742950" indent="-742950">
              <a:buFont typeface="+mj-lt"/>
              <a:buAutoNum type="arabicPeriod"/>
            </a:pPr>
            <a:r>
              <a:rPr lang="en-US" sz="3600" dirty="0">
                <a:ln w="0"/>
                <a:solidFill>
                  <a:schemeClr val="accent2">
                    <a:lumMod val="75000"/>
                  </a:schemeClr>
                </a:solidFill>
                <a:effectLst>
                  <a:outerShdw blurRad="38100" dist="19050" dir="2700000" algn="tl" rotWithShape="0">
                    <a:schemeClr val="dk1">
                      <a:alpha val="40000"/>
                    </a:schemeClr>
                  </a:outerShdw>
                </a:effectLst>
              </a:rPr>
              <a:t>What do you predict will happen next?</a:t>
            </a:r>
          </a:p>
          <a:p>
            <a:pPr marL="742950" indent="-742950">
              <a:buFont typeface="+mj-lt"/>
              <a:buAutoNum type="arabicPeriod"/>
            </a:pPr>
            <a:r>
              <a:rPr lang="en-US" sz="3600" dirty="0">
                <a:ln w="0"/>
                <a:solidFill>
                  <a:schemeClr val="accent2">
                    <a:lumMod val="75000"/>
                  </a:schemeClr>
                </a:solidFill>
                <a:effectLst>
                  <a:outerShdw blurRad="38100" dist="19050" dir="2700000" algn="tl" rotWithShape="0">
                    <a:schemeClr val="dk1">
                      <a:alpha val="40000"/>
                    </a:schemeClr>
                  </a:outerShdw>
                </a:effectLst>
              </a:rPr>
              <a:t>Why do you think the story is called; Ice Palace?</a:t>
            </a:r>
          </a:p>
        </p:txBody>
      </p:sp>
    </p:spTree>
    <p:extLst>
      <p:ext uri="{BB962C8B-B14F-4D97-AF65-F5344CB8AC3E}">
        <p14:creationId xmlns:p14="http://schemas.microsoft.com/office/powerpoint/2010/main" val="152926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7D3D-BA61-F645-8A87-6530168E0EA5}"/>
              </a:ext>
            </a:extLst>
          </p:cNvPr>
          <p:cNvSpPr>
            <a:spLocks noGrp="1"/>
          </p:cNvSpPr>
          <p:nvPr>
            <p:ph type="title"/>
          </p:nvPr>
        </p:nvSpPr>
        <p:spPr>
          <a:xfrm>
            <a:off x="1023937" y="2208212"/>
            <a:ext cx="10515600" cy="1325563"/>
          </a:xfrm>
        </p:spPr>
        <p:txBody>
          <a:bodyPr>
            <a:normAutofit/>
          </a:bodyPr>
          <a:lstStyle/>
          <a:p>
            <a:pPr algn="ctr"/>
            <a:r>
              <a:rPr lang="en-GB" sz="7200" dirty="0"/>
              <a:t>English Lesson 2</a:t>
            </a:r>
          </a:p>
        </p:txBody>
      </p:sp>
    </p:spTree>
    <p:extLst>
      <p:ext uri="{BB962C8B-B14F-4D97-AF65-F5344CB8AC3E}">
        <p14:creationId xmlns:p14="http://schemas.microsoft.com/office/powerpoint/2010/main" val="221949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83176"/>
            <a:ext cx="8107017" cy="1325563"/>
          </a:xfrm>
        </p:spPr>
        <p:txBody>
          <a:bodyPr>
            <a:noAutofit/>
          </a:bodyPr>
          <a:lstStyle/>
          <a:p>
            <a:pPr algn="ctr"/>
            <a:r>
              <a:rPr lang="en-GB" sz="9600" b="1" dirty="0">
                <a:solidFill>
                  <a:schemeClr val="accent6">
                    <a:lumMod val="50000"/>
                  </a:schemeClr>
                </a:solidFill>
              </a:rPr>
              <a:t>Warm Up</a:t>
            </a:r>
          </a:p>
        </p:txBody>
      </p:sp>
      <p:sp>
        <p:nvSpPr>
          <p:cNvPr id="3" name="Content Placeholder 2"/>
          <p:cNvSpPr>
            <a:spLocks noGrp="1"/>
          </p:cNvSpPr>
          <p:nvPr>
            <p:ph idx="1"/>
          </p:nvPr>
        </p:nvSpPr>
        <p:spPr>
          <a:xfrm>
            <a:off x="1235971" y="2857224"/>
            <a:ext cx="6579291" cy="4351338"/>
          </a:xfrm>
        </p:spPr>
        <p:txBody>
          <a:bodyPr/>
          <a:lstStyle/>
          <a:p>
            <a:pPr marL="0" indent="0" algn="ctr">
              <a:buNone/>
            </a:pPr>
            <a:r>
              <a:rPr lang="en-GB" dirty="0">
                <a:latin typeface="Chalkboard" panose="03050602040202020205" pitchFamily="66" charset="77"/>
              </a:rPr>
              <a:t>Read the next section of the story.</a:t>
            </a:r>
          </a:p>
          <a:p>
            <a:pPr marL="0" indent="0" algn="ctr">
              <a:buNone/>
            </a:pPr>
            <a:endParaRPr lang="en-GB" dirty="0">
              <a:latin typeface="Chalkboard" panose="03050602040202020205" pitchFamily="66" charset="77"/>
            </a:endParaRPr>
          </a:p>
          <a:p>
            <a:pPr marL="0" indent="0" algn="ctr">
              <a:buNone/>
            </a:pPr>
            <a:r>
              <a:rPr lang="en-GB" dirty="0">
                <a:latin typeface="Chalkboard" panose="03050602040202020205" pitchFamily="66" charset="77"/>
              </a:rPr>
              <a:t>As you read it, look out for evidence for how Ivan or his parents  are feeling.</a:t>
            </a:r>
          </a:p>
          <a:p>
            <a:pPr marL="0" indent="0" algn="ctr">
              <a:buNone/>
            </a:pPr>
            <a:endParaRPr lang="en-GB" dirty="0">
              <a:latin typeface="Chalkboard" panose="03050602040202020205" pitchFamily="66" charset="77"/>
            </a:endParaRPr>
          </a:p>
          <a:p>
            <a:pPr marL="0" indent="0" algn="ctr">
              <a:buNone/>
            </a:pPr>
            <a:r>
              <a:rPr lang="en-GB" dirty="0">
                <a:latin typeface="Chalkboard" panose="03050602040202020205" pitchFamily="66" charset="77"/>
              </a:rPr>
              <a:t>Find at least 6 words or phrases.</a:t>
            </a:r>
          </a:p>
          <a:p>
            <a:pPr marL="0" indent="0" algn="ctr">
              <a:buNone/>
            </a:pPr>
            <a:endParaRPr lang="en-GB" dirty="0"/>
          </a:p>
          <a:p>
            <a:pPr marL="0" indent="0" algn="ctr">
              <a:buNone/>
            </a:pPr>
            <a:endParaRPr lang="en-GB" dirty="0"/>
          </a:p>
          <a:p>
            <a:pPr marL="0" indent="0" algn="ctr">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58186">
            <a:off x="9001280" y="418366"/>
            <a:ext cx="2675753" cy="3814488"/>
          </a:xfrm>
          <a:prstGeom prst="rect">
            <a:avLst/>
          </a:prstGeom>
        </p:spPr>
      </p:pic>
    </p:spTree>
    <p:extLst>
      <p:ext uri="{BB962C8B-B14F-4D97-AF65-F5344CB8AC3E}">
        <p14:creationId xmlns:p14="http://schemas.microsoft.com/office/powerpoint/2010/main" val="412489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8" y="-90965"/>
            <a:ext cx="10515600" cy="1325563"/>
          </a:xfrm>
        </p:spPr>
        <p:txBody>
          <a:bodyPr/>
          <a:lstStyle/>
          <a:p>
            <a:r>
              <a:rPr lang="en-GB" sz="6600" dirty="0">
                <a:solidFill>
                  <a:srgbClr val="0070C0"/>
                </a:solidFill>
                <a:latin typeface="Comic Sans MS" charset="0"/>
                <a:ea typeface="Comic Sans MS" charset="0"/>
                <a:cs typeface="Comic Sans MS" charset="0"/>
              </a:rPr>
              <a:t>Ice Palace </a:t>
            </a:r>
            <a:r>
              <a:rPr lang="en-GB" dirty="0">
                <a:latin typeface="Comic Sans MS" charset="0"/>
                <a:ea typeface="Comic Sans MS" charset="0"/>
                <a:cs typeface="Comic Sans MS" charset="0"/>
              </a:rPr>
              <a:t>by Robert </a:t>
            </a:r>
            <a:r>
              <a:rPr lang="en-GB" dirty="0" err="1">
                <a:latin typeface="Comic Sans MS" charset="0"/>
                <a:ea typeface="Comic Sans MS" charset="0"/>
                <a:cs typeface="Comic Sans MS" charset="0"/>
              </a:rPr>
              <a:t>Swindells</a:t>
            </a:r>
            <a:endParaRPr lang="en-GB" dirty="0">
              <a:latin typeface="Comic Sans MS" charset="0"/>
              <a:ea typeface="Comic Sans MS" charset="0"/>
              <a:cs typeface="Comic Sans MS" charset="0"/>
            </a:endParaRPr>
          </a:p>
        </p:txBody>
      </p:sp>
      <p:pic>
        <p:nvPicPr>
          <p:cNvPr id="5" name="Picture 4"/>
          <p:cNvPicPr>
            <a:picLocks noChangeAspect="1"/>
          </p:cNvPicPr>
          <p:nvPr/>
        </p:nvPicPr>
        <p:blipFill>
          <a:blip r:embed="rId2"/>
          <a:stretch>
            <a:fillRect/>
          </a:stretch>
        </p:blipFill>
        <p:spPr>
          <a:xfrm>
            <a:off x="0" y="1028700"/>
            <a:ext cx="12192000" cy="58293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58186">
            <a:off x="10813012" y="167745"/>
            <a:ext cx="1310636" cy="1310636"/>
          </a:xfrm>
          <a:prstGeom prst="rect">
            <a:avLst/>
          </a:prstGeom>
        </p:spPr>
      </p:pic>
      <p:sp>
        <p:nvSpPr>
          <p:cNvPr id="3" name="Content Placeholder 2"/>
          <p:cNvSpPr>
            <a:spLocks noGrp="1"/>
          </p:cNvSpPr>
          <p:nvPr>
            <p:ph idx="1"/>
          </p:nvPr>
        </p:nvSpPr>
        <p:spPr>
          <a:xfrm>
            <a:off x="123908" y="1392551"/>
            <a:ext cx="11869309" cy="5307496"/>
          </a:xfrm>
        </p:spPr>
        <p:txBody>
          <a:bodyPr>
            <a:normAutofit fontScale="32500" lnSpcReduction="20000"/>
          </a:bodyPr>
          <a:lstStyle/>
          <a:p>
            <a:pPr marL="0" indent="0">
              <a:lnSpc>
                <a:spcPct val="170000"/>
              </a:lnSpc>
              <a:buNone/>
            </a:pPr>
            <a:r>
              <a:rPr lang="en-GB" dirty="0">
                <a:latin typeface="Comic Sans MS" charset="0"/>
                <a:ea typeface="Comic Sans MS" charset="0"/>
                <a:cs typeface="Comic Sans MS" charset="0"/>
              </a:rPr>
              <a:t>	</a:t>
            </a:r>
            <a:r>
              <a:rPr lang="en-GB" sz="6500" dirty="0">
                <a:latin typeface="Comic Sans MS" charset="0"/>
                <a:ea typeface="Comic Sans MS" charset="0"/>
                <a:cs typeface="Comic Sans MS" charset="0"/>
              </a:rPr>
              <a:t>After a while, the door of his room was opened quietly and Ivan pretended to be sleeping while his mother smoothed his quilt, kissed him and went out, closing the door behind her. Soon after that the unhappy couple went to their room and the house was still.</a:t>
            </a:r>
          </a:p>
          <a:p>
            <a:pPr marL="0" indent="0">
              <a:lnSpc>
                <a:spcPct val="170000"/>
              </a:lnSpc>
              <a:buNone/>
            </a:pPr>
            <a:r>
              <a:rPr lang="en-GB" sz="6500" dirty="0">
                <a:latin typeface="Comic Sans MS" charset="0"/>
                <a:ea typeface="Comic Sans MS" charset="0"/>
                <a:cs typeface="Comic Sans MS" charset="0"/>
              </a:rPr>
              <a:t>Ivan slipped out of bed and pulled on his boots. Then he took his fur parker and moved quietly to the door. Moments later he was across the warm, dark kitchen and out into the freezing wind.</a:t>
            </a:r>
          </a:p>
          <a:p>
            <a:pPr marL="0" indent="0">
              <a:lnSpc>
                <a:spcPct val="170000"/>
              </a:lnSpc>
              <a:buNone/>
            </a:pPr>
            <a:r>
              <a:rPr lang="en-GB" sz="6500" dirty="0">
                <a:latin typeface="Comic Sans MS" charset="0"/>
                <a:ea typeface="Comic Sans MS" charset="0"/>
                <a:cs typeface="Comic Sans MS" charset="0"/>
              </a:rPr>
              <a:t>Next morning the people were awakened by a terrible cry from the blacksmith’s house. The blacksmith’s wife had crept early into Ivan’s room and found his bed empty. All that day the people stood about the village in groups, talking, but nobody had heard </a:t>
            </a:r>
            <a:r>
              <a:rPr lang="en-GB" sz="6500" dirty="0" err="1">
                <a:latin typeface="Comic Sans MS" charset="0"/>
                <a:ea typeface="Comic Sans MS" charset="0"/>
                <a:cs typeface="Comic Sans MS" charset="0"/>
              </a:rPr>
              <a:t>Starjik</a:t>
            </a:r>
            <a:r>
              <a:rPr lang="en-GB" sz="6500" dirty="0">
                <a:latin typeface="Comic Sans MS" charset="0"/>
                <a:ea typeface="Comic Sans MS" charset="0"/>
                <a:cs typeface="Comic Sans MS" charset="0"/>
              </a:rPr>
              <a:t> come again, and nobody could remember having known anyone as unlucky as the blacksmith and his wife. </a:t>
            </a:r>
          </a:p>
          <a:p>
            <a:endParaRPr lang="en-GB" dirty="0"/>
          </a:p>
        </p:txBody>
      </p:sp>
    </p:spTree>
    <p:extLst>
      <p:ext uri="{BB962C8B-B14F-4D97-AF65-F5344CB8AC3E}">
        <p14:creationId xmlns:p14="http://schemas.microsoft.com/office/powerpoint/2010/main" val="427929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8" y="-90965"/>
            <a:ext cx="10515600" cy="1325563"/>
          </a:xfrm>
        </p:spPr>
        <p:txBody>
          <a:bodyPr/>
          <a:lstStyle/>
          <a:p>
            <a:r>
              <a:rPr lang="en-GB" sz="6600" dirty="0">
                <a:solidFill>
                  <a:srgbClr val="0070C0"/>
                </a:solidFill>
                <a:latin typeface="Comic Sans MS" charset="0"/>
                <a:ea typeface="Comic Sans MS" charset="0"/>
                <a:cs typeface="Comic Sans MS" charset="0"/>
              </a:rPr>
              <a:t>Ice Palace </a:t>
            </a:r>
            <a:r>
              <a:rPr lang="en-GB" dirty="0">
                <a:latin typeface="Comic Sans MS" charset="0"/>
                <a:ea typeface="Comic Sans MS" charset="0"/>
                <a:cs typeface="Comic Sans MS" charset="0"/>
              </a:rPr>
              <a:t>by Robert </a:t>
            </a:r>
            <a:r>
              <a:rPr lang="en-GB" dirty="0" err="1">
                <a:latin typeface="Comic Sans MS" charset="0"/>
                <a:ea typeface="Comic Sans MS" charset="0"/>
                <a:cs typeface="Comic Sans MS" charset="0"/>
              </a:rPr>
              <a:t>Swindells</a:t>
            </a:r>
            <a:endParaRPr lang="en-GB" dirty="0">
              <a:latin typeface="Comic Sans MS" charset="0"/>
              <a:ea typeface="Comic Sans MS" charset="0"/>
              <a:cs typeface="Comic Sans MS" charset="0"/>
            </a:endParaRPr>
          </a:p>
        </p:txBody>
      </p:sp>
      <p:pic>
        <p:nvPicPr>
          <p:cNvPr id="5" name="Picture 4"/>
          <p:cNvPicPr>
            <a:picLocks noChangeAspect="1"/>
          </p:cNvPicPr>
          <p:nvPr/>
        </p:nvPicPr>
        <p:blipFill>
          <a:blip r:embed="rId2"/>
          <a:stretch>
            <a:fillRect/>
          </a:stretch>
        </p:blipFill>
        <p:spPr>
          <a:xfrm>
            <a:off x="0" y="1028700"/>
            <a:ext cx="12192000" cy="58293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58186">
            <a:off x="10813012" y="167745"/>
            <a:ext cx="1310636" cy="1310636"/>
          </a:xfrm>
          <a:prstGeom prst="rect">
            <a:avLst/>
          </a:prstGeom>
        </p:spPr>
      </p:pic>
      <p:sp>
        <p:nvSpPr>
          <p:cNvPr id="3" name="Content Placeholder 2"/>
          <p:cNvSpPr>
            <a:spLocks noGrp="1"/>
          </p:cNvSpPr>
          <p:nvPr>
            <p:ph idx="1"/>
          </p:nvPr>
        </p:nvSpPr>
        <p:spPr>
          <a:xfrm>
            <a:off x="123908" y="1392551"/>
            <a:ext cx="11869309" cy="5307496"/>
          </a:xfrm>
        </p:spPr>
        <p:txBody>
          <a:bodyPr>
            <a:normAutofit fontScale="40000" lnSpcReduction="20000"/>
          </a:bodyPr>
          <a:lstStyle/>
          <a:p>
            <a:pPr marL="0" indent="0">
              <a:lnSpc>
                <a:spcPct val="170000"/>
              </a:lnSpc>
              <a:buNone/>
            </a:pPr>
            <a:r>
              <a:rPr lang="en-GB" dirty="0">
                <a:latin typeface="Comic Sans MS" charset="0"/>
                <a:ea typeface="Comic Sans MS" charset="0"/>
                <a:cs typeface="Comic Sans MS" charset="0"/>
              </a:rPr>
              <a:t>	</a:t>
            </a:r>
            <a:r>
              <a:rPr lang="en-GB" sz="6500" dirty="0">
                <a:latin typeface="Comic Sans MS" charset="0"/>
                <a:ea typeface="Comic Sans MS" charset="0"/>
                <a:cs typeface="Comic Sans MS" charset="0"/>
              </a:rPr>
              <a:t>And far away, through the forest and over the hill walked Ivan. He wore his fur parker, and between his teeth he held a squirrel tail, for if he had not, the wind would have frozen his breath into a mask of ice on his face. </a:t>
            </a:r>
          </a:p>
          <a:p>
            <a:pPr marL="0" indent="0">
              <a:lnSpc>
                <a:spcPct val="170000"/>
              </a:lnSpc>
              <a:buNone/>
            </a:pPr>
            <a:r>
              <a:rPr lang="en-GB" sz="6500" dirty="0">
                <a:latin typeface="Comic Sans MS" charset="0"/>
                <a:ea typeface="Comic Sans MS" charset="0"/>
                <a:cs typeface="Comic Sans MS" charset="0"/>
              </a:rPr>
              <a:t>Ivan was afraid. He was more afraid than he had ever been, for nobody had ever seen </a:t>
            </a:r>
            <a:r>
              <a:rPr lang="en-GB" sz="6500" dirty="0" err="1">
                <a:latin typeface="Comic Sans MS" charset="0"/>
                <a:ea typeface="Comic Sans MS" charset="0"/>
                <a:cs typeface="Comic Sans MS" charset="0"/>
              </a:rPr>
              <a:t>Starjik’s</a:t>
            </a:r>
            <a:r>
              <a:rPr lang="en-GB" sz="6500" dirty="0">
                <a:latin typeface="Comic Sans MS" charset="0"/>
                <a:ea typeface="Comic Sans MS" charset="0"/>
                <a:cs typeface="Comic Sans MS" charset="0"/>
              </a:rPr>
              <a:t> land, and lived to return home. His head was bowed and he cried a little as he went along, and his tears became pips of ice before they touched the snow.</a:t>
            </a:r>
            <a:endParaRPr lang="en-GB" dirty="0"/>
          </a:p>
        </p:txBody>
      </p:sp>
    </p:spTree>
    <p:extLst>
      <p:ext uri="{BB962C8B-B14F-4D97-AF65-F5344CB8AC3E}">
        <p14:creationId xmlns:p14="http://schemas.microsoft.com/office/powerpoint/2010/main" val="126177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8" y="-90965"/>
            <a:ext cx="10515600" cy="1325563"/>
          </a:xfrm>
        </p:spPr>
        <p:txBody>
          <a:bodyPr/>
          <a:lstStyle/>
          <a:p>
            <a:r>
              <a:rPr lang="en-GB" sz="6600" dirty="0">
                <a:solidFill>
                  <a:srgbClr val="0070C0"/>
                </a:solidFill>
                <a:latin typeface="Comic Sans MS" charset="0"/>
                <a:ea typeface="Comic Sans MS" charset="0"/>
                <a:cs typeface="Comic Sans MS" charset="0"/>
              </a:rPr>
              <a:t>Ice Palace </a:t>
            </a:r>
            <a:r>
              <a:rPr lang="en-GB" dirty="0">
                <a:latin typeface="Comic Sans MS" charset="0"/>
                <a:ea typeface="Comic Sans MS" charset="0"/>
                <a:cs typeface="Comic Sans MS" charset="0"/>
              </a:rPr>
              <a:t>by Robert </a:t>
            </a:r>
            <a:r>
              <a:rPr lang="en-GB" dirty="0" err="1">
                <a:latin typeface="Comic Sans MS" charset="0"/>
                <a:ea typeface="Comic Sans MS" charset="0"/>
                <a:cs typeface="Comic Sans MS" charset="0"/>
              </a:rPr>
              <a:t>Swindells</a:t>
            </a:r>
            <a:endParaRPr lang="en-GB" dirty="0">
              <a:latin typeface="Comic Sans MS" charset="0"/>
              <a:ea typeface="Comic Sans MS" charset="0"/>
              <a:cs typeface="Comic Sans MS" charset="0"/>
            </a:endParaRPr>
          </a:p>
        </p:txBody>
      </p:sp>
      <p:pic>
        <p:nvPicPr>
          <p:cNvPr id="5" name="Picture 4"/>
          <p:cNvPicPr>
            <a:picLocks noChangeAspect="1"/>
          </p:cNvPicPr>
          <p:nvPr/>
        </p:nvPicPr>
        <p:blipFill>
          <a:blip r:embed="rId2"/>
          <a:stretch>
            <a:fillRect/>
          </a:stretch>
        </p:blipFill>
        <p:spPr>
          <a:xfrm>
            <a:off x="0" y="1028700"/>
            <a:ext cx="12192000" cy="58293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58186">
            <a:off x="10813012" y="167745"/>
            <a:ext cx="1310636" cy="1310636"/>
          </a:xfrm>
          <a:prstGeom prst="rect">
            <a:avLst/>
          </a:prstGeom>
        </p:spPr>
      </p:pic>
      <p:sp>
        <p:nvSpPr>
          <p:cNvPr id="3" name="Content Placeholder 2"/>
          <p:cNvSpPr>
            <a:spLocks noGrp="1"/>
          </p:cNvSpPr>
          <p:nvPr>
            <p:ph idx="1"/>
          </p:nvPr>
        </p:nvSpPr>
        <p:spPr>
          <a:xfrm>
            <a:off x="123908" y="1392551"/>
            <a:ext cx="11869309" cy="5307496"/>
          </a:xfrm>
        </p:spPr>
        <p:txBody>
          <a:bodyPr>
            <a:normAutofit fontScale="32500" lnSpcReduction="20000"/>
          </a:bodyPr>
          <a:lstStyle/>
          <a:p>
            <a:pPr marL="0" indent="0">
              <a:lnSpc>
                <a:spcPct val="170000"/>
              </a:lnSpc>
              <a:buNone/>
            </a:pPr>
            <a:r>
              <a:rPr lang="en-GB" dirty="0">
                <a:latin typeface="Comic Sans MS" charset="0"/>
                <a:ea typeface="Comic Sans MS" charset="0"/>
                <a:cs typeface="Comic Sans MS" charset="0"/>
              </a:rPr>
              <a:t>	</a:t>
            </a:r>
            <a:r>
              <a:rPr lang="en-GB" sz="6500" dirty="0">
                <a:latin typeface="Comic Sans MS" charset="0"/>
                <a:ea typeface="Comic Sans MS" charset="0"/>
                <a:cs typeface="Comic Sans MS" charset="0"/>
              </a:rPr>
              <a:t>He was afraid, and sometimes he almost turned around, to follow his footprints back to his father’s house. But then he would see in his mind a picture of his brother, holding out his arms and crying, in a place that was cold beyond imagining. And then Ivan would brush away his tears and go on.</a:t>
            </a:r>
          </a:p>
          <a:p>
            <a:pPr marL="0" indent="0">
              <a:lnSpc>
                <a:spcPct val="170000"/>
              </a:lnSpc>
              <a:buNone/>
            </a:pPr>
            <a:r>
              <a:rPr lang="en-GB" sz="6500" dirty="0">
                <a:latin typeface="Comic Sans MS" charset="0"/>
                <a:ea typeface="Comic Sans MS" charset="0"/>
                <a:cs typeface="Comic Sans MS" charset="0"/>
              </a:rPr>
              <a:t>On and on he went, and when it began to grow dark he found a snowdrift and tunnelled into it as his father had taught him. Outside, the screaming wind drove blizzards of snow across the darkness, but Ivan slept safe and warm in his shelter. When morning came he dug himself out, ate a little food from his pocket and looked all around. His footprints were gone and the wind had shifted the snowdrifts into a new pattern so that he could not tell which way he had come. He sighed, turned his face into the wind, and walked on.</a:t>
            </a:r>
            <a:endParaRPr lang="en-GB" dirty="0"/>
          </a:p>
        </p:txBody>
      </p:sp>
    </p:spTree>
    <p:extLst>
      <p:ext uri="{BB962C8B-B14F-4D97-AF65-F5344CB8AC3E}">
        <p14:creationId xmlns:p14="http://schemas.microsoft.com/office/powerpoint/2010/main" val="278925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E245-5F11-6845-923D-8B45C7CC5299}"/>
              </a:ext>
            </a:extLst>
          </p:cNvPr>
          <p:cNvSpPr>
            <a:spLocks noGrp="1"/>
          </p:cNvSpPr>
          <p:nvPr>
            <p:ph type="title"/>
          </p:nvPr>
        </p:nvSpPr>
        <p:spPr>
          <a:xfrm>
            <a:off x="2795587" y="2293937"/>
            <a:ext cx="10515600" cy="1325563"/>
          </a:xfrm>
        </p:spPr>
        <p:txBody>
          <a:bodyPr>
            <a:normAutofit/>
          </a:bodyPr>
          <a:lstStyle/>
          <a:p>
            <a:r>
              <a:rPr lang="en-GB" sz="6000" dirty="0"/>
              <a:t>English Lesson 1</a:t>
            </a:r>
          </a:p>
        </p:txBody>
      </p:sp>
    </p:spTree>
    <p:extLst>
      <p:ext uri="{BB962C8B-B14F-4D97-AF65-F5344CB8AC3E}">
        <p14:creationId xmlns:p14="http://schemas.microsoft.com/office/powerpoint/2010/main" val="349956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8" y="-90965"/>
            <a:ext cx="10515600" cy="1325563"/>
          </a:xfrm>
        </p:spPr>
        <p:txBody>
          <a:bodyPr/>
          <a:lstStyle/>
          <a:p>
            <a:r>
              <a:rPr lang="en-GB" sz="6600" dirty="0">
                <a:solidFill>
                  <a:srgbClr val="0070C0"/>
                </a:solidFill>
                <a:latin typeface="Comic Sans MS" charset="0"/>
                <a:ea typeface="Comic Sans MS" charset="0"/>
                <a:cs typeface="Comic Sans MS" charset="0"/>
              </a:rPr>
              <a:t>Ice Palace </a:t>
            </a:r>
            <a:r>
              <a:rPr lang="en-GB" dirty="0">
                <a:latin typeface="Comic Sans MS" charset="0"/>
                <a:ea typeface="Comic Sans MS" charset="0"/>
                <a:cs typeface="Comic Sans MS" charset="0"/>
              </a:rPr>
              <a:t>by Robert </a:t>
            </a:r>
            <a:r>
              <a:rPr lang="en-GB" dirty="0" err="1">
                <a:latin typeface="Comic Sans MS" charset="0"/>
                <a:ea typeface="Comic Sans MS" charset="0"/>
                <a:cs typeface="Comic Sans MS" charset="0"/>
              </a:rPr>
              <a:t>Swindells</a:t>
            </a:r>
            <a:endParaRPr lang="en-GB" dirty="0">
              <a:latin typeface="Comic Sans MS" charset="0"/>
              <a:ea typeface="Comic Sans MS" charset="0"/>
              <a:cs typeface="Comic Sans MS" charset="0"/>
            </a:endParaRPr>
          </a:p>
        </p:txBody>
      </p:sp>
      <p:pic>
        <p:nvPicPr>
          <p:cNvPr id="5" name="Picture 4"/>
          <p:cNvPicPr>
            <a:picLocks noChangeAspect="1"/>
          </p:cNvPicPr>
          <p:nvPr/>
        </p:nvPicPr>
        <p:blipFill>
          <a:blip r:embed="rId2"/>
          <a:stretch>
            <a:fillRect/>
          </a:stretch>
        </p:blipFill>
        <p:spPr>
          <a:xfrm>
            <a:off x="0" y="1028700"/>
            <a:ext cx="12192000" cy="58293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58186">
            <a:off x="10813012" y="167745"/>
            <a:ext cx="1310636" cy="1310636"/>
          </a:xfrm>
          <a:prstGeom prst="rect">
            <a:avLst/>
          </a:prstGeom>
        </p:spPr>
      </p:pic>
      <p:sp>
        <p:nvSpPr>
          <p:cNvPr id="3" name="Content Placeholder 2"/>
          <p:cNvSpPr>
            <a:spLocks noGrp="1"/>
          </p:cNvSpPr>
          <p:nvPr>
            <p:ph idx="1"/>
          </p:nvPr>
        </p:nvSpPr>
        <p:spPr>
          <a:xfrm>
            <a:off x="123908" y="1392551"/>
            <a:ext cx="11869309" cy="5307496"/>
          </a:xfrm>
        </p:spPr>
        <p:txBody>
          <a:bodyPr>
            <a:normAutofit fontScale="32500" lnSpcReduction="20000"/>
          </a:bodyPr>
          <a:lstStyle/>
          <a:p>
            <a:pPr marL="0" indent="0">
              <a:lnSpc>
                <a:spcPct val="170000"/>
              </a:lnSpc>
              <a:buNone/>
            </a:pPr>
            <a:r>
              <a:rPr lang="en-GB" dirty="0">
                <a:latin typeface="Comic Sans MS" charset="0"/>
                <a:ea typeface="Comic Sans MS" charset="0"/>
                <a:cs typeface="Comic Sans MS" charset="0"/>
              </a:rPr>
              <a:t>	</a:t>
            </a:r>
            <a:r>
              <a:rPr lang="en-GB" sz="6500" dirty="0">
                <a:latin typeface="Comic Sans MS" charset="0"/>
                <a:ea typeface="Comic Sans MS" charset="0"/>
                <a:cs typeface="Comic Sans MS" charset="0"/>
              </a:rPr>
              <a:t>The snow was deeper now, and Ivan’s feet sank far beneath its surface with every step. He began to feel tired, and to wonder if he would ever see his home again. He was thinking longingly about his chair by the big, hot stove, when there came a sound that felt like an icicle in his heart. It was the long, thin cry a hungry wolf makes when it scents its prey. The cry was answered by another, and soon the pinewoods echoed with the howls of the hunting pack.</a:t>
            </a:r>
          </a:p>
          <a:p>
            <a:pPr marL="0" indent="0">
              <a:lnSpc>
                <a:spcPct val="170000"/>
              </a:lnSpc>
              <a:buNone/>
            </a:pPr>
            <a:r>
              <a:rPr lang="en-GB" sz="6500" dirty="0">
                <a:latin typeface="Comic Sans MS" charset="0"/>
                <a:ea typeface="Comic Sans MS" charset="0"/>
                <a:cs typeface="Comic Sans MS" charset="0"/>
              </a:rPr>
              <a:t>Ivan tried to go faster but the snow sucked at his boots, making him stumble. He looked back, sobbing. His footprints wound away between the trees, and somewhere back there, he knew, the wolves were running in his tracks with their noses down to smell him out.</a:t>
            </a:r>
            <a:endParaRPr lang="en-GB" dirty="0"/>
          </a:p>
        </p:txBody>
      </p:sp>
    </p:spTree>
    <p:extLst>
      <p:ext uri="{BB962C8B-B14F-4D97-AF65-F5344CB8AC3E}">
        <p14:creationId xmlns:p14="http://schemas.microsoft.com/office/powerpoint/2010/main" val="97012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8" y="-90965"/>
            <a:ext cx="10515600" cy="1325563"/>
          </a:xfrm>
        </p:spPr>
        <p:txBody>
          <a:bodyPr/>
          <a:lstStyle/>
          <a:p>
            <a:r>
              <a:rPr lang="en-GB" sz="6600" dirty="0">
                <a:solidFill>
                  <a:srgbClr val="0070C0"/>
                </a:solidFill>
                <a:latin typeface="Comic Sans MS" charset="0"/>
                <a:ea typeface="Comic Sans MS" charset="0"/>
                <a:cs typeface="Comic Sans MS" charset="0"/>
              </a:rPr>
              <a:t>Ice Palace </a:t>
            </a:r>
            <a:r>
              <a:rPr lang="en-GB" dirty="0">
                <a:latin typeface="Comic Sans MS" charset="0"/>
                <a:ea typeface="Comic Sans MS" charset="0"/>
                <a:cs typeface="Comic Sans MS" charset="0"/>
              </a:rPr>
              <a:t>by Robert </a:t>
            </a:r>
            <a:r>
              <a:rPr lang="en-GB" dirty="0" err="1">
                <a:latin typeface="Comic Sans MS" charset="0"/>
                <a:ea typeface="Comic Sans MS" charset="0"/>
                <a:cs typeface="Comic Sans MS" charset="0"/>
              </a:rPr>
              <a:t>Swindells</a:t>
            </a:r>
            <a:endParaRPr lang="en-GB" dirty="0">
              <a:latin typeface="Comic Sans MS" charset="0"/>
              <a:ea typeface="Comic Sans MS" charset="0"/>
              <a:cs typeface="Comic Sans MS" charset="0"/>
            </a:endParaRPr>
          </a:p>
        </p:txBody>
      </p:sp>
      <p:pic>
        <p:nvPicPr>
          <p:cNvPr id="5" name="Picture 4"/>
          <p:cNvPicPr>
            <a:picLocks noChangeAspect="1"/>
          </p:cNvPicPr>
          <p:nvPr/>
        </p:nvPicPr>
        <p:blipFill>
          <a:blip r:embed="rId2"/>
          <a:stretch>
            <a:fillRect/>
          </a:stretch>
        </p:blipFill>
        <p:spPr>
          <a:xfrm>
            <a:off x="0" y="1028700"/>
            <a:ext cx="12192000" cy="58293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58186">
            <a:off x="10813012" y="167745"/>
            <a:ext cx="1310636" cy="1310636"/>
          </a:xfrm>
          <a:prstGeom prst="rect">
            <a:avLst/>
          </a:prstGeom>
        </p:spPr>
      </p:pic>
      <p:sp>
        <p:nvSpPr>
          <p:cNvPr id="3" name="Content Placeholder 2"/>
          <p:cNvSpPr>
            <a:spLocks noGrp="1"/>
          </p:cNvSpPr>
          <p:nvPr>
            <p:ph idx="1"/>
          </p:nvPr>
        </p:nvSpPr>
        <p:spPr>
          <a:xfrm>
            <a:off x="123908" y="1392551"/>
            <a:ext cx="11869309" cy="5307496"/>
          </a:xfrm>
        </p:spPr>
        <p:txBody>
          <a:bodyPr>
            <a:normAutofit fontScale="25000" lnSpcReduction="20000"/>
          </a:bodyPr>
          <a:lstStyle/>
          <a:p>
            <a:pPr marL="0" indent="0">
              <a:lnSpc>
                <a:spcPct val="170000"/>
              </a:lnSpc>
              <a:buNone/>
            </a:pPr>
            <a:r>
              <a:rPr lang="en-GB" dirty="0">
                <a:latin typeface="Comic Sans MS" charset="0"/>
                <a:ea typeface="Comic Sans MS" charset="0"/>
                <a:cs typeface="Comic Sans MS" charset="0"/>
              </a:rPr>
              <a:t>	</a:t>
            </a:r>
            <a:r>
              <a:rPr lang="en-GB" sz="8000" dirty="0">
                <a:latin typeface="Comic Sans MS" charset="0"/>
                <a:ea typeface="Comic Sans MS" charset="0"/>
                <a:cs typeface="Comic Sans MS" charset="0"/>
              </a:rPr>
              <a:t>A tree: he must find a tree to climb. Wolves can outrun any living thing but they cannot climb trees. He stumbled on, looking wildly around him, but the trees just here were all pines with smooth icy trunks. The wolf-cries drew nearer. He looked back. Dim shapes moved in the dark beneath the trees. He plunged forward, gasping. They had seen him now. A few seconds more and they would be upon him. He glanced all about and ploughed through the snow, the wolves at his heels. He leapt; his hands closed around the lowest branch and he swung his legs clear of the ground as the first wolf lunged in a fluffy of snow.</a:t>
            </a:r>
          </a:p>
          <a:p>
            <a:pPr marL="0" indent="0">
              <a:lnSpc>
                <a:spcPct val="170000"/>
              </a:lnSpc>
              <a:buNone/>
            </a:pPr>
            <a:r>
              <a:rPr lang="en-GB" sz="8000" dirty="0">
                <a:latin typeface="Comic Sans MS" charset="0"/>
                <a:ea typeface="Comic Sans MS" charset="0"/>
                <a:cs typeface="Comic Sans MS" charset="0"/>
              </a:rPr>
              <a:t>Painfully, Ivan hauled himself up into the ice-lacquered branches and sat, gazing down. The wolves milled, snarling, around the foot of the tree. Their slavering jaws were upturned and their breath rose in plumes around him. Now and then a wolf would leap, its jaws snapping within inches of his feet.</a:t>
            </a:r>
            <a:endParaRPr lang="en-GB" sz="8000" dirty="0"/>
          </a:p>
        </p:txBody>
      </p:sp>
    </p:spTree>
    <p:extLst>
      <p:ext uri="{BB962C8B-B14F-4D97-AF65-F5344CB8AC3E}">
        <p14:creationId xmlns:p14="http://schemas.microsoft.com/office/powerpoint/2010/main" val="3290402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E4AC-AABE-0D4A-BAA6-C728B31081C2}"/>
              </a:ext>
            </a:extLst>
          </p:cNvPr>
          <p:cNvSpPr>
            <a:spLocks noGrp="1"/>
          </p:cNvSpPr>
          <p:nvPr>
            <p:ph type="title"/>
          </p:nvPr>
        </p:nvSpPr>
        <p:spPr>
          <a:xfrm>
            <a:off x="0" y="1936917"/>
            <a:ext cx="6282510" cy="901366"/>
          </a:xfrm>
        </p:spPr>
        <p:txBody>
          <a:bodyPr>
            <a:normAutofit/>
          </a:bodyPr>
          <a:lstStyle/>
          <a:p>
            <a:pPr algn="ctr"/>
            <a:r>
              <a:rPr lang="en-GB" sz="2800" dirty="0"/>
              <a:t>These are the ones I found:</a:t>
            </a:r>
          </a:p>
        </p:txBody>
      </p:sp>
      <p:sp>
        <p:nvSpPr>
          <p:cNvPr id="3" name="Content Placeholder 2">
            <a:extLst>
              <a:ext uri="{FF2B5EF4-FFF2-40B4-BE49-F238E27FC236}">
                <a16:creationId xmlns:a16="http://schemas.microsoft.com/office/drawing/2014/main" id="{7A9B19E2-6A45-DC49-92FF-8E17D2E093A2}"/>
              </a:ext>
            </a:extLst>
          </p:cNvPr>
          <p:cNvSpPr>
            <a:spLocks noGrp="1"/>
          </p:cNvSpPr>
          <p:nvPr>
            <p:ph idx="1"/>
          </p:nvPr>
        </p:nvSpPr>
        <p:spPr>
          <a:xfrm>
            <a:off x="394535" y="2838283"/>
            <a:ext cx="10515600" cy="4351338"/>
          </a:xfrm>
        </p:spPr>
        <p:txBody>
          <a:bodyPr>
            <a:normAutofit/>
          </a:bodyPr>
          <a:lstStyle/>
          <a:p>
            <a:r>
              <a:rPr lang="en-GB" sz="2000" dirty="0">
                <a:latin typeface="Comic Sans MS" charset="0"/>
                <a:ea typeface="Comic Sans MS" charset="0"/>
                <a:cs typeface="Comic Sans MS" charset="0"/>
              </a:rPr>
              <a:t>the unhappy couple</a:t>
            </a:r>
          </a:p>
          <a:p>
            <a:r>
              <a:rPr lang="en-GB" sz="2000" dirty="0">
                <a:latin typeface="Comic Sans MS" charset="0"/>
                <a:ea typeface="Comic Sans MS" charset="0"/>
                <a:cs typeface="Comic Sans MS" charset="0"/>
              </a:rPr>
              <a:t>a terrible cry from the blacksmith’s house</a:t>
            </a:r>
          </a:p>
          <a:p>
            <a:r>
              <a:rPr lang="en-GB" sz="2000" dirty="0">
                <a:latin typeface="Comic Sans MS" charset="0"/>
                <a:ea typeface="Comic Sans MS" charset="0"/>
                <a:cs typeface="Comic Sans MS" charset="0"/>
              </a:rPr>
              <a:t>Ivan was afraid… more afraid than he had ever been</a:t>
            </a:r>
          </a:p>
          <a:p>
            <a:r>
              <a:rPr lang="en-GB" sz="2000" dirty="0">
                <a:latin typeface="Comic Sans MS" charset="0"/>
                <a:ea typeface="Comic Sans MS" charset="0"/>
                <a:cs typeface="Comic Sans MS" charset="0"/>
              </a:rPr>
              <a:t>he cried a little as he went along</a:t>
            </a:r>
          </a:p>
          <a:p>
            <a:r>
              <a:rPr lang="en-GB" sz="2000" dirty="0">
                <a:latin typeface="Comic Sans MS" charset="0"/>
                <a:ea typeface="Comic Sans MS" charset="0"/>
                <a:cs typeface="Comic Sans MS" charset="0"/>
              </a:rPr>
              <a:t>He was afraid, and sometimes he almost turned around</a:t>
            </a:r>
          </a:p>
          <a:p>
            <a:r>
              <a:rPr lang="en-GB" sz="2000" dirty="0">
                <a:latin typeface="Comic Sans MS" charset="0"/>
                <a:ea typeface="Comic Sans MS" charset="0"/>
                <a:cs typeface="Comic Sans MS" charset="0"/>
              </a:rPr>
              <a:t>He sighed,</a:t>
            </a:r>
          </a:p>
          <a:p>
            <a:r>
              <a:rPr lang="en-GB" sz="2000" dirty="0">
                <a:latin typeface="Comic Sans MS" charset="0"/>
                <a:ea typeface="Comic Sans MS" charset="0"/>
                <a:cs typeface="Comic Sans MS" charset="0"/>
              </a:rPr>
              <a:t>He began to feel tired</a:t>
            </a:r>
          </a:p>
          <a:p>
            <a:r>
              <a:rPr lang="en-GB" sz="2000" dirty="0">
                <a:latin typeface="Comic Sans MS" charset="0"/>
                <a:ea typeface="Comic Sans MS" charset="0"/>
                <a:cs typeface="Comic Sans MS" charset="0"/>
              </a:rPr>
              <a:t>He looked back, sobbing.</a:t>
            </a:r>
          </a:p>
          <a:p>
            <a:r>
              <a:rPr lang="en-GB" sz="2000" dirty="0">
                <a:latin typeface="Comic Sans MS" charset="0"/>
                <a:ea typeface="Comic Sans MS" charset="0"/>
                <a:cs typeface="Comic Sans MS" charset="0"/>
              </a:rPr>
              <a:t>looking wildly around him</a:t>
            </a:r>
            <a:endParaRPr lang="en-GB" sz="2000" dirty="0"/>
          </a:p>
        </p:txBody>
      </p:sp>
      <p:pic>
        <p:nvPicPr>
          <p:cNvPr id="4" name="Picture 3">
            <a:extLst>
              <a:ext uri="{FF2B5EF4-FFF2-40B4-BE49-F238E27FC236}">
                <a16:creationId xmlns:a16="http://schemas.microsoft.com/office/drawing/2014/main" id="{16502908-8A47-0A4D-83A0-E8154B9853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82673" y="1936917"/>
            <a:ext cx="4438106" cy="4555958"/>
          </a:xfrm>
          <a:prstGeom prst="rect">
            <a:avLst/>
          </a:prstGeom>
        </p:spPr>
      </p:pic>
      <p:sp>
        <p:nvSpPr>
          <p:cNvPr id="5" name="TextBox 4">
            <a:extLst>
              <a:ext uri="{FF2B5EF4-FFF2-40B4-BE49-F238E27FC236}">
                <a16:creationId xmlns:a16="http://schemas.microsoft.com/office/drawing/2014/main" id="{B866027E-CD2E-CE45-B7C6-B23C42A3FF15}"/>
              </a:ext>
            </a:extLst>
          </p:cNvPr>
          <p:cNvSpPr txBox="1"/>
          <p:nvPr/>
        </p:nvSpPr>
        <p:spPr>
          <a:xfrm>
            <a:off x="313856" y="595123"/>
            <a:ext cx="11706923" cy="1077218"/>
          </a:xfrm>
          <a:prstGeom prst="rect">
            <a:avLst/>
          </a:prstGeom>
          <a:noFill/>
        </p:spPr>
        <p:txBody>
          <a:bodyPr wrap="none" rtlCol="0">
            <a:spAutoFit/>
          </a:bodyPr>
          <a:lstStyle/>
          <a:p>
            <a:pPr algn="ctr"/>
            <a:r>
              <a:rPr lang="en-GB" sz="3200" b="1" dirty="0">
                <a:solidFill>
                  <a:srgbClr val="FF0000"/>
                </a:solidFill>
              </a:rPr>
              <a:t>Warm Up Answers:</a:t>
            </a:r>
          </a:p>
          <a:p>
            <a:pPr algn="ctr"/>
            <a:r>
              <a:rPr lang="en-GB" sz="3200" b="1" dirty="0">
                <a:solidFill>
                  <a:srgbClr val="FF0000"/>
                </a:solidFill>
              </a:rPr>
              <a:t>Did you find any words or phrases to describe how they are feeling?</a:t>
            </a:r>
          </a:p>
        </p:txBody>
      </p:sp>
    </p:spTree>
    <p:extLst>
      <p:ext uri="{BB962C8B-B14F-4D97-AF65-F5344CB8AC3E}">
        <p14:creationId xmlns:p14="http://schemas.microsoft.com/office/powerpoint/2010/main" val="2075344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422" y="0"/>
            <a:ext cx="2771775" cy="2771775"/>
          </a:xfrm>
          <a:prstGeom prst="rect">
            <a:avLst/>
          </a:prstGeom>
        </p:spPr>
      </p:pic>
      <p:sp>
        <p:nvSpPr>
          <p:cNvPr id="2" name="Title 1"/>
          <p:cNvSpPr>
            <a:spLocks noGrp="1"/>
          </p:cNvSpPr>
          <p:nvPr>
            <p:ph type="title"/>
          </p:nvPr>
        </p:nvSpPr>
        <p:spPr>
          <a:xfrm>
            <a:off x="3570753" y="-143352"/>
            <a:ext cx="6349538" cy="1325563"/>
          </a:xfrm>
        </p:spPr>
        <p:txBody>
          <a:bodyPr/>
          <a:lstStyle/>
          <a:p>
            <a:pPr algn="ctr"/>
            <a:r>
              <a:rPr lang="en-GB" b="1" dirty="0"/>
              <a:t>Main Task</a:t>
            </a:r>
            <a:r>
              <a:rPr lang="en-GB" dirty="0"/>
              <a:t>:</a:t>
            </a:r>
          </a:p>
        </p:txBody>
      </p:sp>
      <p:sp>
        <p:nvSpPr>
          <p:cNvPr id="3" name="Content Placeholder 2"/>
          <p:cNvSpPr>
            <a:spLocks noGrp="1"/>
          </p:cNvSpPr>
          <p:nvPr>
            <p:ph idx="1"/>
          </p:nvPr>
        </p:nvSpPr>
        <p:spPr>
          <a:xfrm>
            <a:off x="3570753" y="982663"/>
            <a:ext cx="6349538" cy="1789112"/>
          </a:xfrm>
        </p:spPr>
        <p:txBody>
          <a:bodyPr>
            <a:normAutofit fontScale="92500" lnSpcReduction="20000"/>
          </a:bodyPr>
          <a:lstStyle/>
          <a:p>
            <a:pPr marL="0" indent="0" algn="ctr">
              <a:buNone/>
            </a:pPr>
            <a:r>
              <a:rPr lang="en-GB" dirty="0"/>
              <a:t>Look back at the story so far. Search for effective words and phrases in the text that describe the </a:t>
            </a:r>
            <a:r>
              <a:rPr lang="en-GB" dirty="0">
                <a:solidFill>
                  <a:srgbClr val="C00000"/>
                </a:solidFill>
              </a:rPr>
              <a:t>characters</a:t>
            </a:r>
            <a:r>
              <a:rPr lang="en-GB" dirty="0"/>
              <a:t> and the </a:t>
            </a:r>
            <a:r>
              <a:rPr lang="en-GB" dirty="0">
                <a:solidFill>
                  <a:srgbClr val="C00000"/>
                </a:solidFill>
              </a:rPr>
              <a:t>setting</a:t>
            </a:r>
            <a:r>
              <a:rPr lang="en-GB" dirty="0"/>
              <a:t>.</a:t>
            </a:r>
          </a:p>
          <a:p>
            <a:pPr marL="0" indent="0" algn="ctr">
              <a:buNone/>
            </a:pPr>
            <a:r>
              <a:rPr lang="en-GB" dirty="0"/>
              <a:t>Look for how they are feeling and what things look like</a:t>
            </a:r>
          </a:p>
        </p:txBody>
      </p:sp>
      <p:graphicFrame>
        <p:nvGraphicFramePr>
          <p:cNvPr id="5" name="Table 4"/>
          <p:cNvGraphicFramePr>
            <a:graphicFrameLocks noGrp="1"/>
          </p:cNvGraphicFramePr>
          <p:nvPr>
            <p:extLst>
              <p:ext uri="{D42A27DB-BD31-4B8C-83A1-F6EECF244321}">
                <p14:modId xmlns:p14="http://schemas.microsoft.com/office/powerpoint/2010/main" val="2806401396"/>
              </p:ext>
            </p:extLst>
          </p:nvPr>
        </p:nvGraphicFramePr>
        <p:xfrm>
          <a:off x="614363" y="3089593"/>
          <a:ext cx="11029951" cy="3411220"/>
        </p:xfrm>
        <a:graphic>
          <a:graphicData uri="http://schemas.openxmlformats.org/drawingml/2006/table">
            <a:tbl>
              <a:tblPr firstRow="1" firstCol="1" bandRow="1">
                <a:tableStyleId>{5C22544A-7EE6-4342-B048-85BDC9FD1C3A}</a:tableStyleId>
              </a:tblPr>
              <a:tblGrid>
                <a:gridCol w="5459491">
                  <a:extLst>
                    <a:ext uri="{9D8B030D-6E8A-4147-A177-3AD203B41FA5}">
                      <a16:colId xmlns:a16="http://schemas.microsoft.com/office/drawing/2014/main" val="20000"/>
                    </a:ext>
                  </a:extLst>
                </a:gridCol>
                <a:gridCol w="5570460">
                  <a:extLst>
                    <a:ext uri="{9D8B030D-6E8A-4147-A177-3AD203B41FA5}">
                      <a16:colId xmlns:a16="http://schemas.microsoft.com/office/drawing/2014/main" val="20001"/>
                    </a:ext>
                  </a:extLst>
                </a:gridCol>
              </a:tblGrid>
              <a:tr h="379024">
                <a:tc>
                  <a:txBody>
                    <a:bodyPr/>
                    <a:lstStyle/>
                    <a:p>
                      <a:pPr algn="ctr">
                        <a:spcAft>
                          <a:spcPts val="0"/>
                        </a:spcAft>
                      </a:pPr>
                      <a:r>
                        <a:rPr lang="en-US" sz="2400">
                          <a:effectLst/>
                        </a:rPr>
                        <a:t>Characters</a:t>
                      </a:r>
                      <a:endParaRPr lang="en-US" sz="1200">
                        <a:effectLst/>
                        <a:latin typeface="Calibri" charset="0"/>
                        <a:ea typeface="Calibri" charset="0"/>
                        <a:cs typeface="Times New Roman" charset="0"/>
                      </a:endParaRPr>
                    </a:p>
                  </a:txBody>
                  <a:tcPr marL="68580" marR="68580" marT="0" marB="0"/>
                </a:tc>
                <a:tc>
                  <a:txBody>
                    <a:bodyPr/>
                    <a:lstStyle/>
                    <a:p>
                      <a:pPr algn="ctr">
                        <a:spcAft>
                          <a:spcPts val="0"/>
                        </a:spcAft>
                      </a:pPr>
                      <a:r>
                        <a:rPr lang="en-US" sz="2400" dirty="0">
                          <a:effectLst/>
                        </a:rPr>
                        <a:t>Setting</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3032196">
                <a:tc>
                  <a:txBody>
                    <a:bodyPr/>
                    <a:lstStyle/>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endParaRPr lang="en-US" sz="1200" dirty="0">
                        <a:effectLst/>
                      </a:endParaRPr>
                    </a:p>
                  </a:txBody>
                  <a:tcPr marL="68580" marR="68580" marT="0" marB="0">
                    <a:solidFill>
                      <a:schemeClr val="accent1">
                        <a:alpha val="24000"/>
                      </a:schemeClr>
                    </a:solidFill>
                  </a:tcPr>
                </a:tc>
                <a:tc>
                  <a:txBody>
                    <a:bodyPr/>
                    <a:lstStyle/>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r>
                        <a:rPr lang="en-US" sz="1800" dirty="0">
                          <a:effectLst/>
                        </a:rPr>
                        <a:t> </a:t>
                      </a:r>
                      <a:endParaRPr lang="en-US" sz="1200" dirty="0">
                        <a:effectLst/>
                      </a:endParaRPr>
                    </a:p>
                    <a:p>
                      <a:pPr>
                        <a:spcAft>
                          <a:spcPts val="0"/>
                        </a:spcAft>
                      </a:pPr>
                      <a:endParaRPr lang="en-US" sz="1200" dirty="0">
                        <a:effectLst/>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270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E659-9BC8-9F4F-B443-8EA959017CB9}"/>
              </a:ext>
            </a:extLst>
          </p:cNvPr>
          <p:cNvSpPr>
            <a:spLocks noGrp="1"/>
          </p:cNvSpPr>
          <p:nvPr>
            <p:ph type="title"/>
          </p:nvPr>
        </p:nvSpPr>
        <p:spPr>
          <a:xfrm>
            <a:off x="2872740" y="2308225"/>
            <a:ext cx="10515600" cy="1325563"/>
          </a:xfrm>
        </p:spPr>
        <p:txBody>
          <a:bodyPr>
            <a:normAutofit/>
          </a:bodyPr>
          <a:lstStyle/>
          <a:p>
            <a:r>
              <a:rPr lang="en-GB" sz="6600" dirty="0"/>
              <a:t>English Lesson 3</a:t>
            </a:r>
          </a:p>
        </p:txBody>
      </p:sp>
    </p:spTree>
    <p:extLst>
      <p:ext uri="{BB962C8B-B14F-4D97-AF65-F5344CB8AC3E}">
        <p14:creationId xmlns:p14="http://schemas.microsoft.com/office/powerpoint/2010/main" val="2155841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19F3-19BC-C244-93DA-F5678AD1EE67}"/>
              </a:ext>
            </a:extLst>
          </p:cNvPr>
          <p:cNvSpPr>
            <a:spLocks noGrp="1"/>
          </p:cNvSpPr>
          <p:nvPr>
            <p:ph type="title"/>
          </p:nvPr>
        </p:nvSpPr>
        <p:spPr>
          <a:xfrm>
            <a:off x="338137" y="-105570"/>
            <a:ext cx="10515600" cy="1325563"/>
          </a:xfrm>
        </p:spPr>
        <p:txBody>
          <a:bodyPr/>
          <a:lstStyle/>
          <a:p>
            <a:r>
              <a:rPr lang="en-GB" b="1" dirty="0"/>
              <a:t>Warm Up Task:</a:t>
            </a:r>
          </a:p>
        </p:txBody>
      </p:sp>
      <p:sp>
        <p:nvSpPr>
          <p:cNvPr id="3" name="Content Placeholder 2">
            <a:extLst>
              <a:ext uri="{FF2B5EF4-FFF2-40B4-BE49-F238E27FC236}">
                <a16:creationId xmlns:a16="http://schemas.microsoft.com/office/drawing/2014/main" id="{A14AAD02-2884-EE44-B3B4-2047F911AB34}"/>
              </a:ext>
            </a:extLst>
          </p:cNvPr>
          <p:cNvSpPr>
            <a:spLocks noGrp="1"/>
          </p:cNvSpPr>
          <p:nvPr>
            <p:ph idx="1"/>
          </p:nvPr>
        </p:nvSpPr>
        <p:spPr>
          <a:xfrm>
            <a:off x="333374" y="1085008"/>
            <a:ext cx="8277225" cy="4351338"/>
          </a:xfrm>
        </p:spPr>
        <p:txBody>
          <a:bodyPr/>
          <a:lstStyle/>
          <a:p>
            <a:pPr marL="0" indent="0">
              <a:buNone/>
            </a:pPr>
            <a:r>
              <a:rPr lang="en-GB" dirty="0">
                <a:latin typeface="Chalkboard" panose="03050602040202020205" pitchFamily="66" charset="77"/>
              </a:rPr>
              <a:t>In today’s part of the story, there is a bear, a snowy owl and some wolves.</a:t>
            </a:r>
          </a:p>
          <a:p>
            <a:pPr marL="0" indent="0">
              <a:buNone/>
            </a:pPr>
            <a:r>
              <a:rPr lang="en-GB" dirty="0">
                <a:latin typeface="Chalkboard" panose="03050602040202020205" pitchFamily="66" charset="77"/>
              </a:rPr>
              <a:t>Think of words or phrases to describe how each animal moves or the sound it makes. You could use a simile.</a:t>
            </a:r>
          </a:p>
        </p:txBody>
      </p:sp>
      <p:pic>
        <p:nvPicPr>
          <p:cNvPr id="4" name="Picture 3">
            <a:extLst>
              <a:ext uri="{FF2B5EF4-FFF2-40B4-BE49-F238E27FC236}">
                <a16:creationId xmlns:a16="http://schemas.microsoft.com/office/drawing/2014/main" id="{6E917380-4CE6-4848-A2A9-074A2667C6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6004" y="1133476"/>
            <a:ext cx="1877796" cy="5167312"/>
          </a:xfrm>
          <a:prstGeom prst="rect">
            <a:avLst/>
          </a:prstGeom>
        </p:spPr>
      </p:pic>
      <p:pic>
        <p:nvPicPr>
          <p:cNvPr id="5" name="Picture 4">
            <a:extLst>
              <a:ext uri="{FF2B5EF4-FFF2-40B4-BE49-F238E27FC236}">
                <a16:creationId xmlns:a16="http://schemas.microsoft.com/office/drawing/2014/main" id="{C8E732D7-E06A-024D-805E-F98B4A29FE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526" y="3260677"/>
            <a:ext cx="4450976" cy="3108373"/>
          </a:xfrm>
          <a:prstGeom prst="rect">
            <a:avLst/>
          </a:prstGeom>
        </p:spPr>
      </p:pic>
      <p:sp>
        <p:nvSpPr>
          <p:cNvPr id="6" name="TextBox 5">
            <a:extLst>
              <a:ext uri="{FF2B5EF4-FFF2-40B4-BE49-F238E27FC236}">
                <a16:creationId xmlns:a16="http://schemas.microsoft.com/office/drawing/2014/main" id="{ECF7F982-BB9C-C64B-8CE7-FA63C81B22B2}"/>
              </a:ext>
            </a:extLst>
          </p:cNvPr>
          <p:cNvSpPr txBox="1"/>
          <p:nvPr/>
        </p:nvSpPr>
        <p:spPr>
          <a:xfrm>
            <a:off x="5433746" y="3600450"/>
            <a:ext cx="3529013" cy="2031325"/>
          </a:xfrm>
          <a:prstGeom prst="rect">
            <a:avLst/>
          </a:prstGeom>
          <a:noFill/>
        </p:spPr>
        <p:txBody>
          <a:bodyPr wrap="square" rtlCol="0">
            <a:spAutoFit/>
          </a:bodyPr>
          <a:lstStyle/>
          <a:p>
            <a:r>
              <a:rPr lang="en-GB" dirty="0"/>
              <a:t>Examples:</a:t>
            </a:r>
          </a:p>
          <a:p>
            <a:pPr marL="285750" indent="-285750">
              <a:buFont typeface="Arial" panose="020B0604020202020204" pitchFamily="34" charset="0"/>
              <a:buChar char="•"/>
            </a:pPr>
            <a:r>
              <a:rPr lang="en-GB" dirty="0"/>
              <a:t>The owl flew as silent as the wind through the forest.</a:t>
            </a:r>
          </a:p>
          <a:p>
            <a:pPr marL="285750" indent="-285750">
              <a:buFont typeface="Arial" panose="020B0604020202020204" pitchFamily="34" charset="0"/>
              <a:buChar char="•"/>
            </a:pPr>
            <a:r>
              <a:rPr lang="en-GB" dirty="0"/>
              <a:t>The wolves leapt and snapped their slavering jaws just inches from his feet.</a:t>
            </a:r>
          </a:p>
          <a:p>
            <a:endParaRPr lang="en-GB" dirty="0"/>
          </a:p>
        </p:txBody>
      </p:sp>
    </p:spTree>
    <p:extLst>
      <p:ext uri="{BB962C8B-B14F-4D97-AF65-F5344CB8AC3E}">
        <p14:creationId xmlns:p14="http://schemas.microsoft.com/office/powerpoint/2010/main" val="3472794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3996" y="1105975"/>
            <a:ext cx="10783168" cy="5078313"/>
          </a:xfrm>
          <a:prstGeom prst="rect">
            <a:avLst/>
          </a:prstGeom>
          <a:noFill/>
        </p:spPr>
        <p:txBody>
          <a:bodyPr wrap="square" rtlCol="0">
            <a:spAutoFit/>
          </a:bodyPr>
          <a:lstStyle/>
          <a:p>
            <a:r>
              <a:rPr lang="en-GB" sz="3600" b="1" dirty="0">
                <a:solidFill>
                  <a:srgbClr val="0070C0"/>
                </a:solidFill>
              </a:rPr>
              <a:t>Can you remember the speech punctuation rules?</a:t>
            </a:r>
          </a:p>
          <a:p>
            <a:endParaRPr lang="en-GB" sz="3600" b="1" dirty="0">
              <a:solidFill>
                <a:srgbClr val="0070C0"/>
              </a:solidFill>
            </a:endParaRPr>
          </a:p>
          <a:p>
            <a:r>
              <a:rPr lang="en-GB" sz="3600" b="1" u="sng" dirty="0">
                <a:solidFill>
                  <a:srgbClr val="0070C0"/>
                </a:solidFill>
              </a:rPr>
              <a:t>Today’s task:</a:t>
            </a:r>
          </a:p>
          <a:p>
            <a:r>
              <a:rPr lang="en-GB" sz="3600" b="1" dirty="0">
                <a:solidFill>
                  <a:srgbClr val="0070C0"/>
                </a:solidFill>
              </a:rPr>
              <a:t>To practise writing speech using the correct speech punctuation.</a:t>
            </a:r>
          </a:p>
          <a:p>
            <a:endParaRPr lang="en-GB" sz="3600" b="1" dirty="0">
              <a:solidFill>
                <a:srgbClr val="0070C0"/>
              </a:solidFill>
            </a:endParaRPr>
          </a:p>
          <a:p>
            <a:r>
              <a:rPr lang="en-GB" sz="3600" b="1" dirty="0">
                <a:solidFill>
                  <a:srgbClr val="0070C0"/>
                </a:solidFill>
              </a:rPr>
              <a:t>First: We will read the next part of the story. </a:t>
            </a:r>
          </a:p>
          <a:p>
            <a:r>
              <a:rPr lang="en-GB" sz="3600" b="1" dirty="0">
                <a:solidFill>
                  <a:srgbClr val="0070C0"/>
                </a:solidFill>
              </a:rPr>
              <a:t>During the story, look at how the author has used speech </a:t>
            </a:r>
            <a:r>
              <a:rPr lang="en-GB" sz="3600" b="1" dirty="0" err="1">
                <a:solidFill>
                  <a:srgbClr val="0070C0"/>
                </a:solidFill>
              </a:rPr>
              <a:t>puncuation</a:t>
            </a:r>
            <a:r>
              <a:rPr lang="en-GB" sz="3600" b="1" dirty="0">
                <a:solidFill>
                  <a:srgbClr val="0070C0"/>
                </a:solidFill>
              </a:rPr>
              <a:t>. </a:t>
            </a:r>
          </a:p>
        </p:txBody>
      </p:sp>
    </p:spTree>
    <p:extLst>
      <p:ext uri="{BB962C8B-B14F-4D97-AF65-F5344CB8AC3E}">
        <p14:creationId xmlns:p14="http://schemas.microsoft.com/office/powerpoint/2010/main" val="1207536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838200" y="315515"/>
            <a:ext cx="10515600" cy="5582603"/>
          </a:xfrm>
        </p:spPr>
        <p:txBody>
          <a:bodyPr>
            <a:normAutofit lnSpcReduction="10000"/>
          </a:bodyPr>
          <a:lstStyle/>
          <a:p>
            <a:pPr marL="0" indent="0">
              <a:buNone/>
            </a:pPr>
            <a:r>
              <a:rPr lang="en-GB" dirty="0"/>
              <a:t>Soon Ivan began to feel cold. The wind whipped through the bare branches and his dangling legs became numb. Soon he knew the frost would be in his fingers. It would spread through his hands until they could no longer grip, and he would fall into that whirling mass of fur and fangs. </a:t>
            </a:r>
          </a:p>
          <a:p>
            <a:pPr marL="0" indent="0">
              <a:buNone/>
            </a:pPr>
            <a:r>
              <a:rPr lang="en-GB" dirty="0"/>
              <a:t>“Go away!” he cried. “Oh go away and find someone else to kill!” But the wolves gazed at him with their cruel eyes and their jaws seemed to grin. “They know,” sobbed Ivan. “They know that I am freezing. They’re waiting for me to fall.”</a:t>
            </a:r>
          </a:p>
          <a:p>
            <a:pPr marL="0" indent="0">
              <a:buNone/>
            </a:pPr>
            <a:r>
              <a:rPr lang="en-GB" dirty="0"/>
              <a:t>He clung desperately to his perch. The cold began to seep through his hands. He cried softly, and his tears froze on his cheeks. “Farewell little brother,” he whispered. “I can never save you now.” His eyes felt heavy, and his head sank slowly until his chin rested on his chest. He was going to sleep.</a:t>
            </a:r>
          </a:p>
        </p:txBody>
      </p:sp>
      <p:pic>
        <p:nvPicPr>
          <p:cNvPr id="5" name="Picture 4">
            <a:extLst>
              <a:ext uri="{FF2B5EF4-FFF2-40B4-BE49-F238E27FC236}">
                <a16:creationId xmlns:a16="http://schemas.microsoft.com/office/drawing/2014/main" id="{655EA829-FC78-EF42-94AE-24C081CCFB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0538" y="5128192"/>
            <a:ext cx="5870575" cy="1886971"/>
          </a:xfrm>
          <a:prstGeom prst="rect">
            <a:avLst/>
          </a:prstGeom>
        </p:spPr>
      </p:pic>
    </p:spTree>
    <p:extLst>
      <p:ext uri="{BB962C8B-B14F-4D97-AF65-F5344CB8AC3E}">
        <p14:creationId xmlns:p14="http://schemas.microsoft.com/office/powerpoint/2010/main" val="2434779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63255" y="365124"/>
            <a:ext cx="11198268" cy="6160935"/>
          </a:xfrm>
        </p:spPr>
        <p:txBody>
          <a:bodyPr>
            <a:normAutofit/>
          </a:bodyPr>
          <a:lstStyle/>
          <a:p>
            <a:pPr marL="0" indent="0">
              <a:buNone/>
            </a:pPr>
            <a:r>
              <a:rPr lang="en-GB" sz="2400" dirty="0"/>
              <a:t>The cold was going away. He smiled a little. He had only to let go now, and he could sleep and sleep until the end of the world</a:t>
            </a:r>
            <a:r>
              <a:rPr lang="is-IS" sz="2400" dirty="0"/>
              <a:t>…</a:t>
            </a:r>
          </a:p>
          <a:p>
            <a:pPr marL="0" indent="0">
              <a:buNone/>
            </a:pPr>
            <a:r>
              <a:rPr lang="is-IS" sz="2400" dirty="0"/>
              <a:t>A startled yelp roused him. He shook his head and looked down. The wolves were scattering in all directions and in their midst, rearing on its hind legs, was a huge bear. Its terrible claws hissed through the air and the wolves fell back, snapping. The bear lunged at them and they turned tail, slipping away between the frozen trees. </a:t>
            </a:r>
          </a:p>
          <a:p>
            <a:pPr marL="0" indent="0">
              <a:buNone/>
            </a:pPr>
            <a:r>
              <a:rPr lang="is-IS" sz="2400" dirty="0"/>
              <a:t>Ivan cried out joyfully, then gaped with horror. Bears kill people. And bears can climb! He pulled up his feet, trying to move higher. The bear dropped onto all its four feet and stood a moment, snarling into the forest. Then, with only an upward glance at the boy, it loped off, melting soon among the shadows of the pines. </a:t>
            </a:r>
          </a:p>
          <a:p>
            <a:pPr marL="0" indent="0">
              <a:buNone/>
            </a:pPr>
            <a:r>
              <a:rPr lang="is-IS" sz="2400" dirty="0"/>
              <a:t>Stiffly, Ivan climbed down. He peered fearfully all around but the wolves were gone, and there was no sign of the bear.</a:t>
            </a:r>
            <a:endParaRPr lang="en-GB" sz="2400" dirty="0"/>
          </a:p>
        </p:txBody>
      </p:sp>
      <p:pic>
        <p:nvPicPr>
          <p:cNvPr id="5" name="Picture 4">
            <a:extLst>
              <a:ext uri="{FF2B5EF4-FFF2-40B4-BE49-F238E27FC236}">
                <a16:creationId xmlns:a16="http://schemas.microsoft.com/office/drawing/2014/main" id="{58B35D55-6990-4840-98BD-7D2113037E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12976" y="4529556"/>
            <a:ext cx="4450976" cy="3108373"/>
          </a:xfrm>
          <a:prstGeom prst="rect">
            <a:avLst/>
          </a:prstGeom>
        </p:spPr>
      </p:pic>
    </p:spTree>
    <p:extLst>
      <p:ext uri="{BB962C8B-B14F-4D97-AF65-F5344CB8AC3E}">
        <p14:creationId xmlns:p14="http://schemas.microsoft.com/office/powerpoint/2010/main" val="2316757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496866" y="331940"/>
            <a:ext cx="11198268" cy="6160935"/>
          </a:xfrm>
        </p:spPr>
        <p:txBody>
          <a:bodyPr>
            <a:normAutofit/>
          </a:bodyPr>
          <a:lstStyle/>
          <a:p>
            <a:pPr marL="0" indent="0">
              <a:buNone/>
            </a:pPr>
            <a:r>
              <a:rPr lang="en-GB" dirty="0"/>
              <a:t>All that day, little Ivan walked on. Now and then he would break off a little of the bread in his pocket and chew it as he walked. And when it began to grow dark he found another snowdrift and made a cave inside it. He ate more of the bread and snuggled down to sleep.</a:t>
            </a:r>
          </a:p>
          <a:p>
            <a:pPr marL="0" indent="0">
              <a:buNone/>
            </a:pPr>
            <a:r>
              <a:rPr lang="en-GB" dirty="0"/>
              <a:t>At midnight he awoke, and it seemed to him that he had heard a voice. He listened. Outside, the wind was howling. After a moment he closed his eyes again. </a:t>
            </a:r>
          </a:p>
          <a:p>
            <a:pPr marL="0" indent="0">
              <a:buNone/>
            </a:pPr>
            <a:r>
              <a:rPr lang="en-GB" dirty="0"/>
              <a:t>“It must have been the wind,” he said to himself. “Only the wind.” But no sooner had he closed his eyes then he seemed to hear the voice again. He got up, knelt by the hole, and stuck his head out. The cold made him gasp. Ivan screwed up his eyes and peered into the darkness. There was nothing. Only the tossing of the pines and clouds of windblown snow. Then, just as he was about to draw his head back inside, he thought he saw a movement under the trees. </a:t>
            </a:r>
          </a:p>
        </p:txBody>
      </p:sp>
      <p:pic>
        <p:nvPicPr>
          <p:cNvPr id="5" name="Picture 4">
            <a:extLst>
              <a:ext uri="{FF2B5EF4-FFF2-40B4-BE49-F238E27FC236}">
                <a16:creationId xmlns:a16="http://schemas.microsoft.com/office/drawing/2014/main" id="{D05ED3DB-8B50-3340-811A-3F46FCABB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39997" y="5585087"/>
            <a:ext cx="3913803" cy="1938851"/>
          </a:xfrm>
          <a:prstGeom prst="rect">
            <a:avLst/>
          </a:prstGeom>
        </p:spPr>
      </p:pic>
    </p:spTree>
    <p:extLst>
      <p:ext uri="{BB962C8B-B14F-4D97-AF65-F5344CB8AC3E}">
        <p14:creationId xmlns:p14="http://schemas.microsoft.com/office/powerpoint/2010/main" val="14340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5342" y="187960"/>
            <a:ext cx="4306957" cy="2387600"/>
          </a:xfrm>
        </p:spPr>
        <p:txBody>
          <a:bodyPr/>
          <a:lstStyle/>
          <a:p>
            <a:r>
              <a:rPr lang="en-GB" dirty="0"/>
              <a:t>Our New Class Read:</a:t>
            </a:r>
          </a:p>
        </p:txBody>
      </p:sp>
      <p:sp>
        <p:nvSpPr>
          <p:cNvPr id="3" name="Subtitle 2"/>
          <p:cNvSpPr>
            <a:spLocks noGrp="1"/>
          </p:cNvSpPr>
          <p:nvPr>
            <p:ph type="subTitle" idx="1"/>
          </p:nvPr>
        </p:nvSpPr>
        <p:spPr>
          <a:xfrm>
            <a:off x="6475342" y="3710940"/>
            <a:ext cx="4306958" cy="1920240"/>
          </a:xfrm>
        </p:spPr>
        <p:txBody>
          <a:bodyPr/>
          <a:lstStyle/>
          <a:p>
            <a:r>
              <a:rPr lang="en-GB" dirty="0">
                <a:latin typeface="Bookman Old Style" charset="0"/>
                <a:ea typeface="Bookman Old Style" charset="0"/>
                <a:cs typeface="Bookman Old Style" charset="0"/>
              </a:rPr>
              <a:t>Ice Palace</a:t>
            </a:r>
          </a:p>
          <a:p>
            <a:r>
              <a:rPr lang="en-GB" dirty="0"/>
              <a:t>By Robert </a:t>
            </a:r>
            <a:r>
              <a:rPr lang="en-GB" dirty="0" err="1"/>
              <a:t>Swindells</a:t>
            </a:r>
            <a:endParaRPr lang="en-GB" dirty="0"/>
          </a:p>
          <a:p>
            <a:endParaRPr lang="en-GB" dirty="0"/>
          </a:p>
        </p:txBody>
      </p:sp>
      <p:pic>
        <p:nvPicPr>
          <p:cNvPr id="5" name="Picture 4"/>
          <p:cNvPicPr>
            <a:picLocks noChangeAspect="1"/>
          </p:cNvPicPr>
          <p:nvPr/>
        </p:nvPicPr>
        <p:blipFill>
          <a:blip r:embed="rId2"/>
          <a:stretch>
            <a:fillRect/>
          </a:stretch>
        </p:blipFill>
        <p:spPr>
          <a:xfrm>
            <a:off x="1126102" y="754380"/>
            <a:ext cx="5349240" cy="5349240"/>
          </a:xfrm>
          <a:prstGeom prst="rect">
            <a:avLst/>
          </a:prstGeom>
        </p:spPr>
      </p:pic>
    </p:spTree>
    <p:extLst>
      <p:ext uri="{BB962C8B-B14F-4D97-AF65-F5344CB8AC3E}">
        <p14:creationId xmlns:p14="http://schemas.microsoft.com/office/powerpoint/2010/main" val="29207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496866" y="331940"/>
            <a:ext cx="11198268" cy="6160935"/>
          </a:xfrm>
        </p:spPr>
        <p:txBody>
          <a:bodyPr>
            <a:normAutofit/>
          </a:bodyPr>
          <a:lstStyle/>
          <a:p>
            <a:pPr marL="0" indent="0">
              <a:buNone/>
            </a:pPr>
            <a:r>
              <a:rPr lang="en-GB" sz="2400" dirty="0"/>
              <a:t>A small figure flitting across a paler patch between the shadows. Ivan cried out, clambering from the snowdrift. The figure; it seemed impossible, but from here it had looked like – “Little brother!” he cried. “Wait!”</a:t>
            </a:r>
          </a:p>
          <a:p>
            <a:pPr marL="0" indent="0">
              <a:buNone/>
            </a:pPr>
            <a:r>
              <a:rPr lang="en-GB" sz="2400" dirty="0"/>
              <a:t>He was stumbling through deep snow. As he drew near, the small figure seemed to move back, so that he was always the same distance away from it. “Wait!” he cried again, “Oh don’t run away. It is Ivan, come to take you home.” But the figure was only a smudge now; a shadow in the shadows, and as he watched it faded and was gone. And he heard laughter in the wind and whirled around, but no-one was there.</a:t>
            </a:r>
          </a:p>
          <a:p>
            <a:pPr marL="0" indent="0">
              <a:buNone/>
            </a:pPr>
            <a:r>
              <a:rPr lang="en-GB" sz="2400" dirty="0"/>
              <a:t>The cold was like knives in his feet and he looked down at himself through his tears. “My boots!” he gasped. “I left them in the snowdrift, and my mittens too.” He turned. “I must go back at once or I will die!” He knew now that the figure in the trees had been </a:t>
            </a:r>
            <a:r>
              <a:rPr lang="en-GB" sz="2400" dirty="0" err="1"/>
              <a:t>Starjik’s</a:t>
            </a:r>
            <a:r>
              <a:rPr lang="en-GB" sz="2400" dirty="0"/>
              <a:t> cruel trick, and that the laughter in the wind had been </a:t>
            </a:r>
            <a:r>
              <a:rPr lang="en-GB" sz="2400" dirty="0" err="1"/>
              <a:t>Starjik’s</a:t>
            </a:r>
            <a:r>
              <a:rPr lang="en-GB" sz="2400" dirty="0"/>
              <a:t> laughter. But when he looked around, he could not tell which way he had come.</a:t>
            </a:r>
          </a:p>
        </p:txBody>
      </p:sp>
      <p:pic>
        <p:nvPicPr>
          <p:cNvPr id="6" name="Picture 5">
            <a:extLst>
              <a:ext uri="{FF2B5EF4-FFF2-40B4-BE49-F238E27FC236}">
                <a16:creationId xmlns:a16="http://schemas.microsoft.com/office/drawing/2014/main" id="{AEF8D17E-93E5-044F-892C-5A587C6B55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78588" y="5413921"/>
            <a:ext cx="4213412" cy="1444079"/>
          </a:xfrm>
          <a:prstGeom prst="rect">
            <a:avLst/>
          </a:prstGeom>
        </p:spPr>
      </p:pic>
      <p:pic>
        <p:nvPicPr>
          <p:cNvPr id="7" name="Picture 6">
            <a:extLst>
              <a:ext uri="{FF2B5EF4-FFF2-40B4-BE49-F238E27FC236}">
                <a16:creationId xmlns:a16="http://schemas.microsoft.com/office/drawing/2014/main" id="{2660F756-93E3-ED47-8C0D-3F29BD8543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5176" y="5413921"/>
            <a:ext cx="4213412" cy="1444079"/>
          </a:xfrm>
          <a:prstGeom prst="rect">
            <a:avLst/>
          </a:prstGeom>
        </p:spPr>
      </p:pic>
      <p:pic>
        <p:nvPicPr>
          <p:cNvPr id="8" name="Picture 7">
            <a:extLst>
              <a:ext uri="{FF2B5EF4-FFF2-40B4-BE49-F238E27FC236}">
                <a16:creationId xmlns:a16="http://schemas.microsoft.com/office/drawing/2014/main" id="{F9418F2F-BB44-0A45-AE65-225D5CC1A9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413921"/>
            <a:ext cx="4213412" cy="1444079"/>
          </a:xfrm>
          <a:prstGeom prst="rect">
            <a:avLst/>
          </a:prstGeom>
        </p:spPr>
      </p:pic>
    </p:spTree>
    <p:extLst>
      <p:ext uri="{BB962C8B-B14F-4D97-AF65-F5344CB8AC3E}">
        <p14:creationId xmlns:p14="http://schemas.microsoft.com/office/powerpoint/2010/main" val="424700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263785" y="832799"/>
            <a:ext cx="9220872" cy="6160935"/>
          </a:xfrm>
        </p:spPr>
        <p:txBody>
          <a:bodyPr>
            <a:normAutofit fontScale="92500" lnSpcReduction="20000"/>
          </a:bodyPr>
          <a:lstStyle/>
          <a:p>
            <a:pPr marL="0" indent="0">
              <a:buNone/>
            </a:pPr>
            <a:r>
              <a:rPr lang="en-GB" dirty="0"/>
              <a:t>He ran, fist this way, then that; stumbling in the snow but no way seemed to be the right way. The voice laughed more loudly in the wind. </a:t>
            </a:r>
          </a:p>
          <a:p>
            <a:pPr marL="0" indent="0">
              <a:buNone/>
            </a:pPr>
            <a:r>
              <a:rPr lang="en-GB" dirty="0"/>
              <a:t>Ivan stopped. He was lost, and knew that very soon he would fall into a sleep from which he would never awaken. He closed his eyes and was about to sink down on the snow when he heard a shrill scream. He jerked his head around and saw a white shape that flew soundlessly between the trees. As he watched, it settled on a branch and stared at him with great yellow eyes. “Go away snowy owl,” he whispered. “Go away and find a mouse to eat. I am no use to you. I am no use to anyone.” </a:t>
            </a:r>
          </a:p>
          <a:p>
            <a:pPr marL="0" indent="0">
              <a:buNone/>
            </a:pPr>
            <a:r>
              <a:rPr lang="en-GB" dirty="0"/>
              <a:t>The owl leapt from its perch with a scream, circled his head on velvet wings, and made off through the forest. After a moment it came back and flew round his head again. “Perhaps,” though Ivan, “it wants me to follow it.” He was becoming very weary, but when the great white bird flew away again he followed. In a few moments, he saw the snowdrift in which he had made his shelter. He fell to his knees by the entrance and crawled inside with the last of his strength. The snowy owl circled the snowdrift once and was gone.</a:t>
            </a:r>
          </a:p>
        </p:txBody>
      </p:sp>
      <p:pic>
        <p:nvPicPr>
          <p:cNvPr id="5" name="Picture 4">
            <a:extLst>
              <a:ext uri="{FF2B5EF4-FFF2-40B4-BE49-F238E27FC236}">
                <a16:creationId xmlns:a16="http://schemas.microsoft.com/office/drawing/2014/main" id="{AF841B48-199E-5D4E-8D74-0CD6AA7777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2233" y="365125"/>
            <a:ext cx="2492190" cy="6858000"/>
          </a:xfrm>
          <a:prstGeom prst="rect">
            <a:avLst/>
          </a:prstGeom>
        </p:spPr>
      </p:pic>
    </p:spTree>
    <p:extLst>
      <p:ext uri="{BB962C8B-B14F-4D97-AF65-F5344CB8AC3E}">
        <p14:creationId xmlns:p14="http://schemas.microsoft.com/office/powerpoint/2010/main" val="2446452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7826534"/>
          </a:xfrm>
          <a:prstGeom prst="rect">
            <a:avLst/>
          </a:prstGeom>
        </p:spPr>
      </p:pic>
      <p:sp>
        <p:nvSpPr>
          <p:cNvPr id="3" name="Content Placeholder 2"/>
          <p:cNvSpPr>
            <a:spLocks noGrp="1"/>
          </p:cNvSpPr>
          <p:nvPr>
            <p:ph idx="1"/>
          </p:nvPr>
        </p:nvSpPr>
        <p:spPr>
          <a:xfrm>
            <a:off x="384033" y="207962"/>
            <a:ext cx="11423933" cy="6160935"/>
          </a:xfrm>
        </p:spPr>
        <p:txBody>
          <a:bodyPr>
            <a:normAutofit/>
          </a:bodyPr>
          <a:lstStyle/>
          <a:p>
            <a:pPr marL="0" indent="0">
              <a:buNone/>
            </a:pPr>
            <a:r>
              <a:rPr lang="en-GB" dirty="0"/>
              <a:t>When dawn came, Ivan wrapped himself up in his warm clothing and set out again. There was only a little bread left now in his pocket and he knew he must save it, for he still had far to go.</a:t>
            </a:r>
          </a:p>
          <a:p>
            <a:pPr marL="0" indent="0">
              <a:buNone/>
            </a:pPr>
            <a:r>
              <a:rPr lang="en-GB" dirty="0"/>
              <a:t>The wind was strong and the snow was deep, and Ivan went very slowly, with his head down. All at once he felt the snow shift, and he cried out. Beneath his feet, a great crack opened up, and lumps of snow as big as houses fell into it with a hissing roar. He flung himself forward, trying to reach the other side. His mittens grabbed at the lip of the crack but it crumbled and he was falling. Desperately he clutched at a tiny fir tree that grew outward from the side of the crack.  It was so small that he knew it would never hold him; his weight would pull it out by the root and he would fall, down, down with the tumbling snow blocks to be buried forever in the bottom of the crack.</a:t>
            </a:r>
          </a:p>
        </p:txBody>
      </p:sp>
      <p:pic>
        <p:nvPicPr>
          <p:cNvPr id="6" name="Picture 5">
            <a:extLst>
              <a:ext uri="{FF2B5EF4-FFF2-40B4-BE49-F238E27FC236}">
                <a16:creationId xmlns:a16="http://schemas.microsoft.com/office/drawing/2014/main" id="{A9225897-FC7D-FB4B-A767-DF05472DF7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1287" y="5097462"/>
            <a:ext cx="3849687" cy="1760538"/>
          </a:xfrm>
          <a:prstGeom prst="rect">
            <a:avLst/>
          </a:prstGeom>
        </p:spPr>
      </p:pic>
    </p:spTree>
    <p:extLst>
      <p:ext uri="{BB962C8B-B14F-4D97-AF65-F5344CB8AC3E}">
        <p14:creationId xmlns:p14="http://schemas.microsoft.com/office/powerpoint/2010/main" val="2913297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6757-FA50-5543-A3A1-621EB6656594}"/>
              </a:ext>
            </a:extLst>
          </p:cNvPr>
          <p:cNvSpPr>
            <a:spLocks noGrp="1"/>
          </p:cNvSpPr>
          <p:nvPr>
            <p:ph type="title"/>
          </p:nvPr>
        </p:nvSpPr>
        <p:spPr/>
        <p:txBody>
          <a:bodyPr/>
          <a:lstStyle/>
          <a:p>
            <a:pPr algn="ctr"/>
            <a:r>
              <a:rPr lang="en-GB" dirty="0"/>
              <a:t>Reflection/Discussion:</a:t>
            </a:r>
            <a:br>
              <a:rPr lang="en-GB" dirty="0"/>
            </a:br>
            <a:r>
              <a:rPr lang="en-GB" dirty="0"/>
              <a:t>What do you think is going to happen next?</a:t>
            </a:r>
          </a:p>
        </p:txBody>
      </p:sp>
      <p:pic>
        <p:nvPicPr>
          <p:cNvPr id="5" name="Content Placeholder 4">
            <a:extLst>
              <a:ext uri="{FF2B5EF4-FFF2-40B4-BE49-F238E27FC236}">
                <a16:creationId xmlns:a16="http://schemas.microsoft.com/office/drawing/2014/main" id="{22B089A2-1509-8540-ABB6-3636E2623382}"/>
              </a:ext>
            </a:extLst>
          </p:cNvPr>
          <p:cNvPicPr>
            <a:picLocks noGrp="1" noChangeAspect="1"/>
          </p:cNvPicPr>
          <p:nvPr>
            <p:ph idx="1"/>
          </p:nvPr>
        </p:nvPicPr>
        <p:blipFill>
          <a:blip r:embed="rId2"/>
          <a:stretch>
            <a:fillRect/>
          </a:stretch>
        </p:blipFill>
        <p:spPr>
          <a:xfrm>
            <a:off x="211272" y="2356643"/>
            <a:ext cx="6954702" cy="4351338"/>
          </a:xfrm>
          <a:prstGeom prst="rect">
            <a:avLst/>
          </a:prstGeom>
        </p:spPr>
      </p:pic>
      <p:pic>
        <p:nvPicPr>
          <p:cNvPr id="4" name="Picture 3">
            <a:extLst>
              <a:ext uri="{FF2B5EF4-FFF2-40B4-BE49-F238E27FC236}">
                <a16:creationId xmlns:a16="http://schemas.microsoft.com/office/drawing/2014/main" id="{3539C80A-1A1F-D742-8540-AB485D13FB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75525" y="3223417"/>
            <a:ext cx="4325937" cy="1978337"/>
          </a:xfrm>
          <a:prstGeom prst="rect">
            <a:avLst/>
          </a:prstGeom>
        </p:spPr>
      </p:pic>
    </p:spTree>
    <p:extLst>
      <p:ext uri="{BB962C8B-B14F-4D97-AF65-F5344CB8AC3E}">
        <p14:creationId xmlns:p14="http://schemas.microsoft.com/office/powerpoint/2010/main" val="1633471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Task: </a:t>
            </a:r>
            <a:r>
              <a:rPr lang="en-GB" dirty="0">
                <a:solidFill>
                  <a:srgbClr val="0070C0"/>
                </a:solidFill>
              </a:rPr>
              <a:t>Correct the sentences below. </a:t>
            </a:r>
            <a:br>
              <a:rPr lang="en-GB" dirty="0">
                <a:solidFill>
                  <a:srgbClr val="0070C0"/>
                </a:solidFill>
              </a:rPr>
            </a:br>
            <a:r>
              <a:rPr lang="en-GB" dirty="0">
                <a:solidFill>
                  <a:srgbClr val="0070C0"/>
                </a:solidFill>
              </a:rPr>
              <a:t>Where should the speech punctuation go?</a:t>
            </a:r>
          </a:p>
        </p:txBody>
      </p:sp>
      <p:sp>
        <p:nvSpPr>
          <p:cNvPr id="3" name="Content Placeholder 2"/>
          <p:cNvSpPr>
            <a:spLocks noGrp="1"/>
          </p:cNvSpPr>
          <p:nvPr>
            <p:ph idx="1"/>
          </p:nvPr>
        </p:nvSpPr>
        <p:spPr/>
        <p:txBody>
          <a:bodyPr/>
          <a:lstStyle/>
          <a:p>
            <a:pPr marL="514350" indent="-514350">
              <a:buFont typeface="+mj-lt"/>
              <a:buAutoNum type="arabicPeriod"/>
            </a:pPr>
            <a:r>
              <a:rPr lang="en-GB" dirty="0"/>
              <a:t>My boots! he gasped. I left them in the snowdrift, and my mittens too. He turned. I must go back at once or I will die!</a:t>
            </a:r>
          </a:p>
          <a:p>
            <a:pPr marL="514350" indent="-514350">
              <a:buFont typeface="+mj-lt"/>
              <a:buAutoNum type="arabicPeriod"/>
            </a:pPr>
            <a:r>
              <a:rPr lang="en-GB" dirty="0"/>
              <a:t>Go away! he cried. Oh go away and find someone else to kill! </a:t>
            </a:r>
          </a:p>
          <a:p>
            <a:pPr marL="514350" indent="-514350">
              <a:buFont typeface="+mj-lt"/>
              <a:buAutoNum type="arabicPeriod"/>
            </a:pPr>
            <a:r>
              <a:rPr lang="en-GB" dirty="0"/>
              <a:t>They know, sobbed Ivan. They know that I am freezing. They’re waiting for me to fall.</a:t>
            </a:r>
          </a:p>
          <a:p>
            <a:pPr marL="514350" indent="-514350">
              <a:buFont typeface="+mj-lt"/>
              <a:buAutoNum type="arabicPeriod"/>
            </a:pPr>
            <a:r>
              <a:rPr lang="en-GB" dirty="0"/>
              <a:t>He cried softly, and his tears froze on his cheeks. Farewell little brother, he whispered. I can never save you now.</a:t>
            </a:r>
          </a:p>
          <a:p>
            <a:pPr marL="514350" indent="-514350">
              <a:buFont typeface="+mj-lt"/>
              <a:buAutoNum type="arabicPeriod"/>
            </a:pPr>
            <a:r>
              <a:rPr lang="en-GB" dirty="0"/>
              <a:t>Go away snowy owl he whispered. Go away and find a mouse to eat. I am no use to you. I am no use to anyone. </a:t>
            </a:r>
          </a:p>
          <a:p>
            <a:endParaRPr lang="en-GB" dirty="0"/>
          </a:p>
        </p:txBody>
      </p:sp>
    </p:spTree>
    <p:extLst>
      <p:ext uri="{BB962C8B-B14F-4D97-AF65-F5344CB8AC3E}">
        <p14:creationId xmlns:p14="http://schemas.microsoft.com/office/powerpoint/2010/main" val="818514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300" b="1" dirty="0">
                <a:solidFill>
                  <a:srgbClr val="FF0000"/>
                </a:solidFill>
              </a:rPr>
              <a:t>Answers:</a:t>
            </a:r>
            <a:br>
              <a:rPr lang="en-GB" dirty="0">
                <a:solidFill>
                  <a:srgbClr val="FF0000"/>
                </a:solidFill>
              </a:rPr>
            </a:br>
            <a:r>
              <a:rPr lang="en-GB" dirty="0">
                <a:solidFill>
                  <a:srgbClr val="0070C0"/>
                </a:solidFill>
              </a:rPr>
              <a:t>Where should the speech punctuation go?</a:t>
            </a:r>
          </a:p>
        </p:txBody>
      </p:sp>
      <p:sp>
        <p:nvSpPr>
          <p:cNvPr id="3" name="Content Placeholder 2"/>
          <p:cNvSpPr>
            <a:spLocks noGrp="1"/>
          </p:cNvSpPr>
          <p:nvPr>
            <p:ph idx="1"/>
          </p:nvPr>
        </p:nvSpPr>
        <p:spPr/>
        <p:txBody>
          <a:bodyPr/>
          <a:lstStyle/>
          <a:p>
            <a:pPr marL="514350" indent="-514350">
              <a:buFont typeface="+mj-lt"/>
              <a:buAutoNum type="arabicPeriod"/>
            </a:pPr>
            <a:r>
              <a:rPr lang="en-GB" dirty="0"/>
              <a:t>“My boots!” he gasped. “I left them in the snowdrift, and my mittens too.” He turned. “I must go back at once or I will die!”</a:t>
            </a:r>
          </a:p>
          <a:p>
            <a:pPr marL="514350" indent="-514350">
              <a:buFont typeface="+mj-lt"/>
              <a:buAutoNum type="arabicPeriod"/>
            </a:pPr>
            <a:r>
              <a:rPr lang="en-GB" dirty="0"/>
              <a:t>“Go away!” he cried. “Oh go away and find someone else to kill!” </a:t>
            </a:r>
          </a:p>
          <a:p>
            <a:pPr marL="514350" indent="-514350">
              <a:buFont typeface="+mj-lt"/>
              <a:buAutoNum type="arabicPeriod"/>
            </a:pPr>
            <a:r>
              <a:rPr lang="en-GB" dirty="0"/>
              <a:t>“They know,” sobbed Ivan. “They know that I am freezing. They’re waiting for me to fall.”</a:t>
            </a:r>
          </a:p>
          <a:p>
            <a:pPr marL="514350" indent="-514350">
              <a:buFont typeface="+mj-lt"/>
              <a:buAutoNum type="arabicPeriod"/>
            </a:pPr>
            <a:r>
              <a:rPr lang="en-GB" dirty="0"/>
              <a:t>He cried softly, and his tears froze on his cheeks. “Farewell little brother,” he whispered. “I can never save you now.”</a:t>
            </a:r>
          </a:p>
          <a:p>
            <a:pPr marL="514350" indent="-514350">
              <a:buFont typeface="+mj-lt"/>
              <a:buAutoNum type="arabicPeriod"/>
            </a:pPr>
            <a:r>
              <a:rPr lang="en-GB" dirty="0"/>
              <a:t>“Go away snowy owl,” he whispered. “Go away and find a mouse to eat. I am no use to you. I am no use to anyone.” </a:t>
            </a:r>
          </a:p>
          <a:p>
            <a:endParaRPr lang="en-GB" dirty="0"/>
          </a:p>
        </p:txBody>
      </p:sp>
    </p:spTree>
    <p:extLst>
      <p:ext uri="{BB962C8B-B14F-4D97-AF65-F5344CB8AC3E}">
        <p14:creationId xmlns:p14="http://schemas.microsoft.com/office/powerpoint/2010/main" val="3188321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205C-E2CE-A842-992F-70645E1268BE}"/>
              </a:ext>
            </a:extLst>
          </p:cNvPr>
          <p:cNvSpPr>
            <a:spLocks noGrp="1"/>
          </p:cNvSpPr>
          <p:nvPr>
            <p:ph type="title"/>
          </p:nvPr>
        </p:nvSpPr>
        <p:spPr>
          <a:xfrm>
            <a:off x="1395412" y="1250950"/>
            <a:ext cx="8748713" cy="1325563"/>
          </a:xfrm>
        </p:spPr>
        <p:txBody>
          <a:bodyPr/>
          <a:lstStyle/>
          <a:p>
            <a:pPr algn="ctr"/>
            <a:r>
              <a:rPr lang="en-GB" dirty="0"/>
              <a:t>Don’t forget to post pictures of your work on Class Dojo!</a:t>
            </a:r>
          </a:p>
        </p:txBody>
      </p:sp>
      <p:pic>
        <p:nvPicPr>
          <p:cNvPr id="4" name="Picture 3">
            <a:extLst>
              <a:ext uri="{FF2B5EF4-FFF2-40B4-BE49-F238E27FC236}">
                <a16:creationId xmlns:a16="http://schemas.microsoft.com/office/drawing/2014/main" id="{637F6EEF-58CE-064C-B814-5CCE27BF2E7A}"/>
              </a:ext>
            </a:extLst>
          </p:cNvPr>
          <p:cNvPicPr>
            <a:picLocks noChangeAspect="1"/>
          </p:cNvPicPr>
          <p:nvPr/>
        </p:nvPicPr>
        <p:blipFill>
          <a:blip r:embed="rId2"/>
          <a:stretch>
            <a:fillRect/>
          </a:stretch>
        </p:blipFill>
        <p:spPr>
          <a:xfrm>
            <a:off x="4667250" y="3114675"/>
            <a:ext cx="2857500" cy="2857500"/>
          </a:xfrm>
          <a:prstGeom prst="rect">
            <a:avLst/>
          </a:prstGeom>
        </p:spPr>
      </p:pic>
    </p:spTree>
    <p:extLst>
      <p:ext uri="{BB962C8B-B14F-4D97-AF65-F5344CB8AC3E}">
        <p14:creationId xmlns:p14="http://schemas.microsoft.com/office/powerpoint/2010/main" val="289930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582" y="1612175"/>
            <a:ext cx="4956106" cy="3416320"/>
          </a:xfrm>
          <a:prstGeom prst="rect">
            <a:avLst/>
          </a:prstGeom>
        </p:spPr>
        <p:txBody>
          <a:bodyPr wrap="square">
            <a:spAutoFit/>
          </a:bodyPr>
          <a:lstStyle/>
          <a:p>
            <a:pPr algn="ctr">
              <a:spcBef>
                <a:spcPct val="50000"/>
              </a:spcBef>
            </a:pPr>
            <a:r>
              <a:rPr lang="cy-GB" altLang="x-none" sz="3600" b="1" dirty="0">
                <a:solidFill>
                  <a:srgbClr val="5E94CA"/>
                </a:solidFill>
                <a:effectLst>
                  <a:outerShdw blurRad="38100" dist="38100" dir="2700000" algn="tl">
                    <a:srgbClr val="C0C0C0"/>
                  </a:outerShdw>
                </a:effectLst>
                <a:latin typeface="Kristen ITC" charset="0"/>
              </a:rPr>
              <a:t>The book we’re going to study this half-term is set in a land where the intense cold is a matter of life and death.</a:t>
            </a:r>
            <a:endParaRPr lang="en-US" altLang="x-none" sz="3600" b="1" dirty="0">
              <a:solidFill>
                <a:srgbClr val="5E94CA"/>
              </a:solidFill>
              <a:effectLst>
                <a:outerShdw blurRad="38100" dist="38100" dir="2700000" algn="tl">
                  <a:srgbClr val="C0C0C0"/>
                </a:outerShdw>
              </a:effectLst>
              <a:latin typeface="Kristen ITC" charset="0"/>
            </a:endParaRPr>
          </a:p>
        </p:txBody>
      </p:sp>
      <p:pic>
        <p:nvPicPr>
          <p:cNvPr id="5" name="Picture 6" descr="SnowBeec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68327" y="1207424"/>
            <a:ext cx="6236266" cy="400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472951"/>
            <a:ext cx="12191999" cy="1169551"/>
          </a:xfrm>
          <a:prstGeom prst="rect">
            <a:avLst/>
          </a:prstGeom>
        </p:spPr>
        <p:txBody>
          <a:bodyPr wrap="square">
            <a:spAutoFit/>
          </a:bodyPr>
          <a:lstStyle/>
          <a:p>
            <a:pPr algn="ctr">
              <a:spcBef>
                <a:spcPct val="50000"/>
              </a:spcBef>
            </a:pPr>
            <a:r>
              <a:rPr lang="cy-GB" altLang="x-none" sz="2800" b="1" dirty="0">
                <a:solidFill>
                  <a:srgbClr val="5E94CA"/>
                </a:solidFill>
                <a:effectLst>
                  <a:outerShdw blurRad="38100" dist="38100" dir="2700000" algn="tl">
                    <a:srgbClr val="C0C0C0"/>
                  </a:outerShdw>
                </a:effectLst>
                <a:latin typeface="Kristen ITC" charset="0"/>
              </a:rPr>
              <a:t>The book is written for 7 to 9 year olds. </a:t>
            </a:r>
          </a:p>
          <a:p>
            <a:pPr algn="ctr">
              <a:spcBef>
                <a:spcPct val="50000"/>
              </a:spcBef>
            </a:pPr>
            <a:r>
              <a:rPr lang="cy-GB" altLang="x-none" sz="2800" b="1" dirty="0">
                <a:solidFill>
                  <a:srgbClr val="5E94CA"/>
                </a:solidFill>
                <a:effectLst>
                  <a:outerShdw blurRad="38100" dist="38100" dir="2700000" algn="tl">
                    <a:srgbClr val="C0C0C0"/>
                  </a:outerShdw>
                </a:effectLst>
                <a:latin typeface="Kristen ITC" charset="0"/>
              </a:rPr>
              <a:t>. . . it is really quite sinister.</a:t>
            </a:r>
            <a:endParaRPr lang="en-US" altLang="x-none" sz="2800" b="1" dirty="0">
              <a:solidFill>
                <a:srgbClr val="5E94CA"/>
              </a:solidFill>
              <a:effectLst>
                <a:outerShdw blurRad="38100" dist="38100" dir="2700000" algn="tl">
                  <a:srgbClr val="C0C0C0"/>
                </a:outerShdw>
              </a:effectLst>
              <a:latin typeface="Kristen ITC" charset="0"/>
            </a:endParaRPr>
          </a:p>
        </p:txBody>
      </p:sp>
      <p:sp>
        <p:nvSpPr>
          <p:cNvPr id="5" name="Rectangle 4"/>
          <p:cNvSpPr/>
          <p:nvPr/>
        </p:nvSpPr>
        <p:spPr>
          <a:xfrm>
            <a:off x="728951" y="2483287"/>
            <a:ext cx="5367048" cy="2893100"/>
          </a:xfrm>
          <a:prstGeom prst="rect">
            <a:avLst/>
          </a:prstGeom>
        </p:spPr>
        <p:txBody>
          <a:bodyPr wrap="square">
            <a:spAutoFit/>
          </a:bodyPr>
          <a:lstStyle/>
          <a:p>
            <a:pPr>
              <a:spcBef>
                <a:spcPct val="50000"/>
              </a:spcBef>
            </a:pPr>
            <a:r>
              <a:rPr lang="cy-GB" altLang="x-none" sz="2800" b="1" dirty="0">
                <a:solidFill>
                  <a:srgbClr val="5E94CA"/>
                </a:solidFill>
                <a:effectLst>
                  <a:outerShdw blurRad="38100" dist="38100" dir="2700000" algn="tl">
                    <a:srgbClr val="C0C0C0"/>
                  </a:outerShdw>
                </a:effectLst>
                <a:latin typeface="Kristen ITC" charset="0"/>
              </a:rPr>
              <a:t>A young boy cheats death several times thoughout the story.</a:t>
            </a:r>
          </a:p>
          <a:p>
            <a:pPr>
              <a:spcBef>
                <a:spcPct val="50000"/>
              </a:spcBef>
            </a:pPr>
            <a:r>
              <a:rPr lang="cy-GB" altLang="x-none" sz="2800" b="1" dirty="0">
                <a:solidFill>
                  <a:srgbClr val="5E94CA"/>
                </a:solidFill>
                <a:effectLst>
                  <a:outerShdw blurRad="38100" dist="38100" dir="2700000" algn="tl">
                    <a:srgbClr val="C0C0C0"/>
                  </a:outerShdw>
                </a:effectLst>
                <a:latin typeface="Kristen ITC" charset="0"/>
              </a:rPr>
              <a:t>Much of the story takes place in a landscape like this one.</a:t>
            </a:r>
            <a:endParaRPr lang="en-US" altLang="x-none" sz="2800" b="1" dirty="0">
              <a:solidFill>
                <a:srgbClr val="5E94CA"/>
              </a:solidFill>
              <a:effectLst>
                <a:outerShdw blurRad="38100" dist="38100" dir="2700000" algn="tl">
                  <a:srgbClr val="C0C0C0"/>
                </a:outerShdw>
              </a:effectLst>
              <a:latin typeface="Kristen ITC" charset="0"/>
            </a:endParaRPr>
          </a:p>
        </p:txBody>
      </p:sp>
      <p:pic>
        <p:nvPicPr>
          <p:cNvPr id="6" name="Picture 5">
            <a:extLst>
              <a:ext uri="{FF2B5EF4-FFF2-40B4-BE49-F238E27FC236}">
                <a16:creationId xmlns:a16="http://schemas.microsoft.com/office/drawing/2014/main" id="{E10540F2-DCB8-B044-B54A-89214CDF05F6}"/>
              </a:ext>
            </a:extLst>
          </p:cNvPr>
          <p:cNvPicPr>
            <a:picLocks noChangeAspect="1"/>
          </p:cNvPicPr>
          <p:nvPr/>
        </p:nvPicPr>
        <p:blipFill>
          <a:blip r:embed="rId2"/>
          <a:stretch>
            <a:fillRect/>
          </a:stretch>
        </p:blipFill>
        <p:spPr>
          <a:xfrm>
            <a:off x="6095999" y="1971267"/>
            <a:ext cx="5533735" cy="3917139"/>
          </a:xfrm>
          <a:prstGeom prst="rect">
            <a:avLst/>
          </a:prstGeom>
        </p:spPr>
      </p:pic>
    </p:spTree>
    <p:extLst>
      <p:ext uri="{BB962C8B-B14F-4D97-AF65-F5344CB8AC3E}">
        <p14:creationId xmlns:p14="http://schemas.microsoft.com/office/powerpoint/2010/main" val="147216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4" y="0"/>
            <a:ext cx="6119813" cy="6600825"/>
          </a:xfrm>
        </p:spPr>
        <p:txBody>
          <a:bodyPr>
            <a:normAutofit/>
          </a:bodyPr>
          <a:lstStyle/>
          <a:p>
            <a:pPr algn="ctr"/>
            <a:r>
              <a:rPr lang="en-GB" sz="4000" b="1" dirty="0">
                <a:solidFill>
                  <a:schemeClr val="accent1">
                    <a:lumMod val="75000"/>
                  </a:schemeClr>
                </a:solidFill>
                <a:latin typeface="Chalkboard SE" panose="03050602040202020205" pitchFamily="66" charset="77"/>
                <a:ea typeface="Ayuthaya" pitchFamily="2" charset="-34"/>
                <a:cs typeface="Ayuthaya" pitchFamily="2" charset="-34"/>
              </a:rPr>
              <a:t>Warm Up Activity</a:t>
            </a:r>
            <a:br>
              <a:rPr lang="en-GB" sz="4000" b="1" dirty="0">
                <a:solidFill>
                  <a:schemeClr val="accent1">
                    <a:lumMod val="75000"/>
                  </a:schemeClr>
                </a:solidFill>
                <a:latin typeface="Chalkboard SE" panose="03050602040202020205" pitchFamily="66" charset="77"/>
                <a:ea typeface="Ayuthaya" pitchFamily="2" charset="-34"/>
                <a:cs typeface="Ayuthaya" pitchFamily="2" charset="-34"/>
              </a:rPr>
            </a:br>
            <a:br>
              <a:rPr lang="en-GB" sz="4000" b="1" dirty="0">
                <a:solidFill>
                  <a:schemeClr val="accent1">
                    <a:lumMod val="75000"/>
                  </a:schemeClr>
                </a:solidFill>
                <a:latin typeface="Chalkboard SE" panose="03050602040202020205" pitchFamily="66" charset="77"/>
                <a:ea typeface="Ayuthaya" pitchFamily="2" charset="-34"/>
                <a:cs typeface="Ayuthaya" pitchFamily="2" charset="-34"/>
              </a:rPr>
            </a:br>
            <a:r>
              <a:rPr lang="en-GB" sz="4000" b="1" dirty="0">
                <a:solidFill>
                  <a:schemeClr val="accent1">
                    <a:lumMod val="75000"/>
                  </a:schemeClr>
                </a:solidFill>
                <a:latin typeface="Chalkboard SE" panose="03050602040202020205" pitchFamily="66" charset="77"/>
                <a:ea typeface="Ayuthaya" pitchFamily="2" charset="-34"/>
                <a:cs typeface="Ayuthaya" pitchFamily="2" charset="-34"/>
              </a:rPr>
              <a:t>Similes</a:t>
            </a:r>
            <a:br>
              <a:rPr lang="en-GB" sz="4000" b="1" dirty="0">
                <a:solidFill>
                  <a:schemeClr val="accent1">
                    <a:lumMod val="75000"/>
                  </a:schemeClr>
                </a:solidFill>
                <a:latin typeface="Chalkboard SE" panose="03050602040202020205" pitchFamily="66" charset="77"/>
                <a:ea typeface="Ayuthaya" pitchFamily="2" charset="-34"/>
                <a:cs typeface="Ayuthaya" pitchFamily="2" charset="-34"/>
              </a:rPr>
            </a:br>
            <a:r>
              <a:rPr lang="en-GB" sz="2800" b="1" dirty="0">
                <a:solidFill>
                  <a:schemeClr val="accent1">
                    <a:lumMod val="75000"/>
                  </a:schemeClr>
                </a:solidFill>
                <a:latin typeface="Chalkboard SE" panose="03050602040202020205" pitchFamily="66" charset="77"/>
                <a:ea typeface="Ayuthaya" pitchFamily="2" charset="-34"/>
                <a:cs typeface="Ayuthaya" pitchFamily="2" charset="-34"/>
              </a:rPr>
              <a:t>Similes are sentences where something is described as being </a:t>
            </a:r>
            <a:r>
              <a:rPr lang="en-GB" sz="2800" b="1" u="sng" dirty="0">
                <a:solidFill>
                  <a:schemeClr val="accent1">
                    <a:lumMod val="75000"/>
                  </a:schemeClr>
                </a:solidFill>
                <a:latin typeface="Chalkboard SE" panose="03050602040202020205" pitchFamily="66" charset="77"/>
                <a:ea typeface="Ayuthaya" pitchFamily="2" charset="-34"/>
                <a:cs typeface="Ayuthaya" pitchFamily="2" charset="-34"/>
              </a:rPr>
              <a:t>like</a:t>
            </a:r>
            <a:r>
              <a:rPr lang="en-GB" sz="2800" b="1" dirty="0">
                <a:solidFill>
                  <a:schemeClr val="accent1">
                    <a:lumMod val="75000"/>
                  </a:schemeClr>
                </a:solidFill>
                <a:latin typeface="Chalkboard SE" panose="03050602040202020205" pitchFamily="66" charset="77"/>
                <a:ea typeface="Ayuthaya" pitchFamily="2" charset="-34"/>
                <a:cs typeface="Ayuthaya" pitchFamily="2" charset="-34"/>
              </a:rPr>
              <a:t> something else.</a:t>
            </a:r>
            <a:br>
              <a:rPr lang="en-GB" sz="2800" b="1" dirty="0">
                <a:solidFill>
                  <a:schemeClr val="accent1">
                    <a:lumMod val="75000"/>
                  </a:schemeClr>
                </a:solidFill>
                <a:latin typeface="Chalkboard SE" panose="03050602040202020205" pitchFamily="66" charset="77"/>
                <a:ea typeface="Ayuthaya" pitchFamily="2" charset="-34"/>
                <a:cs typeface="Ayuthaya" pitchFamily="2" charset="-34"/>
              </a:rPr>
            </a:br>
            <a:br>
              <a:rPr lang="en-GB" sz="2800" b="1" dirty="0">
                <a:solidFill>
                  <a:schemeClr val="accent1">
                    <a:lumMod val="75000"/>
                  </a:schemeClr>
                </a:solidFill>
                <a:latin typeface="Chalkboard SE" panose="03050602040202020205" pitchFamily="66" charset="77"/>
                <a:ea typeface="Ayuthaya" pitchFamily="2" charset="-34"/>
                <a:cs typeface="Ayuthaya" pitchFamily="2" charset="-34"/>
              </a:rPr>
            </a:br>
            <a:r>
              <a:rPr lang="en-GB" sz="2800" b="1" dirty="0">
                <a:solidFill>
                  <a:schemeClr val="accent1">
                    <a:lumMod val="75000"/>
                  </a:schemeClr>
                </a:solidFill>
                <a:latin typeface="Chalkboard SE" panose="03050602040202020205" pitchFamily="66" charset="77"/>
                <a:ea typeface="Ayuthaya" pitchFamily="2" charset="-34"/>
                <a:cs typeface="Ayuthaya" pitchFamily="2" charset="-34"/>
              </a:rPr>
              <a:t>Task: Write 4 similes to describe this landscape.</a:t>
            </a:r>
            <a:br>
              <a:rPr lang="en-GB" sz="2800" b="1" dirty="0">
                <a:solidFill>
                  <a:schemeClr val="accent1">
                    <a:lumMod val="75000"/>
                  </a:schemeClr>
                </a:solidFill>
                <a:latin typeface="Chalkboard SE" panose="03050602040202020205" pitchFamily="66" charset="77"/>
                <a:ea typeface="Ayuthaya" pitchFamily="2" charset="-34"/>
                <a:cs typeface="Ayuthaya" pitchFamily="2" charset="-34"/>
              </a:rPr>
            </a:br>
            <a:br>
              <a:rPr lang="en-GB" sz="2800" b="1" dirty="0">
                <a:solidFill>
                  <a:schemeClr val="accent1">
                    <a:lumMod val="75000"/>
                  </a:schemeClr>
                </a:solidFill>
                <a:latin typeface="Chalkboard SE" panose="03050602040202020205" pitchFamily="66" charset="77"/>
                <a:ea typeface="Ayuthaya" pitchFamily="2" charset="-34"/>
                <a:cs typeface="Ayuthaya" pitchFamily="2" charset="-34"/>
              </a:rPr>
            </a:br>
            <a:r>
              <a:rPr lang="en-GB" sz="2000" b="1" dirty="0">
                <a:solidFill>
                  <a:schemeClr val="accent1">
                    <a:lumMod val="75000"/>
                  </a:schemeClr>
                </a:solidFill>
                <a:latin typeface="Chalkboard SE" panose="03050602040202020205" pitchFamily="66" charset="77"/>
                <a:ea typeface="Ayuthaya" pitchFamily="2" charset="-34"/>
                <a:cs typeface="Ayuthaya" pitchFamily="2" charset="-34"/>
              </a:rPr>
              <a:t>E.g. The snow was as soft and fluffy </a:t>
            </a:r>
            <a:r>
              <a:rPr lang="en-GB" sz="2000" b="1" u="sng" dirty="0">
                <a:solidFill>
                  <a:schemeClr val="accent1">
                    <a:lumMod val="75000"/>
                  </a:schemeClr>
                </a:solidFill>
                <a:latin typeface="Chalkboard SE" panose="03050602040202020205" pitchFamily="66" charset="77"/>
                <a:ea typeface="Ayuthaya" pitchFamily="2" charset="-34"/>
                <a:cs typeface="Ayuthaya" pitchFamily="2" charset="-34"/>
              </a:rPr>
              <a:t>as</a:t>
            </a:r>
            <a:r>
              <a:rPr lang="en-GB" sz="2000" b="1" dirty="0">
                <a:solidFill>
                  <a:schemeClr val="accent1">
                    <a:lumMod val="75000"/>
                  </a:schemeClr>
                </a:solidFill>
                <a:latin typeface="Chalkboard SE" panose="03050602040202020205" pitchFamily="66" charset="77"/>
                <a:ea typeface="Ayuthaya" pitchFamily="2" charset="-34"/>
                <a:cs typeface="Ayuthaya" pitchFamily="2" charset="-34"/>
              </a:rPr>
              <a:t> a pile of feathers.</a:t>
            </a:r>
            <a:br>
              <a:rPr lang="en-GB" sz="2000" b="1" dirty="0">
                <a:solidFill>
                  <a:schemeClr val="accent1">
                    <a:lumMod val="75000"/>
                  </a:schemeClr>
                </a:solidFill>
                <a:latin typeface="Chalkboard SE" panose="03050602040202020205" pitchFamily="66" charset="77"/>
                <a:ea typeface="Ayuthaya" pitchFamily="2" charset="-34"/>
                <a:cs typeface="Ayuthaya" pitchFamily="2" charset="-34"/>
              </a:rPr>
            </a:br>
            <a:r>
              <a:rPr lang="en-GB" sz="2000" b="1" dirty="0">
                <a:solidFill>
                  <a:schemeClr val="accent1">
                    <a:lumMod val="75000"/>
                  </a:schemeClr>
                </a:solidFill>
                <a:latin typeface="Chalkboard SE" panose="03050602040202020205" pitchFamily="66" charset="77"/>
                <a:ea typeface="Ayuthaya" pitchFamily="2" charset="-34"/>
                <a:cs typeface="Ayuthaya" pitchFamily="2" charset="-34"/>
              </a:rPr>
              <a:t>E.g. The trees stood straight and tall </a:t>
            </a:r>
            <a:r>
              <a:rPr lang="en-GB" sz="2000" b="1" u="sng" dirty="0">
                <a:solidFill>
                  <a:schemeClr val="accent1">
                    <a:lumMod val="75000"/>
                  </a:schemeClr>
                </a:solidFill>
                <a:latin typeface="Chalkboard SE" panose="03050602040202020205" pitchFamily="66" charset="77"/>
                <a:ea typeface="Ayuthaya" pitchFamily="2" charset="-34"/>
                <a:cs typeface="Ayuthaya" pitchFamily="2" charset="-34"/>
              </a:rPr>
              <a:t>like</a:t>
            </a:r>
            <a:r>
              <a:rPr lang="en-GB" sz="2000" b="1" dirty="0">
                <a:solidFill>
                  <a:schemeClr val="accent1">
                    <a:lumMod val="75000"/>
                  </a:schemeClr>
                </a:solidFill>
                <a:latin typeface="Chalkboard SE" panose="03050602040202020205" pitchFamily="66" charset="77"/>
                <a:ea typeface="Ayuthaya" pitchFamily="2" charset="-34"/>
                <a:cs typeface="Ayuthaya" pitchFamily="2" charset="-34"/>
              </a:rPr>
              <a:t> soldiers.</a:t>
            </a:r>
          </a:p>
        </p:txBody>
      </p:sp>
      <p:pic>
        <p:nvPicPr>
          <p:cNvPr id="4" name="Picture 3"/>
          <p:cNvPicPr>
            <a:picLocks noChangeAspect="1"/>
          </p:cNvPicPr>
          <p:nvPr/>
        </p:nvPicPr>
        <p:blipFill>
          <a:blip r:embed="rId2"/>
          <a:stretch>
            <a:fillRect/>
          </a:stretch>
        </p:blipFill>
        <p:spPr>
          <a:xfrm>
            <a:off x="6318621" y="1341842"/>
            <a:ext cx="5673355" cy="4015971"/>
          </a:xfrm>
          <a:prstGeom prst="rect">
            <a:avLst/>
          </a:prstGeom>
        </p:spPr>
      </p:pic>
    </p:spTree>
    <p:extLst>
      <p:ext uri="{BB962C8B-B14F-4D97-AF65-F5344CB8AC3E}">
        <p14:creationId xmlns:p14="http://schemas.microsoft.com/office/powerpoint/2010/main" val="51245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5" name="Rectangle 4"/>
          <p:cNvSpPr/>
          <p:nvPr/>
        </p:nvSpPr>
        <p:spPr>
          <a:xfrm>
            <a:off x="741051" y="920621"/>
            <a:ext cx="11003274" cy="5016758"/>
          </a:xfrm>
          <a:prstGeom prst="rect">
            <a:avLst/>
          </a:prstGeom>
        </p:spPr>
        <p:txBody>
          <a:bodyPr wrap="square">
            <a:spAutoFit/>
          </a:bodyPr>
          <a:lstStyle/>
          <a:p>
            <a:pPr>
              <a:spcBef>
                <a:spcPct val="50000"/>
              </a:spcBef>
            </a:pPr>
            <a:r>
              <a:rPr lang="cy-GB" altLang="x-none" sz="3200" dirty="0">
                <a:latin typeface="Chalkboard" panose="03050602040202020205" pitchFamily="66" charset="77"/>
              </a:rPr>
              <a:t>Turn your face into the East wind, and if you could see forever, you would see Ivan’s land. It is a land where summer is short and pale </a:t>
            </a:r>
            <a:r>
              <a:rPr lang="cy-GB" altLang="x-none" sz="3200" u="sng" dirty="0">
                <a:latin typeface="Chalkboard" panose="03050602040202020205" pitchFamily="66" charset="77"/>
              </a:rPr>
              <a:t>like</a:t>
            </a:r>
            <a:r>
              <a:rPr lang="cy-GB" altLang="x-none" sz="3200" dirty="0">
                <a:latin typeface="Chalkboard" panose="03050602040202020205" pitchFamily="66" charset="77"/>
              </a:rPr>
              <a:t> a snowdrop; winter long and cold </a:t>
            </a:r>
            <a:r>
              <a:rPr lang="cy-GB" altLang="x-none" sz="3200" u="sng" dirty="0">
                <a:latin typeface="Chalkboard" panose="03050602040202020205" pitchFamily="66" charset="77"/>
              </a:rPr>
              <a:t>like</a:t>
            </a:r>
            <a:r>
              <a:rPr lang="cy-GB" altLang="x-none" sz="3200" dirty="0">
                <a:latin typeface="Chalkboard" panose="03050602040202020205" pitchFamily="66" charset="77"/>
              </a:rPr>
              <a:t> an icicle. Ivan does not live there now for he grew old long ago, and is gone. But the people of the pine-woods </a:t>
            </a:r>
            <a:r>
              <a:rPr lang="cy-GB" altLang="x-none" sz="3200" b="1" dirty="0">
                <a:latin typeface="Chalkboard" panose="03050602040202020205" pitchFamily="66" charset="77"/>
              </a:rPr>
              <a:t>remember</a:t>
            </a:r>
            <a:r>
              <a:rPr lang="cy-GB" altLang="x-none" sz="3200" dirty="0">
                <a:latin typeface="Chalkboard" panose="03050602040202020205" pitchFamily="66" charset="77"/>
              </a:rPr>
              <a:t> him. They </a:t>
            </a:r>
            <a:r>
              <a:rPr lang="cy-GB" altLang="x-none" sz="3200" b="1" dirty="0">
                <a:latin typeface="Chalkboard" panose="03050602040202020205" pitchFamily="66" charset="77"/>
              </a:rPr>
              <a:t>remember</a:t>
            </a:r>
            <a:r>
              <a:rPr lang="cy-GB" altLang="x-none" sz="3200" dirty="0">
                <a:latin typeface="Chalkboard" panose="03050602040202020205" pitchFamily="66" charset="77"/>
              </a:rPr>
              <a:t> him all of the time, but most of all they </a:t>
            </a:r>
            <a:r>
              <a:rPr lang="cy-GB" altLang="x-none" sz="3200" b="1" dirty="0">
                <a:latin typeface="Chalkboard" panose="03050602040202020205" pitchFamily="66" charset="77"/>
              </a:rPr>
              <a:t>remember</a:t>
            </a:r>
            <a:r>
              <a:rPr lang="cy-GB" altLang="x-none" sz="3200" dirty="0">
                <a:latin typeface="Chalkboard" panose="03050602040202020205" pitchFamily="66" charset="77"/>
              </a:rPr>
              <a:t> him in winter because they are not afraid of winter any more. They have no need to be afraid, because of something Ivan did when he was very small.</a:t>
            </a:r>
            <a:endParaRPr lang="en-US" altLang="x-none" sz="3200" dirty="0">
              <a:latin typeface="Chalkboard" panose="03050602040202020205" pitchFamily="66" charset="77"/>
            </a:endParaRPr>
          </a:p>
        </p:txBody>
      </p:sp>
      <p:sp>
        <p:nvSpPr>
          <p:cNvPr id="2" name="TextBox 1">
            <a:extLst>
              <a:ext uri="{FF2B5EF4-FFF2-40B4-BE49-F238E27FC236}">
                <a16:creationId xmlns:a16="http://schemas.microsoft.com/office/drawing/2014/main" id="{085163F8-67D6-BB43-A626-EBE0E5358CF2}"/>
              </a:ext>
            </a:extLst>
          </p:cNvPr>
          <p:cNvSpPr txBox="1"/>
          <p:nvPr/>
        </p:nvSpPr>
        <p:spPr>
          <a:xfrm>
            <a:off x="985838" y="300038"/>
            <a:ext cx="6443662" cy="369332"/>
          </a:xfrm>
          <a:prstGeom prst="rect">
            <a:avLst/>
          </a:prstGeom>
          <a:noFill/>
        </p:spPr>
        <p:txBody>
          <a:bodyPr wrap="square" rtlCol="0">
            <a:spAutoFit/>
          </a:bodyPr>
          <a:lstStyle/>
          <a:p>
            <a:r>
              <a:rPr lang="en-GB" dirty="0"/>
              <a:t>Chapter One - story introduction</a:t>
            </a:r>
          </a:p>
        </p:txBody>
      </p:sp>
    </p:spTree>
    <p:extLst>
      <p:ext uri="{BB962C8B-B14F-4D97-AF65-F5344CB8AC3E}">
        <p14:creationId xmlns:p14="http://schemas.microsoft.com/office/powerpoint/2010/main" val="135040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629064" y="1425023"/>
            <a:ext cx="11410122" cy="5078313"/>
          </a:xfrm>
          <a:prstGeom prst="rect">
            <a:avLst/>
          </a:prstGeom>
        </p:spPr>
        <p:txBody>
          <a:bodyPr wrap="square">
            <a:spAutoFit/>
          </a:bodyPr>
          <a:lstStyle/>
          <a:p>
            <a:pPr>
              <a:spcBef>
                <a:spcPct val="50000"/>
              </a:spcBef>
              <a:buFontTx/>
              <a:buAutoNum type="arabicPeriod"/>
            </a:pPr>
            <a:r>
              <a:rPr lang="cy-GB" altLang="x-none" sz="2400" b="1" dirty="0">
                <a:solidFill>
                  <a:srgbClr val="0070C0"/>
                </a:solidFill>
                <a:effectLst>
                  <a:outerShdw blurRad="38100" dist="38100" dir="2700000" algn="tl">
                    <a:srgbClr val="C0C0C0"/>
                  </a:outerShdw>
                </a:effectLst>
                <a:latin typeface="Kristen ITC" charset="0"/>
              </a:rPr>
              <a:t> </a:t>
            </a:r>
            <a:r>
              <a:rPr lang="cy-GB" altLang="x-none" sz="2400" b="1" dirty="0">
                <a:solidFill>
                  <a:srgbClr val="5E94CA"/>
                </a:solidFill>
                <a:effectLst>
                  <a:outerShdw blurRad="38100" dist="38100" dir="2700000" algn="tl">
                    <a:srgbClr val="C0C0C0"/>
                  </a:outerShdw>
                </a:effectLst>
                <a:latin typeface="Kristen ITC" charset="0"/>
              </a:rPr>
              <a:t>	</a:t>
            </a:r>
            <a:r>
              <a:rPr lang="cy-GB" altLang="x-none" sz="2400" b="1" dirty="0">
                <a:solidFill>
                  <a:schemeClr val="accent1">
                    <a:lumMod val="75000"/>
                  </a:schemeClr>
                </a:solidFill>
                <a:effectLst>
                  <a:outerShdw blurRad="38100" dist="38100" dir="2700000" algn="tl">
                    <a:srgbClr val="C0C0C0"/>
                  </a:outerShdw>
                </a:effectLst>
                <a:latin typeface="Kristen ITC" charset="0"/>
              </a:rPr>
              <a:t>What are we told about Ivan’s land in this opening paragraph? </a:t>
            </a:r>
          </a:p>
          <a:p>
            <a:pPr>
              <a:spcBef>
                <a:spcPct val="50000"/>
              </a:spcBef>
              <a:buFontTx/>
              <a:buAutoNum type="arabicPeriod"/>
            </a:pPr>
            <a:r>
              <a:rPr lang="cy-GB" altLang="x-none" sz="2400" b="1" dirty="0">
                <a:solidFill>
                  <a:schemeClr val="accent1">
                    <a:lumMod val="75000"/>
                  </a:schemeClr>
                </a:solidFill>
                <a:effectLst>
                  <a:outerShdw blurRad="38100" dist="38100" dir="2700000" algn="tl">
                    <a:srgbClr val="C0C0C0"/>
                  </a:outerShdw>
                </a:effectLst>
                <a:latin typeface="Kristen ITC" charset="0"/>
              </a:rPr>
              <a:t> 	The writer uses two similes in this paragraph. Which one do you think is most effective, and why?</a:t>
            </a:r>
          </a:p>
          <a:p>
            <a:pPr>
              <a:spcBef>
                <a:spcPct val="50000"/>
              </a:spcBef>
              <a:buFontTx/>
              <a:buAutoNum type="arabicPeriod"/>
            </a:pPr>
            <a:r>
              <a:rPr lang="cy-GB" altLang="x-none" sz="2400" b="1" dirty="0">
                <a:solidFill>
                  <a:schemeClr val="accent1">
                    <a:lumMod val="75000"/>
                  </a:schemeClr>
                </a:solidFill>
                <a:effectLst>
                  <a:outerShdw blurRad="38100" dist="38100" dir="2700000" algn="tl">
                    <a:srgbClr val="C0C0C0"/>
                  </a:outerShdw>
                </a:effectLst>
                <a:latin typeface="Kristen ITC" charset="0"/>
              </a:rPr>
              <a:t> 	How does the writer show us that Ivan’s story has already happened, and is being described afterwards? </a:t>
            </a:r>
          </a:p>
          <a:p>
            <a:pPr>
              <a:spcBef>
                <a:spcPct val="50000"/>
              </a:spcBef>
              <a:buFontTx/>
              <a:buAutoNum type="arabicPeriod"/>
            </a:pPr>
            <a:r>
              <a:rPr lang="cy-GB" altLang="x-none" sz="2400" b="1" dirty="0">
                <a:solidFill>
                  <a:schemeClr val="accent1">
                    <a:lumMod val="75000"/>
                  </a:schemeClr>
                </a:solidFill>
                <a:effectLst>
                  <a:outerShdw blurRad="38100" dist="38100" dir="2700000" algn="tl">
                    <a:srgbClr val="C0C0C0"/>
                  </a:outerShdw>
                </a:effectLst>
                <a:latin typeface="Kristen ITC" charset="0"/>
              </a:rPr>
              <a:t>	The writer suggests that Ivan did something special. What do you think this might be? </a:t>
            </a:r>
          </a:p>
          <a:p>
            <a:pPr>
              <a:spcBef>
                <a:spcPct val="50000"/>
              </a:spcBef>
              <a:buFontTx/>
              <a:buAutoNum type="arabicPeriod"/>
            </a:pPr>
            <a:r>
              <a:rPr lang="cy-GB" altLang="x-none" sz="2400" b="1" dirty="0">
                <a:solidFill>
                  <a:schemeClr val="accent1">
                    <a:lumMod val="75000"/>
                  </a:schemeClr>
                </a:solidFill>
                <a:effectLst>
                  <a:outerShdw blurRad="38100" dist="38100" dir="2700000" algn="tl">
                    <a:srgbClr val="C0C0C0"/>
                  </a:outerShdw>
                </a:effectLst>
                <a:latin typeface="Kristen ITC" charset="0"/>
              </a:rPr>
              <a:t>	The writer uses one word three times, close together, in this 	paragraph. What is the word, and why do you think the writer has repeated it?</a:t>
            </a:r>
          </a:p>
          <a:p>
            <a:pPr algn="r">
              <a:spcBef>
                <a:spcPct val="50000"/>
              </a:spcBef>
            </a:pPr>
            <a:r>
              <a:rPr lang="cy-GB" altLang="x-none" sz="2400" b="1" dirty="0">
                <a:solidFill>
                  <a:srgbClr val="C00000"/>
                </a:solidFill>
                <a:effectLst>
                  <a:outerShdw blurRad="38100" dist="38100" dir="2700000" algn="tl">
                    <a:srgbClr val="C0C0C0"/>
                  </a:outerShdw>
                </a:effectLst>
                <a:latin typeface="Kristen ITC" charset="0"/>
              </a:rPr>
              <a:t>NOW LET’S READ ON...</a:t>
            </a:r>
          </a:p>
        </p:txBody>
      </p:sp>
      <p:sp>
        <p:nvSpPr>
          <p:cNvPr id="3" name="TextBox 2">
            <a:extLst>
              <a:ext uri="{FF2B5EF4-FFF2-40B4-BE49-F238E27FC236}">
                <a16:creationId xmlns:a16="http://schemas.microsoft.com/office/drawing/2014/main" id="{9142C892-7479-AE4C-8CF6-20DD883750B8}"/>
              </a:ext>
            </a:extLst>
          </p:cNvPr>
          <p:cNvSpPr txBox="1"/>
          <p:nvPr/>
        </p:nvSpPr>
        <p:spPr>
          <a:xfrm>
            <a:off x="1914525" y="400050"/>
            <a:ext cx="6872288" cy="523220"/>
          </a:xfrm>
          <a:prstGeom prst="rect">
            <a:avLst/>
          </a:prstGeom>
          <a:noFill/>
        </p:spPr>
        <p:txBody>
          <a:bodyPr wrap="square" rtlCol="0">
            <a:spAutoFit/>
          </a:bodyPr>
          <a:lstStyle/>
          <a:p>
            <a:r>
              <a:rPr lang="en-GB" sz="2800" dirty="0"/>
              <a:t>Main Task 1: Answer these questions</a:t>
            </a:r>
          </a:p>
        </p:txBody>
      </p:sp>
    </p:spTree>
    <p:extLst>
      <p:ext uri="{BB962C8B-B14F-4D97-AF65-F5344CB8AC3E}">
        <p14:creationId xmlns:p14="http://schemas.microsoft.com/office/powerpoint/2010/main" val="202248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556591" y="502754"/>
            <a:ext cx="11635409" cy="3754874"/>
          </a:xfrm>
          <a:prstGeom prst="rect">
            <a:avLst/>
          </a:prstGeom>
        </p:spPr>
        <p:txBody>
          <a:bodyPr wrap="square">
            <a:spAutoFit/>
          </a:bodyPr>
          <a:lstStyle/>
          <a:p>
            <a:pPr>
              <a:spcBef>
                <a:spcPct val="50000"/>
              </a:spcBef>
            </a:pPr>
            <a:r>
              <a:rPr lang="cy-GB" altLang="x-none" sz="2800" dirty="0"/>
              <a:t>Ivan and his brother lived in the house of their father the blacksmith, in a village in the shadow of the great, dark forest. The people of the village were poor, but in the summertime they were mostly happy, so that the pale, warm air rang with their laughter and their singing as they worked.</a:t>
            </a:r>
          </a:p>
          <a:p>
            <a:pPr>
              <a:spcBef>
                <a:spcPct val="50000"/>
              </a:spcBef>
            </a:pPr>
            <a:r>
              <a:rPr lang="cy-GB" altLang="x-none" sz="2800" dirty="0"/>
              <a:t>	But as the short summers gave way to autumn their songs became sad songs, and their laughter thin. For they knew that far away to the north, Starjik was greasing the runners of his sled and rounding up his wolves. Starjik! Whisper his name and it was winter in your heart.</a:t>
            </a:r>
            <a:endParaRPr lang="en-US" altLang="x-none" sz="2800" dirty="0"/>
          </a:p>
        </p:txBody>
      </p:sp>
      <p:pic>
        <p:nvPicPr>
          <p:cNvPr id="4" name="Picture 3">
            <a:extLst>
              <a:ext uri="{FF2B5EF4-FFF2-40B4-BE49-F238E27FC236}">
                <a16:creationId xmlns:a16="http://schemas.microsoft.com/office/drawing/2014/main" id="{00356337-F799-3448-90DD-3F5A7C8AB3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15337" y="3936229"/>
            <a:ext cx="1879877" cy="2814638"/>
          </a:xfrm>
          <a:prstGeom prst="rect">
            <a:avLst/>
          </a:prstGeom>
        </p:spPr>
      </p:pic>
    </p:spTree>
    <p:extLst>
      <p:ext uri="{BB962C8B-B14F-4D97-AF65-F5344CB8AC3E}">
        <p14:creationId xmlns:p14="http://schemas.microsoft.com/office/powerpoint/2010/main" val="1059962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3734</Words>
  <Application>Microsoft Macintosh PowerPoint</Application>
  <PresentationFormat>Widescreen</PresentationFormat>
  <Paragraphs>154</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Bookman Old Style</vt:lpstr>
      <vt:lpstr>Calibri</vt:lpstr>
      <vt:lpstr>Calibri Light</vt:lpstr>
      <vt:lpstr>Chalkboard</vt:lpstr>
      <vt:lpstr>Chalkboard SE</vt:lpstr>
      <vt:lpstr>Comic Sans MS</vt:lpstr>
      <vt:lpstr>Kristen ITC</vt:lpstr>
      <vt:lpstr>Office Theme</vt:lpstr>
      <vt:lpstr>English Lessons</vt:lpstr>
      <vt:lpstr>English Lesson 1</vt:lpstr>
      <vt:lpstr>Our New Class Read:</vt:lpstr>
      <vt:lpstr>PowerPoint Presentation</vt:lpstr>
      <vt:lpstr>PowerPoint Presentation</vt:lpstr>
      <vt:lpstr>Warm Up Activity  Similes Similes are sentences where something is described as being like something else.  Task: Write 4 similes to describe this landscape.  E.g. The snow was as soft and fluffy as a pile of feathers. E.g. The trees stood straight and tall like soldiers.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Lesson 2</vt:lpstr>
      <vt:lpstr>Warm Up</vt:lpstr>
      <vt:lpstr>Ice Palace by Robert Swindells</vt:lpstr>
      <vt:lpstr>Ice Palace by Robert Swindells</vt:lpstr>
      <vt:lpstr>Ice Palace by Robert Swindells</vt:lpstr>
      <vt:lpstr>Ice Palace by Robert Swindells</vt:lpstr>
      <vt:lpstr>Ice Palace by Robert Swindells</vt:lpstr>
      <vt:lpstr>These are the ones I found:</vt:lpstr>
      <vt:lpstr>Main Task:</vt:lpstr>
      <vt:lpstr>English Lesson 3</vt:lpstr>
      <vt:lpstr>Warm Up 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Reflection/Discussion: What do you think is going to happen next?</vt:lpstr>
      <vt:lpstr>Task: Correct the sentences below.  Where should the speech punctuation go?</vt:lpstr>
      <vt:lpstr>Answers: Where should the speech punctuation go?</vt:lpstr>
      <vt:lpstr>Don’t forget to post pictures of your work on Class Dojo!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New Class Read:</dc:title>
  <dc:creator>Microsoft Office User</dc:creator>
  <cp:lastModifiedBy>Suzanne Drummond</cp:lastModifiedBy>
  <cp:revision>25</cp:revision>
  <cp:lastPrinted>2017-03-14T23:17:15Z</cp:lastPrinted>
  <dcterms:created xsi:type="dcterms:W3CDTF">2017-03-14T19:19:28Z</dcterms:created>
  <dcterms:modified xsi:type="dcterms:W3CDTF">2020-06-14T19:59:17Z</dcterms:modified>
</cp:coreProperties>
</file>